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3" r:id="rId4"/>
    <p:sldId id="271" r:id="rId5"/>
    <p:sldId id="274" r:id="rId6"/>
    <p:sldId id="272" r:id="rId7"/>
    <p:sldId id="275" r:id="rId8"/>
    <p:sldId id="264" r:id="rId9"/>
    <p:sldId id="266" r:id="rId10"/>
    <p:sldId id="267" r:id="rId11"/>
    <p:sldId id="276" r:id="rId12"/>
    <p:sldId id="277" r:id="rId13"/>
    <p:sldId id="278" r:id="rId14"/>
    <p:sldId id="279" r:id="rId15"/>
    <p:sldId id="280" r:id="rId16"/>
    <p:sldId id="281" r:id="rId17"/>
    <p:sldId id="268" r:id="rId18"/>
    <p:sldId id="270" r:id="rId19"/>
    <p:sldId id="28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5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704699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75986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589653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2642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66117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633757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392884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098362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87748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13214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47999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28325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25559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48905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12174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131042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7CFA8C0-C318-4EBE-9809-E2C3738A3427}" type="datetimeFigureOut">
              <a:rPr lang="zh-CN" altLang="en-US" smtClean="0"/>
              <a:t>2016/10/16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97827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7CFA8C0-C318-4EBE-9809-E2C3738A3427}" type="datetimeFigureOut">
              <a:rPr lang="zh-CN" altLang="en-US" smtClean="0"/>
              <a:t>2016/10/16</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29B86CC-86F0-4D9D-9391-B8C947B5BF4D}" type="slidenum">
              <a:rPr lang="zh-CN" altLang="en-US" smtClean="0"/>
              <a:t>‹#›</a:t>
            </a:fld>
            <a:endParaRPr lang="zh-CN" altLang="en-US"/>
          </a:p>
        </p:txBody>
      </p:sp>
    </p:spTree>
    <p:extLst>
      <p:ext uri="{BB962C8B-B14F-4D97-AF65-F5344CB8AC3E}">
        <p14:creationId xmlns:p14="http://schemas.microsoft.com/office/powerpoint/2010/main" val="321736011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From SQL injection to Shell</a:t>
            </a:r>
            <a:br>
              <a:rPr lang="en-US" altLang="zh-CN" b="1" dirty="0"/>
            </a:b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11131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3940365"/>
          </a:xfrm>
        </p:spPr>
        <p:txBody>
          <a:bodyPr/>
          <a:lstStyle/>
          <a:p>
            <a:r>
              <a:rPr lang="en-US" altLang="zh-CN" dirty="0"/>
              <a:t>1.</a:t>
            </a:r>
            <a:r>
              <a:rPr lang="zh-CN" altLang="en-US" dirty="0"/>
              <a:t>嗅探</a:t>
            </a:r>
            <a:r>
              <a:rPr lang="zh-CN" altLang="en-US" dirty="0" smtClean="0"/>
              <a:t>：</a:t>
            </a:r>
            <a:endParaRPr lang="en-US" altLang="zh-CN" dirty="0"/>
          </a:p>
          <a:p>
            <a:r>
              <a:rPr lang="zh-CN" altLang="en-US" dirty="0" smtClean="0"/>
              <a:t>猜想</a:t>
            </a:r>
            <a:r>
              <a:rPr lang="zh-CN" altLang="en-US" dirty="0"/>
              <a:t>服务器上脚本</a:t>
            </a:r>
          </a:p>
          <a:p>
            <a:r>
              <a:rPr lang="zh-CN" altLang="en-US" dirty="0"/>
              <a:t>整型参数试探</a:t>
            </a:r>
          </a:p>
          <a:p>
            <a:pPr marL="0" indent="0">
              <a:buNone/>
            </a:pPr>
            <a:r>
              <a:rPr lang="en-US" altLang="zh-CN" dirty="0" smtClean="0"/>
              <a:t>	/</a:t>
            </a:r>
            <a:r>
              <a:rPr lang="en-US" altLang="zh-CN" dirty="0" err="1"/>
              <a:t>article.php?id</a:t>
            </a:r>
            <a:r>
              <a:rPr lang="en-US" altLang="zh-CN" dirty="0"/>
              <a:t>=2'</a:t>
            </a:r>
            <a:r>
              <a:rPr lang="zh-CN" altLang="en-US" dirty="0"/>
              <a:t>  如果报错语法错误，说明存在漏洞</a:t>
            </a:r>
            <a:r>
              <a:rPr lang="en-US" altLang="zh-CN" dirty="0"/>
              <a:t>(</a:t>
            </a:r>
            <a:r>
              <a:rPr lang="zh-CN" altLang="en-US" dirty="0"/>
              <a:t>从</a:t>
            </a:r>
            <a:r>
              <a:rPr lang="en-US" altLang="zh-CN" dirty="0"/>
              <a:t>SQL</a:t>
            </a:r>
            <a:r>
              <a:rPr lang="zh-CN" altLang="en-US" dirty="0"/>
              <a:t>的语法来看，不难理解</a:t>
            </a:r>
            <a:r>
              <a:rPr lang="en-US" altLang="zh-CN" dirty="0"/>
              <a:t>)</a:t>
            </a:r>
            <a:endParaRPr lang="zh-CN" altLang="en-US" dirty="0"/>
          </a:p>
          <a:p>
            <a:pPr marL="0" indent="0">
              <a:buNone/>
            </a:pPr>
            <a:r>
              <a:rPr lang="en-US" altLang="zh-CN" dirty="0" smtClean="0"/>
              <a:t>	/</a:t>
            </a:r>
            <a:r>
              <a:rPr lang="en-US" altLang="zh-CN" dirty="0" err="1"/>
              <a:t>article.php?id</a:t>
            </a:r>
            <a:r>
              <a:rPr lang="en-US" altLang="zh-CN" dirty="0"/>
              <a:t>=2-1 </a:t>
            </a:r>
            <a:r>
              <a:rPr lang="zh-CN" altLang="en-US" dirty="0"/>
              <a:t>不报错，如果显示是</a:t>
            </a:r>
            <a:r>
              <a:rPr lang="en-US" altLang="zh-CN" dirty="0"/>
              <a:t>1</a:t>
            </a:r>
            <a:r>
              <a:rPr lang="zh-CN" altLang="en-US" dirty="0"/>
              <a:t>图则存在漏洞</a:t>
            </a:r>
          </a:p>
          <a:p>
            <a:r>
              <a:rPr lang="zh-CN" altLang="en-US" dirty="0"/>
              <a:t>字符型参数</a:t>
            </a:r>
            <a:r>
              <a:rPr lang="zh-CN" altLang="en-US" dirty="0" smtClean="0"/>
              <a:t>试探</a:t>
            </a:r>
            <a:endParaRPr lang="en-US" altLang="zh-CN" dirty="0" smtClean="0"/>
          </a:p>
          <a:p>
            <a:pPr marL="0" indent="0">
              <a:buNone/>
            </a:pPr>
            <a:r>
              <a:rPr lang="en-US" altLang="zh-CN" dirty="0" smtClean="0"/>
              <a:t>	</a:t>
            </a:r>
            <a:r>
              <a:rPr lang="zh-CN" altLang="en-US" dirty="0" smtClean="0"/>
              <a:t>如果</a:t>
            </a:r>
            <a:r>
              <a:rPr lang="zh-CN" altLang="en-US" dirty="0"/>
              <a:t>加</a:t>
            </a:r>
            <a:r>
              <a:rPr lang="en-US" altLang="zh-CN" dirty="0"/>
              <a:t>1</a:t>
            </a:r>
            <a:r>
              <a:rPr lang="zh-CN" altLang="en-US" dirty="0"/>
              <a:t>个  </a:t>
            </a:r>
            <a:r>
              <a:rPr lang="en-US" altLang="zh-CN" dirty="0"/>
              <a:t>'</a:t>
            </a:r>
            <a:r>
              <a:rPr lang="zh-CN" altLang="en-US" dirty="0"/>
              <a:t>   将报错</a:t>
            </a:r>
          </a:p>
          <a:p>
            <a:pPr marL="0" indent="0">
              <a:buNone/>
            </a:pPr>
            <a:r>
              <a:rPr lang="en-US" altLang="zh-CN" dirty="0" smtClean="0"/>
              <a:t>	</a:t>
            </a:r>
            <a:r>
              <a:rPr lang="zh-CN" altLang="en-US" dirty="0" smtClean="0"/>
              <a:t>如果加</a:t>
            </a:r>
            <a:r>
              <a:rPr lang="en-US" altLang="zh-CN" dirty="0" smtClean="0"/>
              <a:t>2</a:t>
            </a:r>
            <a:r>
              <a:rPr lang="zh-CN" altLang="en-US" dirty="0" smtClean="0"/>
              <a:t>个 </a:t>
            </a:r>
            <a:r>
              <a:rPr lang="zh-CN" altLang="en-US" dirty="0"/>
              <a:t>  </a:t>
            </a:r>
            <a:r>
              <a:rPr lang="en-US" altLang="zh-CN" dirty="0"/>
              <a:t>'</a:t>
            </a:r>
            <a:r>
              <a:rPr lang="zh-CN" altLang="en-US" dirty="0"/>
              <a:t>   </a:t>
            </a:r>
            <a:r>
              <a:rPr lang="zh-CN" altLang="en-US" dirty="0" smtClean="0"/>
              <a:t>不</a:t>
            </a:r>
            <a:r>
              <a:rPr lang="zh-CN" altLang="en-US" dirty="0"/>
              <a:t>报错</a:t>
            </a:r>
          </a:p>
          <a:p>
            <a:endParaRPr lang="zh-CN" altLang="en-US" dirty="0"/>
          </a:p>
        </p:txBody>
      </p:sp>
    </p:spTree>
    <p:extLst>
      <p:ext uri="{BB962C8B-B14F-4D97-AF65-F5344CB8AC3E}">
        <p14:creationId xmlns:p14="http://schemas.microsoft.com/office/powerpoint/2010/main" val="111990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3940365"/>
          </a:xfrm>
        </p:spPr>
        <p:txBody>
          <a:bodyPr/>
          <a:lstStyle/>
          <a:p>
            <a:r>
              <a:rPr lang="en-US" altLang="zh-CN" dirty="0"/>
              <a:t>2.</a:t>
            </a:r>
            <a:r>
              <a:rPr lang="zh-CN" altLang="en-US" dirty="0"/>
              <a:t>开发</a:t>
            </a:r>
            <a:r>
              <a:rPr lang="en-US" altLang="zh-CN" dirty="0"/>
              <a:t>SQL</a:t>
            </a:r>
            <a:r>
              <a:rPr lang="zh-CN" altLang="en-US" dirty="0"/>
              <a:t>注入漏洞</a:t>
            </a:r>
          </a:p>
          <a:p>
            <a:pPr marL="0" indent="0">
              <a:buNone/>
            </a:pPr>
            <a:r>
              <a:rPr lang="en-US" altLang="zh-CN" dirty="0" smtClean="0"/>
              <a:t>	</a:t>
            </a:r>
            <a:r>
              <a:rPr lang="zh-CN" altLang="en-US" dirty="0" smtClean="0"/>
              <a:t>使用</a:t>
            </a:r>
            <a:r>
              <a:rPr lang="en-US" altLang="zh-CN" dirty="0" smtClean="0"/>
              <a:t>UNION</a:t>
            </a:r>
          </a:p>
          <a:p>
            <a:pPr marL="0" indent="0">
              <a:buNone/>
            </a:pPr>
            <a:r>
              <a:rPr lang="en-US" altLang="zh-CN" dirty="0"/>
              <a:t>UNION</a:t>
            </a:r>
            <a:r>
              <a:rPr lang="zh-CN" altLang="en-US" dirty="0"/>
              <a:t>是将两个查询语句的结果合并起来。</a:t>
            </a:r>
            <a:r>
              <a:rPr lang="en-US" altLang="zh-CN" dirty="0"/>
              <a:t>UNION</a:t>
            </a:r>
            <a:r>
              <a:rPr lang="zh-CN" altLang="en-US" dirty="0"/>
              <a:t>连接的两个查询结果</a:t>
            </a:r>
            <a:r>
              <a:rPr lang="zh-CN" altLang="en-US" dirty="0" smtClean="0"/>
              <a:t>。</a:t>
            </a:r>
            <a:endParaRPr lang="en-US" altLang="zh-CN" dirty="0" smtClean="0"/>
          </a:p>
          <a:p>
            <a:pPr marL="0" indent="0">
              <a:buNone/>
            </a:pPr>
            <a:r>
              <a:rPr lang="zh-CN" altLang="en-US" dirty="0"/>
              <a:t>查询语句的前面部分我们无法修改，因为这些是</a:t>
            </a:r>
            <a:r>
              <a:rPr lang="en-US" altLang="zh-CN" dirty="0"/>
              <a:t>PHP</a:t>
            </a:r>
            <a:r>
              <a:rPr lang="zh-CN" altLang="en-US" dirty="0"/>
              <a:t>中的代码。然而，我们可以利用</a:t>
            </a:r>
            <a:r>
              <a:rPr lang="en-US" altLang="zh-CN" dirty="0"/>
              <a:t>UNION</a:t>
            </a:r>
            <a:r>
              <a:rPr lang="zh-CN" altLang="en-US" dirty="0"/>
              <a:t>尝试其它表格的信息</a:t>
            </a:r>
            <a:r>
              <a:rPr lang="zh-CN" altLang="en-US" dirty="0" smtClean="0"/>
              <a:t>。</a:t>
            </a:r>
            <a:endParaRPr lang="en-US" altLang="zh-CN" dirty="0" smtClean="0"/>
          </a:p>
          <a:p>
            <a:pPr marL="0" indent="0">
              <a:buNone/>
            </a:pPr>
            <a:r>
              <a:rPr lang="zh-CN" altLang="en-US" dirty="0"/>
              <a:t>一个重要的</a:t>
            </a:r>
            <a:r>
              <a:rPr lang="zh-CN" altLang="en-US" dirty="0" smtClean="0"/>
              <a:t>规则：</a:t>
            </a:r>
            <a:r>
              <a:rPr lang="en-US" altLang="zh-CN" dirty="0" smtClean="0"/>
              <a:t>UNION</a:t>
            </a:r>
            <a:r>
              <a:rPr lang="zh-CN" altLang="en-US" dirty="0"/>
              <a:t>连接的两个查询语句必须查询相等数量的列，否则将出错</a:t>
            </a:r>
            <a:r>
              <a:rPr lang="zh-CN" altLang="en-US" dirty="0" smtClean="0"/>
              <a:t>。</a:t>
            </a:r>
            <a:endParaRPr lang="en-US" altLang="zh-CN" dirty="0" smtClean="0"/>
          </a:p>
          <a:p>
            <a:pPr marL="0" indent="0">
              <a:buNone/>
            </a:pPr>
            <a:endParaRPr lang="en-US" altLang="zh-CN" dirty="0"/>
          </a:p>
          <a:p>
            <a:endParaRPr lang="zh-CN" altLang="en-US" dirty="0"/>
          </a:p>
        </p:txBody>
      </p:sp>
    </p:spTree>
    <p:extLst>
      <p:ext uri="{BB962C8B-B14F-4D97-AF65-F5344CB8AC3E}">
        <p14:creationId xmlns:p14="http://schemas.microsoft.com/office/powerpoint/2010/main" val="320175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3940365"/>
          </a:xfrm>
        </p:spPr>
        <p:txBody>
          <a:bodyPr>
            <a:normAutofit fontScale="92500" lnSpcReduction="20000"/>
          </a:bodyPr>
          <a:lstStyle/>
          <a:p>
            <a:r>
              <a:rPr lang="en-US" altLang="zh-CN" dirty="0"/>
              <a:t>3.</a:t>
            </a:r>
            <a:r>
              <a:rPr lang="zh-CN" altLang="en-US" dirty="0"/>
              <a:t>利用</a:t>
            </a:r>
            <a:r>
              <a:rPr lang="en-US" altLang="zh-CN" dirty="0"/>
              <a:t>UNION</a:t>
            </a:r>
            <a:r>
              <a:rPr lang="zh-CN" altLang="en-US" dirty="0"/>
              <a:t>开发</a:t>
            </a:r>
          </a:p>
          <a:p>
            <a:pPr marL="0" indent="0">
              <a:buNone/>
            </a:pPr>
            <a:r>
              <a:rPr lang="en-US" altLang="zh-CN" dirty="0" smtClean="0"/>
              <a:t>	a</a:t>
            </a:r>
            <a:r>
              <a:rPr lang="en-US" altLang="zh-CN" dirty="0"/>
              <a:t>.</a:t>
            </a:r>
            <a:r>
              <a:rPr lang="zh-CN" altLang="en-US" dirty="0"/>
              <a:t>利用</a:t>
            </a:r>
            <a:r>
              <a:rPr lang="en-US" altLang="zh-CN" dirty="0"/>
              <a:t>UNION</a:t>
            </a:r>
            <a:r>
              <a:rPr lang="zh-CN" altLang="en-US" dirty="0"/>
              <a:t>试探出列的数量</a:t>
            </a:r>
          </a:p>
          <a:p>
            <a:pPr marL="0" indent="0">
              <a:buNone/>
            </a:pPr>
            <a:r>
              <a:rPr lang="en-US" altLang="zh-CN" dirty="0" smtClean="0"/>
              <a:t>	b</a:t>
            </a:r>
            <a:r>
              <a:rPr lang="en-US" altLang="zh-CN" dirty="0"/>
              <a:t>.</a:t>
            </a:r>
            <a:r>
              <a:rPr lang="zh-CN" altLang="en-US" dirty="0"/>
              <a:t>找出显示的列</a:t>
            </a:r>
          </a:p>
          <a:p>
            <a:pPr marL="0" indent="0">
              <a:buNone/>
            </a:pPr>
            <a:r>
              <a:rPr lang="en-US" altLang="zh-CN" dirty="0" smtClean="0"/>
              <a:t>	c</a:t>
            </a:r>
            <a:r>
              <a:rPr lang="en-US" altLang="zh-CN" dirty="0"/>
              <a:t>.</a:t>
            </a:r>
            <a:r>
              <a:rPr lang="zh-CN" altLang="en-US" dirty="0"/>
              <a:t>尝试出数据库</a:t>
            </a:r>
            <a:r>
              <a:rPr lang="en-US" altLang="zh-CN" dirty="0"/>
              <a:t>meta-tables</a:t>
            </a:r>
            <a:r>
              <a:rPr lang="zh-CN" altLang="en-US" dirty="0"/>
              <a:t>中的信息</a:t>
            </a:r>
          </a:p>
          <a:p>
            <a:pPr marL="0" indent="0">
              <a:buNone/>
            </a:pPr>
            <a:r>
              <a:rPr lang="en-US" altLang="zh-CN" dirty="0" smtClean="0"/>
              <a:t>	d</a:t>
            </a:r>
            <a:r>
              <a:rPr lang="en-US" altLang="zh-CN" dirty="0"/>
              <a:t>.</a:t>
            </a:r>
            <a:r>
              <a:rPr lang="zh-CN" altLang="en-US" dirty="0"/>
              <a:t>尝试出其它数据库或表中的信息</a:t>
            </a:r>
          </a:p>
          <a:p>
            <a:pPr marL="0" indent="0">
              <a:buNone/>
            </a:pPr>
            <a:r>
              <a:rPr lang="zh-CN" altLang="en-US" dirty="0"/>
              <a:t> </a:t>
            </a:r>
          </a:p>
          <a:p>
            <a:r>
              <a:rPr lang="en-US" altLang="zh-CN" dirty="0" smtClean="0"/>
              <a:t>A. </a:t>
            </a:r>
            <a:r>
              <a:rPr lang="zh-CN" altLang="en-US" dirty="0" smtClean="0"/>
              <a:t>有</a:t>
            </a:r>
            <a:r>
              <a:rPr lang="zh-CN" altLang="en-US" dirty="0"/>
              <a:t>两种方法可以试出列的</a:t>
            </a:r>
            <a:r>
              <a:rPr lang="zh-CN" altLang="en-US" dirty="0" smtClean="0"/>
              <a:t>数量</a:t>
            </a:r>
            <a:endParaRPr lang="en-US" altLang="zh-CN" dirty="0" smtClean="0"/>
          </a:p>
          <a:p>
            <a:pPr marL="0" indent="0">
              <a:buNone/>
            </a:pPr>
            <a:r>
              <a:rPr lang="en-US" altLang="zh-CN" dirty="0"/>
              <a:t>	</a:t>
            </a:r>
            <a:r>
              <a:rPr lang="zh-CN" altLang="en-US" dirty="0" smtClean="0"/>
              <a:t>使用</a:t>
            </a:r>
            <a:r>
              <a:rPr lang="en-US" altLang="zh-CN" dirty="0"/>
              <a:t>UNION SELECT </a:t>
            </a:r>
            <a:r>
              <a:rPr lang="zh-CN" altLang="en-US" dirty="0"/>
              <a:t>和增加列的数量</a:t>
            </a:r>
          </a:p>
          <a:p>
            <a:pPr marL="0" indent="0">
              <a:buNone/>
            </a:pPr>
            <a:r>
              <a:rPr lang="en-US" altLang="zh-CN" dirty="0" smtClean="0"/>
              <a:t>	</a:t>
            </a:r>
            <a:r>
              <a:rPr lang="zh-CN" altLang="en-US" dirty="0" smtClean="0"/>
              <a:t>使用</a:t>
            </a:r>
            <a:r>
              <a:rPr lang="en-US" altLang="zh-CN" dirty="0"/>
              <a:t>ORDER BY</a:t>
            </a:r>
          </a:p>
          <a:p>
            <a:pPr marL="0" indent="0">
              <a:buNone/>
            </a:pPr>
            <a:endParaRPr lang="en-US" altLang="zh-CN" dirty="0"/>
          </a:p>
          <a:p>
            <a:endParaRPr lang="zh-CN" altLang="en-US" dirty="0"/>
          </a:p>
        </p:txBody>
      </p:sp>
    </p:spTree>
    <p:extLst>
      <p:ext uri="{BB962C8B-B14F-4D97-AF65-F5344CB8AC3E}">
        <p14:creationId xmlns:p14="http://schemas.microsoft.com/office/powerpoint/2010/main" val="326089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3940365"/>
          </a:xfrm>
        </p:spPr>
        <p:txBody>
          <a:bodyPr>
            <a:normAutofit/>
          </a:bodyPr>
          <a:lstStyle/>
          <a:p>
            <a:r>
              <a:rPr lang="zh-CN" altLang="en-US" dirty="0"/>
              <a:t>源语句如下：</a:t>
            </a:r>
          </a:p>
          <a:p>
            <a:pPr marL="0" indent="0">
              <a:buNone/>
            </a:pPr>
            <a:r>
              <a:rPr lang="en-US" altLang="zh-CN" dirty="0" smtClean="0"/>
              <a:t>	SELECT </a:t>
            </a:r>
            <a:r>
              <a:rPr lang="en-US" altLang="zh-CN" dirty="0" err="1"/>
              <a:t>id,name,price</a:t>
            </a:r>
            <a:r>
              <a:rPr lang="en-US" altLang="zh-CN" dirty="0"/>
              <a:t> FROM articles where id=1</a:t>
            </a: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 </a:t>
            </a:r>
            <a:r>
              <a:rPr lang="en-US" altLang="zh-CN" dirty="0" smtClean="0">
                <a:solidFill>
                  <a:schemeClr val="tx2"/>
                </a:solidFill>
              </a:rPr>
              <a:t>[</a:t>
            </a:r>
            <a:r>
              <a:rPr lang="zh-CN" altLang="en-US" dirty="0" smtClean="0">
                <a:solidFill>
                  <a:schemeClr val="tx2"/>
                </a:solidFill>
              </a:rPr>
              <a:t>将</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endParaRPr lang="zh-CN" altLang="en-US" dirty="0">
              <a:solidFill>
                <a:schemeClr val="tx2"/>
              </a:solidFill>
            </a:endParaRP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1,2—— </a:t>
            </a:r>
            <a:r>
              <a:rPr lang="en-US" altLang="zh-CN" dirty="0" smtClean="0">
                <a:solidFill>
                  <a:schemeClr val="tx2"/>
                </a:solidFill>
              </a:rPr>
              <a:t>[</a:t>
            </a:r>
            <a:r>
              <a:rPr lang="zh-CN" altLang="en-US" dirty="0" smtClean="0">
                <a:solidFill>
                  <a:schemeClr val="tx2"/>
                </a:solidFill>
              </a:rPr>
              <a:t>将</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endParaRPr lang="zh-CN" altLang="en-US" dirty="0">
              <a:solidFill>
                <a:schemeClr val="tx2"/>
              </a:solidFill>
            </a:endParaRPr>
          </a:p>
          <a:p>
            <a:pPr marL="0" indent="0">
              <a:buNone/>
            </a:pPr>
            <a:r>
              <a:rPr lang="zh-CN" altLang="en-US" dirty="0" smtClean="0"/>
              <a:t>尝试</a:t>
            </a:r>
            <a:r>
              <a:rPr lang="zh-CN" altLang="en-US" dirty="0"/>
              <a:t>   </a:t>
            </a:r>
            <a:r>
              <a:rPr lang="en-US" altLang="zh-CN" dirty="0"/>
              <a:t>SELECT </a:t>
            </a:r>
            <a:r>
              <a:rPr lang="en-US" altLang="zh-CN" dirty="0" err="1"/>
              <a:t>id,name,price</a:t>
            </a:r>
            <a:r>
              <a:rPr lang="en-US" altLang="zh-CN" dirty="0"/>
              <a:t> FROM articles where id=1 UNION SELECT </a:t>
            </a:r>
            <a:r>
              <a:rPr lang="en-US" altLang="zh-CN" dirty="0" smtClean="0"/>
              <a:t>1,2,3——</a:t>
            </a:r>
            <a:r>
              <a:rPr lang="en-US" altLang="zh-CN" dirty="0" smtClean="0">
                <a:solidFill>
                  <a:schemeClr val="tx2"/>
                </a:solidFill>
              </a:rPr>
              <a:t>[</a:t>
            </a:r>
            <a:r>
              <a:rPr lang="zh-CN" altLang="en-US" dirty="0" smtClean="0">
                <a:solidFill>
                  <a:schemeClr val="tx2"/>
                </a:solidFill>
              </a:rPr>
              <a:t>没有</a:t>
            </a:r>
            <a:r>
              <a:rPr lang="zh-CN" altLang="en-US" dirty="0">
                <a:solidFill>
                  <a:schemeClr val="tx2"/>
                </a:solidFill>
              </a:rPr>
              <a:t>报</a:t>
            </a:r>
            <a:r>
              <a:rPr lang="zh-CN" altLang="en-US" dirty="0" smtClean="0">
                <a:solidFill>
                  <a:schemeClr val="tx2"/>
                </a:solidFill>
              </a:rPr>
              <a:t>错</a:t>
            </a:r>
            <a:r>
              <a:rPr lang="en-US" altLang="zh-CN" dirty="0" smtClean="0">
                <a:solidFill>
                  <a:schemeClr val="tx2"/>
                </a:solidFill>
              </a:rPr>
              <a:t>]</a:t>
            </a:r>
          </a:p>
          <a:p>
            <a:pPr marL="0" indent="0">
              <a:buNone/>
            </a:pPr>
            <a:endParaRPr lang="zh-CN" altLang="en-US" dirty="0">
              <a:solidFill>
                <a:schemeClr val="tx2"/>
              </a:solidFill>
            </a:endParaRPr>
          </a:p>
          <a:p>
            <a:r>
              <a:rPr lang="zh-CN" altLang="en-US" dirty="0"/>
              <a:t>注：这个是</a:t>
            </a:r>
            <a:r>
              <a:rPr lang="en-US" altLang="zh-CN" dirty="0"/>
              <a:t>MYSQL</a:t>
            </a:r>
            <a:r>
              <a:rPr lang="zh-CN" altLang="en-US" dirty="0"/>
              <a:t>方法理论，与其它数据库可能不同。</a:t>
            </a:r>
            <a:r>
              <a:rPr lang="en-US" altLang="zh-CN" dirty="0"/>
              <a:t>1,2,3……</a:t>
            </a:r>
            <a:r>
              <a:rPr lang="zh-CN" altLang="en-US" dirty="0"/>
              <a:t>可以换成</a:t>
            </a:r>
            <a:r>
              <a:rPr lang="en-US" altLang="zh-CN" dirty="0" err="1"/>
              <a:t>null,null,null</a:t>
            </a:r>
            <a:r>
              <a:rPr lang="en-US" altLang="zh-CN" dirty="0"/>
              <a:t>……</a:t>
            </a:r>
            <a:r>
              <a:rPr lang="zh-CN" altLang="en-US" dirty="0"/>
              <a:t>，</a:t>
            </a:r>
            <a:r>
              <a:rPr lang="en-US" altLang="zh-CN" dirty="0"/>
              <a:t>UNION</a:t>
            </a:r>
            <a:r>
              <a:rPr lang="zh-CN" altLang="en-US" dirty="0"/>
              <a:t>两端的字段类型需要一致（或兼容）。</a:t>
            </a:r>
          </a:p>
          <a:p>
            <a:pPr marL="0" indent="0">
              <a:buNone/>
            </a:pPr>
            <a:endParaRPr lang="en-US" altLang="zh-CN" dirty="0"/>
          </a:p>
          <a:p>
            <a:endParaRPr lang="zh-CN" altLang="en-US" dirty="0"/>
          </a:p>
        </p:txBody>
      </p:sp>
    </p:spTree>
    <p:extLst>
      <p:ext uri="{BB962C8B-B14F-4D97-AF65-F5344CB8AC3E}">
        <p14:creationId xmlns:p14="http://schemas.microsoft.com/office/powerpoint/2010/main" val="152953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913774" y="1850834"/>
            <a:ext cx="10698004" cy="3940365"/>
          </a:xfrm>
        </p:spPr>
        <p:txBody>
          <a:bodyPr>
            <a:normAutofit/>
          </a:bodyPr>
          <a:lstStyle/>
          <a:p>
            <a:pPr marL="0" indent="0">
              <a:buNone/>
            </a:pPr>
            <a:r>
              <a:rPr lang="zh-CN" altLang="en-US" dirty="0"/>
              <a:t>利用</a:t>
            </a:r>
            <a:r>
              <a:rPr lang="en-US" altLang="zh-CN" dirty="0"/>
              <a:t>ORDER BY</a:t>
            </a:r>
            <a:r>
              <a:rPr lang="zh-CN" altLang="en-US" dirty="0"/>
              <a:t>，我们可试出字段名。</a:t>
            </a:r>
            <a:r>
              <a:rPr lang="en-US" altLang="zh-CN" dirty="0" smtClean="0"/>
              <a:t>	</a:t>
            </a:r>
            <a:endParaRPr lang="en-US" altLang="zh-CN" dirty="0"/>
          </a:p>
          <a:p>
            <a:endParaRPr lang="zh-CN" altLang="en-US" dirty="0"/>
          </a:p>
        </p:txBody>
      </p:sp>
    </p:spTree>
    <p:extLst>
      <p:ext uri="{BB962C8B-B14F-4D97-AF65-F5344CB8AC3E}">
        <p14:creationId xmlns:p14="http://schemas.microsoft.com/office/powerpoint/2010/main" val="25791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54657"/>
            <a:ext cx="10364451" cy="1596177"/>
          </a:xfrm>
        </p:spPr>
        <p:txBody>
          <a:bodyPr>
            <a:normAutofit/>
          </a:bodyPr>
          <a:lstStyle/>
          <a:p>
            <a:r>
              <a:rPr lang="en-US" altLang="zh-CN" sz="4800" dirty="0"/>
              <a:t>SQL</a:t>
            </a:r>
            <a:r>
              <a:rPr lang="zh-CN" altLang="en-US" sz="4800" dirty="0"/>
              <a:t>注入</a:t>
            </a:r>
            <a:r>
              <a:rPr lang="zh-CN" altLang="en-US" sz="4800" dirty="0" smtClean="0"/>
              <a:t>和利用</a:t>
            </a:r>
            <a:endParaRPr lang="zh-CN" altLang="en-US" sz="4800" b="1" dirty="0"/>
          </a:p>
        </p:txBody>
      </p:sp>
      <p:sp>
        <p:nvSpPr>
          <p:cNvPr id="3" name="内容占位符 2"/>
          <p:cNvSpPr>
            <a:spLocks noGrp="1"/>
          </p:cNvSpPr>
          <p:nvPr>
            <p:ph sz="quarter" idx="13"/>
          </p:nvPr>
        </p:nvSpPr>
        <p:spPr>
          <a:xfrm>
            <a:off x="771181" y="1850834"/>
            <a:ext cx="10840597" cy="3940365"/>
          </a:xfrm>
        </p:spPr>
        <p:txBody>
          <a:bodyPr>
            <a:normAutofit/>
          </a:bodyPr>
          <a:lstStyle/>
          <a:p>
            <a:r>
              <a:rPr lang="en-US" altLang="zh-CN" dirty="0"/>
              <a:t>4.</a:t>
            </a:r>
            <a:r>
              <a:rPr lang="zh-CN" altLang="en-US" dirty="0"/>
              <a:t>试信息</a:t>
            </a:r>
          </a:p>
          <a:p>
            <a:pPr marL="0" indent="0">
              <a:buNone/>
            </a:pPr>
            <a:r>
              <a:rPr lang="en-US" altLang="zh-CN" dirty="0" smtClean="0"/>
              <a:t>	</a:t>
            </a:r>
            <a:r>
              <a:rPr lang="zh-CN" altLang="en-US" dirty="0" smtClean="0"/>
              <a:t>利用</a:t>
            </a:r>
            <a:r>
              <a:rPr lang="en-US" altLang="zh-CN" dirty="0"/>
              <a:t>MYSQL</a:t>
            </a:r>
            <a:r>
              <a:rPr lang="zh-CN" altLang="en-US" dirty="0"/>
              <a:t>自带的函数</a:t>
            </a:r>
            <a:r>
              <a:rPr lang="en-US" altLang="zh-CN" dirty="0" err="1"/>
              <a:t>current_user</a:t>
            </a:r>
            <a:r>
              <a:rPr lang="en-US" altLang="zh-CN" dirty="0"/>
              <a:t>(),version()</a:t>
            </a:r>
            <a:r>
              <a:rPr lang="zh-CN" altLang="en-US" dirty="0"/>
              <a:t>和</a:t>
            </a:r>
            <a:r>
              <a:rPr lang="en-US" altLang="zh-CN" dirty="0"/>
              <a:t>database()</a:t>
            </a:r>
          </a:p>
          <a:p>
            <a:pPr marL="0" indent="0">
              <a:buNone/>
            </a:pPr>
            <a:r>
              <a:rPr lang="zh-CN" altLang="en-US" dirty="0"/>
              <a:t>构建如下：</a:t>
            </a:r>
          </a:p>
          <a:p>
            <a:pPr marL="0" indent="0">
              <a:buNone/>
            </a:pPr>
            <a:r>
              <a:rPr lang="en-US" altLang="zh-CN" u="sng" dirty="0"/>
              <a:t>http://www.vulnerable.com/cat.php?id=1%20union%20select%201,@@version,3,4</a:t>
            </a:r>
            <a:endParaRPr lang="en-US" altLang="zh-CN" dirty="0"/>
          </a:p>
          <a:p>
            <a:pPr marL="0" indent="0">
              <a:buNone/>
            </a:pPr>
            <a:r>
              <a:rPr lang="en-US" altLang="zh-CN" u="sng" dirty="0"/>
              <a:t>http://www.vulnerable.com/cat.php?id=1%20union%20select%201,version%28%29,3,4</a:t>
            </a:r>
            <a:endParaRPr lang="en-US" altLang="zh-CN" dirty="0"/>
          </a:p>
          <a:p>
            <a:pPr marL="0" indent="0">
              <a:buNone/>
            </a:pPr>
            <a:r>
              <a:rPr lang="zh-CN" altLang="en-US" dirty="0"/>
              <a:t>我们查到</a:t>
            </a:r>
            <a:r>
              <a:rPr lang="en-US" altLang="zh-CN" dirty="0"/>
              <a:t>MYSQL</a:t>
            </a:r>
            <a:r>
              <a:rPr lang="zh-CN" altLang="en-US" dirty="0"/>
              <a:t>的版本号</a:t>
            </a:r>
          </a:p>
          <a:p>
            <a:pPr marL="0" indent="0">
              <a:buNone/>
            </a:pPr>
            <a:endParaRPr lang="en-US" altLang="zh-CN" dirty="0"/>
          </a:p>
          <a:p>
            <a:endParaRPr lang="zh-CN" altLang="en-US" dirty="0"/>
          </a:p>
        </p:txBody>
      </p:sp>
    </p:spTree>
    <p:extLst>
      <p:ext uri="{BB962C8B-B14F-4D97-AF65-F5344CB8AC3E}">
        <p14:creationId xmlns:p14="http://schemas.microsoft.com/office/powerpoint/2010/main" val="1790884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913774" y="1685581"/>
            <a:ext cx="10720038" cy="4671152"/>
          </a:xfrm>
        </p:spPr>
        <p:txBody>
          <a:bodyPr>
            <a:normAutofit fontScale="85000" lnSpcReduction="20000"/>
          </a:bodyPr>
          <a:lstStyle/>
          <a:p>
            <a:r>
              <a:rPr lang="en-US" altLang="zh-CN" dirty="0"/>
              <a:t>   MYSQL5.0</a:t>
            </a:r>
            <a:r>
              <a:rPr lang="zh-CN" altLang="en-US" dirty="0"/>
              <a:t>以后包含数据库</a:t>
            </a:r>
            <a:r>
              <a:rPr lang="en-US" altLang="zh-CN" dirty="0" err="1"/>
              <a:t>information_schema</a:t>
            </a:r>
            <a:r>
              <a:rPr lang="zh-CN" altLang="en-US" dirty="0"/>
              <a:t>，我可利用它个数据 库构建语句</a:t>
            </a:r>
            <a:r>
              <a:rPr lang="zh-CN" altLang="en-US" dirty="0" smtClean="0"/>
              <a:t>。</a:t>
            </a:r>
            <a:endParaRPr lang="en-US" altLang="zh-CN" dirty="0" smtClean="0"/>
          </a:p>
          <a:p>
            <a:endParaRPr lang="zh-CN" altLang="en-US" dirty="0"/>
          </a:p>
          <a:p>
            <a:pPr marL="0" indent="0">
              <a:buNone/>
            </a:pPr>
            <a:r>
              <a:rPr lang="en-US" altLang="zh-CN" dirty="0" smtClean="0"/>
              <a:t>1 </a:t>
            </a:r>
            <a:r>
              <a:rPr lang="en-US" altLang="zh-CN" dirty="0"/>
              <a:t>UNION SELECT 1,table_name,3,4 </a:t>
            </a:r>
            <a:r>
              <a:rPr lang="en-US" altLang="zh-CN" dirty="0" smtClean="0"/>
              <a:t>FROM </a:t>
            </a:r>
            <a:r>
              <a:rPr lang="en-US" altLang="zh-CN" dirty="0" err="1" smtClean="0"/>
              <a:t>information_schema.tables</a:t>
            </a:r>
            <a:endParaRPr lang="en-US" altLang="zh-CN" dirty="0" smtClean="0"/>
          </a:p>
          <a:p>
            <a:pPr marL="0" indent="0">
              <a:buNone/>
            </a:pPr>
            <a:endParaRPr lang="en-US" altLang="zh-CN" dirty="0"/>
          </a:p>
          <a:p>
            <a:pPr marL="0" indent="0">
              <a:buNone/>
            </a:pPr>
            <a:r>
              <a:rPr lang="en-US" altLang="zh-CN" dirty="0" smtClean="0"/>
              <a:t>1 </a:t>
            </a:r>
            <a:r>
              <a:rPr lang="en-US" altLang="zh-CN" dirty="0"/>
              <a:t>UNION SELECT 1,column_name,3,4 </a:t>
            </a:r>
            <a:r>
              <a:rPr lang="en-US" altLang="zh-CN" dirty="0" smtClean="0"/>
              <a:t>FROM </a:t>
            </a:r>
            <a:r>
              <a:rPr lang="en-US" altLang="zh-CN" dirty="0" err="1" smtClean="0"/>
              <a:t>information_schema.columns</a:t>
            </a:r>
            <a:endParaRPr lang="en-US" altLang="zh-CN" dirty="0" smtClean="0"/>
          </a:p>
          <a:p>
            <a:pPr marL="0" indent="0">
              <a:buNone/>
            </a:pPr>
            <a:endParaRPr lang="en-US" altLang="zh-CN" dirty="0"/>
          </a:p>
          <a:p>
            <a:pPr marL="0" indent="0">
              <a:buNone/>
            </a:pPr>
            <a:r>
              <a:rPr lang="en-US" altLang="zh-CN" dirty="0" smtClean="0"/>
              <a:t>1 </a:t>
            </a:r>
            <a:r>
              <a:rPr lang="en-US" altLang="zh-CN" dirty="0"/>
              <a:t>UNION SELECT 1, </a:t>
            </a:r>
            <a:r>
              <a:rPr lang="en-US" altLang="zh-CN" dirty="0" err="1"/>
              <a:t>table_name</a:t>
            </a:r>
            <a:r>
              <a:rPr lang="en-US" altLang="zh-CN" dirty="0"/>
              <a:t>, column_name,4 </a:t>
            </a:r>
            <a:r>
              <a:rPr lang="en-US" altLang="zh-CN" dirty="0" smtClean="0"/>
              <a:t>FROM </a:t>
            </a:r>
            <a:r>
              <a:rPr lang="en-US" altLang="zh-CN" dirty="0" err="1" smtClean="0"/>
              <a:t>information_schema.columns</a:t>
            </a:r>
            <a:endParaRPr lang="en-US" altLang="zh-CN" dirty="0" smtClean="0"/>
          </a:p>
          <a:p>
            <a:pPr marL="0" indent="0">
              <a:buNone/>
            </a:pPr>
            <a:endParaRPr lang="en-US" altLang="zh-CN" dirty="0"/>
          </a:p>
          <a:p>
            <a:pPr marL="0" indent="0">
              <a:buNone/>
            </a:pPr>
            <a:r>
              <a:rPr lang="en-US" altLang="zh-CN" dirty="0" smtClean="0"/>
              <a:t>1 </a:t>
            </a:r>
            <a:r>
              <a:rPr lang="en-US" altLang="zh-CN" dirty="0"/>
              <a:t>UNION SELECT  1,concat(</a:t>
            </a:r>
            <a:r>
              <a:rPr lang="en-US" altLang="zh-CN" dirty="0" err="1"/>
              <a:t>table_name</a:t>
            </a:r>
            <a:r>
              <a:rPr lang="en-US" altLang="zh-CN" dirty="0"/>
              <a:t>,':', </a:t>
            </a:r>
            <a:r>
              <a:rPr lang="en-US" altLang="zh-CN" dirty="0" err="1"/>
              <a:t>column_name</a:t>
            </a:r>
            <a:r>
              <a:rPr lang="en-US" altLang="zh-CN" dirty="0"/>
              <a:t>),3,4 </a:t>
            </a:r>
            <a:r>
              <a:rPr lang="en-US" altLang="zh-CN" dirty="0" smtClean="0"/>
              <a:t>FROM </a:t>
            </a:r>
            <a:r>
              <a:rPr lang="en-US" altLang="zh-CN" dirty="0" err="1" smtClean="0"/>
              <a:t>information_schema.columns</a:t>
            </a:r>
            <a:endParaRPr lang="en-US" altLang="zh-CN" dirty="0"/>
          </a:p>
          <a:p>
            <a:pPr marL="0" indent="0">
              <a:buNone/>
            </a:pPr>
            <a:r>
              <a:rPr lang="en-US" altLang="zh-CN" dirty="0"/>
              <a:t> </a:t>
            </a:r>
          </a:p>
          <a:p>
            <a:r>
              <a:rPr lang="zh-CN" altLang="en-US" dirty="0"/>
              <a:t>比较上面几个语句，后面一个使查询结果变得更直观。可以清楚地知道</a:t>
            </a:r>
            <a:r>
              <a:rPr lang="en-US" altLang="zh-CN" dirty="0" err="1"/>
              <a:t>information_schema</a:t>
            </a:r>
            <a:r>
              <a:rPr lang="zh-CN" altLang="en-US" dirty="0"/>
              <a:t>数据库中表与字段。</a:t>
            </a:r>
          </a:p>
          <a:p>
            <a:endParaRPr lang="zh-CN" altLang="en-US" dirty="0"/>
          </a:p>
        </p:txBody>
      </p:sp>
      <p:sp>
        <p:nvSpPr>
          <p:cNvPr id="4" name="标题 1"/>
          <p:cNvSpPr txBox="1">
            <a:spLocks/>
          </p:cNvSpPr>
          <p:nvPr/>
        </p:nvSpPr>
        <p:spPr>
          <a:xfrm>
            <a:off x="913149" y="25465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altLang="zh-CN" sz="4800" smtClean="0"/>
              <a:t>SQL</a:t>
            </a:r>
            <a:r>
              <a:rPr lang="zh-CN" altLang="en-US" sz="4800" smtClean="0"/>
              <a:t>注入和利用</a:t>
            </a:r>
            <a:endParaRPr lang="zh-CN" altLang="en-US" sz="4800" b="1" dirty="0"/>
          </a:p>
        </p:txBody>
      </p:sp>
    </p:spTree>
    <p:extLst>
      <p:ext uri="{BB962C8B-B14F-4D97-AF65-F5344CB8AC3E}">
        <p14:creationId xmlns:p14="http://schemas.microsoft.com/office/powerpoint/2010/main" val="4111314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49" y="288011"/>
            <a:ext cx="10364451" cy="1596177"/>
          </a:xfrm>
        </p:spPr>
        <p:txBody>
          <a:bodyPr>
            <a:normAutofit/>
          </a:bodyPr>
          <a:lstStyle/>
          <a:p>
            <a:r>
              <a:rPr lang="zh-CN" altLang="en-US" sz="4800" dirty="0"/>
              <a:t>绕过过滤上传</a:t>
            </a:r>
            <a:r>
              <a:rPr lang="en-US" altLang="zh-CN" sz="4800" dirty="0" err="1" smtClean="0"/>
              <a:t>WebShell</a:t>
            </a:r>
            <a:r>
              <a:rPr lang="en-US" altLang="zh-CN" sz="4800" dirty="0" smtClean="0"/>
              <a:t> </a:t>
            </a:r>
            <a:endParaRPr lang="zh-CN" altLang="en-US" sz="4800" b="1" dirty="0"/>
          </a:p>
        </p:txBody>
      </p:sp>
      <p:sp>
        <p:nvSpPr>
          <p:cNvPr id="3" name="内容占位符 2"/>
          <p:cNvSpPr>
            <a:spLocks noGrp="1"/>
          </p:cNvSpPr>
          <p:nvPr>
            <p:ph sz="quarter" idx="13"/>
          </p:nvPr>
        </p:nvSpPr>
        <p:spPr>
          <a:xfrm>
            <a:off x="1156776" y="1762699"/>
            <a:ext cx="10223647" cy="4560983"/>
          </a:xfrm>
        </p:spPr>
        <p:txBody>
          <a:bodyPr>
            <a:normAutofit/>
          </a:bodyPr>
          <a:lstStyle/>
          <a:p>
            <a:r>
              <a:rPr lang="zh-CN" altLang="en-US" dirty="0"/>
              <a:t>用账号密码登陆网站，找到上传文件位置，上传一个</a:t>
            </a:r>
            <a:r>
              <a:rPr lang="en-US" altLang="zh-CN" dirty="0" err="1"/>
              <a:t>php</a:t>
            </a:r>
            <a:r>
              <a:rPr lang="zh-CN" altLang="en-US" dirty="0" smtClean="0"/>
              <a:t>脚本 </a:t>
            </a:r>
            <a:r>
              <a:rPr lang="en-US" altLang="zh-CN" dirty="0" smtClean="0"/>
              <a:t>( .php3 )</a:t>
            </a:r>
          </a:p>
          <a:p>
            <a:r>
              <a:rPr lang="zh-CN" altLang="en-US" dirty="0" smtClean="0"/>
              <a:t>如果</a:t>
            </a:r>
            <a:r>
              <a:rPr lang="en-US" altLang="zh-CN" dirty="0" err="1" smtClean="0"/>
              <a:t>php</a:t>
            </a:r>
            <a:r>
              <a:rPr lang="zh-CN" altLang="en-US" dirty="0" smtClean="0"/>
              <a:t>文件被过滤了则可选用   </a:t>
            </a:r>
            <a:r>
              <a:rPr lang="en-US" altLang="zh-CN" dirty="0" smtClean="0"/>
              <a:t>.</a:t>
            </a:r>
            <a:r>
              <a:rPr lang="en-US" altLang="zh-CN" dirty="0" err="1"/>
              <a:t>htaccess</a:t>
            </a:r>
            <a:r>
              <a:rPr lang="zh-CN" altLang="en-US" dirty="0" smtClean="0"/>
              <a:t>文件（</a:t>
            </a:r>
            <a:r>
              <a:rPr lang="zh-CN" altLang="en-US" dirty="0"/>
              <a:t>它与</a:t>
            </a:r>
            <a:r>
              <a:rPr lang="en-US" altLang="zh-CN" dirty="0"/>
              <a:t>windows</a:t>
            </a:r>
            <a:r>
              <a:rPr lang="zh-CN" altLang="en-US" dirty="0"/>
              <a:t>的</a:t>
            </a:r>
            <a:r>
              <a:rPr lang="en-US" altLang="zh-CN" dirty="0"/>
              <a:t>autorun.inf</a:t>
            </a:r>
            <a:r>
              <a:rPr lang="zh-CN" altLang="en-US" dirty="0"/>
              <a:t>有点</a:t>
            </a:r>
            <a:r>
              <a:rPr lang="zh-CN" altLang="en-US" dirty="0" smtClean="0"/>
              <a:t>类似）</a:t>
            </a:r>
            <a:endParaRPr lang="en-US" altLang="zh-CN" dirty="0" smtClean="0"/>
          </a:p>
          <a:p>
            <a:r>
              <a:rPr lang="en-US" altLang="zh-CN" dirty="0" err="1"/>
              <a:t>htaccess</a:t>
            </a:r>
            <a:r>
              <a:rPr lang="zh-CN" altLang="en-US" dirty="0"/>
              <a:t>文件</a:t>
            </a:r>
            <a:r>
              <a:rPr lang="en-US" altLang="zh-CN" dirty="0"/>
              <a:t>(</a:t>
            </a:r>
            <a:r>
              <a:rPr lang="zh-CN" altLang="en-US" dirty="0"/>
              <a:t>或者</a:t>
            </a:r>
            <a:r>
              <a:rPr lang="en-US" altLang="zh-CN" dirty="0"/>
              <a:t>"</a:t>
            </a:r>
            <a:r>
              <a:rPr lang="zh-CN" altLang="en-US" dirty="0"/>
              <a:t>分布式配置文件</a:t>
            </a:r>
            <a:r>
              <a:rPr lang="en-US" altLang="zh-CN" dirty="0"/>
              <a:t>"</a:t>
            </a:r>
            <a:r>
              <a:rPr lang="zh-CN" altLang="en-US" dirty="0"/>
              <a:t>）提供了针对目录改变配置的方法， 即，在一个特定的文档目录中放置一个包含一个或多个指令的文件， 以作用于此目录及其所有子目录。作为用户，所能使用的命令受到限制。管理员可以通过</a:t>
            </a:r>
            <a:r>
              <a:rPr lang="en-US" altLang="zh-CN" dirty="0"/>
              <a:t>Apache</a:t>
            </a:r>
            <a:r>
              <a:rPr lang="zh-CN" altLang="en-US" dirty="0"/>
              <a:t>的</a:t>
            </a:r>
            <a:r>
              <a:rPr lang="en-US" altLang="zh-CN" dirty="0" err="1"/>
              <a:t>AllowOverride</a:t>
            </a:r>
            <a:r>
              <a:rPr lang="zh-CN" altLang="en-US" dirty="0"/>
              <a:t>指令来设置。</a:t>
            </a:r>
            <a:endParaRPr lang="en-US" altLang="zh-CN" dirty="0" smtClean="0"/>
          </a:p>
          <a:p>
            <a:r>
              <a:rPr lang="zh-CN" altLang="en-US" dirty="0" smtClean="0"/>
              <a:t>这里</a:t>
            </a:r>
            <a:r>
              <a:rPr lang="zh-CN" altLang="en-US" dirty="0"/>
              <a:t>所能执行的命令与应用的权限有关系，如果应用安装时是管理员账号，攻击者会获取到管理员的权限。</a:t>
            </a:r>
          </a:p>
          <a:p>
            <a:r>
              <a:rPr lang="zh-CN" altLang="en-US" dirty="0"/>
              <a:t>出于安全，应用应在普通用户下安装，并给该用户尽可能低的权限。</a:t>
            </a:r>
          </a:p>
          <a:p>
            <a:endParaRPr lang="zh-CN" altLang="en-US" dirty="0"/>
          </a:p>
        </p:txBody>
      </p:sp>
    </p:spTree>
    <p:extLst>
      <p:ext uri="{BB962C8B-B14F-4D97-AF65-F5344CB8AC3E}">
        <p14:creationId xmlns:p14="http://schemas.microsoft.com/office/powerpoint/2010/main" val="4243551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t>防御</a:t>
            </a:r>
            <a:r>
              <a:rPr lang="zh-CN" altLang="en-US" sz="4800" dirty="0"/>
              <a:t>措施</a:t>
            </a:r>
            <a:endParaRPr lang="zh-CN" altLang="en-US" sz="4800" b="1" dirty="0"/>
          </a:p>
        </p:txBody>
      </p:sp>
      <p:sp>
        <p:nvSpPr>
          <p:cNvPr id="3" name="内容占位符 2"/>
          <p:cNvSpPr>
            <a:spLocks noGrp="1"/>
          </p:cNvSpPr>
          <p:nvPr>
            <p:ph sz="quarter" idx="13"/>
          </p:nvPr>
        </p:nvSpPr>
        <p:spPr/>
        <p:txBody>
          <a:bodyPr/>
          <a:lstStyle/>
          <a:p>
            <a:r>
              <a:rPr lang="zh-CN" altLang="en-US" b="1" dirty="0"/>
              <a:t>采用</a:t>
            </a:r>
            <a:r>
              <a:rPr lang="en-US" altLang="zh-CN" b="1" dirty="0" err="1"/>
              <a:t>sql</a:t>
            </a:r>
            <a:r>
              <a:rPr lang="zh-CN" altLang="en-US" b="1" dirty="0"/>
              <a:t>语句预编译和绑定变量，是防御</a:t>
            </a:r>
            <a:r>
              <a:rPr lang="en-US" altLang="zh-CN" b="1" dirty="0" err="1"/>
              <a:t>sql</a:t>
            </a:r>
            <a:r>
              <a:rPr lang="zh-CN" altLang="en-US" b="1" dirty="0"/>
              <a:t>注入的最佳</a:t>
            </a:r>
            <a:r>
              <a:rPr lang="zh-CN" altLang="en-US" b="1" dirty="0" smtClean="0"/>
              <a:t>方法</a:t>
            </a:r>
            <a:endParaRPr lang="en-US" altLang="zh-CN" b="1" dirty="0" smtClean="0"/>
          </a:p>
          <a:p>
            <a:endParaRPr lang="en-US" altLang="zh-CN" b="1" dirty="0" smtClean="0"/>
          </a:p>
          <a:p>
            <a:r>
              <a:rPr lang="zh-CN" altLang="en-US" b="1" dirty="0"/>
              <a:t>严格</a:t>
            </a:r>
            <a:r>
              <a:rPr lang="zh-CN" altLang="en-US" b="1" dirty="0" smtClean="0"/>
              <a:t>检查参数</a:t>
            </a:r>
            <a:r>
              <a:rPr lang="zh-CN" altLang="en-US" b="1" dirty="0"/>
              <a:t>的数据类型，还有可以使用一些安全函数，来防御</a:t>
            </a:r>
            <a:r>
              <a:rPr lang="en-US" altLang="zh-CN" b="1" dirty="0" err="1"/>
              <a:t>sql</a:t>
            </a:r>
            <a:r>
              <a:rPr lang="zh-CN" altLang="en-US" b="1" dirty="0" smtClean="0"/>
              <a:t>注入</a:t>
            </a:r>
            <a:endParaRPr lang="en-US" altLang="zh-CN" b="1" dirty="0" smtClean="0"/>
          </a:p>
          <a:p>
            <a:endParaRPr lang="zh-CN" altLang="en-US" b="1" dirty="0"/>
          </a:p>
        </p:txBody>
      </p:sp>
    </p:spTree>
    <p:extLst>
      <p:ext uri="{BB962C8B-B14F-4D97-AF65-F5344CB8AC3E}">
        <p14:creationId xmlns:p14="http://schemas.microsoft.com/office/powerpoint/2010/main" val="2058395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sz="quarter" idx="13"/>
          </p:nvPr>
        </p:nvSpPr>
        <p:spPr/>
        <p:txBody>
          <a:bodyPr/>
          <a:lstStyle/>
          <a:p>
            <a:r>
              <a:rPr lang="en-US" altLang="zh-CN" dirty="0"/>
              <a:t>From SQL Injection to </a:t>
            </a:r>
            <a:r>
              <a:rPr lang="en-US" altLang="zh-CN" dirty="0" smtClean="0"/>
              <a:t>Shell  --</a:t>
            </a:r>
            <a:r>
              <a:rPr lang="en-US" altLang="zh-CN" dirty="0" err="1" smtClean="0"/>
              <a:t>PentesterLab</a:t>
            </a:r>
            <a:r>
              <a:rPr lang="en-US" altLang="zh-CN" dirty="0"/>
              <a:t> </a:t>
            </a:r>
            <a:endParaRPr lang="en-US" altLang="zh-CN" dirty="0" smtClean="0"/>
          </a:p>
          <a:p>
            <a:endParaRPr lang="en-US" altLang="zh-CN" dirty="0" smtClean="0"/>
          </a:p>
          <a:p>
            <a:r>
              <a:rPr lang="en-US" altLang="zh-CN" dirty="0" smtClean="0"/>
              <a:t>SQL</a:t>
            </a:r>
            <a:r>
              <a:rPr lang="zh-CN" altLang="en-US" dirty="0"/>
              <a:t>注入攻击的种类和防范</a:t>
            </a:r>
            <a:r>
              <a:rPr lang="zh-CN" altLang="en-US" dirty="0" smtClean="0"/>
              <a:t>手段  </a:t>
            </a:r>
            <a:r>
              <a:rPr lang="en-US" altLang="zh-CN" dirty="0" smtClean="0"/>
              <a:t>--</a:t>
            </a:r>
            <a:r>
              <a:rPr lang="en-US" altLang="zh-CN" dirty="0"/>
              <a:t>IT</a:t>
            </a:r>
            <a:r>
              <a:rPr lang="zh-CN" altLang="en-US" dirty="0"/>
              <a:t>专家</a:t>
            </a:r>
            <a:r>
              <a:rPr lang="zh-CN" altLang="en-US" dirty="0" smtClean="0"/>
              <a:t>网</a:t>
            </a:r>
            <a:endParaRPr lang="en-US" altLang="zh-CN" dirty="0" smtClean="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428916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9539" y="166826"/>
            <a:ext cx="10364451" cy="1596177"/>
          </a:xfrm>
        </p:spPr>
        <p:txBody>
          <a:bodyPr>
            <a:normAutofit/>
          </a:bodyPr>
          <a:lstStyle/>
          <a:p>
            <a:r>
              <a:rPr lang="en-US" altLang="zh-CN" sz="4800" dirty="0"/>
              <a:t>SQL</a:t>
            </a:r>
            <a:r>
              <a:rPr lang="zh-CN" altLang="en-US" sz="4800" dirty="0" smtClean="0"/>
              <a:t>注入 原理</a:t>
            </a:r>
            <a:endParaRPr lang="zh-CN" altLang="en-US" sz="4800" b="1" dirty="0"/>
          </a:p>
        </p:txBody>
      </p:sp>
      <p:sp>
        <p:nvSpPr>
          <p:cNvPr id="3" name="内容占位符 2"/>
          <p:cNvSpPr>
            <a:spLocks noGrp="1"/>
          </p:cNvSpPr>
          <p:nvPr>
            <p:ph sz="quarter" idx="13"/>
          </p:nvPr>
        </p:nvSpPr>
        <p:spPr>
          <a:xfrm>
            <a:off x="946825" y="1938969"/>
            <a:ext cx="10363826" cy="4043189"/>
          </a:xfrm>
        </p:spPr>
        <p:txBody>
          <a:bodyPr>
            <a:normAutofit fontScale="92500" lnSpcReduction="20000"/>
          </a:bodyPr>
          <a:lstStyle/>
          <a:p>
            <a:r>
              <a:rPr lang="zh-CN" altLang="en-US" dirty="0"/>
              <a:t>基于</a:t>
            </a:r>
            <a:r>
              <a:rPr lang="en-US" altLang="zh-CN" dirty="0" smtClean="0"/>
              <a:t>B/S</a:t>
            </a:r>
            <a:r>
              <a:rPr lang="en-US" altLang="zh-CN" dirty="0"/>
              <a:t> </a:t>
            </a:r>
            <a:r>
              <a:rPr lang="zh-CN" altLang="en-US" dirty="0"/>
              <a:t>（</a:t>
            </a:r>
            <a:r>
              <a:rPr lang="en-US" altLang="zh-CN" dirty="0"/>
              <a:t>Browser/Server</a:t>
            </a:r>
            <a:r>
              <a:rPr lang="zh-CN" altLang="en-US" dirty="0"/>
              <a:t>，浏览器</a:t>
            </a:r>
            <a:r>
              <a:rPr lang="en-US" altLang="zh-CN" dirty="0"/>
              <a:t>/</a:t>
            </a:r>
            <a:r>
              <a:rPr lang="zh-CN" altLang="en-US" dirty="0"/>
              <a:t>服务器模式）</a:t>
            </a:r>
            <a:r>
              <a:rPr lang="zh-CN" altLang="en-US" dirty="0" smtClean="0"/>
              <a:t>应用</a:t>
            </a:r>
            <a:r>
              <a:rPr lang="zh-CN" altLang="en-US" dirty="0"/>
              <a:t>开发模式编写应用程序，在编写代码的时候，没有对用户输入数据的合法性进行判断，使应用程序存在安全隐患</a:t>
            </a:r>
            <a:br>
              <a:rPr lang="zh-CN" altLang="en-US" dirty="0"/>
            </a:br>
            <a:endParaRPr lang="zh-CN" altLang="en-US" dirty="0"/>
          </a:p>
          <a:p>
            <a:r>
              <a:rPr lang="zh-CN" altLang="en-US" dirty="0"/>
              <a:t>用户可以提交一段数据库查询代码，根据程序返回的结果，获得某些他想得知的数据</a:t>
            </a:r>
            <a:br>
              <a:rPr lang="zh-CN" altLang="en-US" dirty="0"/>
            </a:br>
            <a:endParaRPr lang="zh-CN" altLang="en-US" dirty="0"/>
          </a:p>
          <a:p>
            <a:r>
              <a:rPr lang="en-US" altLang="zh-CN" dirty="0"/>
              <a:t>SQL</a:t>
            </a:r>
            <a:r>
              <a:rPr lang="zh-CN" altLang="en-US" dirty="0"/>
              <a:t>注入是从正常的</a:t>
            </a:r>
            <a:r>
              <a:rPr lang="en-US" altLang="zh-CN" dirty="0"/>
              <a:t>WWW</a:t>
            </a:r>
            <a:r>
              <a:rPr lang="zh-CN" altLang="en-US" dirty="0"/>
              <a:t>端口访问，而且表面看起来跟一般的</a:t>
            </a:r>
            <a:r>
              <a:rPr lang="en-US" altLang="zh-CN" dirty="0"/>
              <a:t>Web</a:t>
            </a:r>
            <a:r>
              <a:rPr lang="zh-CN" altLang="en-US" dirty="0"/>
              <a:t>页面访问没什么区别</a:t>
            </a:r>
            <a:r>
              <a:rPr lang="zh-CN" altLang="en-US" dirty="0" smtClean="0"/>
              <a:t>。</a:t>
            </a:r>
            <a:endParaRPr lang="en-US" altLang="zh-CN" dirty="0" smtClean="0"/>
          </a:p>
          <a:p>
            <a:endParaRPr lang="en-US" altLang="zh-CN" dirty="0" smtClean="0"/>
          </a:p>
          <a:p>
            <a:r>
              <a:rPr lang="zh-CN" altLang="en-US" dirty="0" smtClean="0"/>
              <a:t>攻击</a:t>
            </a:r>
            <a:r>
              <a:rPr lang="zh-CN" altLang="en-US" dirty="0"/>
              <a:t>者把</a:t>
            </a:r>
            <a:r>
              <a:rPr lang="en-US" altLang="zh-CN" dirty="0"/>
              <a:t>SQL</a:t>
            </a:r>
            <a:r>
              <a:rPr lang="zh-CN" altLang="en-US" dirty="0"/>
              <a:t>命令插入到</a:t>
            </a:r>
            <a:r>
              <a:rPr lang="en-US" altLang="zh-CN" dirty="0"/>
              <a:t>Web</a:t>
            </a:r>
            <a:r>
              <a:rPr lang="zh-CN" altLang="en-US" dirty="0"/>
              <a:t>表单的输入域或页面请求的查询字符串，欺骗服务器执行恶意的</a:t>
            </a:r>
            <a:r>
              <a:rPr lang="en-US" altLang="zh-CN" dirty="0"/>
              <a:t>SQL</a:t>
            </a:r>
            <a:r>
              <a:rPr lang="zh-CN" altLang="en-US" dirty="0"/>
              <a:t>命令。在某些表单中，用户输入的内容直接用来构造（或者影响）动态</a:t>
            </a:r>
            <a:r>
              <a:rPr lang="en-US" altLang="zh-CN" dirty="0"/>
              <a:t>SQL</a:t>
            </a:r>
            <a:r>
              <a:rPr lang="zh-CN" altLang="en-US" dirty="0"/>
              <a:t>命令，或作为存储过程的输入参数，这类表单特别容易受到</a:t>
            </a:r>
            <a:r>
              <a:rPr lang="en-US" altLang="zh-CN" dirty="0"/>
              <a:t>SQL</a:t>
            </a:r>
            <a:r>
              <a:rPr lang="zh-CN" altLang="en-US" dirty="0"/>
              <a:t>注入式攻击。 </a:t>
            </a:r>
            <a:br>
              <a:rPr lang="zh-CN" altLang="en-US" dirty="0"/>
            </a:br>
            <a:endParaRPr lang="zh-CN" altLang="en-US" dirty="0"/>
          </a:p>
          <a:p>
            <a:pPr marL="0" indent="0">
              <a:buNone/>
            </a:pPr>
            <a:endParaRPr lang="zh-CN" altLang="en-US" dirty="0"/>
          </a:p>
        </p:txBody>
      </p:sp>
    </p:spTree>
    <p:extLst>
      <p:ext uri="{BB962C8B-B14F-4D97-AF65-F5344CB8AC3E}">
        <p14:creationId xmlns:p14="http://schemas.microsoft.com/office/powerpoint/2010/main" val="69900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t>SQL</a:t>
            </a:r>
            <a:r>
              <a:rPr lang="zh-CN" altLang="en-US" sz="4800" dirty="0" smtClean="0"/>
              <a:t>注入 分类</a:t>
            </a:r>
            <a:endParaRPr lang="zh-CN" altLang="en-US" sz="4800" b="1" dirty="0"/>
          </a:p>
        </p:txBody>
      </p:sp>
      <p:sp>
        <p:nvSpPr>
          <p:cNvPr id="3" name="内容占位符 2"/>
          <p:cNvSpPr>
            <a:spLocks noGrp="1"/>
          </p:cNvSpPr>
          <p:nvPr>
            <p:ph sz="quarter" idx="13"/>
          </p:nvPr>
        </p:nvSpPr>
        <p:spPr/>
        <p:txBody>
          <a:bodyPr>
            <a:noAutofit/>
          </a:bodyPr>
          <a:lstStyle/>
          <a:p>
            <a:r>
              <a:rPr lang="en-US" altLang="zh-CN" b="1" dirty="0"/>
              <a:t>1.</a:t>
            </a:r>
            <a:r>
              <a:rPr lang="zh-CN" altLang="en-US" b="1" dirty="0"/>
              <a:t>没有正确过滤</a:t>
            </a:r>
            <a:r>
              <a:rPr lang="zh-CN" altLang="en-US" b="1" dirty="0" smtClean="0"/>
              <a:t>转义字符</a:t>
            </a:r>
            <a:endParaRPr lang="en-US" altLang="zh-CN" b="1" dirty="0" smtClean="0"/>
          </a:p>
          <a:p>
            <a:endParaRPr lang="en-US" altLang="zh-CN" b="1" dirty="0" smtClean="0"/>
          </a:p>
          <a:p>
            <a:r>
              <a:rPr lang="en-US" altLang="zh-CN" b="1" dirty="0"/>
              <a:t>2.Incorrecttype handling </a:t>
            </a:r>
            <a:endParaRPr lang="en-US" altLang="zh-CN" b="1" dirty="0" smtClean="0"/>
          </a:p>
          <a:p>
            <a:endParaRPr lang="en-US" altLang="zh-CN" b="1" dirty="0" smtClean="0"/>
          </a:p>
          <a:p>
            <a:r>
              <a:rPr lang="en-US" altLang="zh-CN" b="1" dirty="0"/>
              <a:t>3.</a:t>
            </a:r>
            <a:r>
              <a:rPr lang="zh-CN" altLang="en-US" b="1" dirty="0"/>
              <a:t>数据库服务器中的</a:t>
            </a:r>
            <a:r>
              <a:rPr lang="zh-CN" altLang="en-US" b="1" dirty="0" smtClean="0"/>
              <a:t>漏洞</a:t>
            </a:r>
            <a:endParaRPr lang="en-US" altLang="zh-CN" b="1" dirty="0" smtClean="0"/>
          </a:p>
          <a:p>
            <a:endParaRPr lang="en-US" altLang="zh-CN" b="1" dirty="0" smtClean="0"/>
          </a:p>
          <a:p>
            <a:r>
              <a:rPr lang="en-US" altLang="zh-CN" b="1" dirty="0"/>
              <a:t>4.</a:t>
            </a:r>
            <a:r>
              <a:rPr lang="zh-CN" altLang="en-US" b="1" dirty="0"/>
              <a:t>盲目</a:t>
            </a:r>
            <a:r>
              <a:rPr lang="en-US" altLang="zh-CN" b="1" dirty="0"/>
              <a:t>SQL</a:t>
            </a:r>
            <a:r>
              <a:rPr lang="zh-CN" altLang="en-US" b="1" dirty="0"/>
              <a:t>注入式</a:t>
            </a:r>
            <a:r>
              <a:rPr lang="zh-CN" altLang="en-US" b="1" dirty="0" smtClean="0"/>
              <a:t>攻击</a:t>
            </a:r>
            <a:endParaRPr lang="en-US" altLang="zh-CN" b="1" dirty="0" smtClean="0"/>
          </a:p>
        </p:txBody>
      </p:sp>
      <p:sp>
        <p:nvSpPr>
          <p:cNvPr id="4" name="内容占位符 3"/>
          <p:cNvSpPr>
            <a:spLocks noGrp="1"/>
          </p:cNvSpPr>
          <p:nvPr>
            <p:ph sz="quarter" idx="14"/>
          </p:nvPr>
        </p:nvSpPr>
        <p:spPr/>
        <p:txBody>
          <a:bodyPr/>
          <a:lstStyle/>
          <a:p>
            <a:r>
              <a:rPr lang="en-US" altLang="zh-CN" b="1" dirty="0"/>
              <a:t>5.</a:t>
            </a:r>
            <a:r>
              <a:rPr lang="zh-CN" altLang="en-US" b="1" dirty="0"/>
              <a:t>条件响应 </a:t>
            </a:r>
            <a:endParaRPr lang="en-US" altLang="zh-CN" b="1" dirty="0" smtClean="0"/>
          </a:p>
          <a:p>
            <a:endParaRPr lang="en-US" altLang="zh-CN" b="1" dirty="0"/>
          </a:p>
          <a:p>
            <a:r>
              <a:rPr lang="en-US" altLang="zh-CN" b="1" dirty="0"/>
              <a:t>6.</a:t>
            </a:r>
            <a:r>
              <a:rPr lang="zh-CN" altLang="en-US" b="1" dirty="0"/>
              <a:t>条件性差错 </a:t>
            </a:r>
            <a:endParaRPr lang="en-US" altLang="zh-CN" b="1" dirty="0" smtClean="0"/>
          </a:p>
          <a:p>
            <a:endParaRPr lang="en-US" altLang="zh-CN" b="1" dirty="0"/>
          </a:p>
          <a:p>
            <a:r>
              <a:rPr lang="en-US" altLang="zh-CN" b="1" dirty="0"/>
              <a:t>7.</a:t>
            </a:r>
            <a:r>
              <a:rPr lang="zh-CN" altLang="en-US" b="1" dirty="0"/>
              <a:t>时间延误</a:t>
            </a:r>
          </a:p>
          <a:p>
            <a:pPr marL="0" indent="0">
              <a:buNone/>
            </a:pPr>
            <a:endParaRPr lang="zh-CN" altLang="en-US" dirty="0"/>
          </a:p>
        </p:txBody>
      </p:sp>
    </p:spTree>
    <p:extLst>
      <p:ext uri="{BB962C8B-B14F-4D97-AF65-F5344CB8AC3E}">
        <p14:creationId xmlns:p14="http://schemas.microsoft.com/office/powerpoint/2010/main" val="178427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91740" y="236520"/>
            <a:ext cx="10364452" cy="1605094"/>
          </a:xfrm>
        </p:spPr>
        <p:txBody>
          <a:bodyPr/>
          <a:lstStyle/>
          <a:p>
            <a:r>
              <a:rPr lang="en-US" altLang="zh-CN" dirty="0"/>
              <a:t>SQL</a:t>
            </a:r>
            <a:r>
              <a:rPr lang="zh-CN" altLang="en-US" dirty="0"/>
              <a:t>注入 分类</a:t>
            </a:r>
          </a:p>
        </p:txBody>
      </p:sp>
      <p:sp>
        <p:nvSpPr>
          <p:cNvPr id="6" name="文本占位符 5"/>
          <p:cNvSpPr>
            <a:spLocks noGrp="1"/>
          </p:cNvSpPr>
          <p:nvPr>
            <p:ph type="body" idx="1"/>
          </p:nvPr>
        </p:nvSpPr>
        <p:spPr>
          <a:xfrm>
            <a:off x="1660767" y="1957631"/>
            <a:ext cx="3298976" cy="576262"/>
          </a:xfrm>
        </p:spPr>
        <p:txBody>
          <a:bodyPr/>
          <a:lstStyle/>
          <a:p>
            <a:r>
              <a:rPr lang="en-US" altLang="zh-CN" sz="2000" b="1" dirty="0"/>
              <a:t>1.</a:t>
            </a:r>
            <a:r>
              <a:rPr lang="zh-CN" altLang="en-US" sz="2000" b="1" dirty="0"/>
              <a:t>没有正确过滤转义字符</a:t>
            </a:r>
            <a:endParaRPr lang="en-US" altLang="zh-CN" sz="2000" b="1" dirty="0"/>
          </a:p>
          <a:p>
            <a:endParaRPr lang="zh-CN" altLang="en-US" dirty="0"/>
          </a:p>
        </p:txBody>
      </p:sp>
      <p:sp>
        <p:nvSpPr>
          <p:cNvPr id="9" name="文本占位符 8"/>
          <p:cNvSpPr>
            <a:spLocks noGrp="1"/>
          </p:cNvSpPr>
          <p:nvPr>
            <p:ph type="body" sz="half" idx="15"/>
          </p:nvPr>
        </p:nvSpPr>
        <p:spPr>
          <a:xfrm>
            <a:off x="412505" y="2245762"/>
            <a:ext cx="5795499" cy="4243027"/>
          </a:xfrm>
        </p:spPr>
        <p:txBody>
          <a:bodyPr>
            <a:normAutofit/>
          </a:bodyPr>
          <a:lstStyle/>
          <a:p>
            <a:pPr algn="l"/>
            <a:r>
              <a:rPr lang="zh-CN" altLang="en-US" dirty="0"/>
              <a:t>在用户的输入没有为转义字符过滤时，就会发生这种形式的注入式攻击，它会被传递给一个</a:t>
            </a:r>
            <a:r>
              <a:rPr lang="en-US" altLang="zh-CN" dirty="0"/>
              <a:t>SQL</a:t>
            </a:r>
            <a:r>
              <a:rPr lang="zh-CN" altLang="en-US" dirty="0"/>
              <a:t>语句。这样就会导致应用程序的终端用户对数据库上的语句实施操纵</a:t>
            </a:r>
            <a:r>
              <a:rPr lang="zh-CN" altLang="en-US" dirty="0" smtClean="0"/>
              <a:t>。</a:t>
            </a:r>
            <a:r>
              <a:rPr lang="zh-CN" altLang="en-US" dirty="0"/>
              <a:t>下面的这行代码就会演示这种漏洞</a:t>
            </a:r>
            <a:r>
              <a:rPr lang="zh-CN" altLang="en-US" dirty="0" smtClean="0"/>
              <a:t>：</a:t>
            </a:r>
            <a:endParaRPr lang="en-US" altLang="zh-CN" dirty="0" smtClean="0"/>
          </a:p>
          <a:p>
            <a:pPr algn="l"/>
            <a:r>
              <a:rPr lang="en-US" altLang="zh-CN" dirty="0" smtClean="0"/>
              <a:t>statement </a:t>
            </a:r>
            <a:r>
              <a:rPr lang="en-US" altLang="zh-CN" dirty="0"/>
              <a:t>:= "SELECT * FROM users WHERE name ='"   </a:t>
            </a:r>
            <a:r>
              <a:rPr lang="en-US" altLang="zh-CN" dirty="0" err="1"/>
              <a:t>userName</a:t>
            </a:r>
            <a:r>
              <a:rPr lang="en-US" altLang="zh-CN" dirty="0"/>
              <a:t>   "';" </a:t>
            </a:r>
            <a:r>
              <a:rPr lang="zh-CN" altLang="en-US" dirty="0"/>
              <a:t>　　</a:t>
            </a:r>
            <a:endParaRPr lang="en-US" altLang="zh-CN" dirty="0" smtClean="0"/>
          </a:p>
          <a:p>
            <a:pPr algn="l"/>
            <a:r>
              <a:rPr lang="zh-CN" altLang="en-US" dirty="0" smtClean="0"/>
              <a:t>这种</a:t>
            </a:r>
            <a:r>
              <a:rPr lang="zh-CN" altLang="en-US" dirty="0"/>
              <a:t>代码的设计目的是将一个特定的用户从其用户表中取出，但是，如果用户名被一个恶意的用户用一种特定的方式伪造，这个语句所执行的操作可能就不仅仅是代码的作者所期望的那样了。例如，将用户名变量</a:t>
            </a:r>
            <a:r>
              <a:rPr lang="en-US" altLang="zh-CN" dirty="0"/>
              <a:t>(</a:t>
            </a:r>
            <a:r>
              <a:rPr lang="zh-CN" altLang="en-US" dirty="0"/>
              <a:t>即</a:t>
            </a:r>
            <a:r>
              <a:rPr lang="en-US" altLang="zh-CN" dirty="0"/>
              <a:t>username)</a:t>
            </a:r>
            <a:r>
              <a:rPr lang="zh-CN" altLang="en-US" dirty="0"/>
              <a:t>设置为</a:t>
            </a:r>
            <a:r>
              <a:rPr lang="zh-CN" altLang="en-US" dirty="0" smtClean="0"/>
              <a:t>：</a:t>
            </a:r>
            <a:r>
              <a:rPr lang="en-US" altLang="zh-CN" dirty="0" smtClean="0"/>
              <a:t>a</a:t>
            </a:r>
            <a:r>
              <a:rPr lang="en-US" altLang="zh-CN" dirty="0"/>
              <a:t>' or 't'='t</a:t>
            </a:r>
            <a:r>
              <a:rPr lang="zh-CN" altLang="en-US" dirty="0"/>
              <a:t>，此时原始语句发生了变化： 　　</a:t>
            </a:r>
            <a:endParaRPr lang="en-US" altLang="zh-CN" dirty="0" smtClean="0"/>
          </a:p>
          <a:p>
            <a:pPr algn="l"/>
            <a:r>
              <a:rPr lang="en-US" altLang="zh-CN" dirty="0" smtClean="0"/>
              <a:t>SELECT </a:t>
            </a:r>
            <a:r>
              <a:rPr lang="en-US" altLang="zh-CN" dirty="0"/>
              <a:t>* FROM users WHERE name = 'a' OR 't'='t'; </a:t>
            </a:r>
            <a:r>
              <a:rPr lang="zh-CN" altLang="en-US" dirty="0"/>
              <a:t>　　</a:t>
            </a:r>
            <a:endParaRPr lang="en-US" altLang="zh-CN" dirty="0" smtClean="0"/>
          </a:p>
          <a:p>
            <a:pPr algn="l"/>
            <a:r>
              <a:rPr lang="zh-CN" altLang="en-US" dirty="0" smtClean="0"/>
              <a:t>如果</a:t>
            </a:r>
            <a:r>
              <a:rPr lang="zh-CN" altLang="en-US" dirty="0"/>
              <a:t>这种代码被用于一个认证过程，那么这个例子就能够强迫选择一个合法的用户名，因为赋值</a:t>
            </a:r>
            <a:r>
              <a:rPr lang="en-US" altLang="zh-CN" dirty="0"/>
              <a:t>'t'='t</a:t>
            </a:r>
            <a:r>
              <a:rPr lang="zh-CN" altLang="en-US" dirty="0"/>
              <a:t>永远是正确的。 </a:t>
            </a:r>
          </a:p>
        </p:txBody>
      </p:sp>
      <p:sp>
        <p:nvSpPr>
          <p:cNvPr id="7" name="文本占位符 6"/>
          <p:cNvSpPr>
            <a:spLocks noGrp="1"/>
          </p:cNvSpPr>
          <p:nvPr>
            <p:ph type="body" sz="quarter" idx="3"/>
          </p:nvPr>
        </p:nvSpPr>
        <p:spPr>
          <a:xfrm>
            <a:off x="7286460" y="1957631"/>
            <a:ext cx="3531161" cy="576262"/>
          </a:xfrm>
        </p:spPr>
        <p:txBody>
          <a:bodyPr/>
          <a:lstStyle/>
          <a:p>
            <a:r>
              <a:rPr lang="en-US" altLang="zh-CN" sz="2000" b="1" dirty="0"/>
              <a:t>2.Incorrecttype handling</a:t>
            </a:r>
            <a:r>
              <a:rPr lang="en-US" altLang="zh-CN" b="1" dirty="0"/>
              <a:t> </a:t>
            </a:r>
          </a:p>
          <a:p>
            <a:endParaRPr lang="zh-CN" altLang="en-US" dirty="0"/>
          </a:p>
        </p:txBody>
      </p:sp>
      <p:sp>
        <p:nvSpPr>
          <p:cNvPr id="10" name="文本占位符 9"/>
          <p:cNvSpPr>
            <a:spLocks noGrp="1"/>
          </p:cNvSpPr>
          <p:nvPr>
            <p:ph type="body" sz="half" idx="16"/>
          </p:nvPr>
        </p:nvSpPr>
        <p:spPr>
          <a:xfrm>
            <a:off x="6779679" y="2245762"/>
            <a:ext cx="4788031" cy="3956734"/>
          </a:xfrm>
        </p:spPr>
        <p:txBody>
          <a:bodyPr>
            <a:normAutofit/>
          </a:bodyPr>
          <a:lstStyle/>
          <a:p>
            <a:pPr algn="l"/>
            <a:r>
              <a:rPr lang="zh-CN" altLang="en-US" dirty="0"/>
              <a:t>如果一个用户提供的字段并非一个强类型，或者没有实施类型强制，就会发生这种形式的攻击。当在一个</a:t>
            </a:r>
            <a:r>
              <a:rPr lang="en-US" altLang="zh-CN" dirty="0"/>
              <a:t>SQL</a:t>
            </a:r>
            <a:r>
              <a:rPr lang="zh-CN" altLang="en-US" dirty="0"/>
              <a:t>语句中使用一个数字字段时，如果程序员没有检查用户输入的合法性</a:t>
            </a:r>
            <a:r>
              <a:rPr lang="en-US" altLang="zh-CN" dirty="0"/>
              <a:t>(</a:t>
            </a:r>
            <a:r>
              <a:rPr lang="zh-CN" altLang="en-US" dirty="0"/>
              <a:t>是否为数字型</a:t>
            </a:r>
            <a:r>
              <a:rPr lang="en-US" altLang="zh-CN" dirty="0"/>
              <a:t>)</a:t>
            </a:r>
            <a:r>
              <a:rPr lang="zh-CN" altLang="en-US" dirty="0"/>
              <a:t>就会发生这种攻击。例如： 　　</a:t>
            </a:r>
            <a:endParaRPr lang="en-US" altLang="zh-CN" dirty="0" smtClean="0"/>
          </a:p>
          <a:p>
            <a:pPr algn="l"/>
            <a:r>
              <a:rPr lang="en-US" altLang="zh-CN" dirty="0" smtClean="0"/>
              <a:t>statement </a:t>
            </a:r>
            <a:r>
              <a:rPr lang="en-US" altLang="zh-CN" dirty="0"/>
              <a:t>:= "SELECT * FROM data WHERE id = "  </a:t>
            </a:r>
            <a:r>
              <a:rPr lang="en-US" altLang="zh-CN" dirty="0" err="1"/>
              <a:t>a_variable</a:t>
            </a:r>
            <a:r>
              <a:rPr lang="en-US" altLang="zh-CN" dirty="0"/>
              <a:t>   ";" </a:t>
            </a:r>
            <a:r>
              <a:rPr lang="zh-CN" altLang="en-US" dirty="0"/>
              <a:t>　　</a:t>
            </a:r>
            <a:endParaRPr lang="en-US" altLang="zh-CN" dirty="0" smtClean="0"/>
          </a:p>
          <a:p>
            <a:pPr algn="l"/>
            <a:r>
              <a:rPr lang="zh-CN" altLang="en-US" dirty="0" smtClean="0"/>
              <a:t>从</a:t>
            </a:r>
            <a:r>
              <a:rPr lang="zh-CN" altLang="en-US" dirty="0"/>
              <a:t>这个语句可以看出，作者希望</a:t>
            </a:r>
            <a:r>
              <a:rPr lang="en-US" altLang="zh-CN" dirty="0" err="1"/>
              <a:t>a_variable</a:t>
            </a:r>
            <a:r>
              <a:rPr lang="zh-CN" altLang="en-US" dirty="0"/>
              <a:t>是一个与“</a:t>
            </a:r>
            <a:r>
              <a:rPr lang="en-US" altLang="zh-CN" dirty="0"/>
              <a:t>id”</a:t>
            </a:r>
            <a:r>
              <a:rPr lang="zh-CN" altLang="en-US" dirty="0"/>
              <a:t>字段有关的数字。不过，如果终端用户选择一个字符串，就绕过了对转义字符的需要。例如，将</a:t>
            </a:r>
            <a:r>
              <a:rPr lang="en-US" altLang="zh-CN" dirty="0" err="1"/>
              <a:t>a_variable</a:t>
            </a:r>
            <a:r>
              <a:rPr lang="zh-CN" altLang="en-US" dirty="0"/>
              <a:t>设置为</a:t>
            </a:r>
            <a:r>
              <a:rPr lang="en-US" altLang="zh-CN" dirty="0"/>
              <a:t>:1;DROP </a:t>
            </a:r>
            <a:r>
              <a:rPr lang="en-US" altLang="zh-CN" dirty="0" err="1"/>
              <a:t>TABLEusers</a:t>
            </a:r>
            <a:r>
              <a:rPr lang="zh-CN" altLang="en-US" dirty="0"/>
              <a:t>，它会将“</a:t>
            </a:r>
            <a:r>
              <a:rPr lang="en-US" altLang="zh-CN" dirty="0"/>
              <a:t>users”</a:t>
            </a:r>
            <a:r>
              <a:rPr lang="zh-CN" altLang="en-US" dirty="0"/>
              <a:t>表从数据库中删除，</a:t>
            </a:r>
            <a:r>
              <a:rPr lang="en-US" altLang="zh-CN" dirty="0"/>
              <a:t>SQL</a:t>
            </a:r>
            <a:r>
              <a:rPr lang="zh-CN" altLang="en-US" dirty="0"/>
              <a:t>语句变成：</a:t>
            </a:r>
            <a:r>
              <a:rPr lang="en-US" altLang="zh-CN" dirty="0"/>
              <a:t>SELECT * FROM DATA WHERE id = 1;DROP TABLE users; </a:t>
            </a:r>
            <a:endParaRPr lang="zh-CN" altLang="en-US" dirty="0"/>
          </a:p>
        </p:txBody>
      </p:sp>
    </p:spTree>
    <p:extLst>
      <p:ext uri="{BB962C8B-B14F-4D97-AF65-F5344CB8AC3E}">
        <p14:creationId xmlns:p14="http://schemas.microsoft.com/office/powerpoint/2010/main" val="381598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012925" y="88135"/>
            <a:ext cx="10364452" cy="1605094"/>
          </a:xfrm>
        </p:spPr>
        <p:txBody>
          <a:bodyPr/>
          <a:lstStyle/>
          <a:p>
            <a:r>
              <a:rPr lang="en-US" altLang="zh-CN" dirty="0" smtClean="0"/>
              <a:t>SQL</a:t>
            </a:r>
            <a:r>
              <a:rPr lang="zh-CN" altLang="en-US" dirty="0" smtClean="0"/>
              <a:t>注入 分类</a:t>
            </a:r>
            <a:endParaRPr lang="zh-CN" altLang="en-US" dirty="0"/>
          </a:p>
        </p:txBody>
      </p:sp>
      <p:sp>
        <p:nvSpPr>
          <p:cNvPr id="10" name="文本占位符 9"/>
          <p:cNvSpPr>
            <a:spLocks noGrp="1"/>
          </p:cNvSpPr>
          <p:nvPr>
            <p:ph type="body" sz="half" idx="16"/>
          </p:nvPr>
        </p:nvSpPr>
        <p:spPr>
          <a:xfrm>
            <a:off x="1643064" y="2943355"/>
            <a:ext cx="3777235" cy="2847845"/>
          </a:xfrm>
        </p:spPr>
        <p:txBody>
          <a:bodyPr/>
          <a:lstStyle/>
          <a:p>
            <a:pPr algn="l"/>
            <a:r>
              <a:rPr lang="zh-CN" altLang="en-US" dirty="0"/>
              <a:t>有时，数据库服务器软件中也存在着</a:t>
            </a:r>
            <a:r>
              <a:rPr lang="zh-CN" altLang="en-US" dirty="0" smtClean="0"/>
              <a:t>漏洞</a:t>
            </a:r>
            <a:endParaRPr lang="en-US" altLang="zh-CN" dirty="0" smtClean="0"/>
          </a:p>
          <a:p>
            <a:pPr algn="l"/>
            <a:r>
              <a:rPr lang="zh-CN" altLang="en-US" dirty="0" smtClean="0"/>
              <a:t>如</a:t>
            </a:r>
            <a:r>
              <a:rPr lang="en-US" altLang="zh-CN" dirty="0"/>
              <a:t>MYSQL</a:t>
            </a:r>
            <a:r>
              <a:rPr lang="zh-CN" altLang="en-US" dirty="0"/>
              <a:t>服务器中</a:t>
            </a:r>
            <a:r>
              <a:rPr lang="en-US" altLang="zh-CN" dirty="0" err="1"/>
              <a:t>mysql_real_escape_string</a:t>
            </a:r>
            <a:r>
              <a:rPr lang="en-US" altLang="zh-CN" dirty="0" smtClean="0"/>
              <a:t>() </a:t>
            </a:r>
            <a:r>
              <a:rPr lang="zh-CN" altLang="en-US" dirty="0" smtClean="0"/>
              <a:t>函数</a:t>
            </a:r>
            <a:r>
              <a:rPr lang="zh-CN" altLang="en-US" dirty="0"/>
              <a:t>漏洞</a:t>
            </a:r>
            <a:r>
              <a:rPr lang="zh-CN" altLang="en-US" dirty="0" smtClean="0"/>
              <a:t>。</a:t>
            </a:r>
            <a:endParaRPr lang="en-US" altLang="zh-CN" dirty="0" smtClean="0"/>
          </a:p>
          <a:p>
            <a:pPr algn="l"/>
            <a:r>
              <a:rPr lang="zh-CN" altLang="en-US" dirty="0" smtClean="0"/>
              <a:t>这种</a:t>
            </a:r>
            <a:r>
              <a:rPr lang="zh-CN" altLang="en-US" dirty="0"/>
              <a:t>漏洞允许一个攻击者根据错误的统一字符编码执行一次成功的</a:t>
            </a:r>
            <a:r>
              <a:rPr lang="en-US" altLang="zh-CN" dirty="0"/>
              <a:t>SQL</a:t>
            </a:r>
            <a:r>
              <a:rPr lang="zh-CN" altLang="en-US" dirty="0"/>
              <a:t>注入式攻击。 </a:t>
            </a:r>
          </a:p>
        </p:txBody>
      </p:sp>
      <p:sp>
        <p:nvSpPr>
          <p:cNvPr id="8" name="文本占位符 7"/>
          <p:cNvSpPr>
            <a:spLocks noGrp="1"/>
          </p:cNvSpPr>
          <p:nvPr>
            <p:ph type="body" sz="quarter" idx="13"/>
          </p:nvPr>
        </p:nvSpPr>
        <p:spPr>
          <a:xfrm>
            <a:off x="1643063" y="2367093"/>
            <a:ext cx="3578931" cy="576262"/>
          </a:xfrm>
        </p:spPr>
        <p:txBody>
          <a:bodyPr/>
          <a:lstStyle/>
          <a:p>
            <a:r>
              <a:rPr lang="en-US" altLang="zh-CN" b="1" dirty="0"/>
              <a:t>3.</a:t>
            </a:r>
            <a:r>
              <a:rPr lang="zh-CN" altLang="en-US" b="1" dirty="0"/>
              <a:t>数据库服务器中的漏洞</a:t>
            </a:r>
            <a:endParaRPr lang="en-US" altLang="zh-CN" b="1" dirty="0"/>
          </a:p>
          <a:p>
            <a:endParaRPr lang="zh-CN" altLang="en-US" dirty="0"/>
          </a:p>
        </p:txBody>
      </p:sp>
      <p:sp>
        <p:nvSpPr>
          <p:cNvPr id="11" name="文本占位符 10"/>
          <p:cNvSpPr>
            <a:spLocks noGrp="1"/>
          </p:cNvSpPr>
          <p:nvPr>
            <p:ph type="body" sz="half" idx="17"/>
          </p:nvPr>
        </p:nvSpPr>
        <p:spPr>
          <a:xfrm>
            <a:off x="6535531" y="2943354"/>
            <a:ext cx="4109291" cy="2847845"/>
          </a:xfrm>
        </p:spPr>
        <p:txBody>
          <a:bodyPr>
            <a:normAutofit/>
          </a:bodyPr>
          <a:lstStyle/>
          <a:p>
            <a:pPr algn="l"/>
            <a:r>
              <a:rPr lang="zh-CN" altLang="en-US" dirty="0"/>
              <a:t>当一个</a:t>
            </a:r>
            <a:r>
              <a:rPr lang="en-US" altLang="zh-CN" dirty="0"/>
              <a:t>Web</a:t>
            </a:r>
            <a:r>
              <a:rPr lang="zh-CN" altLang="en-US" dirty="0"/>
              <a:t>应用程序易于遭受攻击而其结果对攻击者却不见时，就会发生所谓的盲目</a:t>
            </a:r>
            <a:r>
              <a:rPr lang="en-US" altLang="zh-CN" dirty="0"/>
              <a:t>SQL</a:t>
            </a:r>
            <a:r>
              <a:rPr lang="zh-CN" altLang="en-US" dirty="0"/>
              <a:t>注入式攻击</a:t>
            </a:r>
            <a:r>
              <a:rPr lang="zh-CN" altLang="en-US" dirty="0" smtClean="0"/>
              <a:t>。</a:t>
            </a:r>
            <a:endParaRPr lang="en-US" altLang="zh-CN" dirty="0" smtClean="0"/>
          </a:p>
          <a:p>
            <a:pPr algn="l"/>
            <a:r>
              <a:rPr lang="zh-CN" altLang="en-US" dirty="0" smtClean="0"/>
              <a:t>有</a:t>
            </a:r>
            <a:r>
              <a:rPr lang="zh-CN" altLang="en-US" dirty="0"/>
              <a:t>漏洞的网页可能并不会显示数据，而是</a:t>
            </a:r>
            <a:r>
              <a:rPr lang="zh-CN" altLang="en-US" dirty="0" smtClean="0"/>
              <a:t>根据注入</a:t>
            </a:r>
            <a:r>
              <a:rPr lang="zh-CN" altLang="en-US" dirty="0"/>
              <a:t>到合法语句中的逻辑语句的结果显示不同的内容</a:t>
            </a:r>
            <a:r>
              <a:rPr lang="zh-CN" altLang="en-US" dirty="0" smtClean="0"/>
              <a:t>。</a:t>
            </a:r>
            <a:endParaRPr lang="en-US" altLang="zh-CN" dirty="0" smtClean="0"/>
          </a:p>
          <a:p>
            <a:pPr algn="l"/>
            <a:r>
              <a:rPr lang="zh-CN" altLang="en-US" dirty="0" smtClean="0"/>
              <a:t>这种</a:t>
            </a:r>
            <a:r>
              <a:rPr lang="zh-CN" altLang="en-US" dirty="0"/>
              <a:t>攻击相当耗时，因为必须为每一个获得的字节而精心构造一个新的语句。但是一旦漏洞的位置和目标信息的位置被确立以后，一种称为</a:t>
            </a:r>
            <a:r>
              <a:rPr lang="en-US" altLang="zh-CN" dirty="0"/>
              <a:t>Absinthe</a:t>
            </a:r>
            <a:r>
              <a:rPr lang="zh-CN" altLang="en-US" dirty="0"/>
              <a:t>的工具就可以使这种攻击自动化。</a:t>
            </a:r>
          </a:p>
        </p:txBody>
      </p:sp>
      <p:sp>
        <p:nvSpPr>
          <p:cNvPr id="12" name="文本占位符 7"/>
          <p:cNvSpPr>
            <a:spLocks noGrp="1"/>
          </p:cNvSpPr>
          <p:nvPr>
            <p:ph type="body" sz="quarter" idx="13"/>
          </p:nvPr>
        </p:nvSpPr>
        <p:spPr>
          <a:xfrm>
            <a:off x="6838558" y="2334042"/>
            <a:ext cx="3304928" cy="576262"/>
          </a:xfrm>
        </p:spPr>
        <p:txBody>
          <a:bodyPr/>
          <a:lstStyle/>
          <a:p>
            <a:r>
              <a:rPr lang="en-US" altLang="zh-CN" b="1" dirty="0"/>
              <a:t>4.</a:t>
            </a:r>
            <a:r>
              <a:rPr lang="zh-CN" altLang="en-US" b="1" dirty="0"/>
              <a:t>盲目</a:t>
            </a:r>
            <a:r>
              <a:rPr lang="en-US" altLang="zh-CN" b="1" dirty="0"/>
              <a:t>SQL</a:t>
            </a:r>
            <a:r>
              <a:rPr lang="zh-CN" altLang="en-US" b="1" dirty="0"/>
              <a:t>注入式攻击</a:t>
            </a:r>
            <a:endParaRPr lang="en-US" altLang="zh-CN" b="1" dirty="0"/>
          </a:p>
          <a:p>
            <a:endParaRPr lang="zh-CN" altLang="en-US" dirty="0"/>
          </a:p>
        </p:txBody>
      </p:sp>
    </p:spTree>
    <p:extLst>
      <p:ext uri="{BB962C8B-B14F-4D97-AF65-F5344CB8AC3E}">
        <p14:creationId xmlns:p14="http://schemas.microsoft.com/office/powerpoint/2010/main" val="412883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注入 分类</a:t>
            </a:r>
          </a:p>
        </p:txBody>
      </p:sp>
      <p:sp>
        <p:nvSpPr>
          <p:cNvPr id="4" name="文本占位符 3"/>
          <p:cNvSpPr>
            <a:spLocks noGrp="1"/>
          </p:cNvSpPr>
          <p:nvPr>
            <p:ph type="body" sz="half" idx="15"/>
          </p:nvPr>
        </p:nvSpPr>
        <p:spPr>
          <a:xfrm>
            <a:off x="913774" y="2656916"/>
            <a:ext cx="4352290" cy="3336259"/>
          </a:xfrm>
        </p:spPr>
        <p:txBody>
          <a:bodyPr>
            <a:normAutofit lnSpcReduction="10000"/>
          </a:bodyPr>
          <a:lstStyle/>
          <a:p>
            <a:pPr algn="l"/>
            <a:r>
              <a:rPr lang="zh-CN" altLang="en-US" dirty="0"/>
              <a:t>有一种</a:t>
            </a:r>
            <a:r>
              <a:rPr lang="en-US" altLang="zh-CN" dirty="0"/>
              <a:t>SQL</a:t>
            </a:r>
            <a:r>
              <a:rPr lang="zh-CN" altLang="en-US" dirty="0"/>
              <a:t>注入迫使数据库在一个普通的应用程序屏幕上计算一个逻辑语句的值： 　　</a:t>
            </a:r>
            <a:endParaRPr lang="en-US" altLang="zh-CN" dirty="0" smtClean="0"/>
          </a:p>
          <a:p>
            <a:pPr algn="l"/>
            <a:r>
              <a:rPr lang="en-US" altLang="zh-CN" dirty="0" smtClean="0"/>
              <a:t>SELECT </a:t>
            </a:r>
            <a:r>
              <a:rPr lang="en-US" altLang="zh-CN" dirty="0" err="1"/>
              <a:t>booktitle</a:t>
            </a:r>
            <a:r>
              <a:rPr lang="en-US" altLang="zh-CN" dirty="0"/>
              <a:t> FROM booklist WHERE </a:t>
            </a:r>
            <a:r>
              <a:rPr lang="en-US" altLang="zh-CN" dirty="0" err="1"/>
              <a:t>bookId</a:t>
            </a:r>
            <a:r>
              <a:rPr lang="en-US" altLang="zh-CN" dirty="0"/>
              <a:t> = 'OOk14cd'AND 1=1 </a:t>
            </a:r>
            <a:r>
              <a:rPr lang="zh-CN" altLang="en-US" dirty="0"/>
              <a:t>　　</a:t>
            </a:r>
            <a:endParaRPr lang="en-US" altLang="zh-CN" dirty="0" smtClean="0"/>
          </a:p>
          <a:p>
            <a:pPr algn="l"/>
            <a:r>
              <a:rPr lang="zh-CN" altLang="en-US" dirty="0" smtClean="0"/>
              <a:t>这会</a:t>
            </a:r>
            <a:r>
              <a:rPr lang="zh-CN" altLang="en-US" dirty="0"/>
              <a:t>导致一个标准的面面，而语句 　　</a:t>
            </a:r>
            <a:endParaRPr lang="en-US" altLang="zh-CN" dirty="0"/>
          </a:p>
          <a:p>
            <a:pPr algn="l"/>
            <a:r>
              <a:rPr lang="en-US" altLang="zh-CN" dirty="0" smtClean="0"/>
              <a:t>SELECT </a:t>
            </a:r>
            <a:r>
              <a:rPr lang="en-US" altLang="zh-CN" dirty="0" err="1"/>
              <a:t>booktitle</a:t>
            </a:r>
            <a:r>
              <a:rPr lang="en-US" altLang="zh-CN" dirty="0"/>
              <a:t> FROM booklist WHERE </a:t>
            </a:r>
            <a:r>
              <a:rPr lang="en-US" altLang="zh-CN" dirty="0" err="1"/>
              <a:t>bookId</a:t>
            </a:r>
            <a:r>
              <a:rPr lang="en-US" altLang="zh-CN" dirty="0"/>
              <a:t> = 'OOk14cd'AND </a:t>
            </a:r>
            <a:r>
              <a:rPr lang="en-US" altLang="zh-CN" dirty="0" smtClean="0"/>
              <a:t>1=2</a:t>
            </a:r>
          </a:p>
          <a:p>
            <a:pPr algn="l"/>
            <a:r>
              <a:rPr lang="zh-CN" altLang="en-US" dirty="0" smtClean="0"/>
              <a:t>在</a:t>
            </a:r>
            <a:r>
              <a:rPr lang="zh-CN" altLang="en-US" dirty="0"/>
              <a:t>页面易于受到</a:t>
            </a:r>
            <a:r>
              <a:rPr lang="en-US" altLang="zh-CN" dirty="0"/>
              <a:t>SQL</a:t>
            </a:r>
            <a:r>
              <a:rPr lang="zh-CN" altLang="en-US" dirty="0"/>
              <a:t>注入式攻击时，它有可能给出一个不同的结果。如此这般的一次注入将会证明盲目的</a:t>
            </a:r>
            <a:r>
              <a:rPr lang="en-US" altLang="zh-CN" dirty="0"/>
              <a:t>SQL</a:t>
            </a:r>
            <a:r>
              <a:rPr lang="zh-CN" altLang="en-US" dirty="0"/>
              <a:t>注入是可能的，它会使攻击者根据另外一个 表中的某字段内容设计可以评判真伪的语句。</a:t>
            </a:r>
          </a:p>
        </p:txBody>
      </p:sp>
      <p:sp>
        <p:nvSpPr>
          <p:cNvPr id="5" name="文本占位符 4"/>
          <p:cNvSpPr>
            <a:spLocks noGrp="1"/>
          </p:cNvSpPr>
          <p:nvPr>
            <p:ph type="body" sz="quarter" idx="3"/>
          </p:nvPr>
        </p:nvSpPr>
        <p:spPr>
          <a:xfrm>
            <a:off x="1461055" y="1926563"/>
            <a:ext cx="3291521" cy="576262"/>
          </a:xfrm>
        </p:spPr>
        <p:txBody>
          <a:bodyPr/>
          <a:lstStyle/>
          <a:p>
            <a:r>
              <a:rPr lang="en-US" altLang="zh-CN" b="1" dirty="0"/>
              <a:t>5.</a:t>
            </a:r>
            <a:r>
              <a:rPr lang="zh-CN" altLang="en-US" b="1" dirty="0"/>
              <a:t>条件响应</a:t>
            </a:r>
            <a:endParaRPr lang="zh-CN" altLang="en-US" dirty="0"/>
          </a:p>
        </p:txBody>
      </p:sp>
      <p:sp>
        <p:nvSpPr>
          <p:cNvPr id="6" name="文本占位符 5"/>
          <p:cNvSpPr>
            <a:spLocks noGrp="1"/>
          </p:cNvSpPr>
          <p:nvPr>
            <p:ph type="body" sz="half" idx="16"/>
          </p:nvPr>
        </p:nvSpPr>
        <p:spPr>
          <a:xfrm>
            <a:off x="6819442" y="2978257"/>
            <a:ext cx="4232374" cy="2847845"/>
          </a:xfrm>
        </p:spPr>
        <p:txBody>
          <a:bodyPr/>
          <a:lstStyle/>
          <a:p>
            <a:pPr algn="l"/>
            <a:r>
              <a:rPr lang="zh-CN" altLang="en-US" dirty="0"/>
              <a:t>如果</a:t>
            </a:r>
            <a:r>
              <a:rPr lang="en-US" altLang="zh-CN" dirty="0"/>
              <a:t>WHERE</a:t>
            </a:r>
            <a:r>
              <a:rPr lang="zh-CN" altLang="en-US" dirty="0"/>
              <a:t>语句为真，这种类型的盲目</a:t>
            </a:r>
            <a:r>
              <a:rPr lang="en-US" altLang="zh-CN" dirty="0"/>
              <a:t>SQL</a:t>
            </a:r>
            <a:r>
              <a:rPr lang="zh-CN" altLang="en-US" dirty="0"/>
              <a:t>注入会迫使数据库评判一个引起错误的语句，从而导致一个</a:t>
            </a:r>
            <a:r>
              <a:rPr lang="en-US" altLang="zh-CN" dirty="0"/>
              <a:t>SQL</a:t>
            </a:r>
            <a:r>
              <a:rPr lang="zh-CN" altLang="en-US" dirty="0"/>
              <a:t>错误。例如： 　　</a:t>
            </a:r>
            <a:endParaRPr lang="en-US" altLang="zh-CN" dirty="0" smtClean="0"/>
          </a:p>
          <a:p>
            <a:pPr algn="l"/>
            <a:r>
              <a:rPr lang="en-US" altLang="zh-CN" dirty="0" smtClean="0"/>
              <a:t>SELECT </a:t>
            </a:r>
            <a:r>
              <a:rPr lang="en-US" altLang="zh-CN" dirty="0"/>
              <a:t>1/0 FROM users WHERE username='Ralph'</a:t>
            </a:r>
            <a:r>
              <a:rPr lang="zh-CN" altLang="en-US" dirty="0" smtClean="0"/>
              <a:t>。</a:t>
            </a:r>
            <a:endParaRPr lang="en-US" altLang="zh-CN" dirty="0" smtClean="0"/>
          </a:p>
          <a:p>
            <a:pPr algn="l"/>
            <a:r>
              <a:rPr lang="zh-CN" altLang="en-US" dirty="0" smtClean="0"/>
              <a:t>显然</a:t>
            </a:r>
            <a:r>
              <a:rPr lang="zh-CN" altLang="en-US" dirty="0"/>
              <a:t>，如果用户</a:t>
            </a:r>
            <a:r>
              <a:rPr lang="en-US" altLang="zh-CN" dirty="0"/>
              <a:t>Ralph</a:t>
            </a:r>
            <a:r>
              <a:rPr lang="zh-CN" altLang="en-US" dirty="0"/>
              <a:t>存在的话，被零除将导致错误。</a:t>
            </a:r>
          </a:p>
        </p:txBody>
      </p:sp>
      <p:sp>
        <p:nvSpPr>
          <p:cNvPr id="7" name="文本占位符 6"/>
          <p:cNvSpPr>
            <a:spLocks noGrp="1"/>
          </p:cNvSpPr>
          <p:nvPr>
            <p:ph type="body" sz="quarter" idx="13"/>
          </p:nvPr>
        </p:nvSpPr>
        <p:spPr>
          <a:xfrm>
            <a:off x="7065551" y="1926563"/>
            <a:ext cx="3304928" cy="576262"/>
          </a:xfrm>
        </p:spPr>
        <p:txBody>
          <a:bodyPr/>
          <a:lstStyle/>
          <a:p>
            <a:r>
              <a:rPr lang="en-US" altLang="zh-CN" b="1" dirty="0"/>
              <a:t>6.</a:t>
            </a:r>
            <a:r>
              <a:rPr lang="zh-CN" altLang="en-US" b="1" dirty="0"/>
              <a:t>条件性差错</a:t>
            </a:r>
            <a:endParaRPr lang="zh-CN" altLang="en-US" dirty="0"/>
          </a:p>
        </p:txBody>
      </p:sp>
    </p:spTree>
    <p:extLst>
      <p:ext uri="{BB962C8B-B14F-4D97-AF65-F5344CB8AC3E}">
        <p14:creationId xmlns:p14="http://schemas.microsoft.com/office/powerpoint/2010/main" val="410218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012925" y="88135"/>
            <a:ext cx="10364452" cy="1605094"/>
          </a:xfrm>
        </p:spPr>
        <p:txBody>
          <a:bodyPr/>
          <a:lstStyle/>
          <a:p>
            <a:r>
              <a:rPr lang="en-US" altLang="zh-CN" dirty="0" smtClean="0"/>
              <a:t>SQL</a:t>
            </a:r>
            <a:r>
              <a:rPr lang="zh-CN" altLang="en-US" dirty="0" smtClean="0"/>
              <a:t>注入 分类</a:t>
            </a:r>
            <a:endParaRPr lang="zh-CN" altLang="en-US" dirty="0"/>
          </a:p>
        </p:txBody>
      </p:sp>
      <p:sp>
        <p:nvSpPr>
          <p:cNvPr id="2" name="文本占位符 1"/>
          <p:cNvSpPr>
            <a:spLocks noGrp="1"/>
          </p:cNvSpPr>
          <p:nvPr>
            <p:ph type="body" sz="half" idx="17"/>
          </p:nvPr>
        </p:nvSpPr>
        <p:spPr>
          <a:xfrm>
            <a:off x="1446947" y="2465658"/>
            <a:ext cx="3304928" cy="2847845"/>
          </a:xfrm>
        </p:spPr>
        <p:txBody>
          <a:bodyPr/>
          <a:lstStyle/>
          <a:p>
            <a:pPr algn="l"/>
            <a:r>
              <a:rPr lang="zh-CN" altLang="en-US" dirty="0"/>
              <a:t>时间延误是一种盲目的</a:t>
            </a:r>
            <a:r>
              <a:rPr lang="en-US" altLang="zh-CN" dirty="0"/>
              <a:t>SQL</a:t>
            </a:r>
            <a:r>
              <a:rPr lang="zh-CN" altLang="en-US" dirty="0"/>
              <a:t>注入，根据所注入的逻辑，它可以导致</a:t>
            </a:r>
            <a:r>
              <a:rPr lang="en-US" altLang="zh-CN" dirty="0"/>
              <a:t>SQL</a:t>
            </a:r>
            <a:r>
              <a:rPr lang="zh-CN" altLang="en-US" dirty="0"/>
              <a:t>引擎执行一个长队列或者是一个时间延误语句</a:t>
            </a:r>
            <a:r>
              <a:rPr lang="zh-CN" altLang="en-US" dirty="0" smtClean="0"/>
              <a:t>。</a:t>
            </a:r>
            <a:endParaRPr lang="en-US" altLang="zh-CN" dirty="0" smtClean="0"/>
          </a:p>
          <a:p>
            <a:pPr algn="l"/>
            <a:r>
              <a:rPr lang="zh-CN" altLang="en-US" dirty="0" smtClean="0"/>
              <a:t>攻击</a:t>
            </a:r>
            <a:r>
              <a:rPr lang="zh-CN" altLang="en-US" dirty="0"/>
              <a:t>者可以衡量页面加载的时间，从而决定所注入的语句是否为真。</a:t>
            </a:r>
          </a:p>
        </p:txBody>
      </p:sp>
      <p:sp>
        <p:nvSpPr>
          <p:cNvPr id="9" name="文本占位符 2"/>
          <p:cNvSpPr>
            <a:spLocks noGrp="1"/>
          </p:cNvSpPr>
          <p:nvPr>
            <p:ph type="body" sz="quarter" idx="13"/>
          </p:nvPr>
        </p:nvSpPr>
        <p:spPr>
          <a:xfrm>
            <a:off x="1446947" y="1889396"/>
            <a:ext cx="3304928" cy="576262"/>
          </a:xfrm>
        </p:spPr>
        <p:txBody>
          <a:bodyPr/>
          <a:lstStyle/>
          <a:p>
            <a:r>
              <a:rPr lang="en-US" altLang="zh-CN" b="1" dirty="0"/>
              <a:t>7.</a:t>
            </a:r>
            <a:r>
              <a:rPr lang="zh-CN" altLang="en-US" b="1" dirty="0"/>
              <a:t>时间延误</a:t>
            </a:r>
          </a:p>
          <a:p>
            <a:endParaRPr lang="zh-CN" altLang="en-US" dirty="0"/>
          </a:p>
        </p:txBody>
      </p:sp>
    </p:spTree>
    <p:extLst>
      <p:ext uri="{BB962C8B-B14F-4D97-AF65-F5344CB8AC3E}">
        <p14:creationId xmlns:p14="http://schemas.microsoft.com/office/powerpoint/2010/main" val="337471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t>SQL</a:t>
            </a:r>
            <a:r>
              <a:rPr lang="zh-CN" altLang="en-US" sz="4800" dirty="0" smtClean="0"/>
              <a:t>注入 危害</a:t>
            </a:r>
            <a:endParaRPr lang="zh-CN" altLang="en-US" sz="4800" b="1" dirty="0"/>
          </a:p>
        </p:txBody>
      </p:sp>
      <p:sp>
        <p:nvSpPr>
          <p:cNvPr id="3" name="内容占位符 2"/>
          <p:cNvSpPr>
            <a:spLocks noGrp="1"/>
          </p:cNvSpPr>
          <p:nvPr>
            <p:ph sz="quarter" idx="13"/>
          </p:nvPr>
        </p:nvSpPr>
        <p:spPr/>
        <p:txBody>
          <a:bodyPr>
            <a:normAutofit/>
          </a:bodyPr>
          <a:lstStyle/>
          <a:p>
            <a:r>
              <a:rPr lang="zh-CN" altLang="en-US" dirty="0" smtClean="0"/>
              <a:t> </a:t>
            </a:r>
            <a:r>
              <a:rPr lang="zh-CN" altLang="en-US" dirty="0"/>
              <a:t>未经授权状况下操作数据库中的数据</a:t>
            </a:r>
            <a:r>
              <a:rPr lang="en-US" altLang="zh-CN" dirty="0"/>
              <a:t>;</a:t>
            </a:r>
          </a:p>
          <a:p>
            <a:endParaRPr lang="en-US" altLang="zh-CN" dirty="0"/>
          </a:p>
          <a:p>
            <a:r>
              <a:rPr lang="zh-CN" altLang="en-US" dirty="0" smtClean="0"/>
              <a:t> </a:t>
            </a:r>
            <a:r>
              <a:rPr lang="zh-CN" altLang="en-US" dirty="0"/>
              <a:t>恶意篡改网页内容</a:t>
            </a:r>
            <a:r>
              <a:rPr lang="en-US" altLang="zh-CN" dirty="0"/>
              <a:t>;</a:t>
            </a:r>
          </a:p>
          <a:p>
            <a:endParaRPr lang="en-US" altLang="zh-CN" dirty="0"/>
          </a:p>
          <a:p>
            <a:r>
              <a:rPr lang="zh-CN" altLang="en-US" dirty="0" smtClean="0"/>
              <a:t> </a:t>
            </a:r>
            <a:r>
              <a:rPr lang="zh-CN" altLang="en-US" dirty="0"/>
              <a:t>私自添加系统帐号或者是数据库使用者帐号</a:t>
            </a:r>
            <a:r>
              <a:rPr lang="en-US" altLang="zh-CN" dirty="0"/>
              <a:t>;</a:t>
            </a:r>
          </a:p>
          <a:p>
            <a:endParaRPr lang="en-US" altLang="zh-CN" dirty="0"/>
          </a:p>
          <a:p>
            <a:r>
              <a:rPr lang="zh-CN" altLang="en-US" dirty="0" smtClean="0"/>
              <a:t> </a:t>
            </a:r>
            <a:r>
              <a:rPr lang="zh-CN" altLang="en-US" dirty="0"/>
              <a:t>网页挂木马</a:t>
            </a:r>
            <a:r>
              <a:rPr lang="en-US" altLang="zh-CN" dirty="0"/>
              <a:t>;</a:t>
            </a:r>
          </a:p>
          <a:p>
            <a:pPr marL="0" indent="0">
              <a:buNone/>
            </a:pPr>
            <a:endParaRPr lang="en-US" altLang="zh-CN" dirty="0"/>
          </a:p>
        </p:txBody>
      </p:sp>
    </p:spTree>
    <p:extLst>
      <p:ext uri="{BB962C8B-B14F-4D97-AF65-F5344CB8AC3E}">
        <p14:creationId xmlns:p14="http://schemas.microsoft.com/office/powerpoint/2010/main" val="301416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指纹收集</a:t>
            </a:r>
            <a:endParaRPr lang="zh-CN" altLang="en-US" sz="4800" b="1" dirty="0"/>
          </a:p>
        </p:txBody>
      </p:sp>
      <p:sp>
        <p:nvSpPr>
          <p:cNvPr id="3" name="内容占位符 2"/>
          <p:cNvSpPr>
            <a:spLocks noGrp="1"/>
          </p:cNvSpPr>
          <p:nvPr>
            <p:ph sz="quarter" idx="13"/>
          </p:nvPr>
        </p:nvSpPr>
        <p:spPr>
          <a:xfrm>
            <a:off x="825639" y="2214694"/>
            <a:ext cx="5850583" cy="4053904"/>
          </a:xfrm>
        </p:spPr>
        <p:txBody>
          <a:bodyPr>
            <a:normAutofit/>
          </a:bodyPr>
          <a:lstStyle/>
          <a:p>
            <a:r>
              <a:rPr lang="en-US" altLang="zh-CN" dirty="0"/>
              <a:t>1.nmap </a:t>
            </a:r>
            <a:r>
              <a:rPr lang="zh-CN" altLang="en-US" dirty="0"/>
              <a:t>端口</a:t>
            </a:r>
          </a:p>
          <a:p>
            <a:r>
              <a:rPr lang="en-US" altLang="zh-CN" dirty="0"/>
              <a:t>2.telnet</a:t>
            </a:r>
          </a:p>
          <a:p>
            <a:r>
              <a:rPr lang="en-US" altLang="zh-CN" dirty="0" smtClean="0"/>
              <a:t>3.fiddles </a:t>
            </a:r>
            <a:r>
              <a:rPr lang="zh-CN" altLang="en-US" dirty="0" smtClean="0"/>
              <a:t>或 </a:t>
            </a:r>
            <a:r>
              <a:rPr lang="en-US" altLang="zh-CN" dirty="0" err="1" smtClean="0"/>
              <a:t>brupsuit</a:t>
            </a:r>
            <a:r>
              <a:rPr lang="en-US" altLang="zh-CN" dirty="0" smtClean="0"/>
              <a:t> </a:t>
            </a:r>
            <a:r>
              <a:rPr lang="zh-CN" altLang="en-US" dirty="0" smtClean="0"/>
              <a:t>查看 </a:t>
            </a:r>
            <a:r>
              <a:rPr lang="en-US" altLang="zh-CN" dirty="0" smtClean="0"/>
              <a:t>request </a:t>
            </a:r>
            <a:r>
              <a:rPr lang="en-US" altLang="zh-CN" dirty="0"/>
              <a:t>headers</a:t>
            </a:r>
            <a:r>
              <a:rPr lang="zh-CN" altLang="en-US" dirty="0"/>
              <a:t>和服务器的</a:t>
            </a:r>
            <a:r>
              <a:rPr lang="en-US" altLang="zh-CN" dirty="0" smtClean="0"/>
              <a:t>response</a:t>
            </a:r>
            <a:endParaRPr lang="en-US" altLang="zh-CN" dirty="0"/>
          </a:p>
          <a:p>
            <a:r>
              <a:rPr lang="en-US" altLang="zh-CN" dirty="0"/>
              <a:t>4.</a:t>
            </a:r>
            <a:r>
              <a:rPr lang="zh-CN" altLang="en-US" dirty="0"/>
              <a:t>目录内容暴力嗅探 </a:t>
            </a:r>
            <a:r>
              <a:rPr lang="en-US" altLang="zh-CN" dirty="0" err="1"/>
              <a:t>wfuzz</a:t>
            </a:r>
            <a:endParaRPr lang="en-US" altLang="zh-CN" dirty="0"/>
          </a:p>
          <a:p>
            <a:pPr marL="0" indent="0">
              <a:buNone/>
            </a:pPr>
            <a:r>
              <a:rPr lang="zh-CN" altLang="en-US" dirty="0" smtClean="0"/>
              <a:t>    试</a:t>
            </a:r>
            <a:r>
              <a:rPr lang="zh-CN" altLang="en-US" dirty="0"/>
              <a:t>出指定目录下存在的文件</a:t>
            </a:r>
          </a:p>
          <a:p>
            <a:pPr marL="0" indent="0">
              <a:buNone/>
            </a:pPr>
            <a:r>
              <a:rPr lang="en-US" altLang="zh-CN" dirty="0"/>
              <a:t> </a:t>
            </a:r>
            <a:r>
              <a:rPr lang="en-US" altLang="zh-CN" dirty="0" smtClean="0"/>
              <a:t>   wfuzz.py </a:t>
            </a:r>
            <a:r>
              <a:rPr lang="en-US" altLang="zh-CN" dirty="0"/>
              <a:t>-z  file -f  commons.txt  --</a:t>
            </a:r>
            <a:r>
              <a:rPr lang="en-US" altLang="zh-CN" dirty="0" err="1"/>
              <a:t>hc</a:t>
            </a:r>
            <a:r>
              <a:rPr lang="en-US" altLang="zh-CN" dirty="0"/>
              <a:t>  404 </a:t>
            </a:r>
            <a:r>
              <a:rPr lang="en-US" altLang="zh-CN" dirty="0" smtClean="0"/>
              <a:t>     http</a:t>
            </a:r>
            <a:r>
              <a:rPr lang="en-US" altLang="zh-CN" dirty="0"/>
              <a:t>://vulnerable/FUZZ.php</a:t>
            </a:r>
          </a:p>
          <a:p>
            <a:endParaRPr lang="zh-CN" altLang="en-US" dirty="0"/>
          </a:p>
        </p:txBody>
      </p:sp>
      <p:sp>
        <p:nvSpPr>
          <p:cNvPr id="6" name="虚尾箭头 5"/>
          <p:cNvSpPr/>
          <p:nvPr/>
        </p:nvSpPr>
        <p:spPr>
          <a:xfrm>
            <a:off x="6444868" y="3123342"/>
            <a:ext cx="1046602" cy="661012"/>
          </a:xfrm>
          <a:prstGeom prst="striped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7744858" y="2214694"/>
            <a:ext cx="2949474" cy="3139321"/>
          </a:xfrm>
          <a:prstGeom prst="rect">
            <a:avLst/>
          </a:prstGeom>
          <a:noFill/>
        </p:spPr>
        <p:txBody>
          <a:bodyPr wrap="square" rtlCol="0">
            <a:spAutoFit/>
          </a:bodyPr>
          <a:lstStyle/>
          <a:p>
            <a:r>
              <a:rPr lang="en-US" altLang="zh-CN" dirty="0"/>
              <a:t>HTTP/1.1 200 OK</a:t>
            </a:r>
          </a:p>
          <a:p>
            <a:r>
              <a:rPr lang="en-US" altLang="zh-CN" dirty="0"/>
              <a:t>Date: Thu, 24 Nov 2011 04:40:51 GMT</a:t>
            </a:r>
          </a:p>
          <a:p>
            <a:r>
              <a:rPr lang="en-US" altLang="zh-CN" dirty="0"/>
              <a:t>Server: Apache/2.2.16 (</a:t>
            </a:r>
            <a:r>
              <a:rPr lang="en-US" altLang="zh-CN" dirty="0" err="1"/>
              <a:t>Debian</a:t>
            </a:r>
            <a:r>
              <a:rPr lang="en-US" altLang="zh-CN" dirty="0"/>
              <a:t>)</a:t>
            </a:r>
          </a:p>
          <a:p>
            <a:r>
              <a:rPr lang="en-US" altLang="zh-CN" dirty="0"/>
              <a:t>X-Powered-By: </a:t>
            </a:r>
            <a:r>
              <a:rPr lang="en-US" altLang="zh-CN" b="1" dirty="0"/>
              <a:t>PHP/5.3.3-7</a:t>
            </a:r>
            <a:r>
              <a:rPr lang="en-US" altLang="zh-CN" dirty="0"/>
              <a:t>+squeeze3</a:t>
            </a:r>
          </a:p>
          <a:p>
            <a:r>
              <a:rPr lang="en-US" altLang="zh-CN" dirty="0"/>
              <a:t>Vary: Accept-Encoding</a:t>
            </a:r>
          </a:p>
          <a:p>
            <a:r>
              <a:rPr lang="en-US" altLang="zh-CN" dirty="0"/>
              <a:t>Content-Length: 1335</a:t>
            </a:r>
          </a:p>
          <a:p>
            <a:r>
              <a:rPr lang="en-US" altLang="zh-CN" dirty="0"/>
              <a:t>Content-Type: text/html</a:t>
            </a:r>
          </a:p>
          <a:p>
            <a:endParaRPr lang="zh-CN" altLang="en-US" dirty="0"/>
          </a:p>
        </p:txBody>
      </p:sp>
    </p:spTree>
    <p:extLst>
      <p:ext uri="{BB962C8B-B14F-4D97-AF65-F5344CB8AC3E}">
        <p14:creationId xmlns:p14="http://schemas.microsoft.com/office/powerpoint/2010/main" val="841778488"/>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350</TotalTime>
  <Words>831</Words>
  <Application>Microsoft Office PowerPoint</Application>
  <PresentationFormat>宽屏</PresentationFormat>
  <Paragraphs>146</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宋体</vt:lpstr>
      <vt:lpstr>Arial</vt:lpstr>
      <vt:lpstr>Tw Cen MT</vt:lpstr>
      <vt:lpstr>水滴</vt:lpstr>
      <vt:lpstr>From SQL injection to Shell </vt:lpstr>
      <vt:lpstr>SQL注入 原理</vt:lpstr>
      <vt:lpstr>SQL注入 分类</vt:lpstr>
      <vt:lpstr>SQL注入 分类</vt:lpstr>
      <vt:lpstr>SQL注入 分类</vt:lpstr>
      <vt:lpstr>SQL注入 分类</vt:lpstr>
      <vt:lpstr>SQL注入 分类</vt:lpstr>
      <vt:lpstr>SQL注入 危害</vt:lpstr>
      <vt:lpstr>指纹收集</vt:lpstr>
      <vt:lpstr>SQL注入和利用</vt:lpstr>
      <vt:lpstr>SQL注入和利用</vt:lpstr>
      <vt:lpstr>SQL注入和利用</vt:lpstr>
      <vt:lpstr>SQL注入和利用</vt:lpstr>
      <vt:lpstr>SQL注入和利用</vt:lpstr>
      <vt:lpstr>SQL注入和利用</vt:lpstr>
      <vt:lpstr>PowerPoint 演示文稿</vt:lpstr>
      <vt:lpstr>绕过过滤上传WebShell </vt:lpstr>
      <vt:lpstr>防御措施</vt:lpstr>
      <vt:lpstr>参考资料</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zys</dc:creator>
  <cp:lastModifiedBy>zys</cp:lastModifiedBy>
  <cp:revision>34</cp:revision>
  <dcterms:created xsi:type="dcterms:W3CDTF">2016-10-16T05:19:49Z</dcterms:created>
  <dcterms:modified xsi:type="dcterms:W3CDTF">2016-10-16T15:08:26Z</dcterms:modified>
</cp:coreProperties>
</file>