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2"/>
    <p:sldId id="258" r:id="rId3"/>
    <p:sldId id="259" r:id="rId4"/>
    <p:sldId id="261" r:id="rId5"/>
    <p:sldId id="282" r:id="rId6"/>
    <p:sldId id="284" r:id="rId7"/>
    <p:sldId id="281" r:id="rId8"/>
    <p:sldId id="285" r:id="rId9"/>
    <p:sldId id="283" r:id="rId10"/>
    <p:sldId id="266" r:id="rId11"/>
    <p:sldId id="286" r:id="rId12"/>
    <p:sldId id="288" r:id="rId13"/>
    <p:sldId id="268" r:id="rId14"/>
    <p:sldId id="293" r:id="rId15"/>
    <p:sldId id="287" r:id="rId16"/>
    <p:sldId id="289" r:id="rId17"/>
    <p:sldId id="290" r:id="rId18"/>
    <p:sldId id="269" r:id="rId19"/>
    <p:sldId id="263" r:id="rId20"/>
    <p:sldId id="274" r:id="rId21"/>
    <p:sldId id="292" r:id="rId22"/>
    <p:sldId id="291" r:id="rId23"/>
    <p:sldId id="257" r:id="rId24"/>
  </p:sldIdLst>
  <p:sldSz cx="12190413"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D1D64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130" autoAdjust="0"/>
  </p:normalViewPr>
  <p:slideViewPr>
    <p:cSldViewPr snapToGrid="0">
      <p:cViewPr varScale="1">
        <p:scale>
          <a:sx n="48" d="100"/>
          <a:sy n="48" d="100"/>
        </p:scale>
        <p:origin x="-1524" y="-102"/>
      </p:cViewPr>
      <p:guideLst>
        <p:guide orient="horz" pos="2160"/>
        <p:guide pos="3839"/>
      </p:guideLst>
    </p:cSldViewPr>
  </p:slideViewPr>
  <p:notesTextViewPr>
    <p:cViewPr>
      <p:scale>
        <a:sx n="1" d="1"/>
        <a:sy n="1" d="1"/>
      </p:scale>
      <p:origin x="0" y="0"/>
    </p:cViewPr>
  </p:notesTextViewPr>
  <p:sorterViewPr>
    <p:cViewPr>
      <p:scale>
        <a:sx n="110" d="100"/>
        <a:sy n="11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FBEA49-4D5A-4BFE-AB59-2253AF571EBF}" type="datetimeFigureOut">
              <a:rPr lang="zh-CN" altLang="en-US" smtClean="0"/>
              <a:pPr/>
              <a:t>2016/10/9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FD925F-4E9F-4D8E-8F68-794EBD4A2A3C}"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b="1" kern="1200" dirty="0" smtClean="0">
                <a:solidFill>
                  <a:schemeClr val="tx1"/>
                </a:solidFill>
                <a:latin typeface="+mn-lt"/>
                <a:ea typeface="+mn-ea"/>
                <a:cs typeface="+mn-cs"/>
              </a:rPr>
              <a:t>概念：</a:t>
            </a:r>
            <a:endParaRPr lang="zh-CN" altLang="zh-CN" sz="1200" kern="1200" dirty="0" smtClean="0">
              <a:solidFill>
                <a:schemeClr val="tx1"/>
              </a:solidFill>
              <a:latin typeface="+mn-lt"/>
              <a:ea typeface="+mn-ea"/>
              <a:cs typeface="+mn-cs"/>
            </a:endParaRPr>
          </a:p>
          <a:p>
            <a:r>
              <a:rPr lang="zh-CN" altLang="zh-CN" sz="1200" kern="1200" dirty="0" smtClean="0">
                <a:solidFill>
                  <a:schemeClr val="tx1"/>
                </a:solidFill>
                <a:latin typeface="+mn-lt"/>
                <a:ea typeface="+mn-ea"/>
                <a:cs typeface="+mn-cs"/>
              </a:rPr>
              <a:t>风险评估（</a:t>
            </a:r>
            <a:r>
              <a:rPr lang="en-US" altLang="zh-CN" sz="1200" kern="1200" dirty="0" smtClean="0">
                <a:solidFill>
                  <a:schemeClr val="tx1"/>
                </a:solidFill>
                <a:latin typeface="+mn-lt"/>
                <a:ea typeface="+mn-ea"/>
                <a:cs typeface="+mn-cs"/>
              </a:rPr>
              <a:t>Risk Assessment</a:t>
            </a:r>
            <a:r>
              <a:rPr lang="zh-CN" altLang="zh-CN" sz="1200" kern="1200" dirty="0" smtClean="0">
                <a:solidFill>
                  <a:schemeClr val="tx1"/>
                </a:solidFill>
                <a:latin typeface="+mn-lt"/>
                <a:ea typeface="+mn-ea"/>
                <a:cs typeface="+mn-cs"/>
              </a:rPr>
              <a:t>） 是指，在风险事件发生之前或之后（但还没有结束），该事件给人们的生活、生命、财产等各个方面造成的影响和损失的可能性进行量化评估的工作。即风险评估就是量化测评某一事件或事物带来的影响或损失的可能程度。（在像金融、军事、农业领域中，风险评估都显得尤为重要）</a:t>
            </a:r>
            <a:endParaRPr lang="en-US" altLang="zh-CN" sz="1200" kern="1200" dirty="0" smtClean="0">
              <a:solidFill>
                <a:schemeClr val="tx1"/>
              </a:solidFill>
              <a:latin typeface="+mn-lt"/>
              <a:ea typeface="+mn-ea"/>
              <a:cs typeface="+mn-cs"/>
            </a:endParaRPr>
          </a:p>
          <a:p>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-&gt;PPT</a:t>
            </a:r>
          </a:p>
        </p:txBody>
      </p:sp>
      <p:sp>
        <p:nvSpPr>
          <p:cNvPr id="4" name="灯片编号占位符 3"/>
          <p:cNvSpPr>
            <a:spLocks noGrp="1"/>
          </p:cNvSpPr>
          <p:nvPr>
            <p:ph type="sldNum" sz="quarter" idx="10"/>
          </p:nvPr>
        </p:nvSpPr>
        <p:spPr/>
        <p:txBody>
          <a:bodyPr/>
          <a:lstStyle/>
          <a:p>
            <a:fld id="{3EFD925F-4E9F-4D8E-8F68-794EBD4A2A3C}" type="slidenum">
              <a:rPr lang="zh-CN" altLang="en-US" smtClean="0"/>
              <a:pPr/>
              <a:t>4</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3EFD925F-4E9F-4D8E-8F68-794EBD4A2A3C}" type="slidenum">
              <a:rPr lang="zh-CN" altLang="en-US" smtClean="0"/>
              <a:pPr/>
              <a:t>5</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latin typeface="+mn-lt"/>
                <a:ea typeface="+mn-ea"/>
                <a:cs typeface="+mn-cs"/>
              </a:rPr>
              <a:t>*</a:t>
            </a:r>
            <a:r>
              <a:rPr lang="zh-CN" altLang="en-US" sz="1200" kern="1200" dirty="0" smtClean="0">
                <a:solidFill>
                  <a:schemeClr val="tx1"/>
                </a:solidFill>
                <a:latin typeface="+mn-lt"/>
                <a:ea typeface="+mn-ea"/>
                <a:cs typeface="+mn-cs"/>
              </a:rPr>
              <a:t>通用定义：</a:t>
            </a:r>
            <a:r>
              <a:rPr lang="zh-CN" altLang="zh-CN" sz="1200" kern="1200" dirty="0" smtClean="0">
                <a:solidFill>
                  <a:schemeClr val="tx1"/>
                </a:solidFill>
                <a:latin typeface="+mn-lt"/>
                <a:ea typeface="+mn-ea"/>
                <a:cs typeface="+mn-cs"/>
              </a:rPr>
              <a:t>漏洞是指一个系统存在的弱点或缺陷，系统对特定威胁攻击或危险事件的敏感性，或进行攻击的威胁作用的可能性。</a:t>
            </a:r>
          </a:p>
          <a:p>
            <a:endParaRPr lang="en-US" altLang="zh-CN" dirty="0" smtClean="0"/>
          </a:p>
          <a:p>
            <a:r>
              <a:rPr lang="en-US" altLang="zh-CN" dirty="0" smtClean="0"/>
              <a:t>*PPT</a:t>
            </a:r>
            <a:r>
              <a:rPr lang="zh-CN" altLang="en-US" dirty="0" smtClean="0"/>
              <a:t>中定义更加贴近信息安全领域</a:t>
            </a:r>
            <a:endParaRPr lang="zh-CN" altLang="en-US" dirty="0"/>
          </a:p>
        </p:txBody>
      </p:sp>
      <p:sp>
        <p:nvSpPr>
          <p:cNvPr id="4" name="灯片编号占位符 3"/>
          <p:cNvSpPr>
            <a:spLocks noGrp="1"/>
          </p:cNvSpPr>
          <p:nvPr>
            <p:ph type="sldNum" sz="quarter" idx="10"/>
          </p:nvPr>
        </p:nvSpPr>
        <p:spPr/>
        <p:txBody>
          <a:bodyPr/>
          <a:lstStyle/>
          <a:p>
            <a:fld id="{3EFD925F-4E9F-4D8E-8F68-794EBD4A2A3C}" type="slidenum">
              <a:rPr lang="zh-CN" altLang="en-US" smtClean="0"/>
              <a:pPr/>
              <a:t>7</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kern="1200" dirty="0" smtClean="0">
                <a:solidFill>
                  <a:schemeClr val="tx1"/>
                </a:solidFill>
                <a:latin typeface="+mn-lt"/>
                <a:ea typeface="+mn-ea"/>
                <a:cs typeface="+mn-cs"/>
              </a:rPr>
              <a:t>获取控制</a:t>
            </a:r>
          </a:p>
          <a:p>
            <a:r>
              <a:rPr lang="zh-CN" altLang="zh-CN" sz="1200" kern="1200" dirty="0" smtClean="0">
                <a:solidFill>
                  <a:schemeClr val="tx1"/>
                </a:solidFill>
                <a:latin typeface="+mn-lt"/>
                <a:ea typeface="+mn-ea"/>
                <a:cs typeface="+mn-cs"/>
              </a:rPr>
              <a:t>可以导致劫持程序执行流程，转向执行攻击者指定的任意指令或命令，控制应用系统或操作系统。威胁最大，同时影响系统的机密性、完整性，甚至在需要的时候可以影响可用性。</a:t>
            </a:r>
            <a:r>
              <a:rPr lang="en-US" altLang="zh-CN" sz="1200" kern="1200" dirty="0" smtClean="0">
                <a:solidFill>
                  <a:schemeClr val="tx1"/>
                </a:solidFill>
                <a:latin typeface="+mn-lt"/>
                <a:ea typeface="+mn-ea"/>
                <a:cs typeface="+mn-cs"/>
              </a:rPr>
              <a:t>   </a:t>
            </a:r>
            <a:endParaRPr lang="zh-CN" altLang="zh-CN" sz="1200" kern="1200" dirty="0" smtClean="0">
              <a:solidFill>
                <a:schemeClr val="tx1"/>
              </a:solidFill>
              <a:latin typeface="+mn-lt"/>
              <a:ea typeface="+mn-ea"/>
              <a:cs typeface="+mn-cs"/>
            </a:endParaRPr>
          </a:p>
          <a:p>
            <a:r>
              <a:rPr lang="zh-CN" altLang="zh-CN" sz="1200" kern="1200" dirty="0" smtClean="0">
                <a:solidFill>
                  <a:schemeClr val="tx1"/>
                </a:solidFill>
                <a:latin typeface="+mn-lt"/>
                <a:ea typeface="+mn-ea"/>
                <a:cs typeface="+mn-cs"/>
              </a:rPr>
              <a:t>主要来源：内存破坏类、</a:t>
            </a:r>
            <a:r>
              <a:rPr lang="en-US" altLang="zh-CN" sz="1200" kern="1200" dirty="0" smtClean="0">
                <a:solidFill>
                  <a:schemeClr val="tx1"/>
                </a:solidFill>
                <a:latin typeface="+mn-lt"/>
                <a:ea typeface="+mn-ea"/>
                <a:cs typeface="+mn-cs"/>
              </a:rPr>
              <a:t>CGI</a:t>
            </a:r>
            <a:r>
              <a:rPr lang="zh-CN" altLang="zh-CN" sz="1200" kern="1200" dirty="0" smtClean="0">
                <a:solidFill>
                  <a:schemeClr val="tx1"/>
                </a:solidFill>
                <a:latin typeface="+mn-lt"/>
                <a:ea typeface="+mn-ea"/>
                <a:cs typeface="+mn-cs"/>
              </a:rPr>
              <a:t>类漏洞</a:t>
            </a:r>
          </a:p>
          <a:p>
            <a:r>
              <a:rPr lang="en-US" altLang="zh-CN" sz="1200" kern="1200" dirty="0" smtClean="0">
                <a:solidFill>
                  <a:schemeClr val="tx1"/>
                </a:solidFill>
                <a:latin typeface="+mn-lt"/>
                <a:ea typeface="+mn-ea"/>
                <a:cs typeface="+mn-cs"/>
              </a:rPr>
              <a:t> </a:t>
            </a:r>
            <a:endParaRPr lang="zh-CN" altLang="zh-CN" sz="1200" kern="1200" dirty="0" smtClean="0">
              <a:solidFill>
                <a:schemeClr val="tx1"/>
              </a:solidFill>
              <a:latin typeface="+mn-lt"/>
              <a:ea typeface="+mn-ea"/>
              <a:cs typeface="+mn-cs"/>
            </a:endParaRPr>
          </a:p>
          <a:p>
            <a:r>
              <a:rPr lang="zh-CN" altLang="zh-CN" sz="1200" kern="1200" dirty="0" smtClean="0">
                <a:solidFill>
                  <a:schemeClr val="tx1"/>
                </a:solidFill>
                <a:latin typeface="+mn-lt"/>
                <a:ea typeface="+mn-ea"/>
                <a:cs typeface="+mn-cs"/>
              </a:rPr>
              <a:t>获取信息</a:t>
            </a:r>
          </a:p>
          <a:p>
            <a:r>
              <a:rPr lang="zh-CN" altLang="zh-CN" sz="1200" kern="1200" dirty="0" smtClean="0">
                <a:solidFill>
                  <a:schemeClr val="tx1"/>
                </a:solidFill>
                <a:latin typeface="+mn-lt"/>
                <a:ea typeface="+mn-ea"/>
                <a:cs typeface="+mn-cs"/>
              </a:rPr>
              <a:t>可以导致劫持程序访问预期外的资源并泄露给攻击者，影响系统的机密性。</a:t>
            </a:r>
            <a:r>
              <a:rPr lang="en-US" altLang="zh-CN" sz="1200" kern="1200" dirty="0" smtClean="0">
                <a:solidFill>
                  <a:schemeClr val="tx1"/>
                </a:solidFill>
                <a:latin typeface="+mn-lt"/>
                <a:ea typeface="+mn-ea"/>
                <a:cs typeface="+mn-cs"/>
              </a:rPr>
              <a:t>   </a:t>
            </a:r>
            <a:endParaRPr lang="zh-CN" altLang="zh-CN" sz="1200" kern="1200" dirty="0" smtClean="0">
              <a:solidFill>
                <a:schemeClr val="tx1"/>
              </a:solidFill>
              <a:latin typeface="+mn-lt"/>
              <a:ea typeface="+mn-ea"/>
              <a:cs typeface="+mn-cs"/>
            </a:endParaRPr>
          </a:p>
          <a:p>
            <a:r>
              <a:rPr lang="zh-CN" altLang="zh-CN" sz="1200" kern="1200" dirty="0" smtClean="0">
                <a:solidFill>
                  <a:schemeClr val="tx1"/>
                </a:solidFill>
                <a:latin typeface="+mn-lt"/>
                <a:ea typeface="+mn-ea"/>
                <a:cs typeface="+mn-cs"/>
              </a:rPr>
              <a:t>主要来源：输入验证类、配置错误类漏洞</a:t>
            </a:r>
          </a:p>
          <a:p>
            <a:r>
              <a:rPr lang="en-US" altLang="zh-CN" sz="1200" kern="1200" dirty="0" smtClean="0">
                <a:solidFill>
                  <a:schemeClr val="tx1"/>
                </a:solidFill>
                <a:latin typeface="+mn-lt"/>
                <a:ea typeface="+mn-ea"/>
                <a:cs typeface="+mn-cs"/>
              </a:rPr>
              <a:t> </a:t>
            </a:r>
            <a:endParaRPr lang="zh-CN" altLang="zh-CN" sz="1200" kern="1200" dirty="0" smtClean="0">
              <a:solidFill>
                <a:schemeClr val="tx1"/>
              </a:solidFill>
              <a:latin typeface="+mn-lt"/>
              <a:ea typeface="+mn-ea"/>
              <a:cs typeface="+mn-cs"/>
            </a:endParaRPr>
          </a:p>
          <a:p>
            <a:r>
              <a:rPr lang="zh-CN" altLang="zh-CN" sz="1200" kern="1200" dirty="0" smtClean="0">
                <a:solidFill>
                  <a:schemeClr val="tx1"/>
                </a:solidFill>
                <a:latin typeface="+mn-lt"/>
                <a:ea typeface="+mn-ea"/>
                <a:cs typeface="+mn-cs"/>
              </a:rPr>
              <a:t>拒绝服务</a:t>
            </a:r>
          </a:p>
          <a:p>
            <a:r>
              <a:rPr lang="zh-CN" altLang="zh-CN" sz="1200" kern="1200" dirty="0" smtClean="0">
                <a:solidFill>
                  <a:schemeClr val="tx1"/>
                </a:solidFill>
                <a:latin typeface="+mn-lt"/>
                <a:ea typeface="+mn-ea"/>
                <a:cs typeface="+mn-cs"/>
              </a:rPr>
              <a:t>可以导致目标应用或系统暂时或永远性地失去响应正常服务的能力，影响系统的可用性。</a:t>
            </a:r>
            <a:r>
              <a:rPr lang="en-US" altLang="zh-CN" sz="1200" kern="1200" dirty="0" smtClean="0">
                <a:solidFill>
                  <a:schemeClr val="tx1"/>
                </a:solidFill>
                <a:latin typeface="+mn-lt"/>
                <a:ea typeface="+mn-ea"/>
                <a:cs typeface="+mn-cs"/>
              </a:rPr>
              <a:t>   </a:t>
            </a:r>
            <a:endParaRPr lang="zh-CN" altLang="zh-CN" sz="1200" kern="1200" dirty="0" smtClean="0">
              <a:solidFill>
                <a:schemeClr val="tx1"/>
              </a:solidFill>
              <a:latin typeface="+mn-lt"/>
              <a:ea typeface="+mn-ea"/>
              <a:cs typeface="+mn-cs"/>
            </a:endParaRPr>
          </a:p>
          <a:p>
            <a:r>
              <a:rPr lang="zh-CN" altLang="zh-CN" sz="1200" kern="1200" dirty="0" smtClean="0">
                <a:solidFill>
                  <a:schemeClr val="tx1"/>
                </a:solidFill>
                <a:latin typeface="+mn-lt"/>
                <a:ea typeface="+mn-ea"/>
                <a:cs typeface="+mn-cs"/>
              </a:rPr>
              <a:t>主要来源：内存破坏类、意外处理错误处理类漏洞。</a:t>
            </a:r>
            <a:r>
              <a:rPr lang="en-US" altLang="zh-CN" sz="1200" kern="1200" dirty="0" smtClean="0">
                <a:solidFill>
                  <a:schemeClr val="tx1"/>
                </a:solidFill>
                <a:latin typeface="+mn-lt"/>
                <a:ea typeface="+mn-ea"/>
                <a:cs typeface="+mn-cs"/>
              </a:rPr>
              <a:t> </a:t>
            </a:r>
            <a:endParaRPr lang="zh-CN" altLang="en-US" dirty="0"/>
          </a:p>
        </p:txBody>
      </p:sp>
      <p:sp>
        <p:nvSpPr>
          <p:cNvPr id="4" name="灯片编号占位符 3"/>
          <p:cNvSpPr>
            <a:spLocks noGrp="1"/>
          </p:cNvSpPr>
          <p:nvPr>
            <p:ph type="sldNum" sz="quarter" idx="10"/>
          </p:nvPr>
        </p:nvSpPr>
        <p:spPr/>
        <p:txBody>
          <a:bodyPr/>
          <a:lstStyle/>
          <a:p>
            <a:fld id="{3EFD925F-4E9F-4D8E-8F68-794EBD4A2A3C}" type="slidenum">
              <a:rPr lang="zh-CN" altLang="en-US" smtClean="0"/>
              <a:pPr/>
              <a:t>8</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1" dirty="0" smtClean="0"/>
              <a:t>**Attack Vector (AV)</a:t>
            </a:r>
            <a:r>
              <a:rPr lang="zh-CN" altLang="zh-CN" sz="1200" b="1" dirty="0" smtClean="0"/>
              <a:t>（攻击向量）：</a:t>
            </a:r>
            <a:endParaRPr lang="zh-CN" altLang="zh-CN" sz="1200" dirty="0" smtClean="0"/>
          </a:p>
          <a:p>
            <a:r>
              <a:rPr lang="en-US" altLang="zh-CN" sz="1200" dirty="0" smtClean="0"/>
              <a:t>	</a:t>
            </a:r>
            <a:r>
              <a:rPr lang="zh-CN" altLang="zh-CN" sz="1200" dirty="0" smtClean="0"/>
              <a:t>攻击的方式，例如攻击是通过远程网络（</a:t>
            </a:r>
            <a:r>
              <a:rPr lang="en-US" altLang="zh-CN" sz="1200" dirty="0" smtClean="0"/>
              <a:t>N</a:t>
            </a:r>
            <a:r>
              <a:rPr lang="zh-CN" altLang="zh-CN" sz="1200" dirty="0" smtClean="0"/>
              <a:t>）还是局域网络（</a:t>
            </a:r>
            <a:r>
              <a:rPr lang="en-US" altLang="zh-CN" sz="1200" dirty="0" smtClean="0"/>
              <a:t>A</a:t>
            </a:r>
            <a:r>
              <a:rPr lang="zh-CN" altLang="zh-CN" sz="1200" dirty="0" smtClean="0"/>
              <a:t>），亦或是通过</a:t>
            </a:r>
            <a:r>
              <a:rPr lang="en-US" altLang="zh-CN" sz="1200" dirty="0" smtClean="0"/>
              <a:t>USB</a:t>
            </a:r>
            <a:r>
              <a:rPr lang="zh-CN" altLang="zh-CN" sz="1200" dirty="0" smtClean="0"/>
              <a:t>接口（</a:t>
            </a:r>
            <a:r>
              <a:rPr lang="en-US" altLang="zh-CN" sz="1200" dirty="0" smtClean="0"/>
              <a:t>P</a:t>
            </a:r>
            <a:r>
              <a:rPr lang="zh-CN" altLang="zh-CN" sz="1200" dirty="0" smtClean="0"/>
              <a:t>）植入病毒</a:t>
            </a:r>
          </a:p>
          <a:p>
            <a:r>
              <a:rPr lang="en-US" altLang="zh-CN" sz="1200" b="1" dirty="0" smtClean="0"/>
              <a:t>**Attack Complexity (AC)</a:t>
            </a:r>
            <a:r>
              <a:rPr lang="zh-CN" altLang="zh-CN" sz="1200" b="1" dirty="0" smtClean="0"/>
              <a:t>（攻击复杂度）：</a:t>
            </a:r>
            <a:endParaRPr lang="zh-CN" altLang="zh-CN" sz="1200" dirty="0" smtClean="0"/>
          </a:p>
          <a:p>
            <a:r>
              <a:rPr lang="en-US" altLang="zh-CN" sz="1200" dirty="0" smtClean="0"/>
              <a:t>	</a:t>
            </a:r>
            <a:r>
              <a:rPr lang="zh-CN" altLang="zh-CN" sz="1200" dirty="0" smtClean="0"/>
              <a:t>比如中间人攻击，攻击者必须在获得通信双方信任的情况下才可以进行下一步攻击行为。</a:t>
            </a:r>
          </a:p>
          <a:p>
            <a:r>
              <a:rPr lang="en-US" altLang="zh-CN" sz="1200" b="1" dirty="0" smtClean="0"/>
              <a:t>**Privileges Required (PR)</a:t>
            </a:r>
            <a:r>
              <a:rPr lang="zh-CN" altLang="zh-CN" sz="1200" b="1" dirty="0" smtClean="0"/>
              <a:t>（权限获取）：</a:t>
            </a:r>
            <a:endParaRPr lang="zh-CN" altLang="zh-CN" sz="1200" dirty="0" smtClean="0"/>
          </a:p>
          <a:p>
            <a:r>
              <a:rPr lang="en-US" altLang="zh-CN" sz="1200" dirty="0" smtClean="0"/>
              <a:t>	</a:t>
            </a:r>
            <a:r>
              <a:rPr lang="zh-CN" altLang="zh-CN" sz="1200" dirty="0" smtClean="0"/>
              <a:t>区别在于攻击者是否需要获取权限以及获取权限的大小程度。</a:t>
            </a:r>
          </a:p>
          <a:p>
            <a:r>
              <a:rPr lang="en-US" altLang="zh-CN" sz="1200" b="1" dirty="0" smtClean="0"/>
              <a:t>**User Interaction (UI)</a:t>
            </a:r>
            <a:r>
              <a:rPr lang="zh-CN" altLang="zh-CN" sz="1200" b="1" dirty="0" smtClean="0"/>
              <a:t>（用户交互）：</a:t>
            </a:r>
            <a:endParaRPr lang="zh-CN" altLang="zh-CN" sz="1200" dirty="0" smtClean="0"/>
          </a:p>
          <a:p>
            <a:r>
              <a:rPr lang="en-US" altLang="zh-CN" sz="1200" dirty="0" smtClean="0"/>
              <a:t>	</a:t>
            </a:r>
            <a:r>
              <a:rPr lang="zh-CN" altLang="zh-CN" sz="1200" dirty="0" smtClean="0"/>
              <a:t>分为</a:t>
            </a:r>
            <a:r>
              <a:rPr lang="en-US" altLang="zh-CN" sz="1200" dirty="0" smtClean="0"/>
              <a:t>None, Required,</a:t>
            </a:r>
            <a:r>
              <a:rPr lang="zh-CN" altLang="zh-CN" sz="1200" dirty="0" smtClean="0"/>
              <a:t>是否需要用户交互，例如熊猫烧香病毒，必须双击运行恶意软件才能执行恶意代码进而感染计算机。</a:t>
            </a:r>
          </a:p>
          <a:p>
            <a:endParaRPr lang="zh-CN" altLang="en-US" dirty="0"/>
          </a:p>
        </p:txBody>
      </p:sp>
      <p:sp>
        <p:nvSpPr>
          <p:cNvPr id="4" name="灯片编号占位符 3"/>
          <p:cNvSpPr>
            <a:spLocks noGrp="1"/>
          </p:cNvSpPr>
          <p:nvPr>
            <p:ph type="sldNum" sz="quarter" idx="10"/>
          </p:nvPr>
        </p:nvSpPr>
        <p:spPr/>
        <p:txBody>
          <a:bodyPr/>
          <a:lstStyle/>
          <a:p>
            <a:fld id="{3EFD925F-4E9F-4D8E-8F68-794EBD4A2A3C}" type="slidenum">
              <a:rPr lang="zh-CN" altLang="en-US" smtClean="0"/>
              <a:pPr/>
              <a:t>15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EFD925F-4E9F-4D8E-8F68-794EBD4A2A3C}" type="slidenum">
              <a:rPr lang="zh-CN" altLang="en-US" smtClean="0"/>
              <a:pPr/>
              <a:t>16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1" kern="1200" dirty="0" smtClean="0">
                <a:solidFill>
                  <a:schemeClr val="tx1"/>
                </a:solidFill>
                <a:latin typeface="+mn-lt"/>
                <a:ea typeface="+mn-ea"/>
                <a:cs typeface="+mn-cs"/>
              </a:rPr>
              <a:t>*Temporal Metrics</a:t>
            </a:r>
            <a:r>
              <a:rPr lang="zh-CN" altLang="zh-CN" sz="1200" b="1" kern="1200" dirty="0" smtClean="0">
                <a:solidFill>
                  <a:schemeClr val="tx1"/>
                </a:solidFill>
                <a:latin typeface="+mn-lt"/>
                <a:ea typeface="+mn-ea"/>
                <a:cs typeface="+mn-cs"/>
              </a:rPr>
              <a:t>（生命周期度量）：</a:t>
            </a:r>
            <a:endParaRPr lang="zh-CN" altLang="zh-CN" sz="1200" kern="1200" dirty="0" smtClean="0">
              <a:solidFill>
                <a:schemeClr val="tx1"/>
              </a:solidFill>
              <a:latin typeface="+mn-lt"/>
              <a:ea typeface="+mn-ea"/>
              <a:cs typeface="+mn-cs"/>
            </a:endParaRPr>
          </a:p>
          <a:p>
            <a:r>
              <a:rPr lang="zh-CN" altLang="zh-CN" sz="1200" kern="1200" dirty="0" smtClean="0">
                <a:solidFill>
                  <a:schemeClr val="tx1"/>
                </a:solidFill>
                <a:latin typeface="+mn-lt"/>
                <a:ea typeface="+mn-ea"/>
                <a:cs typeface="+mn-cs"/>
              </a:rPr>
              <a:t>因为漏洞往往同时间是有紧密关联的，因此这里也列举出三个与时间紧密关联的要素如下</a:t>
            </a:r>
          </a:p>
          <a:p>
            <a:r>
              <a:rPr lang="en-US" altLang="zh-CN" sz="1200" b="1" kern="1200" dirty="0" smtClean="0">
                <a:solidFill>
                  <a:schemeClr val="tx1"/>
                </a:solidFill>
                <a:latin typeface="+mn-lt"/>
                <a:ea typeface="+mn-ea"/>
                <a:cs typeface="+mn-cs"/>
              </a:rPr>
              <a:t>**Exploit Code Maturity (E)</a:t>
            </a:r>
            <a:r>
              <a:rPr lang="zh-CN" altLang="zh-CN" sz="1200" b="1" kern="1200" dirty="0" smtClean="0">
                <a:solidFill>
                  <a:schemeClr val="tx1"/>
                </a:solidFill>
                <a:latin typeface="+mn-lt"/>
                <a:ea typeface="+mn-ea"/>
                <a:cs typeface="+mn-cs"/>
              </a:rPr>
              <a:t>（代码开发成熟度）：</a:t>
            </a:r>
            <a:endParaRPr lang="zh-CN" altLang="zh-CN" sz="1200" kern="1200" dirty="0" smtClean="0">
              <a:solidFill>
                <a:schemeClr val="tx1"/>
              </a:solidFill>
              <a:latin typeface="+mn-lt"/>
              <a:ea typeface="+mn-ea"/>
              <a:cs typeface="+mn-cs"/>
            </a:endParaRPr>
          </a:p>
          <a:p>
            <a:r>
              <a:rPr lang="zh-CN" altLang="zh-CN" sz="1200" kern="1200" dirty="0" smtClean="0">
                <a:solidFill>
                  <a:schemeClr val="tx1"/>
                </a:solidFill>
                <a:latin typeface="+mn-lt"/>
                <a:ea typeface="+mn-ea"/>
                <a:cs typeface="+mn-cs"/>
              </a:rPr>
              <a:t>根据一个漏洞是否有存在的可实现代码方式，以及根据其适用范围进行的评级。</a:t>
            </a:r>
          </a:p>
          <a:p>
            <a:r>
              <a:rPr lang="en-US" altLang="zh-CN" sz="1200" b="1" kern="1200" dirty="0" smtClean="0">
                <a:solidFill>
                  <a:schemeClr val="tx1"/>
                </a:solidFill>
                <a:latin typeface="+mn-lt"/>
                <a:ea typeface="+mn-ea"/>
                <a:cs typeface="+mn-cs"/>
              </a:rPr>
              <a:t>**Remediation Level(RL)</a:t>
            </a:r>
            <a:r>
              <a:rPr lang="zh-CN" altLang="zh-CN" sz="1200" b="1" kern="1200" dirty="0" smtClean="0">
                <a:solidFill>
                  <a:schemeClr val="tx1"/>
                </a:solidFill>
                <a:latin typeface="+mn-lt"/>
                <a:ea typeface="+mn-ea"/>
                <a:cs typeface="+mn-cs"/>
              </a:rPr>
              <a:t>（纠正级别）：</a:t>
            </a:r>
            <a:endParaRPr lang="zh-CN" altLang="zh-CN" sz="1200" kern="1200" dirty="0" smtClean="0">
              <a:solidFill>
                <a:schemeClr val="tx1"/>
              </a:solidFill>
              <a:latin typeface="+mn-lt"/>
              <a:ea typeface="+mn-ea"/>
              <a:cs typeface="+mn-cs"/>
            </a:endParaRPr>
          </a:p>
          <a:p>
            <a:r>
              <a:rPr lang="zh-CN" altLang="zh-CN" sz="1200" kern="1200" dirty="0" smtClean="0">
                <a:solidFill>
                  <a:schemeClr val="tx1"/>
                </a:solidFill>
                <a:latin typeface="+mn-lt"/>
                <a:ea typeface="+mn-ea"/>
                <a:cs typeface="+mn-cs"/>
              </a:rPr>
              <a:t>对于漏洞的当前修复情况。</a:t>
            </a:r>
          </a:p>
          <a:p>
            <a:r>
              <a:rPr lang="en-US" altLang="zh-CN" sz="1200" kern="1200" dirty="0" smtClean="0">
                <a:solidFill>
                  <a:schemeClr val="tx1"/>
                </a:solidFill>
                <a:latin typeface="+mn-lt"/>
                <a:ea typeface="+mn-ea"/>
                <a:cs typeface="+mn-cs"/>
              </a:rPr>
              <a:t> </a:t>
            </a:r>
            <a:endParaRPr lang="zh-CN" altLang="zh-CN"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 Report Confidence (RC)</a:t>
            </a:r>
            <a:r>
              <a:rPr lang="zh-CN" altLang="zh-CN" sz="1200" b="1" kern="1200" dirty="0" smtClean="0">
                <a:solidFill>
                  <a:schemeClr val="tx1"/>
                </a:solidFill>
                <a:latin typeface="+mn-lt"/>
                <a:ea typeface="+mn-ea"/>
                <a:cs typeface="+mn-cs"/>
              </a:rPr>
              <a:t>（报告信任度）：</a:t>
            </a:r>
            <a:endParaRPr lang="zh-CN"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Not Defined (X)  Confirmed (C)  Reasonable (R)  Unknown (U)</a:t>
            </a:r>
            <a:endParaRPr lang="zh-CN" altLang="zh-CN" sz="1200" kern="1200" dirty="0" smtClean="0">
              <a:solidFill>
                <a:schemeClr val="tx1"/>
              </a:solidFill>
              <a:latin typeface="+mn-lt"/>
              <a:ea typeface="+mn-ea"/>
              <a:cs typeface="+mn-cs"/>
            </a:endParaRPr>
          </a:p>
          <a:p>
            <a:r>
              <a:rPr lang="zh-CN" altLang="zh-CN" sz="1200" kern="1200" dirty="0" smtClean="0">
                <a:solidFill>
                  <a:schemeClr val="tx1"/>
                </a:solidFill>
                <a:latin typeface="+mn-lt"/>
                <a:ea typeface="+mn-ea"/>
                <a:cs typeface="+mn-cs"/>
              </a:rPr>
              <a:t>对于上报的漏洞，根据其报告的披露程度进行的评价，如</a:t>
            </a:r>
            <a:r>
              <a:rPr lang="en-US" altLang="zh-CN" sz="1200" kern="1200" dirty="0" smtClean="0">
                <a:solidFill>
                  <a:schemeClr val="tx1"/>
                </a:solidFill>
                <a:latin typeface="+mn-lt"/>
                <a:ea typeface="+mn-ea"/>
                <a:cs typeface="+mn-cs"/>
              </a:rPr>
              <a:t>Reasonable (R)</a:t>
            </a:r>
            <a:r>
              <a:rPr lang="zh-CN" altLang="zh-CN" sz="1200" kern="1200" dirty="0" smtClean="0">
                <a:solidFill>
                  <a:schemeClr val="tx1"/>
                </a:solidFill>
                <a:latin typeface="+mn-lt"/>
                <a:ea typeface="+mn-ea"/>
                <a:cs typeface="+mn-cs"/>
              </a:rPr>
              <a:t>是指报告了漏洞的些许细节，但完整的漏洞原理还有待考察。</a:t>
            </a:r>
          </a:p>
          <a:p>
            <a:r>
              <a:rPr lang="en-US" altLang="zh-CN" sz="1200" kern="1200" dirty="0" smtClean="0">
                <a:solidFill>
                  <a:schemeClr val="tx1"/>
                </a:solidFill>
                <a:latin typeface="+mn-lt"/>
                <a:ea typeface="+mn-ea"/>
                <a:cs typeface="+mn-cs"/>
              </a:rPr>
              <a:t> </a:t>
            </a:r>
            <a:endParaRPr lang="zh-CN" altLang="zh-CN"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*Environmental Metrics</a:t>
            </a:r>
            <a:r>
              <a:rPr lang="zh-CN" altLang="zh-CN" sz="1200" b="1" kern="1200" dirty="0" smtClean="0">
                <a:solidFill>
                  <a:schemeClr val="tx1"/>
                </a:solidFill>
                <a:latin typeface="+mn-lt"/>
                <a:ea typeface="+mn-ea"/>
                <a:cs typeface="+mn-cs"/>
              </a:rPr>
              <a:t>（环境度量）：</a:t>
            </a:r>
            <a:endParaRPr lang="zh-CN" altLang="zh-CN" sz="1200" kern="1200" dirty="0" smtClean="0">
              <a:solidFill>
                <a:schemeClr val="tx1"/>
              </a:solidFill>
              <a:latin typeface="+mn-lt"/>
              <a:ea typeface="+mn-ea"/>
              <a:cs typeface="+mn-cs"/>
            </a:endParaRPr>
          </a:p>
          <a:p>
            <a:r>
              <a:rPr lang="zh-CN" altLang="zh-CN" sz="1200" kern="1200" dirty="0" smtClean="0">
                <a:solidFill>
                  <a:schemeClr val="tx1"/>
                </a:solidFill>
                <a:latin typeface="+mn-lt"/>
                <a:ea typeface="+mn-ea"/>
                <a:cs typeface="+mn-cs"/>
              </a:rPr>
              <a:t>每个漏洞会造成的影响大小都与用户自身的实际环境密不可分，因此可选项中也包括了环境评价，这可以由用户</a:t>
            </a:r>
            <a:r>
              <a:rPr lang="zh-CN" altLang="en-US" sz="1200" kern="1200" dirty="0" smtClean="0">
                <a:solidFill>
                  <a:schemeClr val="tx1"/>
                </a:solidFill>
                <a:latin typeface="+mn-lt"/>
                <a:ea typeface="+mn-ea"/>
                <a:cs typeface="+mn-cs"/>
              </a:rPr>
              <a:t>根据当前环境</a:t>
            </a:r>
            <a:r>
              <a:rPr lang="zh-CN" altLang="zh-CN" sz="1200" kern="1200" dirty="0" smtClean="0">
                <a:solidFill>
                  <a:schemeClr val="tx1"/>
                </a:solidFill>
                <a:latin typeface="+mn-lt"/>
                <a:ea typeface="+mn-ea"/>
                <a:cs typeface="+mn-cs"/>
              </a:rPr>
              <a:t>自</a:t>
            </a:r>
            <a:r>
              <a:rPr lang="zh-CN" altLang="en-US" sz="1200" kern="1200" dirty="0" smtClean="0">
                <a:solidFill>
                  <a:schemeClr val="tx1"/>
                </a:solidFill>
                <a:latin typeface="+mn-lt"/>
                <a:ea typeface="+mn-ea"/>
                <a:cs typeface="+mn-cs"/>
              </a:rPr>
              <a:t>我评价</a:t>
            </a:r>
            <a:r>
              <a:rPr lang="zh-CN" altLang="zh-CN" sz="1200" kern="1200" dirty="0" smtClean="0">
                <a:solidFill>
                  <a:schemeClr val="tx1"/>
                </a:solidFill>
                <a:latin typeface="+mn-lt"/>
                <a:ea typeface="+mn-ea"/>
                <a:cs typeface="+mn-cs"/>
              </a:rPr>
              <a:t>。</a:t>
            </a:r>
          </a:p>
          <a:p>
            <a:r>
              <a:rPr lang="en-US" altLang="zh-CN" sz="1200" b="1" kern="1200" dirty="0" smtClean="0">
                <a:solidFill>
                  <a:schemeClr val="tx1"/>
                </a:solidFill>
                <a:latin typeface="+mn-lt"/>
                <a:ea typeface="+mn-ea"/>
                <a:cs typeface="+mn-cs"/>
              </a:rPr>
              <a:t>**Security Requirements (CR, IR, AR)</a:t>
            </a:r>
            <a:r>
              <a:rPr lang="zh-CN" altLang="zh-CN" sz="1200" b="1" kern="1200" dirty="0" smtClean="0">
                <a:solidFill>
                  <a:schemeClr val="tx1"/>
                </a:solidFill>
                <a:latin typeface="+mn-lt"/>
                <a:ea typeface="+mn-ea"/>
                <a:cs typeface="+mn-cs"/>
              </a:rPr>
              <a:t>（安全需求）：</a:t>
            </a:r>
            <a:endParaRPr lang="zh-CN" altLang="zh-CN" sz="1200" kern="1200" dirty="0" smtClean="0">
              <a:solidFill>
                <a:schemeClr val="tx1"/>
              </a:solidFill>
              <a:latin typeface="+mn-lt"/>
              <a:ea typeface="+mn-ea"/>
              <a:cs typeface="+mn-cs"/>
            </a:endParaRPr>
          </a:p>
          <a:p>
            <a:r>
              <a:rPr lang="zh-CN" altLang="zh-CN" sz="1200" kern="1200" dirty="0" smtClean="0">
                <a:solidFill>
                  <a:schemeClr val="tx1"/>
                </a:solidFill>
                <a:latin typeface="+mn-lt"/>
                <a:ea typeface="+mn-ea"/>
                <a:cs typeface="+mn-cs"/>
              </a:rPr>
              <a:t>分为</a:t>
            </a:r>
            <a:r>
              <a:rPr lang="en-US" altLang="zh-CN" sz="1200" kern="1200" dirty="0" smtClean="0">
                <a:solidFill>
                  <a:schemeClr val="tx1"/>
                </a:solidFill>
                <a:latin typeface="+mn-lt"/>
                <a:ea typeface="+mn-ea"/>
                <a:cs typeface="+mn-cs"/>
              </a:rPr>
              <a:t>Not Defined (X) High (H) Medium (M) Low (L)</a:t>
            </a:r>
            <a:r>
              <a:rPr lang="zh-CN" altLang="zh-CN" sz="1200" kern="1200" dirty="0" smtClean="0">
                <a:solidFill>
                  <a:schemeClr val="tx1"/>
                </a:solidFill>
                <a:latin typeface="+mn-lt"/>
                <a:ea typeface="+mn-ea"/>
                <a:cs typeface="+mn-cs"/>
              </a:rPr>
              <a:t>，标识资产信息属性被破坏后的影响</a:t>
            </a:r>
          </a:p>
          <a:p>
            <a:endParaRPr lang="zh-CN" altLang="en-US" dirty="0"/>
          </a:p>
        </p:txBody>
      </p:sp>
      <p:sp>
        <p:nvSpPr>
          <p:cNvPr id="4" name="灯片编号占位符 3"/>
          <p:cNvSpPr>
            <a:spLocks noGrp="1"/>
          </p:cNvSpPr>
          <p:nvPr>
            <p:ph type="sldNum" sz="quarter" idx="10"/>
          </p:nvPr>
        </p:nvSpPr>
        <p:spPr/>
        <p:txBody>
          <a:bodyPr/>
          <a:lstStyle/>
          <a:p>
            <a:fld id="{3EFD925F-4E9F-4D8E-8F68-794EBD4A2A3C}" type="slidenum">
              <a:rPr lang="zh-CN" altLang="en-US" smtClean="0"/>
              <a:pPr/>
              <a:t>17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矩形 6"/>
          <p:cNvSpPr/>
          <p:nvPr userDrawn="1"/>
        </p:nvSpPr>
        <p:spPr>
          <a:xfrm>
            <a:off x="0" y="0"/>
            <a:ext cx="12190413" cy="757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6100011"/>
            <a:ext cx="12190413" cy="757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bg>
      <p:bgPr>
        <a:blipFill dpi="0" rotWithShape="1">
          <a:blip r:embed="rId2" cstate="print">
            <a:alphaModFix amt="10000"/>
            <a:lum/>
          </a:blip>
          <a:srcRect/>
          <a:stretch>
            <a:fillRect t="-9000" b="-9000"/>
          </a:stretch>
        </a:blipFill>
        <a:effectLst/>
      </p:bgPr>
    </p:bg>
    <p:spTree>
      <p:nvGrpSpPr>
        <p:cNvPr id="1" name=""/>
        <p:cNvGrpSpPr/>
        <p:nvPr/>
      </p:nvGrpSpPr>
      <p:grpSpPr>
        <a:xfrm>
          <a:off x="0" y="0"/>
          <a:ext cx="0" cy="0"/>
          <a:chOff x="0" y="0"/>
          <a:chExt cx="0" cy="0"/>
        </a:xfrm>
      </p:grpSpPr>
      <p:sp>
        <p:nvSpPr>
          <p:cNvPr id="7" name="矩形 6"/>
          <p:cNvSpPr/>
          <p:nvPr userDrawn="1"/>
        </p:nvSpPr>
        <p:spPr>
          <a:xfrm>
            <a:off x="0" y="0"/>
            <a:ext cx="12190413" cy="757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6100011"/>
            <a:ext cx="12190413" cy="757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txStyles>
    <p:titleStyle>
      <a:lvl1pPr algn="l" defTabSz="91376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freebuf.com/vuls/62811.html" TargetMode="External"/><Relationship Id="rId2" Type="http://schemas.openxmlformats.org/officeDocument/2006/relationships/hyperlink" Target="http://www.scap.org.cn/CVE-2014-0189.html" TargetMode="External"/><Relationship Id="rId1" Type="http://schemas.openxmlformats.org/officeDocument/2006/relationships/slideLayout" Target="../slideLayouts/slideLayout2.xml"/><Relationship Id="rId5" Type="http://schemas.openxmlformats.org/officeDocument/2006/relationships/hyperlink" Target="https://web.nvd.nist.gov/view/vuln/detail?vulnId=CVE-2016-3213" TargetMode="External"/><Relationship Id="rId4" Type="http://schemas.openxmlformats.org/officeDocument/2006/relationships/hyperlink" Target="https://web.nvd.nist.gov/view/vuln/detail?vulnId=CVE-2002-0392"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17000" b="-17000"/>
          </a:stretch>
        </a:blipFill>
        <a:effectLst/>
      </p:bgPr>
    </p:bg>
    <p:spTree>
      <p:nvGrpSpPr>
        <p:cNvPr id="1" name=""/>
        <p:cNvGrpSpPr/>
        <p:nvPr/>
      </p:nvGrpSpPr>
      <p:grpSpPr>
        <a:xfrm>
          <a:off x="0" y="0"/>
          <a:ext cx="0" cy="0"/>
          <a:chOff x="0" y="0"/>
          <a:chExt cx="0" cy="0"/>
        </a:xfrm>
      </p:grpSpPr>
      <p:sp>
        <p:nvSpPr>
          <p:cNvPr id="4" name="矩形 3"/>
          <p:cNvSpPr/>
          <p:nvPr/>
        </p:nvSpPr>
        <p:spPr>
          <a:xfrm>
            <a:off x="0" y="0"/>
            <a:ext cx="12190413" cy="757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6100011"/>
            <a:ext cx="12190413" cy="757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124366" y="1470860"/>
            <a:ext cx="3916280" cy="3916280"/>
          </a:xfrm>
          <a:prstGeom prst="ellipse">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4037582" y="2632352"/>
            <a:ext cx="3547110" cy="1593215"/>
          </a:xfrm>
          <a:prstGeom prst="rect">
            <a:avLst/>
          </a:prstGeom>
          <a:noFill/>
        </p:spPr>
        <p:txBody>
          <a:bodyPr wrap="none" rtlCol="0">
            <a:spAutoFit/>
          </a:bodyPr>
          <a:lstStyle/>
          <a:p>
            <a:pPr algn="l"/>
            <a:r>
              <a:rPr lang="en-US" altLang="zh-CN" sz="2400" dirty="0">
                <a:sym typeface="+mn-ea"/>
              </a:rPr>
              <a:t>           </a:t>
            </a:r>
            <a:r>
              <a:rPr lang="en-US" altLang="zh-CN" sz="3600" dirty="0">
                <a:sym typeface="+mn-ea"/>
              </a:rPr>
              <a:t> </a:t>
            </a:r>
            <a:r>
              <a:rPr lang="zh-CN" altLang="en-US" sz="3600" dirty="0">
                <a:sym typeface="+mn-ea"/>
              </a:rPr>
              <a:t>CVSS与漏洞</a:t>
            </a:r>
          </a:p>
          <a:p>
            <a:pPr algn="l"/>
            <a:r>
              <a:rPr lang="zh-CN" altLang="en-US" sz="3600" dirty="0">
                <a:sym typeface="+mn-ea"/>
              </a:rPr>
              <a:t>      评分实例讲解</a:t>
            </a:r>
            <a:endParaRPr lang="zh-CN" altLang="en-US" sz="3600" dirty="0"/>
          </a:p>
          <a:p>
            <a:endParaRPr lang="zh-CN" altLang="en-US" sz="2400" dirty="0">
              <a:latin typeface="+mj-lt"/>
            </a:endParaRPr>
          </a:p>
        </p:txBody>
      </p:sp>
      <p:sp>
        <p:nvSpPr>
          <p:cNvPr id="16" name="椭圆 15"/>
          <p:cNvSpPr/>
          <p:nvPr/>
        </p:nvSpPr>
        <p:spPr>
          <a:xfrm>
            <a:off x="681447" y="1166207"/>
            <a:ext cx="1576426" cy="1576426"/>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2700492" y="3906029"/>
            <a:ext cx="986879" cy="98687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9007946" y="1166207"/>
            <a:ext cx="2173771" cy="2173771"/>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77114" y="794098"/>
            <a:ext cx="1849755" cy="1106170"/>
          </a:xfrm>
          <a:prstGeom prst="rect">
            <a:avLst/>
          </a:prstGeom>
        </p:spPr>
        <p:txBody>
          <a:bodyPr wrap="none">
            <a:spAutoFit/>
          </a:bodyPr>
          <a:lstStyle/>
          <a:p>
            <a:pPr algn="l"/>
            <a:r>
              <a:rPr lang="zh-CN" altLang="en-US" sz="6600" b="1" dirty="0">
                <a:sym typeface="+mn-ea"/>
              </a:rPr>
              <a:t>CVSS</a:t>
            </a:r>
            <a:endParaRPr lang="zh-CN" altLang="en-US" sz="6600" b="1" dirty="0">
              <a:latin typeface="+mj-lt"/>
              <a:cs typeface="Segoe UI" panose="020B0502040204020203" pitchFamily="34" charset="0"/>
            </a:endParaRPr>
          </a:p>
        </p:txBody>
      </p:sp>
      <p:sp>
        <p:nvSpPr>
          <p:cNvPr id="9" name="矩形 8"/>
          <p:cNvSpPr/>
          <p:nvPr/>
        </p:nvSpPr>
        <p:spPr>
          <a:xfrm>
            <a:off x="668020" y="2243455"/>
            <a:ext cx="8524875" cy="2862322"/>
          </a:xfrm>
          <a:prstGeom prst="rect">
            <a:avLst/>
          </a:prstGeom>
        </p:spPr>
        <p:txBody>
          <a:bodyPr wrap="square">
            <a:spAutoFit/>
          </a:bodyPr>
          <a:lstStyle/>
          <a:p>
            <a:r>
              <a:rPr lang="en-US" altLang="zh-CN" sz="2400" b="1" dirty="0">
                <a:sym typeface="+mn-ea"/>
              </a:rPr>
              <a:t>*</a:t>
            </a:r>
            <a:r>
              <a:rPr lang="zh-CN" altLang="en-US" sz="2400" b="1" dirty="0">
                <a:sym typeface="+mn-ea"/>
              </a:rPr>
              <a:t>概念</a:t>
            </a:r>
            <a:r>
              <a:rPr lang="zh-CN" altLang="en-US" sz="2400" dirty="0" smtClean="0">
                <a:sym typeface="+mn-ea"/>
              </a:rPr>
              <a:t>：</a:t>
            </a:r>
            <a:endParaRPr lang="en-US" altLang="zh-CN" sz="2400" dirty="0" smtClean="0">
              <a:sym typeface="+mn-ea"/>
            </a:endParaRPr>
          </a:p>
          <a:p>
            <a:r>
              <a:rPr lang="zh-CN" altLang="en-US" sz="2400" dirty="0" smtClean="0">
                <a:sym typeface="+mn-ea"/>
              </a:rPr>
              <a:t>     CVSS </a:t>
            </a:r>
            <a:r>
              <a:rPr lang="zh-CN" altLang="en-US" sz="2400" dirty="0">
                <a:sym typeface="+mn-ea"/>
              </a:rPr>
              <a:t>: Common Vulnerability Scoring System，即“通用漏洞评分系统”，是一个“行业公开标准，其被设计用来评测漏洞的严重程度，并帮助确定所需反应的紧急度和重要度”</a:t>
            </a:r>
            <a:r>
              <a:rPr lang="zh-CN" altLang="en-US" sz="2400" dirty="0" smtClean="0">
                <a:sym typeface="+mn-ea"/>
              </a:rPr>
              <a:t>。</a:t>
            </a:r>
            <a:endParaRPr lang="en-US" altLang="zh-CN" sz="2400" dirty="0" smtClean="0">
              <a:sym typeface="+mn-ea"/>
            </a:endParaRPr>
          </a:p>
          <a:p>
            <a:endParaRPr lang="zh-CN" altLang="en-US" sz="2400" dirty="0"/>
          </a:p>
          <a:p>
            <a:r>
              <a:rPr lang="en-US" altLang="zh-CN" sz="2400" b="1" dirty="0">
                <a:sym typeface="+mn-ea"/>
              </a:rPr>
              <a:t>*</a:t>
            </a:r>
            <a:r>
              <a:rPr lang="zh-CN" altLang="en-US" sz="2400" b="1" dirty="0">
                <a:sym typeface="+mn-ea"/>
              </a:rPr>
              <a:t>机制</a:t>
            </a:r>
            <a:r>
              <a:rPr lang="zh-CN" altLang="en-US" sz="2400" dirty="0" smtClean="0">
                <a:sym typeface="+mn-ea"/>
              </a:rPr>
              <a:t>：</a:t>
            </a:r>
            <a:endParaRPr lang="en-US" altLang="zh-CN" sz="2400" dirty="0" smtClean="0">
              <a:sym typeface="+mn-ea"/>
            </a:endParaRPr>
          </a:p>
          <a:p>
            <a:r>
              <a:rPr lang="en-US" altLang="zh-CN" sz="2400" dirty="0" smtClean="0">
                <a:sym typeface="+mn-ea"/>
              </a:rPr>
              <a:t>     </a:t>
            </a:r>
            <a:r>
              <a:rPr lang="zh-CN" altLang="en-US" sz="2400" dirty="0" smtClean="0">
                <a:sym typeface="+mn-ea"/>
              </a:rPr>
              <a:t>基础</a:t>
            </a:r>
            <a:r>
              <a:rPr lang="zh-CN" altLang="en-US" sz="2400" dirty="0">
                <a:sym typeface="+mn-ea"/>
              </a:rPr>
              <a:t>评分，生命周期评分，环境评分</a:t>
            </a:r>
          </a:p>
          <a:p>
            <a:pPr marL="0" indent="0">
              <a:buNone/>
            </a:pPr>
            <a:endParaRPr lang="en-US" altLang="zh-CN" sz="1200" dirty="0">
              <a:latin typeface="+mj-lt"/>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77114" y="794098"/>
            <a:ext cx="2822677" cy="1107996"/>
          </a:xfrm>
          <a:prstGeom prst="rect">
            <a:avLst/>
          </a:prstGeom>
        </p:spPr>
        <p:txBody>
          <a:bodyPr wrap="square">
            <a:spAutoFit/>
          </a:bodyPr>
          <a:lstStyle/>
          <a:p>
            <a:pPr algn="l"/>
            <a:r>
              <a:rPr lang="zh-CN" altLang="en-US" sz="6600" b="1" dirty="0" smtClean="0">
                <a:sym typeface="+mn-ea"/>
              </a:rPr>
              <a:t>CVSS</a:t>
            </a:r>
            <a:r>
              <a:rPr lang="en-US" altLang="zh-CN" sz="2000" b="1" dirty="0" smtClean="0">
                <a:sym typeface="+mn-ea"/>
              </a:rPr>
              <a:t>【1】</a:t>
            </a:r>
            <a:endParaRPr lang="zh-CN" altLang="en-US" sz="2000" b="1" dirty="0">
              <a:latin typeface="+mj-lt"/>
              <a:cs typeface="Segoe UI" panose="020B0502040204020203" pitchFamily="34" charset="0"/>
            </a:endParaRPr>
          </a:p>
        </p:txBody>
      </p:sp>
      <p:pic>
        <p:nvPicPr>
          <p:cNvPr id="6" name="图片 1"/>
          <p:cNvPicPr>
            <a:picLocks noChangeAspect="1" noChangeArrowheads="1"/>
          </p:cNvPicPr>
          <p:nvPr/>
        </p:nvPicPr>
        <p:blipFill>
          <a:blip r:embed="rId2" cstate="print"/>
          <a:srcRect/>
          <a:stretch>
            <a:fillRect/>
          </a:stretch>
        </p:blipFill>
        <p:spPr>
          <a:xfrm>
            <a:off x="1382394" y="1857375"/>
            <a:ext cx="8790306" cy="372841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41410" y="2603020"/>
            <a:ext cx="5307460" cy="2123658"/>
          </a:xfrm>
          <a:prstGeom prst="rect">
            <a:avLst/>
          </a:prstGeom>
        </p:spPr>
        <p:txBody>
          <a:bodyPr wrap="square">
            <a:spAutoFit/>
          </a:bodyPr>
          <a:lstStyle/>
          <a:p>
            <a:pPr algn="l"/>
            <a:r>
              <a:rPr lang="zh-CN" altLang="en-US" sz="6600" b="1" dirty="0" smtClean="0">
                <a:sym typeface="+mn-ea"/>
              </a:rPr>
              <a:t>评分细则介绍</a:t>
            </a:r>
            <a:r>
              <a:rPr lang="zh-CN" altLang="en-US" sz="6600" dirty="0">
                <a:sym typeface="+mn-ea"/>
              </a:rPr>
              <a:t/>
            </a:r>
            <a:br>
              <a:rPr lang="zh-CN" altLang="en-US" sz="6600" dirty="0">
                <a:sym typeface="+mn-ea"/>
              </a:rPr>
            </a:br>
            <a:endParaRPr lang="zh-CN" altLang="en-US" sz="6600" dirty="0">
              <a:latin typeface="+mj-lt"/>
              <a:cs typeface="Segoe UI" panose="020B0502040204020203"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77114" y="794098"/>
            <a:ext cx="184731" cy="2123658"/>
          </a:xfrm>
          <a:prstGeom prst="rect">
            <a:avLst/>
          </a:prstGeom>
        </p:spPr>
        <p:txBody>
          <a:bodyPr wrap="none">
            <a:spAutoFit/>
          </a:bodyPr>
          <a:lstStyle/>
          <a:p>
            <a:pPr algn="l"/>
            <a:r>
              <a:rPr lang="zh-CN" altLang="en-US" sz="6600" dirty="0">
                <a:sym typeface="+mn-ea"/>
              </a:rPr>
              <a:t/>
            </a:r>
            <a:br>
              <a:rPr lang="zh-CN" altLang="en-US" sz="6600" dirty="0">
                <a:sym typeface="+mn-ea"/>
              </a:rPr>
            </a:br>
            <a:endParaRPr lang="zh-CN" altLang="en-US" sz="6600" dirty="0">
              <a:latin typeface="+mj-lt"/>
              <a:cs typeface="Segoe UI" panose="020B0502040204020203" pitchFamily="34" charset="0"/>
            </a:endParaRPr>
          </a:p>
        </p:txBody>
      </p:sp>
      <p:sp>
        <p:nvSpPr>
          <p:cNvPr id="4" name="文本框 3"/>
          <p:cNvSpPr txBox="1"/>
          <p:nvPr/>
        </p:nvSpPr>
        <p:spPr>
          <a:xfrm>
            <a:off x="846620" y="1131544"/>
            <a:ext cx="4876800" cy="2893100"/>
          </a:xfrm>
          <a:prstGeom prst="rect">
            <a:avLst/>
          </a:prstGeom>
          <a:noFill/>
        </p:spPr>
        <p:txBody>
          <a:bodyPr wrap="square" rtlCol="0">
            <a:spAutoFit/>
          </a:bodyPr>
          <a:lstStyle/>
          <a:p>
            <a:r>
              <a:rPr lang="zh-CN" altLang="en-US" sz="2800" b="1" dirty="0">
                <a:sym typeface="+mn-ea"/>
              </a:rPr>
              <a:t>评分表</a:t>
            </a:r>
            <a:r>
              <a:rPr lang="zh-CN" altLang="en-US" sz="2800" b="1" dirty="0" smtClean="0">
                <a:sym typeface="+mn-ea"/>
              </a:rPr>
              <a:t>：</a:t>
            </a:r>
            <a:endParaRPr lang="en-US" altLang="zh-CN" sz="2800" b="1" dirty="0" smtClean="0">
              <a:sym typeface="+mn-ea"/>
            </a:endParaRPr>
          </a:p>
          <a:p>
            <a:endParaRPr lang="zh-CN" altLang="en-US" sz="2800" dirty="0">
              <a:sym typeface="+mn-ea"/>
            </a:endParaRPr>
          </a:p>
          <a:p>
            <a:r>
              <a:rPr lang="en-US" altLang="zh-CN" dirty="0">
                <a:sym typeface="+mn-ea"/>
              </a:rPr>
              <a:t>*</a:t>
            </a:r>
            <a:r>
              <a:rPr lang="zh-CN" altLang="en-US" dirty="0">
                <a:sym typeface="+mn-ea"/>
              </a:rPr>
              <a:t>CVSS2.0：</a:t>
            </a:r>
          </a:p>
          <a:p>
            <a:endParaRPr lang="zh-CN" altLang="en-US" dirty="0">
              <a:sym typeface="+mn-ea"/>
            </a:endParaRPr>
          </a:p>
          <a:p>
            <a:endParaRPr lang="zh-CN" altLang="en-US" dirty="0">
              <a:sym typeface="+mn-ea"/>
            </a:endParaRPr>
          </a:p>
          <a:p>
            <a:endParaRPr lang="zh-CN" altLang="en-US" dirty="0">
              <a:sym typeface="+mn-ea"/>
            </a:endParaRPr>
          </a:p>
          <a:p>
            <a:endParaRPr lang="zh-CN" altLang="en-US" dirty="0">
              <a:sym typeface="+mn-ea"/>
            </a:endParaRPr>
          </a:p>
          <a:p>
            <a:r>
              <a:rPr lang="en-US" altLang="zh-CN" dirty="0">
                <a:sym typeface="+mn-ea"/>
              </a:rPr>
              <a:t>*</a:t>
            </a:r>
            <a:r>
              <a:rPr lang="zh-CN" altLang="en-US" dirty="0">
                <a:sym typeface="+mn-ea"/>
              </a:rPr>
              <a:t>CVSS3.0：</a:t>
            </a:r>
            <a:endParaRPr lang="en-US" altLang="zh-CN" dirty="0">
              <a:sym typeface="+mn-ea"/>
            </a:endParaRPr>
          </a:p>
          <a:p>
            <a:endParaRPr lang="zh-CN" altLang="en-US" dirty="0"/>
          </a:p>
        </p:txBody>
      </p:sp>
      <p:pic>
        <p:nvPicPr>
          <p:cNvPr id="5" name="图片 10"/>
          <p:cNvPicPr>
            <a:picLocks noChangeAspect="1" noChangeArrowheads="1"/>
          </p:cNvPicPr>
          <p:nvPr/>
        </p:nvPicPr>
        <p:blipFill>
          <a:blip r:embed="rId2" cstate="print"/>
          <a:srcRect/>
          <a:stretch>
            <a:fillRect/>
          </a:stretch>
        </p:blipFill>
        <p:spPr>
          <a:xfrm>
            <a:off x="837703" y="2383844"/>
            <a:ext cx="5274310" cy="873760"/>
          </a:xfrm>
          <a:prstGeom prst="rect">
            <a:avLst/>
          </a:prstGeom>
          <a:noFill/>
          <a:ln w="9525">
            <a:noFill/>
            <a:miter lim="800000"/>
            <a:headEnd/>
            <a:tailEnd/>
          </a:ln>
        </p:spPr>
      </p:pic>
      <p:pic>
        <p:nvPicPr>
          <p:cNvPr id="7" name="图片 7"/>
          <p:cNvPicPr>
            <a:picLocks noChangeAspect="1" noChangeArrowheads="1"/>
          </p:cNvPicPr>
          <p:nvPr/>
        </p:nvPicPr>
        <p:blipFill>
          <a:blip r:embed="rId3" cstate="print"/>
          <a:srcRect/>
          <a:stretch>
            <a:fillRect/>
          </a:stretch>
        </p:blipFill>
        <p:spPr>
          <a:xfrm>
            <a:off x="831078" y="3733856"/>
            <a:ext cx="5274310" cy="170434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06488" y="2524538"/>
            <a:ext cx="8488017" cy="2031325"/>
          </a:xfrm>
          <a:prstGeom prst="rect">
            <a:avLst/>
          </a:prstGeom>
        </p:spPr>
        <p:txBody>
          <a:bodyPr wrap="square">
            <a:spAutoFit/>
          </a:bodyPr>
          <a:lstStyle/>
          <a:p>
            <a:pPr algn="l"/>
            <a:r>
              <a:rPr lang="zh-CN" altLang="en-US" sz="6000" dirty="0" smtClean="0">
                <a:sym typeface="+mn-ea"/>
              </a:rPr>
              <a:t>基于</a:t>
            </a:r>
            <a:r>
              <a:rPr lang="en-US" altLang="zh-CN" sz="6000" dirty="0" smtClean="0">
                <a:sym typeface="+mn-ea"/>
              </a:rPr>
              <a:t>CVSS3.0</a:t>
            </a:r>
            <a:r>
              <a:rPr lang="zh-CN" altLang="en-US" sz="6000" dirty="0" smtClean="0">
                <a:sym typeface="+mn-ea"/>
              </a:rPr>
              <a:t>细则介绍</a:t>
            </a:r>
            <a:r>
              <a:rPr lang="zh-CN" altLang="en-US" sz="6600" dirty="0">
                <a:sym typeface="+mn-ea"/>
              </a:rPr>
              <a:t/>
            </a:r>
            <a:br>
              <a:rPr lang="zh-CN" altLang="en-US" sz="6600" dirty="0">
                <a:sym typeface="+mn-ea"/>
              </a:rPr>
            </a:br>
            <a:endParaRPr lang="zh-CN" altLang="en-US" sz="6600" dirty="0">
              <a:latin typeface="+mj-lt"/>
              <a:cs typeface="Segoe UI" panose="020B0502040204020203"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966194" y="1060901"/>
            <a:ext cx="8555493" cy="3970318"/>
          </a:xfrm>
          <a:prstGeom prst="rect">
            <a:avLst/>
          </a:prstGeom>
        </p:spPr>
        <p:txBody>
          <a:bodyPr wrap="square">
            <a:spAutoFit/>
          </a:bodyPr>
          <a:lstStyle/>
          <a:p>
            <a:r>
              <a:rPr lang="en-US" altLang="zh-CN" sz="2400" b="1" dirty="0" smtClean="0"/>
              <a:t>*Exploitability Metrics</a:t>
            </a:r>
            <a:r>
              <a:rPr lang="zh-CN" altLang="zh-CN" sz="2400" b="1" dirty="0" smtClean="0"/>
              <a:t>（可用性</a:t>
            </a:r>
            <a:r>
              <a:rPr lang="zh-CN" altLang="en-US" sz="2400" b="1" dirty="0" smtClean="0"/>
              <a:t>评估</a:t>
            </a:r>
            <a:r>
              <a:rPr lang="zh-CN" altLang="zh-CN" sz="2400" b="1" dirty="0" smtClean="0"/>
              <a:t>）：</a:t>
            </a:r>
            <a:endParaRPr lang="en-US" altLang="zh-CN" sz="2400" b="1" dirty="0" smtClean="0"/>
          </a:p>
          <a:p>
            <a:endParaRPr lang="zh-CN" altLang="zh-CN" sz="2400" dirty="0" smtClean="0"/>
          </a:p>
          <a:p>
            <a:r>
              <a:rPr lang="en-US" altLang="zh-CN" sz="2400" b="1" dirty="0" smtClean="0"/>
              <a:t>**Attack Vector (AV)</a:t>
            </a:r>
            <a:r>
              <a:rPr lang="zh-CN" altLang="zh-CN" sz="2400" b="1" dirty="0" smtClean="0"/>
              <a:t>（攻击向量）：</a:t>
            </a:r>
            <a:endParaRPr lang="zh-CN" altLang="zh-CN" sz="2400" dirty="0" smtClean="0"/>
          </a:p>
          <a:p>
            <a:r>
              <a:rPr lang="en-US" altLang="zh-CN" sz="2400" dirty="0" smtClean="0"/>
              <a:t>	Network, Adjacent, Local, Physical</a:t>
            </a:r>
            <a:endParaRPr lang="zh-CN" altLang="zh-CN" sz="2400" dirty="0" smtClean="0"/>
          </a:p>
          <a:p>
            <a:r>
              <a:rPr lang="en-US" altLang="zh-CN" sz="2400" b="1" dirty="0" smtClean="0"/>
              <a:t>**Attack Complexity (AC)</a:t>
            </a:r>
            <a:r>
              <a:rPr lang="zh-CN" altLang="zh-CN" sz="2400" b="1" dirty="0" smtClean="0"/>
              <a:t>（攻击复杂度）：</a:t>
            </a:r>
            <a:endParaRPr lang="zh-CN" altLang="zh-CN" sz="2400" dirty="0" smtClean="0"/>
          </a:p>
          <a:p>
            <a:r>
              <a:rPr lang="en-US" altLang="zh-CN" sz="2400" dirty="0" smtClean="0"/>
              <a:t>	High   Low</a:t>
            </a:r>
            <a:endParaRPr lang="zh-CN" altLang="zh-CN" sz="2400" dirty="0" smtClean="0"/>
          </a:p>
          <a:p>
            <a:r>
              <a:rPr lang="en-US" altLang="zh-CN" sz="2400" b="1" dirty="0" smtClean="0"/>
              <a:t>**Privileges Required (PR)</a:t>
            </a:r>
            <a:r>
              <a:rPr lang="zh-CN" altLang="zh-CN" sz="2400" b="1" dirty="0" smtClean="0"/>
              <a:t>（权限获取）：</a:t>
            </a:r>
            <a:endParaRPr lang="zh-CN" altLang="zh-CN" sz="2400" dirty="0" smtClean="0"/>
          </a:p>
          <a:p>
            <a:r>
              <a:rPr lang="en-US" altLang="zh-CN" sz="2400" dirty="0" smtClean="0"/>
              <a:t>	None   Low  High</a:t>
            </a:r>
            <a:endParaRPr lang="zh-CN" altLang="zh-CN" sz="2400" dirty="0" smtClean="0"/>
          </a:p>
          <a:p>
            <a:r>
              <a:rPr lang="en-US" altLang="zh-CN" sz="2400" b="1" dirty="0" smtClean="0"/>
              <a:t>**User Interaction (UI)</a:t>
            </a:r>
            <a:r>
              <a:rPr lang="zh-CN" altLang="zh-CN" sz="2400" b="1" dirty="0" smtClean="0"/>
              <a:t>（用户交互）：</a:t>
            </a:r>
            <a:endParaRPr lang="zh-CN" altLang="zh-CN" sz="2400" dirty="0" smtClean="0"/>
          </a:p>
          <a:p>
            <a:r>
              <a:rPr lang="en-US" altLang="zh-CN" sz="2400" dirty="0" smtClean="0"/>
              <a:t>	None  Required</a:t>
            </a:r>
            <a:endParaRPr lang="zh-CN" altLang="zh-CN" sz="2400" dirty="0" smtClean="0"/>
          </a:p>
          <a:p>
            <a:pPr marL="0" indent="0">
              <a:buNone/>
            </a:pPr>
            <a:endParaRPr lang="en-US" altLang="zh-CN" sz="1200" dirty="0">
              <a:latin typeface="+mj-lt"/>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966194" y="1060901"/>
            <a:ext cx="8555493" cy="3600986"/>
          </a:xfrm>
          <a:prstGeom prst="rect">
            <a:avLst/>
          </a:prstGeom>
        </p:spPr>
        <p:txBody>
          <a:bodyPr wrap="square">
            <a:spAutoFit/>
          </a:bodyPr>
          <a:lstStyle/>
          <a:p>
            <a:r>
              <a:rPr lang="en-US" altLang="zh-CN" sz="2400" b="1" dirty="0" smtClean="0"/>
              <a:t>*Scope (S)</a:t>
            </a:r>
            <a:r>
              <a:rPr lang="zh-CN" altLang="zh-CN" sz="2400" b="1" dirty="0" smtClean="0"/>
              <a:t>（范围）：</a:t>
            </a:r>
            <a:endParaRPr lang="zh-CN" altLang="zh-CN" sz="2400" dirty="0" smtClean="0"/>
          </a:p>
          <a:p>
            <a:r>
              <a:rPr lang="zh-CN" altLang="zh-CN" sz="2400" dirty="0" smtClean="0"/>
              <a:t>分为</a:t>
            </a:r>
            <a:r>
              <a:rPr lang="en-US" altLang="zh-CN" sz="2400" dirty="0" smtClean="0"/>
              <a:t>Unchanged</a:t>
            </a:r>
            <a:r>
              <a:rPr lang="zh-CN" altLang="zh-CN" sz="2400" dirty="0" smtClean="0"/>
              <a:t>和</a:t>
            </a:r>
            <a:r>
              <a:rPr lang="en-US" altLang="zh-CN" sz="2400" dirty="0" smtClean="0"/>
              <a:t>Changed,</a:t>
            </a:r>
            <a:r>
              <a:rPr lang="zh-CN" altLang="zh-CN" sz="2400" dirty="0" smtClean="0"/>
              <a:t>攻击是否只会影响到相同权限下的资源。例如病毒感染应用软件后进而感染系统软件，那么它的评级就为</a:t>
            </a:r>
            <a:r>
              <a:rPr lang="en-US" altLang="zh-CN" sz="2400" dirty="0" smtClean="0"/>
              <a:t>Changed</a:t>
            </a:r>
            <a:r>
              <a:rPr lang="zh-CN" altLang="zh-CN" sz="2400" dirty="0" smtClean="0"/>
              <a:t>。</a:t>
            </a:r>
          </a:p>
          <a:p>
            <a:r>
              <a:rPr lang="en-US" altLang="zh-CN" sz="2400" dirty="0" smtClean="0"/>
              <a:t> </a:t>
            </a:r>
            <a:endParaRPr lang="zh-CN" altLang="zh-CN" sz="2400" dirty="0" smtClean="0"/>
          </a:p>
          <a:p>
            <a:r>
              <a:rPr lang="en-US" altLang="zh-CN" sz="2400" b="1" dirty="0" smtClean="0"/>
              <a:t>*Impact Metrics</a:t>
            </a:r>
            <a:r>
              <a:rPr lang="zh-CN" altLang="zh-CN" sz="2400" b="1" dirty="0" smtClean="0"/>
              <a:t>（</a:t>
            </a:r>
            <a:r>
              <a:rPr lang="zh-CN" altLang="en-US" sz="2400" b="1" dirty="0" smtClean="0"/>
              <a:t>受</a:t>
            </a:r>
            <a:r>
              <a:rPr lang="zh-CN" altLang="zh-CN" sz="2400" b="1" dirty="0" smtClean="0"/>
              <a:t>影响</a:t>
            </a:r>
            <a:r>
              <a:rPr lang="zh-CN" altLang="en-US" sz="2400" b="1" dirty="0" smtClean="0"/>
              <a:t>评估</a:t>
            </a:r>
            <a:r>
              <a:rPr lang="zh-CN" altLang="zh-CN" sz="2400" b="1" dirty="0" smtClean="0"/>
              <a:t>）：</a:t>
            </a:r>
            <a:endParaRPr lang="zh-CN" altLang="zh-CN" sz="2400" dirty="0" smtClean="0"/>
          </a:p>
          <a:p>
            <a:r>
              <a:rPr lang="en-US" altLang="zh-CN" sz="2400" b="1" dirty="0" smtClean="0"/>
              <a:t>**Confidentiality Impact (C)</a:t>
            </a:r>
            <a:r>
              <a:rPr lang="zh-CN" altLang="zh-CN" sz="2400" b="1" dirty="0" smtClean="0"/>
              <a:t>（机密性影响）</a:t>
            </a:r>
            <a:endParaRPr lang="zh-CN" altLang="zh-CN" sz="2400" dirty="0" smtClean="0"/>
          </a:p>
          <a:p>
            <a:r>
              <a:rPr lang="en-US" altLang="zh-CN" sz="2400" b="1" dirty="0" smtClean="0"/>
              <a:t>**Integrity Impact (I)</a:t>
            </a:r>
            <a:r>
              <a:rPr lang="zh-CN" altLang="zh-CN" sz="2400" b="1" dirty="0" smtClean="0"/>
              <a:t>（完整性影响）</a:t>
            </a:r>
            <a:endParaRPr lang="zh-CN" altLang="zh-CN" sz="2400" dirty="0" smtClean="0"/>
          </a:p>
          <a:p>
            <a:r>
              <a:rPr lang="en-US" altLang="zh-CN" sz="2400" b="1" dirty="0" smtClean="0"/>
              <a:t>**Availability Impact (A)</a:t>
            </a:r>
            <a:r>
              <a:rPr lang="zh-CN" altLang="zh-CN" sz="2400" b="1" dirty="0" smtClean="0"/>
              <a:t>（可用性影响）</a:t>
            </a:r>
            <a:endParaRPr lang="zh-CN" altLang="zh-CN" sz="2400" dirty="0" smtClean="0"/>
          </a:p>
          <a:p>
            <a:pPr marL="0" indent="0">
              <a:buNone/>
            </a:pPr>
            <a:endParaRPr lang="en-US" altLang="zh-CN" sz="1200" dirty="0">
              <a:latin typeface="+mj-lt"/>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966194" y="1060900"/>
            <a:ext cx="11224219" cy="4339650"/>
          </a:xfrm>
          <a:prstGeom prst="rect">
            <a:avLst/>
          </a:prstGeom>
        </p:spPr>
        <p:txBody>
          <a:bodyPr wrap="square">
            <a:spAutoFit/>
          </a:bodyPr>
          <a:lstStyle/>
          <a:p>
            <a:r>
              <a:rPr lang="en-US" altLang="zh-CN" sz="2400" b="1" dirty="0" smtClean="0"/>
              <a:t>*Temporal Metrics</a:t>
            </a:r>
            <a:r>
              <a:rPr lang="zh-CN" altLang="zh-CN" sz="2400" b="1" dirty="0" smtClean="0"/>
              <a:t>（生命周期度量）：</a:t>
            </a:r>
            <a:endParaRPr lang="zh-CN" altLang="zh-CN" sz="2400" dirty="0" smtClean="0"/>
          </a:p>
          <a:p>
            <a:r>
              <a:rPr lang="en-US" altLang="zh-CN" sz="2400" b="1" dirty="0" smtClean="0"/>
              <a:t>**Exploit Code Maturity (E)</a:t>
            </a:r>
            <a:r>
              <a:rPr lang="zh-CN" altLang="zh-CN" sz="2400" b="1" dirty="0" smtClean="0"/>
              <a:t>（代码开发成熟度）：</a:t>
            </a:r>
            <a:endParaRPr lang="en-US" altLang="zh-CN" sz="2400" b="1" dirty="0" smtClean="0"/>
          </a:p>
          <a:p>
            <a:r>
              <a:rPr lang="en-US" altLang="zh-CN" sz="2400" dirty="0" smtClean="0"/>
              <a:t>Not Defined (X)  High (H) Functional (F)  Proof-of-Concept (P)  Unproven (U) </a:t>
            </a:r>
            <a:endParaRPr lang="zh-CN" altLang="zh-CN" sz="2400" dirty="0" smtClean="0"/>
          </a:p>
          <a:p>
            <a:r>
              <a:rPr lang="en-US" altLang="zh-CN" sz="2400" b="1" dirty="0" smtClean="0"/>
              <a:t>**Remediation Level(RL)</a:t>
            </a:r>
            <a:r>
              <a:rPr lang="zh-CN" altLang="zh-CN" sz="2400" b="1" dirty="0" smtClean="0"/>
              <a:t>（纠正级别）：</a:t>
            </a:r>
            <a:endParaRPr lang="en-US" altLang="zh-CN" sz="2400" b="1" dirty="0" smtClean="0"/>
          </a:p>
          <a:p>
            <a:r>
              <a:rPr lang="en-US" altLang="zh-CN" sz="2400" dirty="0" smtClean="0"/>
              <a:t>Not Defined (X)  Unavailable (U)  Workaround (W)  Temporary Fix (T)  Official Fix (O) 	</a:t>
            </a:r>
            <a:endParaRPr lang="zh-CN" altLang="zh-CN" sz="2400" dirty="0" smtClean="0"/>
          </a:p>
          <a:p>
            <a:r>
              <a:rPr lang="en-US" altLang="zh-CN" sz="2400" b="1" dirty="0" smtClean="0"/>
              <a:t>** Report Confidence (RC)</a:t>
            </a:r>
            <a:r>
              <a:rPr lang="zh-CN" altLang="zh-CN" sz="2400" b="1" dirty="0" smtClean="0"/>
              <a:t>（报告</a:t>
            </a:r>
            <a:r>
              <a:rPr lang="zh-CN" altLang="en-US" sz="2400" b="1" dirty="0" smtClean="0"/>
              <a:t>可信</a:t>
            </a:r>
            <a:r>
              <a:rPr lang="zh-CN" altLang="zh-CN" sz="2400" b="1" dirty="0" smtClean="0"/>
              <a:t>度）：</a:t>
            </a:r>
            <a:endParaRPr lang="en-US" altLang="zh-CN" sz="2400" b="1" dirty="0" smtClean="0"/>
          </a:p>
          <a:p>
            <a:r>
              <a:rPr lang="en-US" altLang="zh-CN" sz="2400" dirty="0" smtClean="0"/>
              <a:t>Not Defined (X)  Confirmed (C)  Reasonable (R)  Unknown (U)</a:t>
            </a:r>
          </a:p>
          <a:p>
            <a:endParaRPr lang="zh-CN" altLang="zh-CN" sz="2400" dirty="0" smtClean="0"/>
          </a:p>
          <a:p>
            <a:r>
              <a:rPr lang="en-US" altLang="zh-CN" sz="2400" b="1" dirty="0" smtClean="0"/>
              <a:t>*Environmental Metrics</a:t>
            </a:r>
            <a:r>
              <a:rPr lang="zh-CN" altLang="zh-CN" sz="2400" b="1" dirty="0" smtClean="0"/>
              <a:t>（环境度量）：</a:t>
            </a:r>
            <a:endParaRPr lang="zh-CN" altLang="zh-CN" sz="2400" dirty="0" smtClean="0"/>
          </a:p>
          <a:p>
            <a:r>
              <a:rPr lang="en-US" altLang="zh-CN" sz="2400" b="1" dirty="0" smtClean="0"/>
              <a:t>**Security Requirements (CR, IR, AR)</a:t>
            </a:r>
            <a:r>
              <a:rPr lang="zh-CN" altLang="zh-CN" sz="2400" b="1" dirty="0" smtClean="0"/>
              <a:t>（安全需求）：</a:t>
            </a:r>
            <a:endParaRPr lang="en-US" altLang="zh-CN" sz="2400" b="1" dirty="0" smtClean="0"/>
          </a:p>
          <a:p>
            <a:r>
              <a:rPr lang="en-US" altLang="zh-CN" sz="2400" dirty="0" smtClean="0"/>
              <a:t>Not Defined (X) High (H) Medium (M) Low (L)</a:t>
            </a:r>
            <a:endParaRPr lang="zh-CN" altLang="zh-CN" sz="2400" dirty="0" smtClean="0"/>
          </a:p>
          <a:p>
            <a:pPr marL="0" indent="0">
              <a:buNone/>
            </a:pPr>
            <a:endParaRPr lang="en-US" altLang="zh-CN" sz="1200" dirty="0">
              <a:latin typeface="+mj-lt"/>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77114" y="794098"/>
            <a:ext cx="5032147" cy="923330"/>
          </a:xfrm>
          <a:prstGeom prst="rect">
            <a:avLst/>
          </a:prstGeom>
        </p:spPr>
        <p:txBody>
          <a:bodyPr wrap="none">
            <a:spAutoFit/>
          </a:bodyPr>
          <a:lstStyle/>
          <a:p>
            <a:pPr algn="l"/>
            <a:r>
              <a:rPr lang="zh-CN" altLang="en-US" sz="5400" b="1" dirty="0">
                <a:sym typeface="+mn-ea"/>
              </a:rPr>
              <a:t>高中低漏洞举例</a:t>
            </a:r>
            <a:endParaRPr lang="zh-CN" altLang="en-US" sz="5400" b="1" dirty="0">
              <a:latin typeface="+mj-lt"/>
              <a:cs typeface="Segoe UI" panose="020B0502040204020203" pitchFamily="34" charset="0"/>
            </a:endParaRPr>
          </a:p>
        </p:txBody>
      </p:sp>
      <p:sp>
        <p:nvSpPr>
          <p:cNvPr id="141" name="矩形 140"/>
          <p:cNvSpPr/>
          <p:nvPr/>
        </p:nvSpPr>
        <p:spPr>
          <a:xfrm>
            <a:off x="673734" y="2239010"/>
            <a:ext cx="9841865" cy="3477875"/>
          </a:xfrm>
          <a:prstGeom prst="rect">
            <a:avLst/>
          </a:prstGeom>
        </p:spPr>
        <p:txBody>
          <a:bodyPr wrap="square">
            <a:spAutoFit/>
          </a:bodyPr>
          <a:lstStyle/>
          <a:p>
            <a:r>
              <a:rPr lang="en-US" altLang="zh-CN" sz="2000" dirty="0">
                <a:sym typeface="+mn-ea"/>
              </a:rPr>
              <a:t>*</a:t>
            </a:r>
            <a:r>
              <a:rPr lang="zh-CN" altLang="en-US" sz="2000" dirty="0">
                <a:sym typeface="+mn-ea"/>
              </a:rPr>
              <a:t>低危漏洞</a:t>
            </a:r>
          </a:p>
          <a:p>
            <a:r>
              <a:rPr lang="zh-CN" altLang="en-US" sz="2000" dirty="0">
                <a:sym typeface="+mn-ea"/>
              </a:rPr>
              <a:t>          </a:t>
            </a:r>
            <a:r>
              <a:rPr lang="en-US" altLang="zh-CN" sz="2000" dirty="0" smtClean="0">
                <a:sym typeface="+mn-ea"/>
                <a:hlinkClick r:id="rId2"/>
              </a:rPr>
              <a:t>http://www.scap.org.cn/CVE-2014-0189.html</a:t>
            </a:r>
            <a:endParaRPr lang="en-US" altLang="zh-CN" sz="2000" dirty="0" smtClean="0">
              <a:sym typeface="+mn-ea"/>
            </a:endParaRPr>
          </a:p>
          <a:p>
            <a:endParaRPr lang="zh-CN" altLang="en-US" sz="2000" dirty="0">
              <a:sym typeface="+mn-ea"/>
            </a:endParaRPr>
          </a:p>
          <a:p>
            <a:r>
              <a:rPr lang="en-US" altLang="zh-CN" sz="2000" dirty="0">
                <a:sym typeface="+mn-ea"/>
              </a:rPr>
              <a:t>*</a:t>
            </a:r>
            <a:r>
              <a:rPr lang="zh-CN" altLang="en-US" sz="2000" dirty="0">
                <a:sym typeface="+mn-ea"/>
              </a:rPr>
              <a:t>中危漏洞</a:t>
            </a:r>
          </a:p>
          <a:p>
            <a:r>
              <a:rPr lang="zh-CN" altLang="en-US" sz="2000" dirty="0">
                <a:latin typeface="+mj-lt"/>
                <a:sym typeface="+mn-ea"/>
              </a:rPr>
              <a:t> </a:t>
            </a:r>
            <a:r>
              <a:rPr lang="zh-CN" altLang="en-US" sz="2000" dirty="0" smtClean="0">
                <a:latin typeface="+mj-lt"/>
                <a:sym typeface="+mn-ea"/>
              </a:rPr>
              <a:t>         </a:t>
            </a:r>
            <a:r>
              <a:rPr lang="en-US" altLang="zh-CN" sz="2000" dirty="0" smtClean="0">
                <a:latin typeface="+mj-lt"/>
                <a:sym typeface="+mn-ea"/>
                <a:hlinkClick r:id="rId3"/>
              </a:rPr>
              <a:t>http://www.freebuf.com/vuls/62811.html</a:t>
            </a:r>
            <a:endParaRPr lang="en-US" altLang="zh-CN" sz="2000" dirty="0" smtClean="0">
              <a:latin typeface="+mj-lt"/>
              <a:sym typeface="+mn-ea"/>
            </a:endParaRPr>
          </a:p>
          <a:p>
            <a:endParaRPr lang="zh-CN" altLang="en-US" sz="2000" dirty="0">
              <a:latin typeface="+mj-lt"/>
              <a:sym typeface="+mn-ea"/>
            </a:endParaRPr>
          </a:p>
          <a:p>
            <a:r>
              <a:rPr lang="en-US" altLang="zh-CN" sz="2000" dirty="0">
                <a:sym typeface="+mn-ea"/>
              </a:rPr>
              <a:t>*</a:t>
            </a:r>
            <a:r>
              <a:rPr lang="zh-CN" altLang="en-US" sz="2000" dirty="0">
                <a:sym typeface="+mn-ea"/>
              </a:rPr>
              <a:t>高危</a:t>
            </a:r>
            <a:r>
              <a:rPr lang="zh-CN" altLang="en-US" sz="2000" dirty="0" smtClean="0">
                <a:sym typeface="+mn-ea"/>
              </a:rPr>
              <a:t>漏洞</a:t>
            </a:r>
            <a:endParaRPr lang="en-US" altLang="zh-CN" sz="2000" dirty="0" smtClean="0">
              <a:sym typeface="+mn-ea"/>
            </a:endParaRPr>
          </a:p>
          <a:p>
            <a:r>
              <a:rPr lang="en-US" altLang="zh-CN" sz="2000" dirty="0" smtClean="0">
                <a:sym typeface="+mn-ea"/>
              </a:rPr>
              <a:t>         </a:t>
            </a:r>
            <a:r>
              <a:rPr lang="en-US" altLang="zh-CN" sz="2000" dirty="0" smtClean="0">
                <a:sym typeface="+mn-ea"/>
                <a:hlinkClick r:id="rId4"/>
              </a:rPr>
              <a:t>https://web.nvd.nist.gov/view/vuln/detail?vulnId=CVE-2002-0392</a:t>
            </a:r>
            <a:endParaRPr lang="en-US" altLang="zh-CN" sz="2000" dirty="0" smtClean="0">
              <a:sym typeface="+mn-ea"/>
            </a:endParaRPr>
          </a:p>
          <a:p>
            <a:r>
              <a:rPr lang="en-US" altLang="zh-CN" sz="2000" dirty="0" smtClean="0">
                <a:sym typeface="+mn-ea"/>
                <a:hlinkClick r:id="rId5"/>
              </a:rPr>
              <a:t>         https://web.nvd.nist.gov/view/vuln/detail?vulnId=CVE-2016-3213</a:t>
            </a:r>
            <a:endParaRPr lang="en-US" altLang="zh-CN" sz="2000" dirty="0" smtClean="0">
              <a:sym typeface="+mn-ea"/>
            </a:endParaRPr>
          </a:p>
          <a:p>
            <a:r>
              <a:rPr lang="en-US" altLang="zh-CN" sz="2000" dirty="0" smtClean="0">
                <a:sym typeface="+mn-ea"/>
              </a:rPr>
              <a:t>   </a:t>
            </a:r>
            <a:r>
              <a:rPr lang="zh-CN" altLang="en-US" sz="2000" dirty="0" smtClean="0">
                <a:sym typeface="+mn-ea"/>
              </a:rPr>
              <a:t>      （</a:t>
            </a:r>
            <a:r>
              <a:rPr lang="en-US" altLang="zh-CN" sz="2000" b="1" dirty="0" smtClean="0"/>
              <a:t> </a:t>
            </a:r>
            <a:r>
              <a:rPr lang="en-US" altLang="zh-CN" sz="2000" b="1" dirty="0" err="1" smtClean="0"/>
              <a:t>badtunnel</a:t>
            </a:r>
            <a:r>
              <a:rPr lang="en-US" altLang="zh-CN" sz="2000" b="1" dirty="0" smtClean="0"/>
              <a:t> </a:t>
            </a:r>
            <a:r>
              <a:rPr lang="zh-CN" altLang="en-US" sz="2000" dirty="0" smtClean="0">
                <a:sym typeface="+mn-ea"/>
              </a:rPr>
              <a:t>） </a:t>
            </a:r>
            <a:r>
              <a:rPr lang="en-US" altLang="zh-CN" sz="2000" b="1" dirty="0" smtClean="0"/>
              <a:t> </a:t>
            </a:r>
            <a:endParaRPr lang="zh-CN" altLang="en-US" sz="2000" dirty="0"/>
          </a:p>
          <a:p>
            <a:endParaRPr lang="en-US" altLang="zh-CN" sz="2000" dirty="0">
              <a:latin typeface="+mj-lt"/>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017576" y="2705725"/>
            <a:ext cx="6583624" cy="1446550"/>
            <a:chOff x="3737676" y="2717801"/>
            <a:chExt cx="6583624" cy="1446550"/>
          </a:xfrm>
        </p:grpSpPr>
        <p:sp>
          <p:nvSpPr>
            <p:cNvPr id="3" name="矩形 2"/>
            <p:cNvSpPr/>
            <p:nvPr/>
          </p:nvSpPr>
          <p:spPr>
            <a:xfrm>
              <a:off x="4735481" y="3071744"/>
              <a:ext cx="5585819" cy="707886"/>
            </a:xfrm>
            <a:prstGeom prst="rect">
              <a:avLst/>
            </a:prstGeom>
          </p:spPr>
          <p:txBody>
            <a:bodyPr wrap="square">
              <a:spAutoFit/>
            </a:bodyPr>
            <a:lstStyle/>
            <a:p>
              <a:r>
                <a:rPr lang="en-US" altLang="zh-CN" sz="4000" b="1" dirty="0"/>
                <a:t>CVSS</a:t>
              </a:r>
              <a:r>
                <a:rPr lang="zh-CN" altLang="en-US" sz="4000" b="1" dirty="0"/>
                <a:t>对网络安全的影响</a:t>
              </a:r>
            </a:p>
          </p:txBody>
        </p:sp>
        <p:sp>
          <p:nvSpPr>
            <p:cNvPr id="4" name="TextBox 18"/>
            <p:cNvSpPr txBox="1"/>
            <p:nvPr/>
          </p:nvSpPr>
          <p:spPr>
            <a:xfrm>
              <a:off x="3868235" y="2979411"/>
              <a:ext cx="1734494" cy="923330"/>
            </a:xfrm>
            <a:prstGeom prst="rect">
              <a:avLst/>
            </a:prstGeom>
            <a:noFill/>
          </p:spPr>
          <p:txBody>
            <a:bodyPr wrap="square" rtlCol="0">
              <a:spAutoFit/>
            </a:bodyPr>
            <a:lstStyle/>
            <a:p>
              <a:pPr lvl="1"/>
              <a:r>
                <a:rPr lang="en-US" altLang="zh-CN" sz="5400" smtClean="0">
                  <a:solidFill>
                    <a:sysClr val="windowText" lastClr="000000"/>
                  </a:solidFill>
                </a:rPr>
                <a:t>|</a:t>
              </a:r>
              <a:endParaRPr lang="zh-CN" altLang="en-US" sz="5400" dirty="0">
                <a:solidFill>
                  <a:sysClr val="windowText" lastClr="000000"/>
                </a:solidFill>
              </a:endParaRPr>
            </a:p>
          </p:txBody>
        </p:sp>
        <p:sp>
          <p:nvSpPr>
            <p:cNvPr id="5" name="TextBox 18"/>
            <p:cNvSpPr txBox="1"/>
            <p:nvPr/>
          </p:nvSpPr>
          <p:spPr>
            <a:xfrm>
              <a:off x="3737676" y="2717801"/>
              <a:ext cx="1734494" cy="1446550"/>
            </a:xfrm>
            <a:prstGeom prst="rect">
              <a:avLst/>
            </a:prstGeom>
            <a:noFill/>
          </p:spPr>
          <p:txBody>
            <a:bodyPr wrap="square" rtlCol="0">
              <a:spAutoFit/>
            </a:bodyPr>
            <a:lstStyle/>
            <a:p>
              <a:r>
                <a:rPr lang="en-US" altLang="zh-CN" sz="8800" dirty="0" smtClean="0">
                  <a:solidFill>
                    <a:sysClr val="windowText" lastClr="000000"/>
                  </a:solidFill>
                </a:rPr>
                <a:t>4</a:t>
              </a:r>
              <a:endParaRPr lang="zh-CN" altLang="en-US" sz="8800" dirty="0">
                <a:solidFill>
                  <a:sysClr val="windowText" lastClr="000000"/>
                </a:solidFill>
              </a:endParaRPr>
            </a:p>
          </p:txBody>
        </p:sp>
      </p:grpSp>
      <p:sp>
        <p:nvSpPr>
          <p:cNvPr id="6" name="TextBox 18"/>
          <p:cNvSpPr txBox="1"/>
          <p:nvPr/>
        </p:nvSpPr>
        <p:spPr>
          <a:xfrm>
            <a:off x="481115" y="205041"/>
            <a:ext cx="1734494" cy="6447919"/>
          </a:xfrm>
          <a:prstGeom prst="rect">
            <a:avLst/>
          </a:prstGeom>
          <a:noFill/>
        </p:spPr>
        <p:txBody>
          <a:bodyPr wrap="square" rtlCol="0">
            <a:spAutoFit/>
          </a:bodyPr>
          <a:lstStyle/>
          <a:p>
            <a:r>
              <a:rPr lang="en-US" altLang="zh-CN" sz="41300" dirty="0" smtClean="0">
                <a:solidFill>
                  <a:schemeClr val="bg1">
                    <a:lumMod val="75000"/>
                  </a:schemeClr>
                </a:solidFill>
              </a:rPr>
              <a:t>4</a:t>
            </a:r>
            <a:endParaRPr lang="zh-CN" altLang="en-US" sz="8800" dirty="0">
              <a:solidFill>
                <a:schemeClr val="bg1">
                  <a:lumMod val="75000"/>
                </a:schemeClr>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0" y="2812"/>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chemeClr val="tx1">
                    <a:lumMod val="95000"/>
                    <a:lumOff val="5000"/>
                  </a:schemeClr>
                </a:solidFill>
                <a:effectLst/>
                <a:uLnTx/>
                <a:uFillTx/>
              </a:rPr>
              <a:t>PPT</a:t>
            </a:r>
            <a:r>
              <a:rPr kumimoji="0" lang="zh-CN" altLang="en-US" sz="100" b="0" i="0" u="none" strike="noStrike" kern="0" cap="none" spc="0" normalizeH="0" baseline="0" noProof="0" dirty="0">
                <a:ln>
                  <a:noFill/>
                </a:ln>
                <a:solidFill>
                  <a:schemeClr val="tx1">
                    <a:lumMod val="95000"/>
                    <a:lumOff val="5000"/>
                  </a:schemeClr>
                </a:solidFill>
                <a:effectLst/>
                <a:uLnTx/>
                <a:uFillTx/>
              </a:rPr>
              <a:t>模板下载：</a:t>
            </a:r>
            <a:r>
              <a:rPr kumimoji="0" lang="en-US" altLang="zh-CN" sz="100" b="0" i="0" u="none" strike="noStrike" kern="0" cap="none" spc="0" normalizeH="0" baseline="0" noProof="0" dirty="0">
                <a:ln>
                  <a:noFill/>
                </a:ln>
                <a:solidFill>
                  <a:schemeClr val="tx1">
                    <a:lumMod val="95000"/>
                    <a:lumOff val="5000"/>
                  </a:schemeClr>
                </a:solidFill>
                <a:effectLst/>
                <a:uLnTx/>
                <a:uFillTx/>
              </a:rPr>
              <a:t>www.1ppt.com/moban/     </a:t>
            </a:r>
            <a:r>
              <a:rPr kumimoji="0" lang="zh-CN" altLang="en-US" sz="100" b="0" i="0" u="none" strike="noStrike" kern="0" cap="none" spc="0" normalizeH="0" baseline="0" noProof="0" dirty="0">
                <a:ln>
                  <a:noFill/>
                </a:ln>
                <a:solidFill>
                  <a:schemeClr val="tx1">
                    <a:lumMod val="95000"/>
                    <a:lumOff val="5000"/>
                  </a:schemeClr>
                </a:solidFill>
                <a:effectLst/>
                <a:uLnTx/>
                <a:uFillTx/>
              </a:rPr>
              <a:t>行业</a:t>
            </a:r>
            <a:r>
              <a:rPr kumimoji="0" lang="en-US" altLang="zh-CN" sz="100" b="0" i="0" u="none" strike="noStrike" kern="0" cap="none" spc="0" normalizeH="0" baseline="0" noProof="0" dirty="0">
                <a:ln>
                  <a:noFill/>
                </a:ln>
                <a:solidFill>
                  <a:schemeClr val="tx1">
                    <a:lumMod val="95000"/>
                    <a:lumOff val="5000"/>
                  </a:schemeClr>
                </a:solidFill>
                <a:effectLst/>
                <a:uLnTx/>
                <a:uFillTx/>
              </a:rPr>
              <a:t>PPT</a:t>
            </a:r>
            <a:r>
              <a:rPr kumimoji="0" lang="zh-CN" altLang="en-US" sz="100" b="0" i="0" u="none" strike="noStrike" kern="0" cap="none" spc="0" normalizeH="0" baseline="0" noProof="0" dirty="0">
                <a:ln>
                  <a:noFill/>
                </a:ln>
                <a:solidFill>
                  <a:schemeClr val="tx1">
                    <a:lumMod val="95000"/>
                    <a:lumOff val="5000"/>
                  </a:schemeClr>
                </a:solidFill>
                <a:effectLst/>
                <a:uLnTx/>
                <a:uFillTx/>
              </a:rPr>
              <a:t>模板：</a:t>
            </a:r>
            <a:r>
              <a:rPr kumimoji="0" lang="en-US" altLang="zh-CN" sz="100" b="0" i="0" u="none" strike="noStrike" kern="0" cap="none" spc="0" normalizeH="0" baseline="0" noProof="0" dirty="0">
                <a:ln>
                  <a:noFill/>
                </a:ln>
                <a:solidFill>
                  <a:schemeClr val="tx1">
                    <a:lumMod val="95000"/>
                    <a:lumOff val="5000"/>
                  </a:schemeClr>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chemeClr val="tx1">
                    <a:lumMod val="95000"/>
                    <a:lumOff val="5000"/>
                  </a:schemeClr>
                </a:solidFill>
                <a:effectLst/>
                <a:uLnTx/>
                <a:uFillTx/>
              </a:rPr>
              <a:t>节日</a:t>
            </a:r>
            <a:r>
              <a:rPr kumimoji="0" lang="en-US" altLang="zh-CN" sz="100" b="0" i="0" u="none" strike="noStrike" kern="0" cap="none" spc="0" normalizeH="0" baseline="0" noProof="0" dirty="0">
                <a:ln>
                  <a:noFill/>
                </a:ln>
                <a:solidFill>
                  <a:schemeClr val="tx1">
                    <a:lumMod val="95000"/>
                    <a:lumOff val="5000"/>
                  </a:schemeClr>
                </a:solidFill>
                <a:effectLst/>
                <a:uLnTx/>
                <a:uFillTx/>
              </a:rPr>
              <a:t>PPT</a:t>
            </a:r>
            <a:r>
              <a:rPr kumimoji="0" lang="zh-CN" altLang="en-US" sz="100" b="0" i="0" u="none" strike="noStrike" kern="0" cap="none" spc="0" normalizeH="0" baseline="0" noProof="0" dirty="0">
                <a:ln>
                  <a:noFill/>
                </a:ln>
                <a:solidFill>
                  <a:schemeClr val="tx1">
                    <a:lumMod val="95000"/>
                    <a:lumOff val="5000"/>
                  </a:schemeClr>
                </a:solidFill>
                <a:effectLst/>
                <a:uLnTx/>
                <a:uFillTx/>
              </a:rPr>
              <a:t>模板：</a:t>
            </a:r>
            <a:r>
              <a:rPr kumimoji="0" lang="en-US" altLang="zh-CN" sz="100" b="0" i="0" u="none" strike="noStrike" kern="0" cap="none" spc="0" normalizeH="0" baseline="0" noProof="0" dirty="0">
                <a:ln>
                  <a:noFill/>
                </a:ln>
                <a:solidFill>
                  <a:schemeClr val="tx1">
                    <a:lumMod val="95000"/>
                    <a:lumOff val="5000"/>
                  </a:schemeClr>
                </a:solidFill>
                <a:effectLst/>
                <a:uLnTx/>
                <a:uFillTx/>
              </a:rPr>
              <a:t>www.1ppt.com/jieri/           PPT</a:t>
            </a:r>
            <a:r>
              <a:rPr kumimoji="0" lang="zh-CN" altLang="en-US" sz="100" b="0" i="0" u="none" strike="noStrike" kern="0" cap="none" spc="0" normalizeH="0" baseline="0" noProof="0" dirty="0">
                <a:ln>
                  <a:noFill/>
                </a:ln>
                <a:solidFill>
                  <a:schemeClr val="tx1">
                    <a:lumMod val="95000"/>
                    <a:lumOff val="5000"/>
                  </a:schemeClr>
                </a:solidFill>
                <a:effectLst/>
                <a:uLnTx/>
                <a:uFillTx/>
              </a:rPr>
              <a:t>素材下载：</a:t>
            </a:r>
            <a:r>
              <a:rPr kumimoji="0" lang="en-US" altLang="zh-CN" sz="100" b="0" i="0" u="none" strike="noStrike" kern="0" cap="none" spc="0" normalizeH="0" baseline="0" noProof="0" dirty="0">
                <a:ln>
                  <a:noFill/>
                </a:ln>
                <a:solidFill>
                  <a:schemeClr val="tx1">
                    <a:lumMod val="95000"/>
                    <a:lumOff val="5000"/>
                  </a:schemeClr>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chemeClr val="tx1">
                    <a:lumMod val="95000"/>
                    <a:lumOff val="5000"/>
                  </a:schemeClr>
                </a:solidFill>
                <a:effectLst/>
                <a:uLnTx/>
                <a:uFillTx/>
              </a:rPr>
              <a:t>PPT</a:t>
            </a:r>
            <a:r>
              <a:rPr kumimoji="0" lang="zh-CN" altLang="en-US" sz="100" b="0" i="0" u="none" strike="noStrike" kern="0" cap="none" spc="0" normalizeH="0" baseline="0" noProof="0" dirty="0">
                <a:ln>
                  <a:noFill/>
                </a:ln>
                <a:solidFill>
                  <a:schemeClr val="tx1">
                    <a:lumMod val="95000"/>
                    <a:lumOff val="5000"/>
                  </a:schemeClr>
                </a:solidFill>
                <a:effectLst/>
                <a:uLnTx/>
                <a:uFillTx/>
              </a:rPr>
              <a:t>背景图片：</a:t>
            </a:r>
            <a:r>
              <a:rPr kumimoji="0" lang="en-US" altLang="zh-CN" sz="100" b="0" i="0" u="none" strike="noStrike" kern="0" cap="none" spc="0" normalizeH="0" baseline="0" noProof="0" dirty="0">
                <a:ln>
                  <a:noFill/>
                </a:ln>
                <a:solidFill>
                  <a:schemeClr val="tx1">
                    <a:lumMod val="95000"/>
                    <a:lumOff val="5000"/>
                  </a:schemeClr>
                </a:solidFill>
                <a:effectLst/>
                <a:uLnTx/>
                <a:uFillTx/>
              </a:rPr>
              <a:t>www.1ppt.com/beijing/      PPT</a:t>
            </a:r>
            <a:r>
              <a:rPr kumimoji="0" lang="zh-CN" altLang="en-US" sz="100" b="0" i="0" u="none" strike="noStrike" kern="0" cap="none" spc="0" normalizeH="0" baseline="0" noProof="0" dirty="0">
                <a:ln>
                  <a:noFill/>
                </a:ln>
                <a:solidFill>
                  <a:schemeClr val="tx1">
                    <a:lumMod val="95000"/>
                    <a:lumOff val="5000"/>
                  </a:schemeClr>
                </a:solidFill>
                <a:effectLst/>
                <a:uLnTx/>
                <a:uFillTx/>
              </a:rPr>
              <a:t>图表下载：</a:t>
            </a:r>
            <a:r>
              <a:rPr kumimoji="0" lang="en-US" altLang="zh-CN" sz="100" b="0" i="0" u="none" strike="noStrike" kern="0" cap="none" spc="0" normalizeH="0" baseline="0" noProof="0" dirty="0">
                <a:ln>
                  <a:noFill/>
                </a:ln>
                <a:solidFill>
                  <a:schemeClr val="tx1">
                    <a:lumMod val="95000"/>
                    <a:lumOff val="5000"/>
                  </a:schemeClr>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chemeClr val="tx1">
                    <a:lumMod val="95000"/>
                    <a:lumOff val="5000"/>
                  </a:schemeClr>
                </a:solidFill>
                <a:effectLst/>
                <a:uLnTx/>
                <a:uFillTx/>
              </a:rPr>
              <a:t>优秀</a:t>
            </a:r>
            <a:r>
              <a:rPr kumimoji="0" lang="en-US" altLang="zh-CN" sz="100" b="0" i="0" u="none" strike="noStrike" kern="0" cap="none" spc="0" normalizeH="0" baseline="0" noProof="0" dirty="0">
                <a:ln>
                  <a:noFill/>
                </a:ln>
                <a:solidFill>
                  <a:schemeClr val="tx1">
                    <a:lumMod val="95000"/>
                    <a:lumOff val="5000"/>
                  </a:schemeClr>
                </a:solidFill>
                <a:effectLst/>
                <a:uLnTx/>
                <a:uFillTx/>
              </a:rPr>
              <a:t>PPT</a:t>
            </a:r>
            <a:r>
              <a:rPr kumimoji="0" lang="zh-CN" altLang="en-US" sz="100" b="0" i="0" u="none" strike="noStrike" kern="0" cap="none" spc="0" normalizeH="0" baseline="0" noProof="0" dirty="0">
                <a:ln>
                  <a:noFill/>
                </a:ln>
                <a:solidFill>
                  <a:schemeClr val="tx1">
                    <a:lumMod val="95000"/>
                    <a:lumOff val="5000"/>
                  </a:schemeClr>
                </a:solidFill>
                <a:effectLst/>
                <a:uLnTx/>
                <a:uFillTx/>
              </a:rPr>
              <a:t>下载：</a:t>
            </a:r>
            <a:r>
              <a:rPr kumimoji="0" lang="en-US" altLang="zh-CN" sz="100" b="0" i="0" u="none" strike="noStrike" kern="0" cap="none" spc="0" normalizeH="0" baseline="0" noProof="0" dirty="0">
                <a:ln>
                  <a:noFill/>
                </a:ln>
                <a:solidFill>
                  <a:schemeClr val="tx1">
                    <a:lumMod val="95000"/>
                    <a:lumOff val="5000"/>
                  </a:schemeClr>
                </a:solidFill>
                <a:effectLst/>
                <a:uLnTx/>
                <a:uFillTx/>
              </a:rPr>
              <a:t>www.1ppt.com/xiazai/        PPT</a:t>
            </a:r>
            <a:r>
              <a:rPr kumimoji="0" lang="zh-CN" altLang="en-US" sz="100" b="0" i="0" u="none" strike="noStrike" kern="0" cap="none" spc="0" normalizeH="0" baseline="0" noProof="0" dirty="0">
                <a:ln>
                  <a:noFill/>
                </a:ln>
                <a:solidFill>
                  <a:schemeClr val="tx1">
                    <a:lumMod val="95000"/>
                    <a:lumOff val="5000"/>
                  </a:schemeClr>
                </a:solidFill>
                <a:effectLst/>
                <a:uLnTx/>
                <a:uFillTx/>
              </a:rPr>
              <a:t>教程： </a:t>
            </a:r>
            <a:r>
              <a:rPr kumimoji="0" lang="en-US" altLang="zh-CN" sz="100" b="0" i="0" u="none" strike="noStrike" kern="0" cap="none" spc="0" normalizeH="0" baseline="0" noProof="0" dirty="0">
                <a:ln>
                  <a:noFill/>
                </a:ln>
                <a:solidFill>
                  <a:schemeClr val="tx1">
                    <a:lumMod val="95000"/>
                    <a:lumOff val="5000"/>
                  </a:schemeClr>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chemeClr val="tx1">
                    <a:lumMod val="95000"/>
                    <a:lumOff val="5000"/>
                  </a:schemeClr>
                </a:solidFill>
                <a:effectLst/>
                <a:uLnTx/>
                <a:uFillTx/>
              </a:rPr>
              <a:t>Word</a:t>
            </a:r>
            <a:r>
              <a:rPr kumimoji="0" lang="zh-CN" altLang="en-US" sz="100" b="0" i="0" u="none" strike="noStrike" kern="0" cap="none" spc="0" normalizeH="0" baseline="0" noProof="0" dirty="0">
                <a:ln>
                  <a:noFill/>
                </a:ln>
                <a:solidFill>
                  <a:schemeClr val="tx1">
                    <a:lumMod val="95000"/>
                    <a:lumOff val="5000"/>
                  </a:schemeClr>
                </a:solidFill>
                <a:effectLst/>
                <a:uLnTx/>
                <a:uFillTx/>
              </a:rPr>
              <a:t>教程： </a:t>
            </a:r>
            <a:r>
              <a:rPr kumimoji="0" lang="en-US" altLang="zh-CN" sz="100" b="0" i="0" u="none" strike="noStrike" kern="0" cap="none" spc="0" normalizeH="0" baseline="0" noProof="0" dirty="0">
                <a:ln>
                  <a:noFill/>
                </a:ln>
                <a:solidFill>
                  <a:schemeClr val="tx1">
                    <a:lumMod val="95000"/>
                    <a:lumOff val="5000"/>
                  </a:schemeClr>
                </a:solidFill>
                <a:effectLst/>
                <a:uLnTx/>
                <a:uFillTx/>
              </a:rPr>
              <a:t>www.1ppt.com/word/              Excel</a:t>
            </a:r>
            <a:r>
              <a:rPr kumimoji="0" lang="zh-CN" altLang="en-US" sz="100" b="0" i="0" u="none" strike="noStrike" kern="0" cap="none" spc="0" normalizeH="0" baseline="0" noProof="0" dirty="0">
                <a:ln>
                  <a:noFill/>
                </a:ln>
                <a:solidFill>
                  <a:schemeClr val="tx1">
                    <a:lumMod val="95000"/>
                    <a:lumOff val="5000"/>
                  </a:schemeClr>
                </a:solidFill>
                <a:effectLst/>
                <a:uLnTx/>
                <a:uFillTx/>
              </a:rPr>
              <a:t>教程：</a:t>
            </a:r>
            <a:r>
              <a:rPr kumimoji="0" lang="en-US" altLang="zh-CN" sz="100" b="0" i="0" u="none" strike="noStrike" kern="0" cap="none" spc="0" normalizeH="0" baseline="0" noProof="0" dirty="0">
                <a:ln>
                  <a:noFill/>
                </a:ln>
                <a:solidFill>
                  <a:schemeClr val="tx1">
                    <a:lumMod val="95000"/>
                    <a:lumOff val="5000"/>
                  </a:schemeClr>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chemeClr val="tx1">
                    <a:lumMod val="95000"/>
                    <a:lumOff val="5000"/>
                  </a:schemeClr>
                </a:solidFill>
                <a:effectLst/>
                <a:uLnTx/>
                <a:uFillTx/>
              </a:rPr>
              <a:t>资料下载：</a:t>
            </a:r>
            <a:r>
              <a:rPr kumimoji="0" lang="en-US" altLang="zh-CN" sz="100" b="0" i="0" u="none" strike="noStrike" kern="0" cap="none" spc="0" normalizeH="0" baseline="0" noProof="0" dirty="0">
                <a:ln>
                  <a:noFill/>
                </a:ln>
                <a:solidFill>
                  <a:schemeClr val="tx1">
                    <a:lumMod val="95000"/>
                    <a:lumOff val="5000"/>
                  </a:schemeClr>
                </a:solidFill>
                <a:effectLst/>
                <a:uLnTx/>
                <a:uFillTx/>
              </a:rPr>
              <a:t>www.1ppt.com/ziliao/                PPT</a:t>
            </a:r>
            <a:r>
              <a:rPr kumimoji="0" lang="zh-CN" altLang="en-US" sz="100" b="0" i="0" u="none" strike="noStrike" kern="0" cap="none" spc="0" normalizeH="0" baseline="0" noProof="0" dirty="0">
                <a:ln>
                  <a:noFill/>
                </a:ln>
                <a:solidFill>
                  <a:schemeClr val="tx1">
                    <a:lumMod val="95000"/>
                    <a:lumOff val="5000"/>
                  </a:schemeClr>
                </a:solidFill>
                <a:effectLst/>
                <a:uLnTx/>
                <a:uFillTx/>
              </a:rPr>
              <a:t>课件下载：</a:t>
            </a:r>
            <a:r>
              <a:rPr kumimoji="0" lang="en-US" altLang="zh-CN" sz="100" b="0" i="0" u="none" strike="noStrike" kern="0" cap="none" spc="0" normalizeH="0" baseline="0" noProof="0" dirty="0">
                <a:ln>
                  <a:noFill/>
                </a:ln>
                <a:solidFill>
                  <a:schemeClr val="tx1">
                    <a:lumMod val="95000"/>
                    <a:lumOff val="5000"/>
                  </a:schemeClr>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chemeClr val="tx1">
                    <a:lumMod val="95000"/>
                    <a:lumOff val="5000"/>
                  </a:schemeClr>
                </a:solidFill>
                <a:effectLst/>
                <a:uLnTx/>
                <a:uFillTx/>
              </a:rPr>
              <a:t>范文下载：</a:t>
            </a:r>
            <a:r>
              <a:rPr kumimoji="0" lang="en-US" altLang="zh-CN" sz="100" b="0" i="0" u="none" strike="noStrike" kern="0" cap="none" spc="0" normalizeH="0" baseline="0" noProof="0" dirty="0">
                <a:ln>
                  <a:noFill/>
                </a:ln>
                <a:solidFill>
                  <a:schemeClr val="tx1">
                    <a:lumMod val="95000"/>
                    <a:lumOff val="5000"/>
                  </a:schemeClr>
                </a:solidFill>
                <a:effectLst/>
                <a:uLnTx/>
                <a:uFillTx/>
              </a:rPr>
              <a:t>www.1ppt.com/fanwen/             </a:t>
            </a:r>
            <a:r>
              <a:rPr kumimoji="0" lang="zh-CN" altLang="en-US" sz="100" b="0" i="0" u="none" strike="noStrike" kern="0" cap="none" spc="0" normalizeH="0" baseline="0" noProof="0" dirty="0">
                <a:ln>
                  <a:noFill/>
                </a:ln>
                <a:solidFill>
                  <a:schemeClr val="tx1">
                    <a:lumMod val="95000"/>
                    <a:lumOff val="5000"/>
                  </a:schemeClr>
                </a:solidFill>
                <a:effectLst/>
                <a:uLnTx/>
                <a:uFillTx/>
              </a:rPr>
              <a:t>试卷下载：</a:t>
            </a:r>
            <a:r>
              <a:rPr kumimoji="0" lang="en-US" altLang="zh-CN" sz="100" b="0" i="0" u="none" strike="noStrike" kern="0" cap="none" spc="0" normalizeH="0" baseline="0" noProof="0" dirty="0">
                <a:ln>
                  <a:noFill/>
                </a:ln>
                <a:solidFill>
                  <a:schemeClr val="tx1">
                    <a:lumMod val="95000"/>
                    <a:lumOff val="5000"/>
                  </a:schemeClr>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chemeClr val="tx1">
                    <a:lumMod val="95000"/>
                    <a:lumOff val="5000"/>
                  </a:schemeClr>
                </a:solidFill>
                <a:effectLst/>
                <a:uLnTx/>
                <a:uFillTx/>
              </a:rPr>
              <a:t>教案下载：</a:t>
            </a:r>
            <a:r>
              <a:rPr kumimoji="0" lang="en-US" altLang="zh-CN" sz="100" b="0" i="0" u="none" strike="noStrike" kern="0" cap="none" spc="0" normalizeH="0" baseline="0" noProof="0" dirty="0">
                <a:ln>
                  <a:noFill/>
                </a:ln>
                <a:solidFill>
                  <a:schemeClr val="tx1">
                    <a:lumMod val="95000"/>
                    <a:lumOff val="5000"/>
                  </a:schemeClr>
                </a:solidFill>
                <a:effectLst/>
                <a:uLnTx/>
                <a:uFillTx/>
              </a:rPr>
              <a:t>www.1ppt.com/jiaoan/  </a:t>
            </a:r>
            <a:r>
              <a:rPr kumimoji="0" lang="en-US" altLang="zh-CN" sz="100" b="0" i="0" u="none" strike="noStrike" kern="0" cap="none" spc="0" normalizeH="0" baseline="0" noProof="0" dirty="0" smtClean="0">
                <a:ln>
                  <a:noFill/>
                </a:ln>
                <a:solidFill>
                  <a:schemeClr val="tx1">
                    <a:lumMod val="95000"/>
                    <a:lumOff val="5000"/>
                  </a:schemeClr>
                </a:solidFill>
                <a:effectLst/>
                <a:uLnTx/>
                <a:uFillTx/>
              </a:rPr>
              <a:t>      PPT</a:t>
            </a:r>
            <a:r>
              <a:rPr kumimoji="0" lang="zh-CN" altLang="en-US" sz="100" b="0" i="0" u="none" strike="noStrike" kern="0" cap="none" spc="0" normalizeH="0" baseline="0" noProof="0" dirty="0" smtClean="0">
                <a:ln>
                  <a:noFill/>
                </a:ln>
                <a:solidFill>
                  <a:schemeClr val="tx1">
                    <a:lumMod val="95000"/>
                    <a:lumOff val="5000"/>
                  </a:schemeClr>
                </a:solidFill>
                <a:effectLst/>
                <a:uLnTx/>
                <a:uFillTx/>
              </a:rPr>
              <a:t>论坛：</a:t>
            </a:r>
            <a:r>
              <a:rPr kumimoji="0" lang="en-US" altLang="zh-CN" sz="100" b="0" i="0" u="none" strike="noStrike" kern="0" cap="none" spc="0" normalizeH="0" baseline="0" noProof="0" dirty="0" smtClean="0">
                <a:ln>
                  <a:noFill/>
                </a:ln>
                <a:solidFill>
                  <a:schemeClr val="tx1">
                    <a:lumMod val="95000"/>
                    <a:lumOff val="5000"/>
                  </a:schemeClr>
                </a:solidFill>
                <a:effectLst/>
                <a:uLnTx/>
                <a:uFillTx/>
              </a:rPr>
              <a:t>www.1ppt.cn</a:t>
            </a:r>
            <a:endParaRPr kumimoji="0" lang="en-US" altLang="zh-CN" sz="100" b="0" i="0" u="none" strike="noStrike" kern="0" cap="none" spc="0" normalizeH="0" baseline="0" noProof="0" dirty="0">
              <a:ln>
                <a:noFill/>
              </a:ln>
              <a:solidFill>
                <a:schemeClr val="tx1">
                  <a:lumMod val="95000"/>
                  <a:lumOff val="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chemeClr val="tx1">
                    <a:lumMod val="95000"/>
                    <a:lumOff val="5000"/>
                  </a:schemeClr>
                </a:solidFill>
                <a:effectLst/>
                <a:uLnTx/>
                <a:uFillTx/>
              </a:rPr>
              <a:t> </a:t>
            </a:r>
            <a:endParaRPr kumimoji="0" lang="zh-CN" altLang="en-US" sz="100" b="0" i="0" u="none" strike="noStrike" kern="0" cap="none" spc="0" normalizeH="0" baseline="0" noProof="0" dirty="0">
              <a:ln>
                <a:noFill/>
              </a:ln>
              <a:solidFill>
                <a:schemeClr val="tx1">
                  <a:lumMod val="95000"/>
                  <a:lumOff val="5000"/>
                </a:schemeClr>
              </a:solidFill>
              <a:effectLst/>
              <a:uLnTx/>
              <a:uFillTx/>
            </a:endParaRPr>
          </a:p>
        </p:txBody>
      </p:sp>
      <p:sp>
        <p:nvSpPr>
          <p:cNvPr id="8" name="矩形 7"/>
          <p:cNvSpPr/>
          <p:nvPr/>
        </p:nvSpPr>
        <p:spPr>
          <a:xfrm>
            <a:off x="6712327" y="1408258"/>
            <a:ext cx="4176464" cy="400110"/>
          </a:xfrm>
          <a:prstGeom prst="rect">
            <a:avLst/>
          </a:prstGeom>
        </p:spPr>
        <p:txBody>
          <a:bodyPr wrap="square">
            <a:spAutoFit/>
          </a:bodyPr>
          <a:lstStyle/>
          <a:p>
            <a:r>
              <a:rPr lang="zh-CN" altLang="zh-CN" sz="2000" b="1" dirty="0" smtClean="0"/>
              <a:t>为什么需要风险评估</a:t>
            </a:r>
            <a:r>
              <a:rPr lang="zh-CN" altLang="en-US" sz="2000" b="1" dirty="0" smtClean="0"/>
              <a:t>？</a:t>
            </a:r>
            <a:endParaRPr lang="zh-CN" altLang="zh-CN" sz="2000" b="1" dirty="0"/>
          </a:p>
        </p:txBody>
      </p:sp>
      <p:sp>
        <p:nvSpPr>
          <p:cNvPr id="12" name="TextBox 18"/>
          <p:cNvSpPr txBox="1"/>
          <p:nvPr/>
        </p:nvSpPr>
        <p:spPr>
          <a:xfrm>
            <a:off x="5845080" y="1178765"/>
            <a:ext cx="1734494" cy="830997"/>
          </a:xfrm>
          <a:prstGeom prst="rect">
            <a:avLst/>
          </a:prstGeom>
          <a:noFill/>
        </p:spPr>
        <p:txBody>
          <a:bodyPr wrap="square" rtlCol="0">
            <a:spAutoFit/>
          </a:bodyPr>
          <a:lstStyle/>
          <a:p>
            <a:pPr lvl="1"/>
            <a:r>
              <a:rPr lang="en-US" altLang="zh-CN" sz="4800" smtClean="0">
                <a:solidFill>
                  <a:sysClr val="windowText" lastClr="000000"/>
                </a:solidFill>
              </a:rPr>
              <a:t>|</a:t>
            </a:r>
            <a:endParaRPr lang="zh-CN" altLang="en-US" sz="4800" dirty="0">
              <a:solidFill>
                <a:sysClr val="windowText" lastClr="000000"/>
              </a:solidFill>
            </a:endParaRPr>
          </a:p>
        </p:txBody>
      </p:sp>
      <p:sp>
        <p:nvSpPr>
          <p:cNvPr id="21" name="矩形 20"/>
          <p:cNvSpPr/>
          <p:nvPr/>
        </p:nvSpPr>
        <p:spPr>
          <a:xfrm>
            <a:off x="6681847" y="2570456"/>
            <a:ext cx="4176464" cy="400110"/>
          </a:xfrm>
          <a:prstGeom prst="rect">
            <a:avLst/>
          </a:prstGeom>
        </p:spPr>
        <p:txBody>
          <a:bodyPr wrap="square">
            <a:spAutoFit/>
          </a:bodyPr>
          <a:lstStyle/>
          <a:p>
            <a:r>
              <a:rPr lang="zh-CN" altLang="zh-CN" sz="2000" b="1" dirty="0" smtClean="0"/>
              <a:t>如何量化评价一个漏洞的严重程度</a:t>
            </a:r>
            <a:r>
              <a:rPr lang="zh-CN" altLang="en-US" sz="2000" b="1" dirty="0" smtClean="0"/>
              <a:t>？</a:t>
            </a:r>
            <a:endParaRPr lang="en-US" altLang="zh-CN" sz="2000" b="1" dirty="0"/>
          </a:p>
        </p:txBody>
      </p:sp>
      <p:sp>
        <p:nvSpPr>
          <p:cNvPr id="22" name="TextBox 18"/>
          <p:cNvSpPr txBox="1"/>
          <p:nvPr/>
        </p:nvSpPr>
        <p:spPr>
          <a:xfrm>
            <a:off x="5845080" y="2401923"/>
            <a:ext cx="1734494" cy="830997"/>
          </a:xfrm>
          <a:prstGeom prst="rect">
            <a:avLst/>
          </a:prstGeom>
          <a:noFill/>
        </p:spPr>
        <p:txBody>
          <a:bodyPr wrap="square" rtlCol="0">
            <a:spAutoFit/>
          </a:bodyPr>
          <a:lstStyle/>
          <a:p>
            <a:pPr lvl="1"/>
            <a:r>
              <a:rPr lang="en-US" altLang="zh-CN" sz="4800" smtClean="0">
                <a:solidFill>
                  <a:sysClr val="windowText" lastClr="000000"/>
                </a:solidFill>
              </a:rPr>
              <a:t>|</a:t>
            </a:r>
            <a:endParaRPr lang="zh-CN" altLang="en-US" sz="4800" dirty="0">
              <a:solidFill>
                <a:sysClr val="windowText" lastClr="000000"/>
              </a:solidFill>
            </a:endParaRPr>
          </a:p>
        </p:txBody>
      </p:sp>
      <p:sp>
        <p:nvSpPr>
          <p:cNvPr id="26" name="矩形 25"/>
          <p:cNvSpPr/>
          <p:nvPr/>
        </p:nvSpPr>
        <p:spPr>
          <a:xfrm>
            <a:off x="6712327" y="3839334"/>
            <a:ext cx="4176464" cy="707886"/>
          </a:xfrm>
          <a:prstGeom prst="rect">
            <a:avLst/>
          </a:prstGeom>
        </p:spPr>
        <p:txBody>
          <a:bodyPr wrap="square">
            <a:spAutoFit/>
          </a:bodyPr>
          <a:lstStyle/>
          <a:p>
            <a:r>
              <a:rPr lang="en-US" altLang="zh-CN" sz="2000" b="1" dirty="0" smtClean="0"/>
              <a:t>CVSS</a:t>
            </a:r>
            <a:r>
              <a:rPr lang="zh-CN" altLang="zh-CN" sz="2000" b="1" dirty="0" smtClean="0"/>
              <a:t>与漏洞评分</a:t>
            </a:r>
            <a:r>
              <a:rPr lang="zh-CN" altLang="en-US" sz="2000" b="1" dirty="0" smtClean="0"/>
              <a:t>及漏洞实例评分演示</a:t>
            </a:r>
            <a:endParaRPr lang="en-US" altLang="zh-CN" sz="2000" b="1" dirty="0"/>
          </a:p>
        </p:txBody>
      </p:sp>
      <p:sp>
        <p:nvSpPr>
          <p:cNvPr id="27" name="TextBox 18"/>
          <p:cNvSpPr txBox="1"/>
          <p:nvPr/>
        </p:nvSpPr>
        <p:spPr>
          <a:xfrm>
            <a:off x="5845080" y="3625081"/>
            <a:ext cx="1734494" cy="830997"/>
          </a:xfrm>
          <a:prstGeom prst="rect">
            <a:avLst/>
          </a:prstGeom>
          <a:noFill/>
        </p:spPr>
        <p:txBody>
          <a:bodyPr wrap="square" rtlCol="0">
            <a:spAutoFit/>
          </a:bodyPr>
          <a:lstStyle/>
          <a:p>
            <a:pPr lvl="1"/>
            <a:r>
              <a:rPr lang="en-US" altLang="zh-CN" sz="4800" smtClean="0">
                <a:solidFill>
                  <a:sysClr val="windowText" lastClr="000000"/>
                </a:solidFill>
              </a:rPr>
              <a:t>|</a:t>
            </a:r>
            <a:endParaRPr lang="zh-CN" altLang="en-US" sz="4800" dirty="0">
              <a:solidFill>
                <a:sysClr val="windowText" lastClr="000000"/>
              </a:solidFill>
            </a:endParaRPr>
          </a:p>
        </p:txBody>
      </p:sp>
      <p:sp>
        <p:nvSpPr>
          <p:cNvPr id="31" name="矩形 30"/>
          <p:cNvSpPr/>
          <p:nvPr/>
        </p:nvSpPr>
        <p:spPr>
          <a:xfrm>
            <a:off x="6712327" y="4940572"/>
            <a:ext cx="4176464" cy="707886"/>
          </a:xfrm>
          <a:prstGeom prst="rect">
            <a:avLst/>
          </a:prstGeom>
        </p:spPr>
        <p:txBody>
          <a:bodyPr wrap="square">
            <a:spAutoFit/>
          </a:bodyPr>
          <a:lstStyle/>
          <a:p>
            <a:r>
              <a:rPr lang="zh-CN" altLang="zh-CN" sz="2000" b="1" dirty="0" smtClean="0"/>
              <a:t>漏洞评分⾼高低对实际⽹网络安全的影响</a:t>
            </a:r>
            <a:endParaRPr lang="en-US" altLang="zh-CN" sz="2000" b="1" dirty="0"/>
          </a:p>
        </p:txBody>
      </p:sp>
      <p:sp>
        <p:nvSpPr>
          <p:cNvPr id="32" name="TextBox 18"/>
          <p:cNvSpPr txBox="1"/>
          <p:nvPr/>
        </p:nvSpPr>
        <p:spPr>
          <a:xfrm>
            <a:off x="5845080" y="4848239"/>
            <a:ext cx="1734494" cy="830997"/>
          </a:xfrm>
          <a:prstGeom prst="rect">
            <a:avLst/>
          </a:prstGeom>
          <a:noFill/>
        </p:spPr>
        <p:txBody>
          <a:bodyPr wrap="square" rtlCol="0">
            <a:spAutoFit/>
          </a:bodyPr>
          <a:lstStyle/>
          <a:p>
            <a:pPr lvl="1"/>
            <a:r>
              <a:rPr lang="en-US" altLang="zh-CN" sz="4800" smtClean="0">
                <a:solidFill>
                  <a:sysClr val="windowText" lastClr="000000"/>
                </a:solidFill>
              </a:rPr>
              <a:t>|</a:t>
            </a:r>
            <a:endParaRPr lang="zh-CN" altLang="en-US" sz="4800" dirty="0">
              <a:solidFill>
                <a:sysClr val="windowText" lastClr="000000"/>
              </a:solidFill>
            </a:endParaRPr>
          </a:p>
        </p:txBody>
      </p:sp>
      <p:sp>
        <p:nvSpPr>
          <p:cNvPr id="2" name="文本框 3"/>
          <p:cNvSpPr txBox="1"/>
          <p:nvPr/>
        </p:nvSpPr>
        <p:spPr>
          <a:xfrm>
            <a:off x="544285" y="2767289"/>
            <a:ext cx="4656439" cy="1323423"/>
          </a:xfrm>
          <a:prstGeom prst="rect">
            <a:avLst/>
          </a:prstGeom>
          <a:noFill/>
        </p:spPr>
        <p:txBody>
          <a:bodyPr wrap="none" lIns="91426" tIns="45712" rIns="91426" bIns="45712" rtlCol="0">
            <a:spAutoFit/>
          </a:bodyPr>
          <a:lstStyle/>
          <a:p>
            <a:pPr algn="ctr"/>
            <a:r>
              <a:rPr lang="en-US" altLang="zh-CN" sz="8000" dirty="0" smtClean="0">
                <a:latin typeface="+mj-lt"/>
                <a:ea typeface="Segoe UI" panose="020B0502040204020203" pitchFamily="34" charset="0"/>
                <a:cs typeface="Segoe UI" panose="020B0502040204020203" pitchFamily="34" charset="0"/>
              </a:rPr>
              <a:t>CONTENTS</a:t>
            </a:r>
            <a:endParaRPr lang="zh-CN" altLang="en-US" sz="8000" dirty="0">
              <a:latin typeface="+mj-lt"/>
              <a:ea typeface="Gungsuh" pitchFamily="18" charset="-127"/>
              <a:cs typeface="Segoe UI" panose="020B0502040204020203" pitchFamily="34" charset="0"/>
            </a:endParaRPr>
          </a:p>
        </p:txBody>
      </p:sp>
      <p:sp>
        <p:nvSpPr>
          <p:cNvPr id="3" name="TextBox 18"/>
          <p:cNvSpPr txBox="1"/>
          <p:nvPr/>
        </p:nvSpPr>
        <p:spPr>
          <a:xfrm>
            <a:off x="5714521" y="932544"/>
            <a:ext cx="1734494" cy="1323439"/>
          </a:xfrm>
          <a:prstGeom prst="rect">
            <a:avLst/>
          </a:prstGeom>
          <a:noFill/>
        </p:spPr>
        <p:txBody>
          <a:bodyPr wrap="square" rtlCol="0">
            <a:spAutoFit/>
          </a:bodyPr>
          <a:lstStyle/>
          <a:p>
            <a:r>
              <a:rPr lang="en-US" altLang="zh-CN" sz="8000" dirty="0" smtClean="0">
                <a:solidFill>
                  <a:sysClr val="windowText" lastClr="000000"/>
                </a:solidFill>
              </a:rPr>
              <a:t>1</a:t>
            </a:r>
            <a:endParaRPr lang="zh-CN" altLang="en-US" sz="8000" dirty="0">
              <a:solidFill>
                <a:sysClr val="windowText" lastClr="000000"/>
              </a:solidFill>
            </a:endParaRPr>
          </a:p>
        </p:txBody>
      </p:sp>
      <p:sp>
        <p:nvSpPr>
          <p:cNvPr id="19" name="TextBox 18"/>
          <p:cNvSpPr txBox="1"/>
          <p:nvPr/>
        </p:nvSpPr>
        <p:spPr>
          <a:xfrm>
            <a:off x="5714521" y="2155702"/>
            <a:ext cx="1734494" cy="1323439"/>
          </a:xfrm>
          <a:prstGeom prst="rect">
            <a:avLst/>
          </a:prstGeom>
          <a:noFill/>
        </p:spPr>
        <p:txBody>
          <a:bodyPr wrap="square" rtlCol="0">
            <a:spAutoFit/>
          </a:bodyPr>
          <a:lstStyle/>
          <a:p>
            <a:r>
              <a:rPr lang="en-US" altLang="zh-CN" sz="8000" smtClean="0">
                <a:solidFill>
                  <a:sysClr val="windowText" lastClr="000000"/>
                </a:solidFill>
              </a:rPr>
              <a:t>2</a:t>
            </a:r>
            <a:endParaRPr lang="zh-CN" altLang="en-US" sz="8000" dirty="0">
              <a:solidFill>
                <a:sysClr val="windowText" lastClr="000000"/>
              </a:solidFill>
            </a:endParaRPr>
          </a:p>
        </p:txBody>
      </p:sp>
      <p:sp>
        <p:nvSpPr>
          <p:cNvPr id="24" name="TextBox 18"/>
          <p:cNvSpPr txBox="1"/>
          <p:nvPr/>
        </p:nvSpPr>
        <p:spPr>
          <a:xfrm>
            <a:off x="5714521" y="3378860"/>
            <a:ext cx="1734494" cy="1323439"/>
          </a:xfrm>
          <a:prstGeom prst="rect">
            <a:avLst/>
          </a:prstGeom>
          <a:noFill/>
        </p:spPr>
        <p:txBody>
          <a:bodyPr wrap="square" rtlCol="0">
            <a:spAutoFit/>
          </a:bodyPr>
          <a:lstStyle/>
          <a:p>
            <a:r>
              <a:rPr lang="en-US" altLang="zh-CN" sz="8000" smtClean="0">
                <a:solidFill>
                  <a:sysClr val="windowText" lastClr="000000"/>
                </a:solidFill>
              </a:rPr>
              <a:t>3</a:t>
            </a:r>
            <a:endParaRPr lang="zh-CN" altLang="en-US" sz="8000" dirty="0">
              <a:solidFill>
                <a:sysClr val="windowText" lastClr="000000"/>
              </a:solidFill>
            </a:endParaRPr>
          </a:p>
        </p:txBody>
      </p:sp>
      <p:sp>
        <p:nvSpPr>
          <p:cNvPr id="29" name="TextBox 18"/>
          <p:cNvSpPr txBox="1"/>
          <p:nvPr/>
        </p:nvSpPr>
        <p:spPr>
          <a:xfrm>
            <a:off x="5714521" y="4602018"/>
            <a:ext cx="1734494" cy="1323439"/>
          </a:xfrm>
          <a:prstGeom prst="rect">
            <a:avLst/>
          </a:prstGeom>
          <a:noFill/>
        </p:spPr>
        <p:txBody>
          <a:bodyPr wrap="square" rtlCol="0">
            <a:spAutoFit/>
          </a:bodyPr>
          <a:lstStyle/>
          <a:p>
            <a:r>
              <a:rPr lang="en-US" altLang="zh-CN" sz="8000" smtClean="0">
                <a:solidFill>
                  <a:sysClr val="windowText" lastClr="000000"/>
                </a:solidFill>
              </a:rPr>
              <a:t>4</a:t>
            </a:r>
            <a:endParaRPr lang="zh-CN" altLang="en-US" sz="8000" dirty="0">
              <a:solidFill>
                <a:sysClr val="windowText" lastClr="00000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90300" y="2459741"/>
            <a:ext cx="7220640" cy="2677656"/>
          </a:xfrm>
          <a:prstGeom prst="rect">
            <a:avLst/>
          </a:prstGeom>
          <a:noFill/>
        </p:spPr>
        <p:txBody>
          <a:bodyPr wrap="square" rtlCol="0">
            <a:spAutoFit/>
          </a:bodyPr>
          <a:lstStyle/>
          <a:p>
            <a:r>
              <a:rPr lang="zh-CN" altLang="en-US" sz="2400" dirty="0"/>
              <a:t>诸多的安全漏洞日趋增加，攻击类型不断变化，影响程度也不尽相同，漏洞扫描系统、入侵检测系统等网络安全设备已经无法阻挡漏洞的各种利用。漏洞的及时性处理也应该受到更高的重视，在漏洞响应流程里漏洞审核主要为确定疑似漏洞信息完整性、根据疑似漏洞信息判断是否为漏洞、根据漏洞影响级别判断处理</a:t>
            </a:r>
            <a:r>
              <a:rPr lang="zh-CN" altLang="en-US" sz="2400" dirty="0" smtClean="0"/>
              <a:t>优先级</a:t>
            </a:r>
            <a:r>
              <a:rPr lang="en-US" altLang="zh-CN" sz="2400" smtClean="0"/>
              <a:t>【4】</a:t>
            </a:r>
            <a:endParaRPr lang="zh-CN" altLang="en-US" sz="2400" dirty="0"/>
          </a:p>
        </p:txBody>
      </p:sp>
      <p:sp>
        <p:nvSpPr>
          <p:cNvPr id="5" name="矩形 4"/>
          <p:cNvSpPr/>
          <p:nvPr/>
        </p:nvSpPr>
        <p:spPr>
          <a:xfrm>
            <a:off x="656018" y="1370567"/>
            <a:ext cx="7077387" cy="923330"/>
          </a:xfrm>
          <a:prstGeom prst="rect">
            <a:avLst/>
          </a:prstGeom>
        </p:spPr>
        <p:txBody>
          <a:bodyPr wrap="none">
            <a:spAutoFit/>
          </a:bodyPr>
          <a:lstStyle/>
          <a:p>
            <a:r>
              <a:rPr lang="en-US" altLang="zh-CN" sz="5400" b="1" dirty="0" smtClean="0"/>
              <a:t>CVSS</a:t>
            </a:r>
            <a:r>
              <a:rPr lang="zh-CN" altLang="en-US" sz="5400" b="1" dirty="0" smtClean="0"/>
              <a:t>对网络安全的影响</a:t>
            </a:r>
            <a:endParaRPr lang="zh-CN" altLang="en-US" sz="5400" b="1"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49934" y="2360350"/>
            <a:ext cx="7518814" cy="3046988"/>
          </a:xfrm>
          <a:prstGeom prst="rect">
            <a:avLst/>
          </a:prstGeom>
          <a:noFill/>
        </p:spPr>
        <p:txBody>
          <a:bodyPr wrap="square" rtlCol="0">
            <a:spAutoFit/>
          </a:bodyPr>
          <a:lstStyle/>
          <a:p>
            <a:r>
              <a:rPr lang="en-US" altLang="zh-CN" sz="2400" dirty="0" smtClean="0"/>
              <a:t>	</a:t>
            </a:r>
          </a:p>
          <a:p>
            <a:r>
              <a:rPr lang="zh-CN" altLang="en-US" sz="2400" dirty="0" smtClean="0"/>
              <a:t>其中漏洞的严重级别和处理优先级直接反应了该漏洞的影响程度。如果用户或者窗机对漏洞的影响程度没有很好的了解，没有及时的打补丁，而是关注其他影响不大的漏洞，就会导致该高危漏洞完全暴露于整个网络中，造成的损失是巨大的。因此漏洞评分方法能够发挥它的预警及预防作用，帮助提高漏洞响应流程的有效性</a:t>
            </a:r>
            <a:r>
              <a:rPr lang="zh-CN" altLang="en-US" sz="2400" dirty="0" smtClean="0"/>
              <a:t>。</a:t>
            </a:r>
            <a:r>
              <a:rPr lang="en-US" altLang="zh-CN" sz="2400" dirty="0" smtClean="0"/>
              <a:t>【4】</a:t>
            </a:r>
            <a:endParaRPr lang="zh-CN" altLang="en-US" sz="2400" dirty="0"/>
          </a:p>
        </p:txBody>
      </p:sp>
      <p:sp>
        <p:nvSpPr>
          <p:cNvPr id="3" name="矩形 2"/>
          <p:cNvSpPr/>
          <p:nvPr/>
        </p:nvSpPr>
        <p:spPr>
          <a:xfrm>
            <a:off x="917408" y="1415535"/>
            <a:ext cx="7077387" cy="923330"/>
          </a:xfrm>
          <a:prstGeom prst="rect">
            <a:avLst/>
          </a:prstGeom>
        </p:spPr>
        <p:txBody>
          <a:bodyPr wrap="none">
            <a:spAutoFit/>
          </a:bodyPr>
          <a:lstStyle/>
          <a:p>
            <a:r>
              <a:rPr lang="en-US" altLang="zh-CN" sz="5400" b="1" dirty="0" smtClean="0"/>
              <a:t>CVSS</a:t>
            </a:r>
            <a:r>
              <a:rPr lang="zh-CN" altLang="en-US" sz="5400" b="1" dirty="0" smtClean="0"/>
              <a:t>对网络安全的影响</a:t>
            </a:r>
            <a:endParaRPr lang="zh-CN" altLang="en-US" sz="5400" b="1"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1545341"/>
            <a:ext cx="11926957" cy="3539430"/>
          </a:xfrm>
          <a:prstGeom prst="rect">
            <a:avLst/>
          </a:prstGeom>
          <a:noFill/>
        </p:spPr>
        <p:txBody>
          <a:bodyPr wrap="square" rtlCol="0">
            <a:spAutoFit/>
          </a:bodyPr>
          <a:lstStyle/>
          <a:p>
            <a:r>
              <a:rPr lang="zh-CN" altLang="zh-CN" sz="2800" b="1" dirty="0" smtClean="0"/>
              <a:t>参考：</a:t>
            </a:r>
            <a:endParaRPr lang="en-US" altLang="zh-CN" sz="2800" b="1" dirty="0" smtClean="0"/>
          </a:p>
          <a:p>
            <a:endParaRPr lang="zh-CN" altLang="zh-CN" sz="2800" b="1" dirty="0" smtClean="0"/>
          </a:p>
          <a:p>
            <a:r>
              <a:rPr lang="en-US" altLang="zh-CN" sz="2400" dirty="0" smtClean="0"/>
              <a:t>【1】https</a:t>
            </a:r>
            <a:r>
              <a:rPr lang="en-US" altLang="zh-CN" sz="2400" dirty="0" smtClean="0"/>
              <a:t>://www.first.org/cvss/specification-document</a:t>
            </a:r>
            <a:r>
              <a:rPr lang="zh-CN" altLang="zh-CN" sz="2400" dirty="0" smtClean="0"/>
              <a:t>（</a:t>
            </a:r>
            <a:r>
              <a:rPr lang="en-US" altLang="zh-CN" sz="2400" dirty="0" smtClean="0"/>
              <a:t>CVSS3.0</a:t>
            </a:r>
            <a:r>
              <a:rPr lang="zh-CN" altLang="zh-CN" sz="2400" dirty="0" smtClean="0"/>
              <a:t>机制介绍</a:t>
            </a:r>
            <a:r>
              <a:rPr lang="zh-CN" altLang="zh-CN" sz="2400" dirty="0" smtClean="0"/>
              <a:t>）</a:t>
            </a:r>
            <a:endParaRPr lang="zh-CN" altLang="zh-CN" sz="2400" dirty="0" smtClean="0"/>
          </a:p>
          <a:p>
            <a:r>
              <a:rPr lang="en-US" altLang="zh-CN" sz="2400" dirty="0" smtClean="0"/>
              <a:t>【2】https</a:t>
            </a:r>
            <a:r>
              <a:rPr lang="en-US" altLang="zh-CN" sz="2400" dirty="0" smtClean="0"/>
              <a:t>://www.first.org/cvss/calculator/3.0</a:t>
            </a:r>
            <a:r>
              <a:rPr lang="zh-CN" altLang="zh-CN" sz="2400" dirty="0" smtClean="0"/>
              <a:t>（</a:t>
            </a:r>
            <a:r>
              <a:rPr lang="en-US" altLang="zh-CN" sz="2400" dirty="0" smtClean="0"/>
              <a:t>CVSS3.0</a:t>
            </a:r>
            <a:r>
              <a:rPr lang="zh-CN" altLang="zh-CN" sz="2400" dirty="0" smtClean="0"/>
              <a:t>在线评分</a:t>
            </a:r>
            <a:r>
              <a:rPr lang="zh-CN" altLang="zh-CN" sz="2400" dirty="0" smtClean="0"/>
              <a:t>）</a:t>
            </a:r>
            <a:endParaRPr lang="zh-CN" altLang="zh-CN" sz="2400" dirty="0" smtClean="0"/>
          </a:p>
          <a:p>
            <a:r>
              <a:rPr lang="en-US" altLang="zh-CN" sz="2400" dirty="0" smtClean="0"/>
              <a:t>【3】https</a:t>
            </a:r>
            <a:r>
              <a:rPr lang="en-US" altLang="zh-CN" sz="2400" dirty="0" smtClean="0"/>
              <a:t>://nvd.nist.gov/cvss.cfm?version=2&amp;name=360_HTTPS_MITM_Vul&amp;vector=(AV:N/AC:M/Au:N/C:C/I:C/A:C)#score</a:t>
            </a:r>
            <a:r>
              <a:rPr lang="zh-CN" altLang="zh-CN" sz="2400" dirty="0" smtClean="0"/>
              <a:t>（</a:t>
            </a:r>
            <a:r>
              <a:rPr lang="en-US" altLang="zh-CN" sz="2400" dirty="0" smtClean="0"/>
              <a:t>CVSS2.0</a:t>
            </a:r>
            <a:r>
              <a:rPr lang="zh-CN" altLang="zh-CN" sz="2400" dirty="0" smtClean="0"/>
              <a:t>在线评分）</a:t>
            </a:r>
          </a:p>
          <a:p>
            <a:r>
              <a:rPr lang="en-US" altLang="zh-CN" sz="2400" dirty="0" smtClean="0"/>
              <a:t>【4】http</a:t>
            </a:r>
            <a:r>
              <a:rPr lang="en-US" altLang="zh-CN" sz="2400" dirty="0" smtClean="0"/>
              <a:t>://www.docin.com/p-1473249398.html</a:t>
            </a:r>
            <a:r>
              <a:rPr lang="zh-CN" altLang="zh-CN" sz="2400" dirty="0" smtClean="0"/>
              <a:t>（对</a:t>
            </a:r>
            <a:r>
              <a:rPr lang="en-US" altLang="zh-CN" sz="2400" dirty="0" smtClean="0"/>
              <a:t>CVSS2.0</a:t>
            </a:r>
            <a:r>
              <a:rPr lang="zh-CN" altLang="zh-CN" sz="2400" dirty="0" smtClean="0"/>
              <a:t>的改进方式，</a:t>
            </a:r>
            <a:r>
              <a:rPr lang="en-US" altLang="zh-CN" sz="2400" dirty="0" smtClean="0"/>
              <a:t>CVSM</a:t>
            </a:r>
            <a:r>
              <a:rPr lang="zh-CN" altLang="zh-CN" sz="2400" dirty="0" smtClean="0"/>
              <a:t>评分</a:t>
            </a:r>
            <a:r>
              <a:rPr lang="zh-CN" altLang="zh-CN" sz="2400" dirty="0" smtClean="0"/>
              <a:t>）</a:t>
            </a:r>
            <a:endParaRPr lang="en-US" altLang="zh-CN" sz="2400" dirty="0" smtClean="0"/>
          </a:p>
          <a:p>
            <a:r>
              <a:rPr lang="en-US" altLang="zh-CN" sz="2400" dirty="0" smtClean="0"/>
              <a:t>【5】http</a:t>
            </a:r>
            <a:r>
              <a:rPr lang="en-US" altLang="zh-CN" sz="2400" dirty="0" smtClean="0"/>
              <a:t>://</a:t>
            </a:r>
            <a:r>
              <a:rPr lang="en-US" altLang="zh-CN" sz="2400" dirty="0" smtClean="0"/>
              <a:t>www.2cto.com/Article/201405/299140.html</a:t>
            </a:r>
            <a:endParaRPr lang="zh-CN" altLang="zh-CN" sz="24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17000" b="-17000"/>
          </a:stretch>
        </a:blipFill>
        <a:effectLst/>
      </p:bgPr>
    </p:bg>
    <p:spTree>
      <p:nvGrpSpPr>
        <p:cNvPr id="1" name=""/>
        <p:cNvGrpSpPr/>
        <p:nvPr/>
      </p:nvGrpSpPr>
      <p:grpSpPr>
        <a:xfrm>
          <a:off x="0" y="0"/>
          <a:ext cx="0" cy="0"/>
          <a:chOff x="0" y="0"/>
          <a:chExt cx="0" cy="0"/>
        </a:xfrm>
      </p:grpSpPr>
      <p:sp>
        <p:nvSpPr>
          <p:cNvPr id="4" name="椭圆 3"/>
          <p:cNvSpPr/>
          <p:nvPr/>
        </p:nvSpPr>
        <p:spPr>
          <a:xfrm>
            <a:off x="4096281" y="1470860"/>
            <a:ext cx="3916280" cy="3916280"/>
          </a:xfrm>
          <a:prstGeom prst="ellipse">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4294356" y="2893774"/>
            <a:ext cx="3520131" cy="1323439"/>
          </a:xfrm>
          <a:prstGeom prst="rect">
            <a:avLst/>
          </a:prstGeom>
          <a:noFill/>
        </p:spPr>
        <p:txBody>
          <a:bodyPr wrap="none">
            <a:spAutoFit/>
          </a:bodyPr>
          <a:lstStyle/>
          <a:p>
            <a:pPr algn="ctr"/>
            <a:r>
              <a:rPr lang="en-US" altLang="zh-CN" sz="8000" dirty="0" smtClean="0">
                <a:latin typeface="+mj-lt"/>
                <a:ea typeface="Segoe UI" panose="020B0502040204020203" pitchFamily="34" charset="0"/>
                <a:cs typeface="Segoe UI" panose="020B0502040204020203" pitchFamily="34" charset="0"/>
              </a:rPr>
              <a:t>THANKS</a:t>
            </a:r>
            <a:endParaRPr lang="zh-CN" altLang="en-US" sz="8000" dirty="0">
              <a:latin typeface="+mj-lt"/>
            </a:endParaRPr>
          </a:p>
        </p:txBody>
      </p:sp>
      <p:sp>
        <p:nvSpPr>
          <p:cNvPr id="3" name="矩形 2"/>
          <p:cNvSpPr/>
          <p:nvPr/>
        </p:nvSpPr>
        <p:spPr>
          <a:xfrm>
            <a:off x="3169109" y="5518030"/>
            <a:ext cx="6092825" cy="430887"/>
          </a:xfrm>
          <a:prstGeom prst="rect">
            <a:avLst/>
          </a:prstGeom>
        </p:spPr>
        <p:txBody>
          <a:bodyPr>
            <a:spAutoFit/>
          </a:bodyPr>
          <a:lstStyle/>
          <a:p>
            <a:pPr algn="ctr"/>
            <a:r>
              <a:rPr lang="en-US" altLang="zh-CN" sz="1100" smtClean="0">
                <a:latin typeface="Segoe UI" panose="020B0502040204020203" pitchFamily="34" charset="0"/>
                <a:ea typeface="Segoe UI" panose="020B0502040204020203" pitchFamily="34" charset="0"/>
                <a:cs typeface="Segoe UI" panose="020B0502040204020203" pitchFamily="34" charset="0"/>
              </a:rPr>
              <a:t>Chancellor George Osborne said on Monday: "I am determined that we go on making the decisions to reform the British economy and tackle our debts. </a:t>
            </a:r>
            <a:endParaRPr lang="en-US" altLang="zh-CN" sz="1100" dirty="0">
              <a:latin typeface="Segoe UI" panose="020B0502040204020203" pitchFamily="34" charset="0"/>
              <a:ea typeface="Segoe UI" panose="020B0502040204020203" pitchFamily="34" charset="0"/>
              <a:cs typeface="Segoe UI" panose="020B0502040204020203" pitchFamily="34" charset="0"/>
            </a:endParaRPr>
          </a:p>
        </p:txBody>
      </p:sp>
      <p:sp>
        <p:nvSpPr>
          <p:cNvPr id="5" name="椭圆 4"/>
          <p:cNvSpPr/>
          <p:nvPr/>
        </p:nvSpPr>
        <p:spPr>
          <a:xfrm>
            <a:off x="9579609" y="3429000"/>
            <a:ext cx="1576426" cy="1576426"/>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8859745" y="1405087"/>
            <a:ext cx="986879" cy="98687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78952" y="1668776"/>
            <a:ext cx="1850903" cy="1850903"/>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3017576" y="2705725"/>
            <a:ext cx="6155260" cy="1446550"/>
            <a:chOff x="3737676" y="2717801"/>
            <a:chExt cx="6155260" cy="1446550"/>
          </a:xfrm>
        </p:grpSpPr>
        <p:sp>
          <p:nvSpPr>
            <p:cNvPr id="4" name="矩形 3"/>
            <p:cNvSpPr/>
            <p:nvPr/>
          </p:nvSpPr>
          <p:spPr>
            <a:xfrm>
              <a:off x="4735481" y="3071744"/>
              <a:ext cx="5157455" cy="707886"/>
            </a:xfrm>
            <a:prstGeom prst="rect">
              <a:avLst/>
            </a:prstGeom>
          </p:spPr>
          <p:txBody>
            <a:bodyPr wrap="square">
              <a:spAutoFit/>
            </a:bodyPr>
            <a:lstStyle/>
            <a:p>
              <a:r>
                <a:rPr lang="zh-CN" altLang="zh-CN" sz="4000" b="1" dirty="0" smtClean="0"/>
                <a:t>为什么需要风险评估</a:t>
              </a:r>
              <a:r>
                <a:rPr lang="zh-CN" altLang="en-US" sz="4000" b="1" dirty="0" smtClean="0"/>
                <a:t>？</a:t>
              </a:r>
              <a:endParaRPr lang="zh-CN" altLang="zh-CN" sz="4000" b="1" dirty="0"/>
            </a:p>
          </p:txBody>
        </p:sp>
        <p:sp>
          <p:nvSpPr>
            <p:cNvPr id="5" name="TextBox 18"/>
            <p:cNvSpPr txBox="1"/>
            <p:nvPr/>
          </p:nvSpPr>
          <p:spPr>
            <a:xfrm>
              <a:off x="3868235" y="2979411"/>
              <a:ext cx="1734494" cy="923330"/>
            </a:xfrm>
            <a:prstGeom prst="rect">
              <a:avLst/>
            </a:prstGeom>
            <a:noFill/>
          </p:spPr>
          <p:txBody>
            <a:bodyPr wrap="square" rtlCol="0">
              <a:spAutoFit/>
            </a:bodyPr>
            <a:lstStyle/>
            <a:p>
              <a:pPr lvl="1"/>
              <a:r>
                <a:rPr lang="en-US" altLang="zh-CN" sz="5400" dirty="0" smtClean="0">
                  <a:solidFill>
                    <a:sysClr val="windowText" lastClr="000000"/>
                  </a:solidFill>
                </a:rPr>
                <a:t>|</a:t>
              </a:r>
              <a:endParaRPr lang="zh-CN" altLang="en-US" sz="5400" dirty="0">
                <a:solidFill>
                  <a:sysClr val="windowText" lastClr="000000"/>
                </a:solidFill>
              </a:endParaRPr>
            </a:p>
          </p:txBody>
        </p:sp>
        <p:sp>
          <p:nvSpPr>
            <p:cNvPr id="6" name="TextBox 18"/>
            <p:cNvSpPr txBox="1"/>
            <p:nvPr/>
          </p:nvSpPr>
          <p:spPr>
            <a:xfrm>
              <a:off x="3737676" y="2717801"/>
              <a:ext cx="1734494" cy="1446550"/>
            </a:xfrm>
            <a:prstGeom prst="rect">
              <a:avLst/>
            </a:prstGeom>
            <a:noFill/>
          </p:spPr>
          <p:txBody>
            <a:bodyPr wrap="square" rtlCol="0">
              <a:spAutoFit/>
            </a:bodyPr>
            <a:lstStyle/>
            <a:p>
              <a:r>
                <a:rPr lang="en-US" altLang="zh-CN" sz="8800" dirty="0" smtClean="0">
                  <a:solidFill>
                    <a:sysClr val="windowText" lastClr="000000"/>
                  </a:solidFill>
                </a:rPr>
                <a:t>1</a:t>
              </a:r>
              <a:endParaRPr lang="zh-CN" altLang="en-US" sz="8800" dirty="0">
                <a:solidFill>
                  <a:sysClr val="windowText" lastClr="000000"/>
                </a:solidFill>
              </a:endParaRPr>
            </a:p>
          </p:txBody>
        </p:sp>
      </p:grpSp>
      <p:sp>
        <p:nvSpPr>
          <p:cNvPr id="8" name="TextBox 18"/>
          <p:cNvSpPr txBox="1"/>
          <p:nvPr/>
        </p:nvSpPr>
        <p:spPr>
          <a:xfrm>
            <a:off x="481115" y="205041"/>
            <a:ext cx="1734494" cy="6447919"/>
          </a:xfrm>
          <a:prstGeom prst="rect">
            <a:avLst/>
          </a:prstGeom>
          <a:noFill/>
        </p:spPr>
        <p:txBody>
          <a:bodyPr wrap="square" rtlCol="0">
            <a:spAutoFit/>
          </a:bodyPr>
          <a:lstStyle/>
          <a:p>
            <a:r>
              <a:rPr lang="en-US" altLang="zh-CN" sz="41300" dirty="0" smtClean="0">
                <a:solidFill>
                  <a:schemeClr val="bg1">
                    <a:lumMod val="75000"/>
                  </a:schemeClr>
                </a:solidFill>
              </a:rPr>
              <a:t>1</a:t>
            </a:r>
            <a:endParaRPr lang="zh-CN" altLang="en-US" sz="8800" dirty="0">
              <a:solidFill>
                <a:schemeClr val="bg1">
                  <a:lumMod val="75000"/>
                </a:schemeClr>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77114" y="794098"/>
            <a:ext cx="8933536" cy="923330"/>
          </a:xfrm>
          <a:prstGeom prst="rect">
            <a:avLst/>
          </a:prstGeom>
        </p:spPr>
        <p:txBody>
          <a:bodyPr wrap="none">
            <a:spAutoFit/>
          </a:bodyPr>
          <a:lstStyle/>
          <a:p>
            <a:r>
              <a:rPr lang="zh-CN" altLang="en-US" sz="5400" b="1" dirty="0">
                <a:sym typeface="+mn-ea"/>
              </a:rPr>
              <a:t>风险</a:t>
            </a:r>
            <a:r>
              <a:rPr lang="zh-CN" altLang="en-US" sz="5400" b="1" dirty="0" smtClean="0">
                <a:sym typeface="+mn-ea"/>
              </a:rPr>
              <a:t>评估</a:t>
            </a:r>
            <a:r>
              <a:rPr lang="zh-CN" altLang="zh-CN" sz="5400" b="1" dirty="0" smtClean="0"/>
              <a:t>（</a:t>
            </a:r>
            <a:r>
              <a:rPr lang="en-US" altLang="zh-CN" sz="5400" b="1" dirty="0" smtClean="0"/>
              <a:t>Risk Assessment</a:t>
            </a:r>
            <a:r>
              <a:rPr lang="zh-CN" altLang="zh-CN" sz="5400" b="1" dirty="0" smtClean="0"/>
              <a:t>） </a:t>
            </a:r>
            <a:endParaRPr lang="zh-CN" altLang="en-US" sz="5400" b="1" dirty="0">
              <a:latin typeface="+mj-lt"/>
              <a:cs typeface="Segoe UI" panose="020B0502040204020203" pitchFamily="34" charset="0"/>
            </a:endParaRPr>
          </a:p>
        </p:txBody>
      </p:sp>
      <p:sp>
        <p:nvSpPr>
          <p:cNvPr id="3" name="文本框 2"/>
          <p:cNvSpPr txBox="1"/>
          <p:nvPr/>
        </p:nvSpPr>
        <p:spPr>
          <a:xfrm>
            <a:off x="624840" y="2087880"/>
            <a:ext cx="8797456" cy="3570208"/>
          </a:xfrm>
          <a:prstGeom prst="rect">
            <a:avLst/>
          </a:prstGeom>
          <a:noFill/>
        </p:spPr>
        <p:txBody>
          <a:bodyPr wrap="square" rtlCol="0">
            <a:spAutoFit/>
          </a:bodyPr>
          <a:lstStyle/>
          <a:p>
            <a:pPr marL="0" indent="0">
              <a:buNone/>
            </a:pPr>
            <a:r>
              <a:rPr lang="zh-CN" altLang="en-US" sz="2800" dirty="0">
                <a:sym typeface="+mn-ea"/>
              </a:rPr>
              <a:t>信息安全领域</a:t>
            </a:r>
            <a:r>
              <a:rPr lang="zh-CN" altLang="en-US" sz="2800" dirty="0" smtClean="0">
                <a:sym typeface="+mn-ea"/>
              </a:rPr>
              <a:t>：</a:t>
            </a:r>
            <a:endParaRPr lang="en-US" altLang="zh-CN" sz="2800" dirty="0" smtClean="0">
              <a:sym typeface="+mn-ea"/>
            </a:endParaRPr>
          </a:p>
          <a:p>
            <a:pPr marL="0" indent="0">
              <a:buNone/>
            </a:pPr>
            <a:endParaRPr lang="zh-CN" altLang="en-US" dirty="0"/>
          </a:p>
          <a:p>
            <a:pPr marL="0" indent="0">
              <a:buNone/>
            </a:pPr>
            <a:r>
              <a:rPr lang="en-US" altLang="zh-CN" sz="2400" b="1" dirty="0" smtClean="0">
                <a:sym typeface="+mn-ea"/>
              </a:rPr>
              <a:t>**</a:t>
            </a:r>
            <a:r>
              <a:rPr lang="zh-CN" altLang="en-US" sz="2400" b="1" dirty="0" smtClean="0">
                <a:sym typeface="+mn-ea"/>
              </a:rPr>
              <a:t>概念</a:t>
            </a:r>
            <a:r>
              <a:rPr lang="zh-CN" altLang="en-US" sz="2400" dirty="0" smtClean="0">
                <a:sym typeface="+mn-ea"/>
              </a:rPr>
              <a:t>：从</a:t>
            </a:r>
            <a:r>
              <a:rPr lang="zh-CN" altLang="en-US" sz="2400" dirty="0">
                <a:sym typeface="+mn-ea"/>
              </a:rPr>
              <a:t>信息安全的角度来讲，风险评估是对</a:t>
            </a:r>
            <a:r>
              <a:rPr lang="zh-CN" altLang="en-US" sz="2400" b="1" dirty="0">
                <a:solidFill>
                  <a:srgbClr val="FF0000"/>
                </a:solidFill>
                <a:sym typeface="+mn-ea"/>
              </a:rPr>
              <a:t>信息资产</a:t>
            </a:r>
            <a:r>
              <a:rPr lang="zh-CN" altLang="en-US" sz="2400" dirty="0">
                <a:sym typeface="+mn-ea"/>
              </a:rPr>
              <a:t>（即某事件或事物所具有的信息集）所面临的</a:t>
            </a:r>
            <a:r>
              <a:rPr lang="zh-CN" altLang="en-US" sz="2400" dirty="0">
                <a:solidFill>
                  <a:srgbClr val="FF0000"/>
                </a:solidFill>
                <a:sym typeface="+mn-ea"/>
              </a:rPr>
              <a:t>威胁</a:t>
            </a:r>
            <a:r>
              <a:rPr lang="zh-CN" altLang="en-US" sz="2400" dirty="0">
                <a:sym typeface="+mn-ea"/>
              </a:rPr>
              <a:t>、存在的</a:t>
            </a:r>
            <a:r>
              <a:rPr lang="zh-CN" altLang="en-US" sz="2400" dirty="0">
                <a:solidFill>
                  <a:srgbClr val="FF0000"/>
                </a:solidFill>
                <a:sym typeface="+mn-ea"/>
              </a:rPr>
              <a:t>弱点</a:t>
            </a:r>
            <a:r>
              <a:rPr lang="zh-CN" altLang="en-US" sz="2400" dirty="0">
                <a:sym typeface="+mn-ea"/>
              </a:rPr>
              <a:t>、造成的</a:t>
            </a:r>
            <a:r>
              <a:rPr lang="zh-CN" altLang="en-US" sz="2400" dirty="0">
                <a:solidFill>
                  <a:srgbClr val="FF0000"/>
                </a:solidFill>
                <a:sym typeface="+mn-ea"/>
              </a:rPr>
              <a:t>影响</a:t>
            </a:r>
            <a:r>
              <a:rPr lang="zh-CN" altLang="en-US" sz="2400" dirty="0">
                <a:sym typeface="+mn-ea"/>
              </a:rPr>
              <a:t>，以及三者综合作用所带来</a:t>
            </a:r>
            <a:r>
              <a:rPr lang="zh-CN" altLang="en-US" sz="2400" dirty="0">
                <a:solidFill>
                  <a:srgbClr val="FF0000"/>
                </a:solidFill>
                <a:sym typeface="+mn-ea"/>
              </a:rPr>
              <a:t>风险</a:t>
            </a:r>
            <a:r>
              <a:rPr lang="zh-CN" altLang="en-US" sz="2400" dirty="0">
                <a:sym typeface="+mn-ea"/>
              </a:rPr>
              <a:t>的可能性的评估。</a:t>
            </a:r>
            <a:endParaRPr lang="zh-CN" altLang="en-US" sz="2400" dirty="0"/>
          </a:p>
          <a:p>
            <a:pPr marL="0" indent="0">
              <a:buNone/>
            </a:pPr>
            <a:endParaRPr lang="zh-CN" altLang="en-US" sz="2400" dirty="0"/>
          </a:p>
          <a:p>
            <a:pPr marL="0" indent="0">
              <a:buNone/>
            </a:pPr>
            <a:r>
              <a:rPr lang="en-US" altLang="zh-CN" sz="2400" b="1" dirty="0" smtClean="0">
                <a:sym typeface="+mn-ea"/>
              </a:rPr>
              <a:t>**</a:t>
            </a:r>
            <a:r>
              <a:rPr lang="zh-CN" altLang="en-US" sz="2400" dirty="0" smtClean="0">
                <a:sym typeface="+mn-ea"/>
              </a:rPr>
              <a:t>信息</a:t>
            </a:r>
            <a:r>
              <a:rPr lang="zh-CN" altLang="en-US" sz="2400" dirty="0">
                <a:sym typeface="+mn-ea"/>
              </a:rPr>
              <a:t>安全风险评估的概念涉及</a:t>
            </a:r>
            <a:r>
              <a:rPr lang="zh-CN" altLang="en-US" sz="2400" dirty="0">
                <a:solidFill>
                  <a:srgbClr val="FF0000"/>
                </a:solidFill>
                <a:sym typeface="+mn-ea"/>
              </a:rPr>
              <a:t>资产、威胁、脆弱性</a:t>
            </a:r>
            <a:r>
              <a:rPr lang="zh-CN" altLang="en-US" sz="2400" dirty="0">
                <a:sym typeface="+mn-ea"/>
              </a:rPr>
              <a:t>和</a:t>
            </a:r>
            <a:r>
              <a:rPr lang="zh-CN" altLang="en-US" sz="2400" dirty="0">
                <a:solidFill>
                  <a:srgbClr val="FF0000"/>
                </a:solidFill>
                <a:sym typeface="+mn-ea"/>
              </a:rPr>
              <a:t>风险</a:t>
            </a:r>
            <a:r>
              <a:rPr lang="zh-CN" altLang="en-US" sz="2400" dirty="0">
                <a:sym typeface="+mn-ea"/>
              </a:rPr>
              <a:t>4个主要</a:t>
            </a:r>
            <a:r>
              <a:rPr lang="zh-CN" altLang="en-US" sz="2400" dirty="0" smtClean="0">
                <a:sym typeface="+mn-ea"/>
              </a:rPr>
              <a:t>因素</a:t>
            </a:r>
            <a:endParaRPr lang="en-US" altLang="zh-CN" sz="2400" dirty="0" smtClean="0">
              <a:sym typeface="+mn-ea"/>
            </a:endParaRPr>
          </a:p>
          <a:p>
            <a:endParaRPr lang="zh-CN" altLang="en-US" dirty="0"/>
          </a:p>
          <a:p>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77114" y="794098"/>
            <a:ext cx="9018494" cy="923330"/>
          </a:xfrm>
          <a:prstGeom prst="rect">
            <a:avLst/>
          </a:prstGeom>
        </p:spPr>
        <p:txBody>
          <a:bodyPr wrap="none">
            <a:spAutoFit/>
          </a:bodyPr>
          <a:lstStyle/>
          <a:p>
            <a:r>
              <a:rPr lang="zh-CN" altLang="en-US" sz="5400" b="1" dirty="0">
                <a:sym typeface="+mn-ea"/>
              </a:rPr>
              <a:t>风险</a:t>
            </a:r>
            <a:r>
              <a:rPr lang="zh-CN" altLang="en-US" sz="5400" b="1" dirty="0" smtClean="0">
                <a:sym typeface="+mn-ea"/>
              </a:rPr>
              <a:t>评估</a:t>
            </a:r>
            <a:r>
              <a:rPr lang="zh-CN" altLang="zh-CN" sz="5400" b="1" dirty="0" smtClean="0"/>
              <a:t>（</a:t>
            </a:r>
            <a:r>
              <a:rPr lang="en-US" altLang="zh-CN" sz="5400" b="1" dirty="0" smtClean="0"/>
              <a:t>Risk Assessment</a:t>
            </a:r>
            <a:r>
              <a:rPr lang="zh-CN" altLang="zh-CN" sz="5400" b="1" dirty="0" smtClean="0"/>
              <a:t>） </a:t>
            </a:r>
            <a:endParaRPr lang="zh-CN" altLang="en-US" sz="5400" b="1" dirty="0">
              <a:latin typeface="+mj-lt"/>
              <a:cs typeface="Segoe UI" panose="020B0502040204020203" pitchFamily="34" charset="0"/>
            </a:endParaRPr>
          </a:p>
        </p:txBody>
      </p:sp>
      <p:sp>
        <p:nvSpPr>
          <p:cNvPr id="3" name="文本框 2"/>
          <p:cNvSpPr txBox="1"/>
          <p:nvPr/>
        </p:nvSpPr>
        <p:spPr>
          <a:xfrm>
            <a:off x="684475" y="2246906"/>
            <a:ext cx="8797456" cy="2646878"/>
          </a:xfrm>
          <a:prstGeom prst="rect">
            <a:avLst/>
          </a:prstGeom>
          <a:noFill/>
        </p:spPr>
        <p:txBody>
          <a:bodyPr wrap="square" rtlCol="0">
            <a:spAutoFit/>
          </a:bodyPr>
          <a:lstStyle/>
          <a:p>
            <a:r>
              <a:rPr lang="zh-CN" altLang="en-US" sz="2800" b="1" dirty="0" smtClean="0"/>
              <a:t>必要性：</a:t>
            </a:r>
            <a:endParaRPr lang="en-US" altLang="zh-CN" sz="2800" b="1" dirty="0" smtClean="0"/>
          </a:p>
          <a:p>
            <a:r>
              <a:rPr lang="zh-CN" altLang="en-US" sz="2400" dirty="0" smtClean="0"/>
              <a:t>    评估安全事件一旦发生可能造成的危害程度，提出有针对性地抵御安全威胁的防护措施</a:t>
            </a:r>
            <a:endParaRPr lang="en-US" altLang="zh-CN" sz="2400" dirty="0" smtClean="0"/>
          </a:p>
          <a:p>
            <a:endParaRPr lang="en-US" altLang="zh-CN" sz="2400" dirty="0" smtClean="0"/>
          </a:p>
          <a:p>
            <a:r>
              <a:rPr lang="en-US" altLang="zh-CN" sz="2400" dirty="0" smtClean="0"/>
              <a:t>    </a:t>
            </a:r>
            <a:r>
              <a:rPr lang="zh-CN" altLang="zh-CN" sz="2400" dirty="0" smtClean="0"/>
              <a:t>为</a:t>
            </a:r>
            <a:r>
              <a:rPr lang="zh-CN" altLang="zh-CN" sz="2400" dirty="0" smtClean="0">
                <a:solidFill>
                  <a:srgbClr val="FF0000"/>
                </a:solidFill>
              </a:rPr>
              <a:t>防范</a:t>
            </a:r>
            <a:r>
              <a:rPr lang="zh-CN" altLang="zh-CN" sz="2400" dirty="0" smtClean="0"/>
              <a:t>和</a:t>
            </a:r>
            <a:r>
              <a:rPr lang="zh-CN" altLang="zh-CN" sz="2400" dirty="0" smtClean="0">
                <a:solidFill>
                  <a:srgbClr val="FF0000"/>
                </a:solidFill>
              </a:rPr>
              <a:t>化解</a:t>
            </a:r>
            <a:r>
              <a:rPr lang="zh-CN" altLang="zh-CN" sz="2400" dirty="0" smtClean="0"/>
              <a:t>信息安全风险，将风险控制在可以接受的水平，最大限度地</a:t>
            </a:r>
            <a:r>
              <a:rPr lang="zh-CN" altLang="zh-CN" sz="2400" dirty="0" smtClean="0">
                <a:solidFill>
                  <a:srgbClr val="FF0000"/>
                </a:solidFill>
              </a:rPr>
              <a:t>保障</a:t>
            </a:r>
            <a:r>
              <a:rPr lang="zh-CN" altLang="zh-CN" sz="2400" dirty="0" smtClean="0"/>
              <a:t>网络正常运行和信息安全提供科学依据。</a:t>
            </a:r>
          </a:p>
          <a:p>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017576" y="2705725"/>
            <a:ext cx="6285450" cy="1478599"/>
            <a:chOff x="3737676" y="2717801"/>
            <a:chExt cx="6583624" cy="1478599"/>
          </a:xfrm>
        </p:grpSpPr>
        <p:sp>
          <p:nvSpPr>
            <p:cNvPr id="3" name="矩形 2"/>
            <p:cNvSpPr/>
            <p:nvPr/>
          </p:nvSpPr>
          <p:spPr>
            <a:xfrm>
              <a:off x="4735481" y="2872961"/>
              <a:ext cx="5585819" cy="1323439"/>
            </a:xfrm>
            <a:prstGeom prst="rect">
              <a:avLst/>
            </a:prstGeom>
          </p:spPr>
          <p:txBody>
            <a:bodyPr wrap="square">
              <a:spAutoFit/>
            </a:bodyPr>
            <a:lstStyle/>
            <a:p>
              <a:r>
                <a:rPr lang="zh-CN" altLang="zh-CN" sz="4000" b="1" dirty="0" smtClean="0"/>
                <a:t>如何量化评价一个漏洞的严重程度</a:t>
              </a:r>
              <a:r>
                <a:rPr lang="zh-CN" altLang="en-US" sz="4000" b="1" dirty="0" smtClean="0"/>
                <a:t>？</a:t>
              </a:r>
              <a:endParaRPr lang="en-US" altLang="zh-CN" sz="4000" b="1" dirty="0"/>
            </a:p>
          </p:txBody>
        </p:sp>
        <p:sp>
          <p:nvSpPr>
            <p:cNvPr id="4" name="TextBox 18"/>
            <p:cNvSpPr txBox="1"/>
            <p:nvPr/>
          </p:nvSpPr>
          <p:spPr>
            <a:xfrm>
              <a:off x="3868235" y="2979411"/>
              <a:ext cx="1734494" cy="923330"/>
            </a:xfrm>
            <a:prstGeom prst="rect">
              <a:avLst/>
            </a:prstGeom>
            <a:noFill/>
          </p:spPr>
          <p:txBody>
            <a:bodyPr wrap="square" rtlCol="0">
              <a:spAutoFit/>
            </a:bodyPr>
            <a:lstStyle/>
            <a:p>
              <a:pPr lvl="1"/>
              <a:r>
                <a:rPr lang="en-US" altLang="zh-CN" sz="5400" smtClean="0">
                  <a:solidFill>
                    <a:sysClr val="windowText" lastClr="000000"/>
                  </a:solidFill>
                </a:rPr>
                <a:t>|</a:t>
              </a:r>
              <a:endParaRPr lang="zh-CN" altLang="en-US" sz="5400" dirty="0">
                <a:solidFill>
                  <a:sysClr val="windowText" lastClr="000000"/>
                </a:solidFill>
              </a:endParaRPr>
            </a:p>
          </p:txBody>
        </p:sp>
        <p:sp>
          <p:nvSpPr>
            <p:cNvPr id="5" name="TextBox 18"/>
            <p:cNvSpPr txBox="1"/>
            <p:nvPr/>
          </p:nvSpPr>
          <p:spPr>
            <a:xfrm>
              <a:off x="3737676" y="2717801"/>
              <a:ext cx="1734494" cy="1446550"/>
            </a:xfrm>
            <a:prstGeom prst="rect">
              <a:avLst/>
            </a:prstGeom>
            <a:noFill/>
          </p:spPr>
          <p:txBody>
            <a:bodyPr wrap="square" rtlCol="0">
              <a:spAutoFit/>
            </a:bodyPr>
            <a:lstStyle/>
            <a:p>
              <a:r>
                <a:rPr lang="en-US" altLang="zh-CN" sz="8800" dirty="0" smtClean="0">
                  <a:solidFill>
                    <a:sysClr val="windowText" lastClr="000000"/>
                  </a:solidFill>
                </a:rPr>
                <a:t>2</a:t>
              </a:r>
              <a:endParaRPr lang="zh-CN" altLang="en-US" sz="8800" dirty="0">
                <a:solidFill>
                  <a:sysClr val="windowText" lastClr="000000"/>
                </a:solidFill>
              </a:endParaRPr>
            </a:p>
          </p:txBody>
        </p:sp>
      </p:grpSp>
      <p:sp>
        <p:nvSpPr>
          <p:cNvPr id="6" name="TextBox 18"/>
          <p:cNvSpPr txBox="1"/>
          <p:nvPr/>
        </p:nvSpPr>
        <p:spPr>
          <a:xfrm>
            <a:off x="481115" y="205041"/>
            <a:ext cx="1734494" cy="6447919"/>
          </a:xfrm>
          <a:prstGeom prst="rect">
            <a:avLst/>
          </a:prstGeom>
          <a:noFill/>
        </p:spPr>
        <p:txBody>
          <a:bodyPr wrap="square" rtlCol="0">
            <a:spAutoFit/>
          </a:bodyPr>
          <a:lstStyle/>
          <a:p>
            <a:r>
              <a:rPr lang="en-US" altLang="zh-CN" sz="41300" dirty="0" smtClean="0">
                <a:solidFill>
                  <a:schemeClr val="bg1">
                    <a:lumMod val="75000"/>
                  </a:schemeClr>
                </a:solidFill>
              </a:rPr>
              <a:t>2</a:t>
            </a:r>
            <a:endParaRPr lang="zh-CN" altLang="en-US" sz="8800" dirty="0">
              <a:solidFill>
                <a:schemeClr val="bg1">
                  <a:lumMod val="75000"/>
                </a:schemeClr>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77114" y="973003"/>
            <a:ext cx="9212778" cy="769441"/>
          </a:xfrm>
          <a:prstGeom prst="rect">
            <a:avLst/>
          </a:prstGeom>
        </p:spPr>
        <p:txBody>
          <a:bodyPr wrap="none">
            <a:spAutoFit/>
          </a:bodyPr>
          <a:lstStyle/>
          <a:p>
            <a:r>
              <a:rPr lang="zh-CN" altLang="en-US" sz="4400" b="1" dirty="0" smtClean="0">
                <a:sym typeface="+mn-ea"/>
              </a:rPr>
              <a:t>如何量化评价一个漏洞的严重程度？</a:t>
            </a:r>
            <a:endParaRPr lang="zh-CN" altLang="en-US" sz="4400" b="1" dirty="0">
              <a:cs typeface="Segoe UI" panose="020B0502040204020203" pitchFamily="34" charset="0"/>
            </a:endParaRPr>
          </a:p>
        </p:txBody>
      </p:sp>
      <p:sp>
        <p:nvSpPr>
          <p:cNvPr id="3" name="文本框 2"/>
          <p:cNvSpPr txBox="1"/>
          <p:nvPr/>
        </p:nvSpPr>
        <p:spPr>
          <a:xfrm>
            <a:off x="624840" y="2087880"/>
            <a:ext cx="8481060" cy="3046988"/>
          </a:xfrm>
          <a:prstGeom prst="rect">
            <a:avLst/>
          </a:prstGeom>
          <a:noFill/>
        </p:spPr>
        <p:txBody>
          <a:bodyPr wrap="square" rtlCol="0">
            <a:spAutoFit/>
          </a:bodyPr>
          <a:lstStyle/>
          <a:p>
            <a:r>
              <a:rPr lang="zh-CN" altLang="en-US" sz="2400" dirty="0" smtClean="0">
                <a:sym typeface="+mn-ea"/>
              </a:rPr>
              <a:t>介绍漏洞</a:t>
            </a:r>
            <a:endParaRPr lang="en-US" altLang="zh-CN" sz="2400" dirty="0" smtClean="0">
              <a:sym typeface="+mn-ea"/>
            </a:endParaRPr>
          </a:p>
          <a:p>
            <a:endParaRPr lang="zh-CN" altLang="en-US" sz="2400" dirty="0" smtClean="0"/>
          </a:p>
          <a:p>
            <a:r>
              <a:rPr lang="zh-CN" altLang="en-US" sz="2400" dirty="0" smtClean="0">
                <a:sym typeface="+mn-ea"/>
              </a:rPr>
              <a:t>    </a:t>
            </a:r>
            <a:r>
              <a:rPr lang="en-US" altLang="zh-CN" sz="2400" dirty="0" smtClean="0">
                <a:sym typeface="+mn-ea"/>
              </a:rPr>
              <a:t>---</a:t>
            </a:r>
            <a:r>
              <a:rPr lang="zh-CN" altLang="en-US" sz="2400" dirty="0" smtClean="0">
                <a:sym typeface="+mn-ea"/>
              </a:rPr>
              <a:t>定义</a:t>
            </a:r>
            <a:endParaRPr lang="en-US" altLang="zh-CN" sz="2400" dirty="0" smtClean="0">
              <a:sym typeface="+mn-ea"/>
            </a:endParaRPr>
          </a:p>
          <a:p>
            <a:endParaRPr lang="en-US" altLang="zh-CN" sz="2400" dirty="0" smtClean="0">
              <a:sym typeface="+mn-ea"/>
            </a:endParaRPr>
          </a:p>
          <a:p>
            <a:r>
              <a:rPr lang="en-US" altLang="zh-CN" sz="2400" dirty="0" smtClean="0">
                <a:sym typeface="+mn-ea"/>
              </a:rPr>
              <a:t>	</a:t>
            </a:r>
            <a:r>
              <a:rPr lang="zh-CN" altLang="zh-CN" sz="2400" dirty="0" smtClean="0"/>
              <a:t>安全漏洞是信息系统在生命周期的各个阶段（设计、实现、运维等过程）中产生的某类问题，这些问题会对系统的安全（</a:t>
            </a:r>
            <a:r>
              <a:rPr lang="zh-CN" altLang="zh-CN" sz="2400" dirty="0" smtClean="0">
                <a:solidFill>
                  <a:srgbClr val="FF0000"/>
                </a:solidFill>
              </a:rPr>
              <a:t>机密性、完整性、可用性</a:t>
            </a:r>
            <a:r>
              <a:rPr lang="zh-CN" altLang="zh-CN" sz="2400" dirty="0" smtClean="0"/>
              <a:t>）产生影响</a:t>
            </a:r>
            <a:r>
              <a:rPr lang="zh-CN" altLang="zh-CN" sz="2400" dirty="0" smtClean="0"/>
              <a:t>。</a:t>
            </a:r>
            <a:r>
              <a:rPr lang="en-US" altLang="zh-CN" sz="2400" dirty="0" smtClean="0"/>
              <a:t>【5】</a:t>
            </a:r>
            <a:endParaRPr lang="en-US" altLang="zh-CN" sz="2400" dirty="0" smtClean="0">
              <a:sym typeface="+mn-ea"/>
            </a:endParaRPr>
          </a:p>
          <a:p>
            <a:endParaRPr lang="zh-CN" altLang="en-US" sz="24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77114" y="973003"/>
            <a:ext cx="9212778" cy="769441"/>
          </a:xfrm>
          <a:prstGeom prst="rect">
            <a:avLst/>
          </a:prstGeom>
        </p:spPr>
        <p:txBody>
          <a:bodyPr wrap="none">
            <a:spAutoFit/>
          </a:bodyPr>
          <a:lstStyle/>
          <a:p>
            <a:r>
              <a:rPr lang="zh-CN" altLang="en-US" sz="4400" b="1" dirty="0" smtClean="0">
                <a:sym typeface="+mn-ea"/>
              </a:rPr>
              <a:t>如何量化评价一个漏洞的严重程度？</a:t>
            </a:r>
            <a:endParaRPr lang="zh-CN" altLang="en-US" sz="4400" b="1" dirty="0">
              <a:cs typeface="Segoe UI" panose="020B0502040204020203" pitchFamily="34" charset="0"/>
            </a:endParaRPr>
          </a:p>
        </p:txBody>
      </p:sp>
      <p:sp>
        <p:nvSpPr>
          <p:cNvPr id="3" name="文本框 2"/>
          <p:cNvSpPr txBox="1"/>
          <p:nvPr/>
        </p:nvSpPr>
        <p:spPr>
          <a:xfrm>
            <a:off x="624840" y="2087880"/>
            <a:ext cx="8481060" cy="3323987"/>
          </a:xfrm>
          <a:prstGeom prst="rect">
            <a:avLst/>
          </a:prstGeom>
          <a:noFill/>
        </p:spPr>
        <p:txBody>
          <a:bodyPr wrap="square" rtlCol="0">
            <a:spAutoFit/>
          </a:bodyPr>
          <a:lstStyle/>
          <a:p>
            <a:r>
              <a:rPr lang="zh-CN" altLang="en-US" sz="2400" dirty="0" smtClean="0">
                <a:sym typeface="+mn-ea"/>
              </a:rPr>
              <a:t>介绍漏洞</a:t>
            </a:r>
            <a:endParaRPr lang="en-US" altLang="zh-CN" sz="2400" dirty="0" smtClean="0">
              <a:sym typeface="+mn-ea"/>
            </a:endParaRPr>
          </a:p>
          <a:p>
            <a:endParaRPr lang="zh-CN" altLang="en-US" sz="2400" dirty="0" smtClean="0"/>
          </a:p>
          <a:p>
            <a:r>
              <a:rPr lang="zh-CN" altLang="en-US" sz="2400" dirty="0" smtClean="0">
                <a:sym typeface="+mn-ea"/>
              </a:rPr>
              <a:t>    </a:t>
            </a:r>
            <a:r>
              <a:rPr lang="en-US" altLang="zh-CN" sz="2400" dirty="0" smtClean="0">
                <a:sym typeface="+mn-ea"/>
              </a:rPr>
              <a:t>---</a:t>
            </a:r>
            <a:r>
              <a:rPr lang="zh-CN" altLang="en-US" sz="2400" dirty="0" smtClean="0">
                <a:sym typeface="+mn-ea"/>
              </a:rPr>
              <a:t>分类（角度之一）：</a:t>
            </a:r>
            <a:endParaRPr lang="zh-CN" altLang="en-US" sz="2400" dirty="0" smtClean="0"/>
          </a:p>
          <a:p>
            <a:r>
              <a:rPr lang="zh-CN" altLang="en-US" sz="2400" dirty="0" smtClean="0">
                <a:sym typeface="+mn-ea"/>
              </a:rPr>
              <a:t>           </a:t>
            </a:r>
            <a:r>
              <a:rPr lang="en-US" altLang="zh-CN" sz="2400" dirty="0" smtClean="0">
                <a:sym typeface="+mn-ea"/>
              </a:rPr>
              <a:t>** </a:t>
            </a:r>
            <a:r>
              <a:rPr lang="en-US" altLang="zh-CN" sz="2400" dirty="0" err="1" smtClean="0">
                <a:sym typeface="+mn-ea"/>
              </a:rPr>
              <a:t>获取控制</a:t>
            </a:r>
            <a:endParaRPr lang="en-US" altLang="zh-CN" sz="2400" dirty="0" smtClean="0">
              <a:sym typeface="+mn-ea"/>
            </a:endParaRPr>
          </a:p>
          <a:p>
            <a:endParaRPr lang="en-US" altLang="zh-CN" sz="2400" dirty="0" smtClean="0"/>
          </a:p>
          <a:p>
            <a:r>
              <a:rPr lang="zh-CN" altLang="en-US" sz="2400" dirty="0" smtClean="0">
                <a:sym typeface="+mn-ea"/>
              </a:rPr>
              <a:t>           </a:t>
            </a:r>
            <a:r>
              <a:rPr lang="en-US" altLang="zh-CN" sz="2400" dirty="0" smtClean="0">
                <a:sym typeface="+mn-ea"/>
              </a:rPr>
              <a:t>** </a:t>
            </a:r>
            <a:r>
              <a:rPr lang="en-US" altLang="zh-CN" sz="2400" dirty="0" err="1" smtClean="0">
                <a:sym typeface="+mn-ea"/>
              </a:rPr>
              <a:t>获取信息</a:t>
            </a:r>
            <a:endParaRPr lang="en-US" altLang="zh-CN" sz="2400" dirty="0" smtClean="0">
              <a:sym typeface="+mn-ea"/>
            </a:endParaRPr>
          </a:p>
          <a:p>
            <a:endParaRPr lang="en-US" altLang="zh-CN" sz="2400" dirty="0" smtClean="0">
              <a:sym typeface="+mn-ea"/>
            </a:endParaRPr>
          </a:p>
          <a:p>
            <a:r>
              <a:rPr lang="zh-CN" altLang="en-US" sz="2400" dirty="0" smtClean="0">
                <a:sym typeface="+mn-ea"/>
              </a:rPr>
              <a:t>           </a:t>
            </a:r>
            <a:r>
              <a:rPr lang="en-US" altLang="zh-CN" sz="2400" dirty="0" smtClean="0">
                <a:sym typeface="+mn-ea"/>
              </a:rPr>
              <a:t>** </a:t>
            </a:r>
            <a:r>
              <a:rPr lang="en-US" altLang="zh-CN" sz="2400" dirty="0" err="1" smtClean="0">
                <a:sym typeface="+mn-ea"/>
              </a:rPr>
              <a:t>拒绝服务</a:t>
            </a:r>
            <a:endParaRPr lang="en-US" altLang="zh-CN" sz="2400" dirty="0" smtClean="0">
              <a:sym typeface="+mn-ea"/>
            </a:endParaRPr>
          </a:p>
          <a:p>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017576" y="2705725"/>
            <a:ext cx="6155260" cy="1446550"/>
            <a:chOff x="3737676" y="2717801"/>
            <a:chExt cx="6155260" cy="1446550"/>
          </a:xfrm>
        </p:grpSpPr>
        <p:sp>
          <p:nvSpPr>
            <p:cNvPr id="3" name="矩形 2"/>
            <p:cNvSpPr/>
            <p:nvPr/>
          </p:nvSpPr>
          <p:spPr>
            <a:xfrm>
              <a:off x="4735481" y="3071744"/>
              <a:ext cx="5157455" cy="707886"/>
            </a:xfrm>
            <a:prstGeom prst="rect">
              <a:avLst/>
            </a:prstGeom>
          </p:spPr>
          <p:txBody>
            <a:bodyPr wrap="square">
              <a:spAutoFit/>
            </a:bodyPr>
            <a:lstStyle/>
            <a:p>
              <a:r>
                <a:rPr lang="zh-CN" altLang="en-US" sz="4000" b="1" dirty="0" smtClean="0">
                  <a:sym typeface="+mn-ea"/>
                </a:rPr>
                <a:t>CVSS与漏洞评分</a:t>
              </a:r>
              <a:endParaRPr lang="en-US" altLang="zh-CN" sz="4000" b="1" dirty="0" smtClean="0"/>
            </a:p>
          </p:txBody>
        </p:sp>
        <p:sp>
          <p:nvSpPr>
            <p:cNvPr id="4" name="TextBox 18"/>
            <p:cNvSpPr txBox="1"/>
            <p:nvPr/>
          </p:nvSpPr>
          <p:spPr>
            <a:xfrm>
              <a:off x="3868235" y="2979411"/>
              <a:ext cx="1734494" cy="923330"/>
            </a:xfrm>
            <a:prstGeom prst="rect">
              <a:avLst/>
            </a:prstGeom>
            <a:noFill/>
          </p:spPr>
          <p:txBody>
            <a:bodyPr wrap="square" rtlCol="0">
              <a:spAutoFit/>
            </a:bodyPr>
            <a:lstStyle/>
            <a:p>
              <a:pPr lvl="1"/>
              <a:r>
                <a:rPr lang="en-US" altLang="zh-CN" sz="5400" smtClean="0">
                  <a:solidFill>
                    <a:sysClr val="windowText" lastClr="000000"/>
                  </a:solidFill>
                </a:rPr>
                <a:t>|</a:t>
              </a:r>
              <a:endParaRPr lang="zh-CN" altLang="en-US" sz="5400" dirty="0">
                <a:solidFill>
                  <a:sysClr val="windowText" lastClr="000000"/>
                </a:solidFill>
              </a:endParaRPr>
            </a:p>
          </p:txBody>
        </p:sp>
        <p:sp>
          <p:nvSpPr>
            <p:cNvPr id="5" name="TextBox 18"/>
            <p:cNvSpPr txBox="1"/>
            <p:nvPr/>
          </p:nvSpPr>
          <p:spPr>
            <a:xfrm>
              <a:off x="3737676" y="2717801"/>
              <a:ext cx="1734494" cy="1446550"/>
            </a:xfrm>
            <a:prstGeom prst="rect">
              <a:avLst/>
            </a:prstGeom>
            <a:noFill/>
          </p:spPr>
          <p:txBody>
            <a:bodyPr wrap="square" rtlCol="0">
              <a:spAutoFit/>
            </a:bodyPr>
            <a:lstStyle/>
            <a:p>
              <a:r>
                <a:rPr lang="en-US" altLang="zh-CN" sz="8800" dirty="0" smtClean="0">
                  <a:solidFill>
                    <a:sysClr val="windowText" lastClr="000000"/>
                  </a:solidFill>
                </a:rPr>
                <a:t>3</a:t>
              </a:r>
              <a:endParaRPr lang="zh-CN" altLang="en-US" sz="8800" dirty="0">
                <a:solidFill>
                  <a:sysClr val="windowText" lastClr="000000"/>
                </a:solidFill>
              </a:endParaRPr>
            </a:p>
          </p:txBody>
        </p:sp>
      </p:grpSp>
      <p:sp>
        <p:nvSpPr>
          <p:cNvPr id="6" name="TextBox 18"/>
          <p:cNvSpPr txBox="1"/>
          <p:nvPr/>
        </p:nvSpPr>
        <p:spPr>
          <a:xfrm>
            <a:off x="481115" y="205041"/>
            <a:ext cx="1734494" cy="6447919"/>
          </a:xfrm>
          <a:prstGeom prst="rect">
            <a:avLst/>
          </a:prstGeom>
          <a:noFill/>
        </p:spPr>
        <p:txBody>
          <a:bodyPr wrap="square" rtlCol="0">
            <a:spAutoFit/>
          </a:bodyPr>
          <a:lstStyle/>
          <a:p>
            <a:r>
              <a:rPr lang="en-US" altLang="zh-CN" sz="41300" dirty="0" smtClean="0">
                <a:solidFill>
                  <a:schemeClr val="bg1">
                    <a:lumMod val="75000"/>
                  </a:schemeClr>
                </a:solidFill>
              </a:rPr>
              <a:t>3</a:t>
            </a:r>
            <a:endParaRPr lang="zh-CN" altLang="en-US" sz="8800" dirty="0">
              <a:solidFill>
                <a:schemeClr val="bg1">
                  <a:lumMod val="75000"/>
                </a:schemeClr>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第一PPT模板网-WWW.1PPT.COM">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7">
      <a:majorFont>
        <a:latin typeface="Calibri Light"/>
        <a:ea typeface="微软雅黑"/>
        <a:cs typeface=""/>
      </a:majorFont>
      <a:minorFont>
        <a:latin typeface="Calibri Light"/>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231</TotalTime>
  <Words>1091</Words>
  <Application>Microsoft Office PowerPoint</Application>
  <PresentationFormat>自定义</PresentationFormat>
  <Paragraphs>185</Paragraphs>
  <Slides>23</Slides>
  <Notes>7</Notes>
  <HiddenSlides>0</HiddenSlides>
  <MMClips>0</MMClips>
  <ScaleCrop>false</ScaleCrop>
  <HeadingPairs>
    <vt:vector size="4" baseType="variant">
      <vt:variant>
        <vt:lpstr>主题</vt:lpstr>
      </vt:variant>
      <vt:variant>
        <vt:i4>1</vt:i4>
      </vt:variant>
      <vt:variant>
        <vt:lpstr>幻灯片标题</vt:lpstr>
      </vt:variant>
      <vt:variant>
        <vt:i4>23</vt:i4>
      </vt:variant>
    </vt:vector>
  </HeadingPairs>
  <TitlesOfParts>
    <vt:vector size="24" baseType="lpstr">
      <vt:lpstr>第一PPT模板网-WWW.1PPT.COM</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vector>
  </TitlesOfParts>
  <Company>Sky123.Org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zhchtc</dc:creator>
  <cp:lastModifiedBy>Dell</cp:lastModifiedBy>
  <cp:revision>74</cp:revision>
  <dcterms:created xsi:type="dcterms:W3CDTF">2015-03-24T02:37:00Z</dcterms:created>
  <dcterms:modified xsi:type="dcterms:W3CDTF">2016-10-09T01:20:44Z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2052-10.1.0.5973</vt:lpwstr>
  </property>
</Properties>
</file>