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9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增强的字面常量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2.4.1 C++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特有的运算符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capture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控制结构和语句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2.5.2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基于区间的</a:t>
          </a:r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for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异常规格说明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2.7.1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函数的类型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2.1.2 bool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2.7.4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函数重载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2.7.5 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回调函数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typedef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2.9 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强类型枚举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指针使用的问题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79406C21-8A4D-4A84-8644-9E3D4A158539}" type="presOf" srcId="{A885556A-91B6-419D-A877-1CB35B9D2E52}" destId="{BB44B8D7-DA2A-4A62-9CCC-6CE3C07D2D28}" srcOrd="0" destOrd="0" presId="urn:microsoft.com/office/officeart/2005/8/layout/hChevron3"/>
    <dgm:cxn modelId="{2236A966-837F-4A97-9E69-ED4BC3B3D36C}" type="presOf" srcId="{0AC1F50B-C65C-453B-9F1A-C55AC0D2A0F9}" destId="{44EDB10B-79F2-4196-BB71-2C3514587C5D}" srcOrd="0" destOrd="0" presId="urn:microsoft.com/office/officeart/2005/8/layout/hChevron3"/>
    <dgm:cxn modelId="{CDFA8295-03AB-4CD1-9C15-5B2F523B6215}" type="presOf" srcId="{6FF7BBA6-AEA4-4895-A02D-285B661D9D9C}" destId="{9395227A-FF8B-45C5-AEEA-F2AB2FD80348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EA936A3B-6FB2-41D0-AE5A-6E9A83A3449F}" type="presOf" srcId="{29D6AB23-25DA-4DA8-BB7D-445FE441D7CC}" destId="{7CB280A8-87FF-4D94-8E72-2FF508DAAB2A}" srcOrd="0" destOrd="0" presId="urn:microsoft.com/office/officeart/2005/8/layout/hChevron3"/>
    <dgm:cxn modelId="{0F91CB24-3060-43FD-A9C2-4C0EA25FAA21}" type="presParOf" srcId="{BB44B8D7-DA2A-4A62-9CCC-6CE3C07D2D28}" destId="{7CB280A8-87FF-4D94-8E72-2FF508DAAB2A}" srcOrd="0" destOrd="0" presId="urn:microsoft.com/office/officeart/2005/8/layout/hChevron3"/>
    <dgm:cxn modelId="{38D23946-4FC1-4E98-866D-93D019532D47}" type="presParOf" srcId="{BB44B8D7-DA2A-4A62-9CCC-6CE3C07D2D28}" destId="{E5CA2EB2-F6AA-42AC-99F9-90AC7D76C1D9}" srcOrd="1" destOrd="0" presId="urn:microsoft.com/office/officeart/2005/8/layout/hChevron3"/>
    <dgm:cxn modelId="{A540908E-A8DE-4608-A8DA-2E756B5394C6}" type="presParOf" srcId="{BB44B8D7-DA2A-4A62-9CCC-6CE3C07D2D28}" destId="{44EDB10B-79F2-4196-BB71-2C3514587C5D}" srcOrd="2" destOrd="0" presId="urn:microsoft.com/office/officeart/2005/8/layout/hChevron3"/>
    <dgm:cxn modelId="{FC4B4570-8F39-44B9-9392-B45140190BE8}" type="presParOf" srcId="{BB44B8D7-DA2A-4A62-9CCC-6CE3C07D2D28}" destId="{29C4D1B7-8C8A-4E24-9E0C-5F96A325DC83}" srcOrd="3" destOrd="0" presId="urn:microsoft.com/office/officeart/2005/8/layout/hChevron3"/>
    <dgm:cxn modelId="{21D99C4E-6DF7-473F-80A6-A95321C8DBC6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类型自动推导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decltype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&amp; auto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增强的字面常量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2.4.1 C++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特有的运算符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capture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控制结构和语句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2.5.2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基于区间的</a:t>
          </a: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for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异常规格说明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2.7.1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函数的类型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2.1.2 bool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2.7.4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函数重载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2.7.5 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回调函数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typedef</a:t>
          </a:r>
          <a:r>
            <a:rPr lang="zh-CN" altLang="en-US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2.9 </a:t>
          </a:r>
          <a:r>
            <a:rPr lang="zh-CN" altLang="en-US" sz="13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强类型枚举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指针使用的问题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类型自动推导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decltype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&amp; auto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7858528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0" y="2665004"/>
            <a:ext cx="4926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f() { return 0.0; }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x = 5;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的类型由初始化值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的类型确定。因为字面常量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的编译器默认类型是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的类型就是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*px = &amp;x;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//px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*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static auto y = 0.0;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//y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z = f();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//z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的返回值类型，即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int r;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//error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不再是存储分类符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134852" y="1738397"/>
            <a:ext cx="378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6248401" y="1738397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4340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f() { return 0.0; }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函数定义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0;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) j;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//j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的类型从对象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的类型推到而来，即是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((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))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括起对象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的圆括号指明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的类型引用，本例是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int &amp;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l = 1.0;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(f()) k;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//k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的返回值类型，即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((f()))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rl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l;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rl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double &amp;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char *p;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(p) q =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nullptr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//q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*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，并被初始化</a:t>
            </a:r>
          </a:p>
        </p:txBody>
      </p:sp>
    </p:spTree>
    <p:extLst>
      <p:ext uri="{BB962C8B-B14F-4D97-AF65-F5344CB8AC3E}">
        <p14:creationId xmlns:p14="http://schemas.microsoft.com/office/powerpoint/2010/main" val="20769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动态内存分配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new </a:t>
            </a:r>
            <a:r>
              <a:rPr lang="en-US" altLang="zh-CN" dirty="0" smtClean="0">
                <a:latin typeface="Consolas" panose="020B0609020204030204" pitchFamily="49" charset="0"/>
              </a:rPr>
              <a:t>/ new []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delete / delete []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类型转换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static_cast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const_cast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dynamic_cast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reinterpret_cast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获取类型信息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</a:t>
            </a:r>
            <a:r>
              <a:rPr lang="en-US" altLang="zh-CN" dirty="0" err="1" smtClean="0">
                <a:latin typeface="Consolas" panose="020B0609020204030204" pitchFamily="49" charset="0"/>
              </a:rPr>
              <a:t>ypeid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#include &lt;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typeinfo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92295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lambda</a:t>
            </a:r>
            <a:r>
              <a:rPr lang="zh-CN" altLang="en-US" dirty="0" smtClean="0">
                <a:latin typeface="Consolas" panose="020B0609020204030204" pitchFamily="49" charset="0"/>
              </a:rPr>
              <a:t>表达式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一</a:t>
            </a:r>
            <a:r>
              <a:rPr lang="zh-CN" altLang="en-US" dirty="0" smtClean="0">
                <a:latin typeface="Consolas" panose="020B0609020204030204" pitchFamily="49" charset="0"/>
              </a:rPr>
              <a:t>种轻量级匿名函数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属于</a:t>
            </a:r>
            <a:r>
              <a:rPr lang="zh-CN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闭包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(closure)</a:t>
            </a:r>
            <a:r>
              <a:rPr lang="zh-CN" altLang="en-US" dirty="0" smtClean="0">
                <a:latin typeface="Consolas" panose="020B0609020204030204" pitchFamily="49" charset="0"/>
              </a:rPr>
              <a:t>类型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语法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/>
              <a:t>[</a:t>
            </a:r>
            <a:r>
              <a:rPr lang="zh-CN" altLang="zh-CN" b="1" dirty="0"/>
              <a:t>捕获列表</a:t>
            </a:r>
            <a:r>
              <a:rPr lang="en-US" altLang="zh-CN" b="1" dirty="0"/>
              <a:t>](</a:t>
            </a:r>
            <a:r>
              <a:rPr lang="zh-CN" altLang="zh-CN" b="1" dirty="0"/>
              <a:t>参数列表</a:t>
            </a:r>
            <a:r>
              <a:rPr lang="en-US" altLang="zh-CN" b="1" dirty="0"/>
              <a:t>)-&gt;</a:t>
            </a:r>
            <a:r>
              <a:rPr lang="zh-CN" altLang="zh-CN" b="1" dirty="0"/>
              <a:t>返回值类型 </a:t>
            </a:r>
            <a:r>
              <a:rPr lang="zh-CN" altLang="zh-CN" b="1" dirty="0" smtClean="0"/>
              <a:t>复合语句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示例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square</a:t>
            </a:r>
            <a:r>
              <a:rPr lang="en-US" altLang="zh-CN" dirty="0">
                <a:latin typeface="Consolas" panose="020B0609020204030204" pitchFamily="49" charset="0"/>
              </a:rPr>
              <a:t> = [](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</a:t>
            </a:r>
            <a:r>
              <a:rPr lang="en-US" altLang="zh-CN" dirty="0" smtClean="0">
                <a:latin typeface="Consolas" panose="020B0609020204030204" pitchFamily="49" charset="0"/>
              </a:rPr>
              <a:t>)-&gt;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{ return x * x; </a:t>
            </a:r>
            <a:r>
              <a:rPr lang="en-US" altLang="zh-CN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</a:rPr>
              <a:t> &lt;&lt; square(2); //output 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221299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4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805443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0" y="2665004"/>
            <a:ext cx="49267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既然所有捕获都是值，那么再声明用值捕获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&amp;x]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既然所有捕获都是引用，那么在声明用引用捕获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重复捕获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134852" y="1738397"/>
            <a:ext cx="378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  <a:r>
              <a:rPr lang="zh-CN" altLang="en-US" sz="28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的常见形式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6248401" y="1738397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错误的</a:t>
            </a:r>
            <a:r>
              <a:rPr lang="en-US" altLang="zh-CN" sz="28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434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：不捕获包围块中的任何对象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[&amp;x, &amp;y]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&amp;x]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的对象，用值的方式捕获包围块中除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的对象，用引用的方式捕获包围块中除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</p:txBody>
      </p:sp>
    </p:spTree>
    <p:extLst>
      <p:ext uri="{BB962C8B-B14F-4D97-AF65-F5344CB8AC3E}">
        <p14:creationId xmlns:p14="http://schemas.microsoft.com/office/powerpoint/2010/main" val="55594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类型 对象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: 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区间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语句</a:t>
            </a:r>
            <a:endParaRPr lang="zh-CN" altLang="zh-CN" sz="3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b="1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b="1" dirty="0" smtClean="0">
                <a:latin typeface="Consolas" panose="020B0609020204030204" pitchFamily="49" charset="0"/>
              </a:rPr>
              <a:t>区间</a:t>
            </a:r>
            <a:r>
              <a:rPr lang="en-US" altLang="zh-CN" b="1" dirty="0">
                <a:latin typeface="Consolas" panose="020B0609020204030204" pitchFamily="49" charset="0"/>
              </a:rPr>
              <a:t>(range)</a:t>
            </a:r>
            <a:r>
              <a:rPr lang="zh-CN" altLang="zh-CN" dirty="0">
                <a:latin typeface="Consolas" panose="020B0609020204030204" pitchFamily="49" charset="0"/>
              </a:rPr>
              <a:t>可以是数组、花括号初始化列表、容器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  <a:sym typeface="Wingdings 3" panose="05040102010807070707" pitchFamily="18" charset="2"/>
              </a:rPr>
              <a:t></a:t>
            </a:r>
            <a:r>
              <a:rPr lang="zh-CN" altLang="zh-CN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9</a:t>
            </a:r>
            <a:r>
              <a:rPr lang="zh-CN" altLang="zh-CN" dirty="0">
                <a:latin typeface="Consolas" panose="020B0609020204030204" pitchFamily="49" charset="0"/>
              </a:rPr>
              <a:t>章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花括号初始化列表与数组的初始化列表语法相同，其形式为：</a:t>
            </a:r>
          </a:p>
          <a:p>
            <a:pPr marL="457200" lvl="1" indent="0"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{ </a:t>
            </a:r>
            <a:r>
              <a:rPr lang="zh-CN" altLang="zh-CN" b="1" dirty="0">
                <a:latin typeface="Consolas" panose="020B0609020204030204" pitchFamily="49" charset="0"/>
              </a:rPr>
              <a:t>用逗号隔开的值列表</a:t>
            </a:r>
            <a:r>
              <a:rPr lang="en-US" altLang="zh-CN" b="1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</a:t>
            </a:r>
            <a:r>
              <a:rPr lang="zh-CN" altLang="zh-CN" dirty="0" smtClean="0">
                <a:latin typeface="Consolas" panose="020B0609020204030204" pitchFamily="49" charset="0"/>
              </a:rPr>
              <a:t>其中</a:t>
            </a:r>
            <a:r>
              <a:rPr lang="zh-CN" altLang="zh-CN" dirty="0">
                <a:latin typeface="Consolas" panose="020B0609020204030204" pitchFamily="49" charset="0"/>
              </a:rPr>
              <a:t>，列表中的值的类型必须是一样的。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类型是表达式的基类型，可以是这种类型的引用</a:t>
            </a:r>
            <a:r>
              <a:rPr lang="zh-CN" altLang="zh-CN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示例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{1, 2, 3, 4, 5</a:t>
            </a:r>
            <a:r>
              <a:rPr lang="en-US" altLang="zh-CN" dirty="0" smtClean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latin typeface="Consolas" panose="020B0609020204030204" pitchFamily="49" charset="0"/>
              </a:rPr>
              <a:t>auto&amp; v </a:t>
            </a:r>
            <a:r>
              <a:rPr lang="en-US" altLang="zh-CN" dirty="0">
                <a:latin typeface="Consolas" panose="020B0609020204030204" pitchFamily="49" charset="0"/>
              </a:rPr>
              <a:t>: a) ++</a:t>
            </a:r>
            <a:r>
              <a:rPr lang="en-US" altLang="zh-CN" dirty="0" smtClean="0">
                <a:latin typeface="Consolas" panose="020B0609020204030204" pitchFamily="49" charset="0"/>
              </a:rPr>
              <a:t>v;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222075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56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异常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(exception)</a:t>
            </a:r>
            <a:r>
              <a:rPr lang="zh-CN" altLang="zh-CN" dirty="0">
                <a:latin typeface="Consolas" panose="020B0609020204030204" pitchFamily="49" charset="0"/>
              </a:rPr>
              <a:t>系指在程序运行过程中发生的一类事件，这类事件能够打断程序指令执行的正常流程</a:t>
            </a:r>
            <a:r>
              <a:rPr lang="zh-CN" altLang="zh-CN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zh-CN" dirty="0" smtClean="0">
                <a:latin typeface="Consolas" panose="020B0609020204030204" pitchFamily="49" charset="0"/>
              </a:rPr>
              <a:t>例如</a:t>
            </a:r>
            <a:r>
              <a:rPr lang="zh-CN" altLang="zh-CN" dirty="0">
                <a:latin typeface="Consolas" panose="020B0609020204030204" pitchFamily="49" charset="0"/>
              </a:rPr>
              <a:t>，数组访问越界导致的非法内存访问就是一种异常，它常常导致程序的意外崩溃</a:t>
            </a:r>
            <a:r>
              <a:rPr lang="zh-CN" altLang="zh-CN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518631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43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latin typeface="Consolas" panose="020B0609020204030204" pitchFamily="49" charset="0"/>
              </a:rPr>
              <a:t>当</a:t>
            </a:r>
            <a:r>
              <a:rPr lang="zh-CN" altLang="zh-CN" dirty="0">
                <a:latin typeface="Consolas" panose="020B0609020204030204" pitchFamily="49" charset="0"/>
              </a:rPr>
              <a:t>程序代码检测到触发异常的条件满足时，并且在当前的上下文环境中获取不到足够的错误处理信息，那么可以创建一个包含出错信息的对象并将其抛出当前上下文环境，使这条错误信息被发送到更大的上下文环境中以期望错误能被处理</a:t>
            </a:r>
            <a:r>
              <a:rPr lang="zh-CN" altLang="zh-CN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zh-CN" dirty="0" smtClean="0">
                <a:latin typeface="Consolas" panose="020B0609020204030204" pitchFamily="49" charset="0"/>
              </a:rPr>
              <a:t>这个</a:t>
            </a:r>
            <a:r>
              <a:rPr lang="zh-CN" altLang="zh-CN" dirty="0">
                <a:latin typeface="Consolas" panose="020B0609020204030204" pitchFamily="49" charset="0"/>
              </a:rPr>
              <a:t>过程称为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“异常抛出</a:t>
            </a:r>
            <a:r>
              <a:rPr lang="zh-CN" altLang="zh-CN" dirty="0">
                <a:latin typeface="Consolas" panose="020B0609020204030204" pitchFamily="49" charset="0"/>
              </a:rPr>
              <a:t>”。异常抛出的语法是：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throw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77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try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[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catch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1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1])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catch 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2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2])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catch 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n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n])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]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5434174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621024" y="1764792"/>
            <a:ext cx="2048256" cy="868680"/>
          </a:xfrm>
          <a:prstGeom prst="wedgeRoundRectCallout">
            <a:avLst>
              <a:gd name="adj1" fmla="val -74870"/>
              <a:gd name="adj2" fmla="val 2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通常会抛出异常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700516" y="4413504"/>
            <a:ext cx="2048256" cy="868680"/>
          </a:xfrm>
          <a:prstGeom prst="wedgeRoundRectCallout">
            <a:avLst>
              <a:gd name="adj1" fmla="val -70406"/>
              <a:gd name="adj2" fmla="val -11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针对于特定异常的处理器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97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</a:t>
            </a:r>
            <a:r>
              <a:rPr lang="en-US" altLang="zh-CN" dirty="0" smtClean="0">
                <a:latin typeface="Consolas" panose="020B0609020204030204" pitchFamily="49" charset="0"/>
              </a:rPr>
              <a:t>(); //</a:t>
            </a:r>
            <a:r>
              <a:rPr lang="zh-CN" altLang="en-US" dirty="0" smtClean="0">
                <a:latin typeface="Consolas" panose="020B0609020204030204" pitchFamily="49" charset="0"/>
              </a:rPr>
              <a:t>可能会抛出异常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g()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en-US" altLang="zh-CN" dirty="0" smtClean="0">
                <a:latin typeface="Consolas" panose="020B0609020204030204" pitchFamily="49" charset="0"/>
              </a:rPr>
              <a:t>; //</a:t>
            </a:r>
            <a:r>
              <a:rPr lang="zh-CN" altLang="en-US" dirty="0" smtClean="0">
                <a:latin typeface="Consolas" panose="020B0609020204030204" pitchFamily="49" charset="0"/>
              </a:rPr>
              <a:t>不会抛出异常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h()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(true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latin typeface="Consolas" panose="020B0609020204030204" pitchFamily="49" charset="0"/>
              </a:rPr>
              <a:t>; //</a:t>
            </a:r>
            <a:r>
              <a:rPr lang="zh-CN" altLang="en-US" dirty="0" smtClean="0">
                <a:latin typeface="Consolas" panose="020B0609020204030204" pitchFamily="49" charset="0"/>
              </a:rPr>
              <a:t>与</a:t>
            </a:r>
            <a:r>
              <a:rPr lang="en-US" altLang="zh-CN" dirty="0" smtClean="0">
                <a:latin typeface="Consolas" panose="020B0609020204030204" pitchFamily="49" charset="0"/>
              </a:rPr>
              <a:t>g()</a:t>
            </a:r>
            <a:r>
              <a:rPr lang="zh-CN" altLang="en-US" dirty="0" smtClean="0">
                <a:latin typeface="Consolas" panose="020B0609020204030204" pitchFamily="49" charset="0"/>
              </a:rPr>
              <a:t>的等效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974519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55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一个函数属于某种类型</a:t>
            </a:r>
            <a:r>
              <a:rPr lang="zh-CN" altLang="en-US" dirty="0" smtClean="0">
                <a:latin typeface="Consolas" panose="020B0609020204030204" pitchFamily="49" charset="0"/>
              </a:rPr>
              <a:t>，例如：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的类型是：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</a:t>
            </a:r>
            <a:r>
              <a:rPr lang="en-US" altLang="zh-CN" dirty="0" err="1" smtClean="0">
                <a:latin typeface="Consolas" panose="020B0609020204030204" pitchFamily="49" charset="0"/>
              </a:rPr>
              <a:t>ypedef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这里，名字</a:t>
            </a:r>
            <a:r>
              <a:rPr lang="en-US" altLang="zh-CN" dirty="0" smtClean="0">
                <a:latin typeface="Consolas" panose="020B0609020204030204" pitchFamily="49" charset="0"/>
              </a:rPr>
              <a:t>FUN</a:t>
            </a:r>
            <a:r>
              <a:rPr lang="zh-CN" altLang="en-US" dirty="0" smtClean="0">
                <a:latin typeface="Consolas" panose="020B0609020204030204" pitchFamily="49" charset="0"/>
              </a:rPr>
              <a:t>是类型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的同义语，或者是别名。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据此，函数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dirty="0" smtClean="0">
                <a:latin typeface="Consolas" panose="020B0609020204030204" pitchFamily="49" charset="0"/>
              </a:rPr>
              <a:t>的类型是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zh-CN" altLang="en-US" dirty="0" smtClean="0">
                <a:latin typeface="Consolas" panose="020B0609020204030204" pitchFamily="49" charset="0"/>
              </a:rPr>
              <a:t>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155881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3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800" dirty="0">
                <a:latin typeface="Consolas" panose="020B0609020204030204" pitchFamily="49" charset="0"/>
              </a:rPr>
              <a:t>带千分位分隔符的二进制常量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0b1'010'101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zh-CN" sz="1800" dirty="0">
                <a:latin typeface="Consolas" panose="020B0609020204030204" pitchFamily="49" charset="0"/>
              </a:rPr>
              <a:t>原始字符串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//*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是分隔符。符号串</a:t>
            </a: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不再是转义字符，而是它们本身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const char *s2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R"*(one\</a:t>
            </a:r>
            <a:r>
              <a:rPr lang="en-US" altLang="zh-CN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ntwo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)*"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utf-8</a:t>
            </a:r>
            <a:r>
              <a:rPr lang="zh-CN" altLang="zh-CN" sz="1800" dirty="0">
                <a:latin typeface="Consolas" panose="020B0609020204030204" pitchFamily="49" charset="0"/>
              </a:rPr>
              <a:t>编码的字符串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const char *s3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u8"Unicode Characters: \u4e2d\u6587"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zh-CN" sz="1800" dirty="0">
                <a:latin typeface="Consolas" panose="020B0609020204030204" pitchFamily="49" charset="0"/>
              </a:rPr>
              <a:t>用户自定义字面常量。这实际上是个运算符函数。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功能：将度数转换为弧度数。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long double operator"" _d2r(long double degree) { return degree * 3.14 / 360.0; }</a:t>
            </a:r>
            <a:endParaRPr lang="zh-CN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sin(30.0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_d2r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855818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Consolas" panose="020B0609020204030204" pitchFamily="49" charset="0"/>
              </a:rPr>
              <a:t>在函数的声明和定义中，参数称为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形式参数（简称形参）</a:t>
            </a:r>
            <a:r>
              <a:rPr lang="zh-CN" altLang="zh-CN" sz="2400" dirty="0">
                <a:latin typeface="Consolas" panose="020B0609020204030204" pitchFamily="49" charset="0"/>
              </a:rPr>
              <a:t>；在函数调用时，给出对应形式参数的实际值。这些值称为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实际参数（简称实参</a:t>
            </a:r>
            <a:r>
              <a:rPr lang="zh-CN" altLang="zh-CN" sz="2400" b="1" dirty="0">
                <a:latin typeface="Consolas" panose="020B0609020204030204" pitchFamily="49" charset="0"/>
              </a:rPr>
              <a:t>）</a:t>
            </a:r>
            <a:r>
              <a:rPr lang="zh-CN" altLang="zh-CN" sz="2400" dirty="0" smtClean="0">
                <a:latin typeface="Consolas" panose="020B0609020204030204" pitchFamily="49" charset="0"/>
              </a:rPr>
              <a:t>。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zh-CN" sz="2400" dirty="0" smtClean="0">
                <a:latin typeface="Consolas" panose="020B0609020204030204" pitchFamily="49" charset="0"/>
              </a:rPr>
              <a:t>实参将</a:t>
            </a:r>
            <a:r>
              <a:rPr lang="zh-CN" altLang="zh-CN" sz="2400" dirty="0">
                <a:latin typeface="Consolas" panose="020B0609020204030204" pitchFamily="49" charset="0"/>
              </a:rPr>
              <a:t>其值传递给形参的方式有三种：值、指针和</a:t>
            </a:r>
            <a:r>
              <a:rPr lang="zh-CN" altLang="zh-CN" sz="2400" dirty="0" smtClean="0">
                <a:latin typeface="Consolas" panose="020B0609020204030204" pitchFamily="49" charset="0"/>
              </a:rPr>
              <a:t>引用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void 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值参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。形参是实参的拷贝。可能导致大量的内存复制。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g(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 p);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指针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。形参仍是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实参的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拷贝。不过，形参指针和实参指针指向相同的对象。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h(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rl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左值引用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。形参是实参的别名，及形参就是实参本身。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k(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右值引用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。形参就是实参本身。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3195463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13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>
                <a:latin typeface="Consolas" panose="020B0609020204030204" pitchFamily="49" charset="0"/>
              </a:rPr>
              <a:t>const</a:t>
            </a:r>
            <a:r>
              <a:rPr lang="zh-CN" altLang="en-US" sz="2400" dirty="0" smtClean="0">
                <a:latin typeface="Consolas" panose="020B0609020204030204" pitchFamily="49" charset="0"/>
              </a:rPr>
              <a:t>参数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smtClean="0">
                <a:latin typeface="Consolas" panose="020B0609020204030204" pitchFamily="49" charset="0"/>
              </a:rPr>
              <a:t>{ …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不能被改变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默认参数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 </a:t>
            </a:r>
            <a:r>
              <a:rPr lang="en-US" altLang="zh-CN" dirty="0">
                <a:latin typeface="Consolas" panose="020B0609020204030204" pitchFamily="49" charset="0"/>
              </a:rPr>
              <a:t>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a = 0</a:t>
            </a:r>
            <a:r>
              <a:rPr lang="en-US" altLang="zh-CN" dirty="0">
                <a:latin typeface="Consolas" panose="020B0609020204030204" pitchFamily="49" charset="0"/>
              </a:rPr>
              <a:t>) { … 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f(10</a:t>
            </a:r>
            <a:r>
              <a:rPr lang="en-US" altLang="zh-CN" dirty="0">
                <a:latin typeface="Consolas" panose="020B0609020204030204" pitchFamily="49" charset="0"/>
              </a:rPr>
              <a:t>);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传递显式的值，则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的初始值为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f</a:t>
            </a:r>
            <a:r>
              <a:rPr lang="en-US" altLang="zh-CN" dirty="0">
                <a:latin typeface="Consolas" panose="020B0609020204030204" pitchFamily="49" charset="0"/>
              </a:rPr>
              <a:t>();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无对应的实参，则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初始值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取默认值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f(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10,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y); //error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g(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10,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0);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80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拖</a:t>
            </a:r>
            <a:r>
              <a:rPr lang="zh-CN" altLang="en-US" sz="2400" dirty="0" smtClean="0">
                <a:latin typeface="Consolas" panose="020B0609020204030204" pitchFamily="49" charset="0"/>
              </a:rPr>
              <a:t>尾返回类型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latin typeface="Consolas" panose="020B0609020204030204" pitchFamily="49" charset="0"/>
              </a:rPr>
              <a:t> add(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b)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{ return a + b;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Consolas" panose="020B0609020204030204" pitchFamily="49" charset="0"/>
              </a:rPr>
              <a:t>返回类型自动推导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latin typeface="Consolas" panose="020B0609020204030204" pitchFamily="49" charset="0"/>
              </a:rPr>
              <a:t> f(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</a:rPr>
              <a:t>		if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&gt;= 0) return 1;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根据整形常量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的类型，编译器推导出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的返回类型是</a:t>
            </a:r>
            <a:r>
              <a:rPr lang="en-US" altLang="zh-CN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zh-CN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</a:rPr>
              <a:t>		else </a:t>
            </a:r>
            <a:r>
              <a:rPr lang="en-US" altLang="zh-CN" dirty="0">
                <a:latin typeface="Consolas" panose="020B0609020204030204" pitchFamily="49" charset="0"/>
              </a:rPr>
              <a:t>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0) return 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latin typeface="Consolas" panose="020B0609020204030204" pitchFamily="49" charset="0"/>
              </a:rPr>
              <a:t>		else </a:t>
            </a:r>
            <a:r>
              <a:rPr lang="en-US" altLang="zh-CN" dirty="0">
                <a:latin typeface="Consolas" panose="020B0609020204030204" pitchFamily="49" charset="0"/>
              </a:rPr>
              <a:t>return -1.0;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6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，每条路径返回的类型不一样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228719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31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Consolas" panose="020B0609020204030204" pitchFamily="49" charset="0"/>
              </a:rPr>
              <a:t>结构化绑定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</a:rPr>
              <a:t> X {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a; double b; </a:t>
            </a:r>
            <a:r>
              <a:rPr lang="en-US" altLang="zh-CN" sz="2400" dirty="0" smtClean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	X </a:t>
            </a:r>
            <a:r>
              <a:rPr lang="en-US" altLang="zh-CN" sz="2400" dirty="0">
                <a:latin typeface="Consolas" panose="020B0609020204030204" pitchFamily="49" charset="0"/>
              </a:rPr>
              <a:t>f() { return {1, 2.3}; </a:t>
            </a:r>
            <a:r>
              <a:rPr lang="en-US" altLang="zh-CN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[a, b] = f()</a:t>
            </a:r>
            <a:r>
              <a:rPr lang="en-US" altLang="zh-CN" sz="2400" b="1" i="1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a/b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不能提前声明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定义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Consolas" panose="020B0609020204030204" pitchFamily="49" charset="0"/>
              </a:rPr>
              <a:t>函数返回</a:t>
            </a:r>
            <a:r>
              <a:rPr lang="en-US" altLang="zh-CN" sz="2400" dirty="0" smtClean="0">
                <a:latin typeface="Consolas" panose="020B0609020204030204" pitchFamily="49" charset="0"/>
              </a:rPr>
              <a:t>lambda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 altLang="zh-CN" sz="2400" dirty="0">
                <a:latin typeface="Consolas" panose="020B0609020204030204" pitchFamily="49" charset="0"/>
              </a:rPr>
              <a:t>f() { return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[](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a)-&gt;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{ return a *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a;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}; </a:t>
            </a:r>
            <a:r>
              <a:rPr lang="en-US" altLang="zh-CN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 smtClean="0">
                <a:latin typeface="Consolas" panose="020B0609020204030204" pitchFamily="49" charset="0"/>
              </a:rPr>
              <a:t> square = f();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//square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lambda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smtClean="0">
                <a:latin typeface="Consolas" panose="020B0609020204030204" pitchFamily="49" charset="0"/>
              </a:rPr>
              <a:t>square(3);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//9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f()(3</a:t>
            </a:r>
            <a:r>
              <a:rPr lang="en-US" altLang="zh-CN" sz="2400" dirty="0"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//9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09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当两个或多个在相同范围内的声明用的是同一个名字时，这个名字就被称为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重载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(overloading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smtClean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	double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>
                <a:latin typeface="Consolas" panose="020B0609020204030204" pitchFamily="49" charset="0"/>
              </a:rPr>
              <a:t>(double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  <a:r>
              <a:rPr lang="en-US" altLang="zh-CN" sz="2400" dirty="0" smtClean="0">
                <a:latin typeface="Consolas" panose="020B0609020204030204" pitchFamily="49" charset="0"/>
              </a:rPr>
              <a:t>{ … </a:t>
            </a: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	long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>
                <a:latin typeface="Consolas" panose="020B0609020204030204" pitchFamily="49" charset="0"/>
              </a:rPr>
              <a:t>(long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) { </a:t>
            </a:r>
            <a:r>
              <a:rPr lang="en-US" altLang="zh-CN" sz="2400" dirty="0" smtClean="0">
                <a:latin typeface="Consolas" panose="020B0609020204030204" pitchFamily="49" charset="0"/>
              </a:rPr>
              <a:t>… }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 smtClean="0"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num</a:t>
            </a:r>
            <a:r>
              <a:rPr lang="en-US" altLang="zh-CN" sz="2400" dirty="0" smtClean="0">
                <a:latin typeface="Consolas" panose="020B0609020204030204" pitchFamily="49" charset="0"/>
              </a:rPr>
              <a:t>) { … 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区分不同重载版本的唯一依据是函数的</a:t>
            </a:r>
            <a:r>
              <a:rPr lang="zh-CN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参数列表</a:t>
            </a:r>
            <a:r>
              <a:rPr lang="zh-CN" altLang="en-US" dirty="0" smtClean="0">
                <a:latin typeface="Consolas" panose="020B0609020204030204" pitchFamily="49" charset="0"/>
              </a:rPr>
              <a:t>，即重载函数必须在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参数个数</a:t>
            </a:r>
            <a:r>
              <a:rPr lang="zh-CN" altLang="en-US" dirty="0" smtClean="0">
                <a:latin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或</a:t>
            </a:r>
            <a:r>
              <a:rPr lang="zh-CN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参数类型</a:t>
            </a:r>
            <a:r>
              <a:rPr lang="zh-CN" altLang="en-US" dirty="0" smtClean="0">
                <a:latin typeface="Consolas" panose="020B0609020204030204" pitchFamily="49" charset="0"/>
              </a:rPr>
              <a:t>不同。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仅返回值类型不同不能被视为是函数重载。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72542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0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作为另一个函数的参数的函数称为</a:t>
            </a:r>
            <a:r>
              <a:rPr lang="zh-CN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(callback)</a:t>
            </a:r>
            <a:r>
              <a:rPr lang="zh-CN" altLang="en-US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如果回调函数返回</a:t>
            </a:r>
            <a:r>
              <a:rPr lang="en-US" altLang="zh-CN" dirty="0" smtClean="0">
                <a:latin typeface="Consolas" panose="020B0609020204030204" pitchFamily="49" charset="0"/>
              </a:rPr>
              <a:t>bool</a:t>
            </a:r>
            <a:r>
              <a:rPr lang="zh-CN" altLang="en-US" dirty="0" smtClean="0">
                <a:latin typeface="Consolas" panose="020B0609020204030204" pitchFamily="49" charset="0"/>
              </a:rPr>
              <a:t>值，则它往往又被称为</a:t>
            </a:r>
            <a:r>
              <a:rPr lang="zh-CN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谓词</a:t>
            </a: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(predicate)</a:t>
            </a:r>
            <a:r>
              <a:rPr lang="zh-CN" altLang="en-US" dirty="0" smtClean="0">
                <a:latin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示例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f(void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(*callback1)</a:t>
            </a:r>
            <a:r>
              <a:rPr lang="en-US" altLang="zh-CN" dirty="0">
                <a:latin typeface="Consolas" panose="020B0609020204030204" pitchFamily="49" charset="0"/>
              </a:rPr>
              <a:t>());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callback1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是一个指针，其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是函数指针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	void </a:t>
            </a:r>
            <a:r>
              <a:rPr lang="en-US" altLang="zh-CN" dirty="0">
                <a:latin typeface="Consolas" panose="020B0609020204030204" pitchFamily="49" charset="0"/>
              </a:rPr>
              <a:t>g(void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callback2</a:t>
            </a:r>
            <a:r>
              <a:rPr lang="en-US" altLang="zh-CN" dirty="0">
                <a:latin typeface="Consolas" panose="020B0609020204030204" pitchFamily="49" charset="0"/>
              </a:rPr>
              <a:t>());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callback2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是一个函数，其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以上两个函数的参数虽然类型不同，但却是等效的。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6017764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9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(*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)();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是指向函数的指针类型的名字，不是对象</a:t>
            </a:r>
            <a:r>
              <a:rPr lang="zh-CN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名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是函数类型的名字，不是对象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名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或者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= void (*)();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 = void 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p) { (*p)();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还可以写成：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p();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//void g(FUN p) { p(); } 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类型参数等效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h() { return f;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h() { return f; } //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1740523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11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(*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)();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是指向函数的指针类型的名字，不是对象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名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是函数类型的名字，不是对象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名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p) { (*p)();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还可以写成：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p();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//void g(FUN p) { p(); } 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类型参数等效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h() { return f;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h() { return f; } //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456864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9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myspace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X {…};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using XPTR = X*;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f() {…};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 = 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对象定义和初始化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myspace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latin typeface="Consolas" panose="020B0609020204030204" pitchFamily="49" charset="0"/>
              </a:rPr>
              <a:t>X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或者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 err="1" smtClean="0">
                <a:latin typeface="Consolas" panose="020B0609020204030204" pitchFamily="49" charset="0"/>
              </a:rPr>
              <a:t>myspace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X </a:t>
            </a:r>
            <a:r>
              <a:rPr lang="en-US" altLang="zh-CN" dirty="0" err="1" smtClean="0">
                <a:latin typeface="Consolas" panose="020B0609020204030204" pitchFamily="49" charset="0"/>
              </a:rPr>
              <a:t>x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717369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75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70615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46685" y="2665004"/>
            <a:ext cx="1646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条件表达式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逻辑表达式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选择条件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循环条件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与整型的关系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17249" y="2665004"/>
            <a:ext cx="4157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无原生类型，用整型替代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0=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假，任何非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值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N/A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968508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3" y="2665004"/>
            <a:ext cx="3788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原生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{false, true}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不等价，须转换</a:t>
            </a: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61662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46685" y="2665004"/>
            <a:ext cx="1646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常量的作用域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常量可重名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与整型的关系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类型超前声明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17249" y="2665004"/>
            <a:ext cx="4157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全局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no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常量默认为整型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不能作为类型名，须与关键字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一起使用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no</a:t>
            </a: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212850" y="1738397"/>
            <a:ext cx="3710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强类型枚举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SIDE { LEFT, RIGHT 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3599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风格枚举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SIDE { LEFT, RIGHT }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3" y="2665004"/>
            <a:ext cx="3788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被限制，使用时须加名字限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SIDE::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LEFT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yes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不等价，须转换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yes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指针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内存重解释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char *q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(char *)</a:t>
            </a:r>
            <a:r>
              <a:rPr lang="en-US" altLang="zh-CN" sz="1800" dirty="0">
                <a:latin typeface="Consolas" panose="020B0609020204030204" pitchFamily="49" charset="0"/>
              </a:rPr>
              <a:t>&amp;a;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空指针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*t = </a:t>
            </a:r>
            <a:r>
              <a:rPr lang="en-US" altLang="zh-CN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221025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08F5D4-AF68-468F-908F-D5006A574479}"/>
              </a:ext>
            </a:extLst>
          </p:cNvPr>
          <p:cNvGrpSpPr/>
          <p:nvPr/>
        </p:nvGrpSpPr>
        <p:grpSpPr>
          <a:xfrm>
            <a:off x="6865612" y="2158176"/>
            <a:ext cx="1708150" cy="1676400"/>
            <a:chOff x="6819900" y="2654300"/>
            <a:chExt cx="1708150" cy="1676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FC0CFC-782C-41C3-A288-24AB5ED22460}"/>
                </a:ext>
              </a:extLst>
            </p:cNvPr>
            <p:cNvSpPr/>
            <p:nvPr/>
          </p:nvSpPr>
          <p:spPr>
            <a:xfrm>
              <a:off x="6819900" y="26543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8D2370-2231-4F7B-A746-2AFD3DCE8DF2}"/>
                </a:ext>
              </a:extLst>
            </p:cNvPr>
            <p:cNvSpPr/>
            <p:nvPr/>
          </p:nvSpPr>
          <p:spPr>
            <a:xfrm>
              <a:off x="6819900" y="30734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C9780C-7AB5-4288-AE86-F4F50A75934A}"/>
                </a:ext>
              </a:extLst>
            </p:cNvPr>
            <p:cNvSpPr/>
            <p:nvPr/>
          </p:nvSpPr>
          <p:spPr>
            <a:xfrm>
              <a:off x="6819900" y="34925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658FD9-BDF4-42DA-B1D4-29F2FB74D840}"/>
                </a:ext>
              </a:extLst>
            </p:cNvPr>
            <p:cNvSpPr/>
            <p:nvPr/>
          </p:nvSpPr>
          <p:spPr>
            <a:xfrm>
              <a:off x="6819900" y="39116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FA17DDD-347D-42E5-BC32-42338A0601E9}"/>
              </a:ext>
            </a:extLst>
          </p:cNvPr>
          <p:cNvSpPr/>
          <p:nvPr/>
        </p:nvSpPr>
        <p:spPr>
          <a:xfrm>
            <a:off x="6109960" y="2002601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898CBF-0B74-4B23-B719-39986C8CD225}"/>
              </a:ext>
            </a:extLst>
          </p:cNvPr>
          <p:cNvSpPr/>
          <p:nvPr/>
        </p:nvSpPr>
        <p:spPr>
          <a:xfrm>
            <a:off x="6865612" y="2158176"/>
            <a:ext cx="1708150" cy="167640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70A72B-3F71-4B97-951B-2D86F5A54F69}"/>
              </a:ext>
            </a:extLst>
          </p:cNvPr>
          <p:cNvSpPr/>
          <p:nvPr/>
        </p:nvSpPr>
        <p:spPr>
          <a:xfrm>
            <a:off x="5166476" y="2700325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310B5-CF55-4FBE-99B3-26E11A0FDD4B}"/>
              </a:ext>
            </a:extLst>
          </p:cNvPr>
          <p:cNvSpPr/>
          <p:nvPr/>
        </p:nvSpPr>
        <p:spPr>
          <a:xfrm>
            <a:off x="9575049" y="2700325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179E4BC4-84D5-4908-A7EF-B846ECFA86D8}"/>
              </a:ext>
            </a:extLst>
          </p:cNvPr>
          <p:cNvCxnSpPr>
            <a:stCxn id="16" idx="3"/>
          </p:cNvCxnSpPr>
          <p:nvPr/>
        </p:nvCxnSpPr>
        <p:spPr>
          <a:xfrm flipV="1">
            <a:off x="5957899" y="2275530"/>
            <a:ext cx="907713" cy="6343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091C232-45E5-42A3-B7A6-0F9E950B57F3}"/>
              </a:ext>
            </a:extLst>
          </p:cNvPr>
          <p:cNvSpPr/>
          <p:nvPr/>
        </p:nvSpPr>
        <p:spPr>
          <a:xfrm>
            <a:off x="6713551" y="2158176"/>
            <a:ext cx="116290" cy="1676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D283A03B-0661-464F-BF39-4497AA940202}"/>
              </a:ext>
            </a:extLst>
          </p:cNvPr>
          <p:cNvSpPr/>
          <p:nvPr/>
        </p:nvSpPr>
        <p:spPr>
          <a:xfrm>
            <a:off x="8609533" y="2158176"/>
            <a:ext cx="98555" cy="4191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D65A428-59C8-404F-98F5-C38EE345F057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8573763" y="2212151"/>
            <a:ext cx="1001287" cy="697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760F762-D87D-412A-9E73-39530BD92F3E}"/>
              </a:ext>
            </a:extLst>
          </p:cNvPr>
          <p:cNvSpPr/>
          <p:nvPr/>
        </p:nvSpPr>
        <p:spPr>
          <a:xfrm>
            <a:off x="5423829" y="4155977"/>
            <a:ext cx="5632733" cy="12336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p =&gt; int: 0x44434241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q =&gt; char[]: {0x41, 0x42, 0x43, 0x44, …}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      ‘A’    ‘B’   ‘C’   ‘C’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：一个更好的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204652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64276" y="2895705"/>
            <a:ext cx="253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a[5], *p = a;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p[6] = 0;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4276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指针越界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776D5-7669-471D-8DD1-F88F34851EAC}"/>
              </a:ext>
            </a:extLst>
          </p:cNvPr>
          <p:cNvSpPr txBox="1"/>
          <p:nvPr/>
        </p:nvSpPr>
        <p:spPr>
          <a:xfrm>
            <a:off x="3659730" y="2895705"/>
            <a:ext cx="3257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int *p = new int[5];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return 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6629C7-0426-467F-9440-7AAA8D715176}"/>
              </a:ext>
            </a:extLst>
          </p:cNvPr>
          <p:cNvSpPr txBox="1"/>
          <p:nvPr/>
        </p:nvSpPr>
        <p:spPr>
          <a:xfrm>
            <a:off x="3659730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BA428-BF92-4FBD-BFA6-BACAB1B6994D}"/>
              </a:ext>
            </a:extLst>
          </p:cNvPr>
          <p:cNvSpPr txBox="1"/>
          <p:nvPr/>
        </p:nvSpPr>
        <p:spPr>
          <a:xfrm>
            <a:off x="7177727" y="2895705"/>
            <a:ext cx="4284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f()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int *p = new int[5], *q = p;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delete[] p;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q[0] = 0;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delete[] q;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E74DE8-250B-4CE0-BB8A-604CD2BBE47C}"/>
              </a:ext>
            </a:extLst>
          </p:cNvPr>
          <p:cNvSpPr txBox="1"/>
          <p:nvPr/>
        </p:nvSpPr>
        <p:spPr>
          <a:xfrm>
            <a:off x="7177727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悬空指针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BA3223-9280-4A19-BD8C-85897EBB1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53255"/>
              </p:ext>
            </p:extLst>
          </p:nvPr>
        </p:nvGraphicFramePr>
        <p:xfrm>
          <a:off x="1032830" y="4437039"/>
          <a:ext cx="199834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9668">
                  <a:extLst>
                    <a:ext uri="{9D8B030D-6E8A-4147-A177-3AD203B41FA5}">
                      <a16:colId xmlns:a16="http://schemas.microsoft.com/office/drawing/2014/main" val="2582241740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285475888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648586279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934555543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33074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0365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6797F6B-FBDC-4B8A-B8B4-3AFB19128B98}"/>
              </a:ext>
            </a:extLst>
          </p:cNvPr>
          <p:cNvSpPr/>
          <p:nvPr/>
        </p:nvSpPr>
        <p:spPr>
          <a:xfrm>
            <a:off x="3031170" y="4437039"/>
            <a:ext cx="380997" cy="3708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28E87E-D6B7-4917-8F42-81B881541F6D}"/>
              </a:ext>
            </a:extLst>
          </p:cNvPr>
          <p:cNvSpPr/>
          <p:nvPr/>
        </p:nvSpPr>
        <p:spPr>
          <a:xfrm>
            <a:off x="2046917" y="3745293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BCBB7C0-4B69-41EC-BEE8-06D4CCA8A1C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2442628" y="3954843"/>
            <a:ext cx="779041" cy="48219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225EBE1-219A-492D-8932-3E2EBD954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321"/>
              </p:ext>
            </p:extLst>
          </p:nvPr>
        </p:nvGraphicFramePr>
        <p:xfrm>
          <a:off x="8563930" y="5728908"/>
          <a:ext cx="1998340" cy="370840"/>
        </p:xfrm>
        <a:graphic>
          <a:graphicData uri="http://schemas.openxmlformats.org/drawingml/2006/table">
            <a:tbl>
              <a:tblPr/>
              <a:tblGrid>
                <a:gridCol w="399668">
                  <a:extLst>
                    <a:ext uri="{9D8B030D-6E8A-4147-A177-3AD203B41FA5}">
                      <a16:colId xmlns:a16="http://schemas.microsoft.com/office/drawing/2014/main" val="2582241740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285475888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648586279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934555543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33074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20365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BDCD9554-CB82-43E4-ADF7-2F03DBC24832}"/>
              </a:ext>
            </a:extLst>
          </p:cNvPr>
          <p:cNvSpPr/>
          <p:nvPr/>
        </p:nvSpPr>
        <p:spPr>
          <a:xfrm>
            <a:off x="8666537" y="4927030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E80429C-EB83-4109-9662-19B75D4D79D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577553" y="5435114"/>
            <a:ext cx="375824" cy="197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F319DE-B712-40D0-A274-9F780FEA3C7A}"/>
              </a:ext>
            </a:extLst>
          </p:cNvPr>
          <p:cNvSpPr/>
          <p:nvPr/>
        </p:nvSpPr>
        <p:spPr>
          <a:xfrm>
            <a:off x="7736527" y="5219130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q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547D040-C7F9-4036-A850-6ADF4156C7E5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8111107" y="5461505"/>
            <a:ext cx="276098" cy="6295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乘号 30">
            <a:extLst>
              <a:ext uri="{FF2B5EF4-FFF2-40B4-BE49-F238E27FC236}">
                <a16:creationId xmlns:a16="http://schemas.microsoft.com/office/drawing/2014/main" id="{922D6A0E-DCD6-407B-85E5-8173C4D109FD}"/>
              </a:ext>
            </a:extLst>
          </p:cNvPr>
          <p:cNvSpPr/>
          <p:nvPr/>
        </p:nvSpPr>
        <p:spPr>
          <a:xfrm>
            <a:off x="9071955" y="5386423"/>
            <a:ext cx="1044308" cy="1054670"/>
          </a:xfrm>
          <a:prstGeom prst="mathMultiply">
            <a:avLst>
              <a:gd name="adj1" fmla="val 48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定义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800" dirty="0">
                <a:latin typeface="Consolas" panose="020B0609020204030204" pitchFamily="49" charset="0"/>
              </a:rPr>
              <a:t>r = a;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含义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对象的</a:t>
            </a:r>
            <a:r>
              <a:rPr lang="zh-CN" altLang="en-US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别名</a:t>
            </a:r>
            <a:endParaRPr lang="en-US" altLang="zh-CN" sz="18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2104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id="{9BAB7741-F294-4C4D-AD52-7D33BD3DE160}"/>
              </a:ext>
            </a:extLst>
          </p:cNvPr>
          <p:cNvSpPr/>
          <p:nvPr/>
        </p:nvSpPr>
        <p:spPr>
          <a:xfrm>
            <a:off x="6426111" y="3446278"/>
            <a:ext cx="1051673" cy="105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D08789-1092-47DA-9E86-37708ADF59E7}"/>
              </a:ext>
            </a:extLst>
          </p:cNvPr>
          <p:cNvSpPr txBox="1"/>
          <p:nvPr/>
        </p:nvSpPr>
        <p:spPr>
          <a:xfrm>
            <a:off x="2094821" y="1918105"/>
            <a:ext cx="3710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int &amp;r = a;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7C2905-FC0C-4205-932D-F0E5412BF58F}"/>
              </a:ext>
            </a:extLst>
          </p:cNvPr>
          <p:cNvSpPr txBox="1"/>
          <p:nvPr/>
        </p:nvSpPr>
        <p:spPr>
          <a:xfrm>
            <a:off x="7899220" y="1918105"/>
            <a:ext cx="359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指针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int *p = &amp;a;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5C7293-B6D8-413C-85EE-3BEC3D3A12EC}"/>
              </a:ext>
            </a:extLst>
          </p:cNvPr>
          <p:cNvSpPr/>
          <p:nvPr/>
        </p:nvSpPr>
        <p:spPr>
          <a:xfrm>
            <a:off x="8763057" y="3458768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BAAF2E5-6581-484D-9339-CE8DAB52C706}"/>
              </a:ext>
            </a:extLst>
          </p:cNvPr>
          <p:cNvCxnSpPr>
            <a:cxnSpLocks/>
            <a:stCxn id="37" idx="3"/>
            <a:endCxn id="31" idx="3"/>
          </p:cNvCxnSpPr>
          <p:nvPr/>
        </p:nvCxnSpPr>
        <p:spPr>
          <a:xfrm flipV="1">
            <a:off x="10064223" y="3788520"/>
            <a:ext cx="1" cy="113309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14C30B6-DF8C-40CA-ACF7-1EA50C495797}"/>
              </a:ext>
            </a:extLst>
          </p:cNvPr>
          <p:cNvSpPr/>
          <p:nvPr/>
        </p:nvSpPr>
        <p:spPr>
          <a:xfrm>
            <a:off x="8763056" y="4591864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&amp;a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EB8541-7230-4586-ABCC-C861D9682B6F}"/>
              </a:ext>
            </a:extLst>
          </p:cNvPr>
          <p:cNvSpPr/>
          <p:nvPr/>
        </p:nvSpPr>
        <p:spPr>
          <a:xfrm>
            <a:off x="8094174" y="3533586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565127-D1BB-4469-AD0E-3D35F5E85DA2}"/>
              </a:ext>
            </a:extLst>
          </p:cNvPr>
          <p:cNvSpPr/>
          <p:nvPr/>
        </p:nvSpPr>
        <p:spPr>
          <a:xfrm>
            <a:off x="8103100" y="4664164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4B31F8-3C35-4EF3-813E-1815122D943A}"/>
              </a:ext>
            </a:extLst>
          </p:cNvPr>
          <p:cNvSpPr/>
          <p:nvPr/>
        </p:nvSpPr>
        <p:spPr>
          <a:xfrm>
            <a:off x="3944130" y="3458768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470858D-52DC-48DB-9956-52B8789977E2}"/>
              </a:ext>
            </a:extLst>
          </p:cNvPr>
          <p:cNvSpPr/>
          <p:nvPr/>
        </p:nvSpPr>
        <p:spPr>
          <a:xfrm>
            <a:off x="3283685" y="3533586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2D4D81-DD8F-47E9-88B1-91686D35C5C4}"/>
              </a:ext>
            </a:extLst>
          </p:cNvPr>
          <p:cNvSpPr/>
          <p:nvPr/>
        </p:nvSpPr>
        <p:spPr>
          <a:xfrm>
            <a:off x="5135772" y="3535124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0F18E1-7035-42C5-8DB9-F8BB9BA28F2B}"/>
              </a:ext>
            </a:extLst>
          </p:cNvPr>
          <p:cNvSpPr txBox="1"/>
          <p:nvPr/>
        </p:nvSpPr>
        <p:spPr>
          <a:xfrm>
            <a:off x="2739610" y="5598851"/>
            <a:ext cx="37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是同一个对象（的不同名字）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BC8DA9-7D88-486A-8934-7ACC5274A86A}"/>
              </a:ext>
            </a:extLst>
          </p:cNvPr>
          <p:cNvSpPr txBox="1"/>
          <p:nvPr/>
        </p:nvSpPr>
        <p:spPr>
          <a:xfrm>
            <a:off x="7558536" y="5598851"/>
            <a:ext cx="37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是两个不同的对象</a:t>
            </a:r>
          </a:p>
        </p:txBody>
      </p:sp>
    </p:spTree>
    <p:extLst>
      <p:ext uri="{BB962C8B-B14F-4D97-AF65-F5344CB8AC3E}">
        <p14:creationId xmlns:p14="http://schemas.microsoft.com/office/powerpoint/2010/main" val="7477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34927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74605" y="3038056"/>
            <a:ext cx="1646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定义方式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含义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用途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对象生命期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5169" y="3038056"/>
            <a:ext cx="4157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&amp;&amp;r = std::move(a)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对象的别名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标识临时对象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expiring</a:t>
            </a:r>
          </a:p>
        </p:txBody>
      </p:sp>
      <p:sp>
        <p:nvSpPr>
          <p:cNvPr id="8" name="椭圆 7"/>
          <p:cNvSpPr/>
          <p:nvPr/>
        </p:nvSpPr>
        <p:spPr>
          <a:xfrm>
            <a:off x="5647103" y="2052563"/>
            <a:ext cx="701938" cy="7019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240770" y="2111449"/>
            <a:ext cx="371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左值引用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45169" y="2111449"/>
            <a:ext cx="359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右值引用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62773" y="3038056"/>
            <a:ext cx="3788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&amp;r = a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对象的别名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标识常规对象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持久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805426-B2F1-4B85-A7DE-2F8848BA5451}"/>
              </a:ext>
            </a:extLst>
          </p:cNvPr>
          <p:cNvSpPr txBox="1"/>
          <p:nvPr/>
        </p:nvSpPr>
        <p:spPr>
          <a:xfrm>
            <a:off x="1899136" y="5266592"/>
            <a:ext cx="839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中的所有具名对象对不能直接绑定到右值引用上</a:t>
            </a:r>
          </a:p>
        </p:txBody>
      </p:sp>
    </p:spTree>
    <p:extLst>
      <p:ext uri="{BB962C8B-B14F-4D97-AF65-F5344CB8AC3E}">
        <p14:creationId xmlns:p14="http://schemas.microsoft.com/office/powerpoint/2010/main" val="16529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独立引用不常用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引用常用于函数的参数和返回值类型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a);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int&amp;&amp; </a:t>
            </a:r>
            <a:r>
              <a:rPr lang="en-US" altLang="zh-CN" dirty="0"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h();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int&amp;&amp; </a:t>
            </a:r>
            <a:r>
              <a:rPr lang="en-US" altLang="zh-CN" dirty="0">
                <a:latin typeface="Consolas" panose="020B0609020204030204" pitchFamily="49" charset="0"/>
              </a:rPr>
              <a:t>k();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688083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4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1931</Words>
  <Application>Microsoft Office PowerPoint</Application>
  <PresentationFormat>宽屏</PresentationFormat>
  <Paragraphs>491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微软雅黑</vt:lpstr>
      <vt:lpstr>Arial</vt:lpstr>
      <vt:lpstr>Consolas</vt:lpstr>
      <vt:lpstr>Times New Roman</vt:lpstr>
      <vt:lpstr>Wingdings</vt:lpstr>
      <vt:lpstr>Wingdings 3</vt:lpstr>
      <vt:lpstr>Office 主题​​</vt:lpstr>
      <vt:lpstr>PowerPoint 演示文稿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172</cp:revision>
  <dcterms:created xsi:type="dcterms:W3CDTF">2019-01-26T01:53:38Z</dcterms:created>
  <dcterms:modified xsi:type="dcterms:W3CDTF">2019-03-10T06:14:46Z</dcterms:modified>
</cp:coreProperties>
</file>