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7" r:id="rId3"/>
    <p:sldId id="32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2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四边形家族的类描述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基类子对象的初始化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基类成员的继承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6.2.4.1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构造函数的继承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基类成员的继承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静态成员的继承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6.2.5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重定义基类成员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赋值兼容原则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对象间的赋值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赋值兼容原则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引用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赋值兼容原则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多继承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语法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多继承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虚继承和虚基类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二义性问题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多继承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24DD65-DEF2-41C3-AA0D-5FDB7A35DE1B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虚继承和虚基类</a:t>
          </a:r>
        </a:p>
      </dgm:t>
    </dgm:pt>
    <dgm:pt modelId="{8FA3C746-730A-4DD8-ACB1-54402D87B778}" type="par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775C978F-3B83-4211-AAA1-1C1951469161}" type="sib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2A6EF680-0EB9-4C02-9267-2E5A26925C22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虚基类和虚继承</a:t>
          </a:r>
        </a:p>
      </dgm:t>
    </dgm:pt>
    <dgm:pt modelId="{BE4316A7-BB9B-40B8-A8EA-58BCE39219D4}" type="par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321CE145-4E9B-4A75-96E3-F44DEBCE2F69}" type="sib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C2BF3D52-4C50-46AF-BFA9-BAE4853B6F49}" type="pres">
      <dgm:prSet presAssocID="{3B24DD65-DEF2-41C3-AA0D-5FDB7A35DE1B}" presName="parTxOnly" presStyleLbl="node1" presStyleIdx="1" presStyleCnt="3">
        <dgm:presLayoutVars>
          <dgm:bulletEnabled val="1"/>
        </dgm:presLayoutVars>
      </dgm:prSet>
      <dgm:spPr/>
    </dgm:pt>
    <dgm:pt modelId="{95DE4987-5757-4749-BF9E-3008678D688B}" type="pres">
      <dgm:prSet presAssocID="{775C978F-3B83-4211-AAA1-1C1951469161}" presName="parSpace" presStyleCnt="0"/>
      <dgm:spPr/>
    </dgm:pt>
    <dgm:pt modelId="{5C264B7E-AC00-4BD1-B2C6-74729CA15D15}" type="pres">
      <dgm:prSet presAssocID="{2A6EF680-0EB9-4C02-9267-2E5A26925C2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63EF654-473D-493F-B5D2-A875D5BF92AB}" type="presOf" srcId="{2A6EF680-0EB9-4C02-9267-2E5A26925C22}" destId="{5C264B7E-AC00-4BD1-B2C6-74729CA15D15}" srcOrd="0" destOrd="0" presId="urn:microsoft.com/office/officeart/2005/8/layout/hChevron3"/>
    <dgm:cxn modelId="{9BA04A8C-1593-46FD-BB25-F3D42D9AA421}" srcId="{A885556A-91B6-419D-A877-1CB35B9D2E52}" destId="{2A6EF680-0EB9-4C02-9267-2E5A26925C22}" srcOrd="2" destOrd="0" parTransId="{BE4316A7-BB9B-40B8-A8EA-58BCE39219D4}" sibTransId="{321CE145-4E9B-4A75-96E3-F44DEBCE2F69}"/>
    <dgm:cxn modelId="{76F569B7-0234-4511-A272-096B38496BB7}" type="presOf" srcId="{3B24DD65-DEF2-41C3-AA0D-5FDB7A35DE1B}" destId="{C2BF3D52-4C50-46AF-BFA9-BAE4853B6F49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45E79EFB-C24B-474C-8241-140743EAFB26}" srcId="{A885556A-91B6-419D-A877-1CB35B9D2E52}" destId="{3B24DD65-DEF2-41C3-AA0D-5FDB7A35DE1B}" srcOrd="1" destOrd="0" parTransId="{8FA3C746-730A-4DD8-ACB1-54402D87B778}" sibTransId="{775C978F-3B83-4211-AAA1-1C1951469161}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6E4D8FC3-84AD-4A0F-843E-A2443B4B674C}" type="presParOf" srcId="{BB44B8D7-DA2A-4A62-9CCC-6CE3C07D2D28}" destId="{C2BF3D52-4C50-46AF-BFA9-BAE4853B6F49}" srcOrd="2" destOrd="0" presId="urn:microsoft.com/office/officeart/2005/8/layout/hChevron3"/>
    <dgm:cxn modelId="{B0AB6048-5686-406A-A50C-4DD1CDE402BE}" type="presParOf" srcId="{BB44B8D7-DA2A-4A62-9CCC-6CE3C07D2D28}" destId="{95DE4987-5757-4749-BF9E-3008678D688B}" srcOrd="3" destOrd="0" presId="urn:microsoft.com/office/officeart/2005/8/layout/hChevron3"/>
    <dgm:cxn modelId="{C01E74C6-BAF0-408F-924E-FE521A55B6C2}" type="presParOf" srcId="{BB44B8D7-DA2A-4A62-9CCC-6CE3C07D2D28}" destId="{5C264B7E-AC00-4BD1-B2C6-74729CA15D1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四边形家族的类描述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一种解决方案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多继承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24DD65-DEF2-41C3-AA0D-5FDB7A35DE1B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虚继承和虚基类</a:t>
          </a:r>
        </a:p>
      </dgm:t>
    </dgm:pt>
    <dgm:pt modelId="{8FA3C746-730A-4DD8-ACB1-54402D87B778}" type="par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775C978F-3B83-4211-AAA1-1C1951469161}" type="sib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2A6EF680-0EB9-4C02-9267-2E5A26925C22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其他问题</a:t>
          </a:r>
        </a:p>
      </dgm:t>
    </dgm:pt>
    <dgm:pt modelId="{BE4316A7-BB9B-40B8-A8EA-58BCE39219D4}" type="par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321CE145-4E9B-4A75-96E3-F44DEBCE2F69}" type="sib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C2BF3D52-4C50-46AF-BFA9-BAE4853B6F49}" type="pres">
      <dgm:prSet presAssocID="{3B24DD65-DEF2-41C3-AA0D-5FDB7A35DE1B}" presName="parTxOnly" presStyleLbl="node1" presStyleIdx="1" presStyleCnt="3">
        <dgm:presLayoutVars>
          <dgm:bulletEnabled val="1"/>
        </dgm:presLayoutVars>
      </dgm:prSet>
      <dgm:spPr/>
    </dgm:pt>
    <dgm:pt modelId="{95DE4987-5757-4749-BF9E-3008678D688B}" type="pres">
      <dgm:prSet presAssocID="{775C978F-3B83-4211-AAA1-1C1951469161}" presName="parSpace" presStyleCnt="0"/>
      <dgm:spPr/>
    </dgm:pt>
    <dgm:pt modelId="{5C264B7E-AC00-4BD1-B2C6-74729CA15D15}" type="pres">
      <dgm:prSet presAssocID="{2A6EF680-0EB9-4C02-9267-2E5A26925C2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63EF654-473D-493F-B5D2-A875D5BF92AB}" type="presOf" srcId="{2A6EF680-0EB9-4C02-9267-2E5A26925C22}" destId="{5C264B7E-AC00-4BD1-B2C6-74729CA15D15}" srcOrd="0" destOrd="0" presId="urn:microsoft.com/office/officeart/2005/8/layout/hChevron3"/>
    <dgm:cxn modelId="{9BA04A8C-1593-46FD-BB25-F3D42D9AA421}" srcId="{A885556A-91B6-419D-A877-1CB35B9D2E52}" destId="{2A6EF680-0EB9-4C02-9267-2E5A26925C22}" srcOrd="2" destOrd="0" parTransId="{BE4316A7-BB9B-40B8-A8EA-58BCE39219D4}" sibTransId="{321CE145-4E9B-4A75-96E3-F44DEBCE2F69}"/>
    <dgm:cxn modelId="{76F569B7-0234-4511-A272-096B38496BB7}" type="presOf" srcId="{3B24DD65-DEF2-41C3-AA0D-5FDB7A35DE1B}" destId="{C2BF3D52-4C50-46AF-BFA9-BAE4853B6F49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45E79EFB-C24B-474C-8241-140743EAFB26}" srcId="{A885556A-91B6-419D-A877-1CB35B9D2E52}" destId="{3B24DD65-DEF2-41C3-AA0D-5FDB7A35DE1B}" srcOrd="1" destOrd="0" parTransId="{8FA3C746-730A-4DD8-ACB1-54402D87B778}" sibTransId="{775C978F-3B83-4211-AAA1-1C1951469161}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6E4D8FC3-84AD-4A0F-843E-A2443B4B674C}" type="presParOf" srcId="{BB44B8D7-DA2A-4A62-9CCC-6CE3C07D2D28}" destId="{C2BF3D52-4C50-46AF-BFA9-BAE4853B6F49}" srcOrd="2" destOrd="0" presId="urn:microsoft.com/office/officeart/2005/8/layout/hChevron3"/>
    <dgm:cxn modelId="{B0AB6048-5686-406A-A50C-4DD1CDE402BE}" type="presParOf" srcId="{BB44B8D7-DA2A-4A62-9CCC-6CE3C07D2D28}" destId="{95DE4987-5757-4749-BF9E-3008678D688B}" srcOrd="3" destOrd="0" presId="urn:microsoft.com/office/officeart/2005/8/layout/hChevron3"/>
    <dgm:cxn modelId="{C01E74C6-BAF0-408F-924E-FE521A55B6C2}" type="presParOf" srcId="{BB44B8D7-DA2A-4A62-9CCC-6CE3C07D2D28}" destId="{5C264B7E-AC00-4BD1-B2C6-74729CA15D1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多继承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24DD65-DEF2-41C3-AA0D-5FDB7A35DE1B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虚继承和虚基类</a:t>
          </a:r>
        </a:p>
      </dgm:t>
    </dgm:pt>
    <dgm:pt modelId="{8FA3C746-730A-4DD8-ACB1-54402D87B778}" type="par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775C978F-3B83-4211-AAA1-1C1951469161}" type="sib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2A6EF680-0EB9-4C02-9267-2E5A26925C22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其他问题</a:t>
          </a:r>
        </a:p>
      </dgm:t>
    </dgm:pt>
    <dgm:pt modelId="{BE4316A7-BB9B-40B8-A8EA-58BCE39219D4}" type="par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321CE145-4E9B-4A75-96E3-F44DEBCE2F69}" type="sib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C2BF3D52-4C50-46AF-BFA9-BAE4853B6F49}" type="pres">
      <dgm:prSet presAssocID="{3B24DD65-DEF2-41C3-AA0D-5FDB7A35DE1B}" presName="parTxOnly" presStyleLbl="node1" presStyleIdx="1" presStyleCnt="3">
        <dgm:presLayoutVars>
          <dgm:bulletEnabled val="1"/>
        </dgm:presLayoutVars>
      </dgm:prSet>
      <dgm:spPr/>
    </dgm:pt>
    <dgm:pt modelId="{95DE4987-5757-4749-BF9E-3008678D688B}" type="pres">
      <dgm:prSet presAssocID="{775C978F-3B83-4211-AAA1-1C1951469161}" presName="parSpace" presStyleCnt="0"/>
      <dgm:spPr/>
    </dgm:pt>
    <dgm:pt modelId="{5C264B7E-AC00-4BD1-B2C6-74729CA15D15}" type="pres">
      <dgm:prSet presAssocID="{2A6EF680-0EB9-4C02-9267-2E5A26925C2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63EF654-473D-493F-B5D2-A875D5BF92AB}" type="presOf" srcId="{2A6EF680-0EB9-4C02-9267-2E5A26925C22}" destId="{5C264B7E-AC00-4BD1-B2C6-74729CA15D15}" srcOrd="0" destOrd="0" presId="urn:microsoft.com/office/officeart/2005/8/layout/hChevron3"/>
    <dgm:cxn modelId="{9BA04A8C-1593-46FD-BB25-F3D42D9AA421}" srcId="{A885556A-91B6-419D-A877-1CB35B9D2E52}" destId="{2A6EF680-0EB9-4C02-9267-2E5A26925C22}" srcOrd="2" destOrd="0" parTransId="{BE4316A7-BB9B-40B8-A8EA-58BCE39219D4}" sibTransId="{321CE145-4E9B-4A75-96E3-F44DEBCE2F69}"/>
    <dgm:cxn modelId="{76F569B7-0234-4511-A272-096B38496BB7}" type="presOf" srcId="{3B24DD65-DEF2-41C3-AA0D-5FDB7A35DE1B}" destId="{C2BF3D52-4C50-46AF-BFA9-BAE4853B6F49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45E79EFB-C24B-474C-8241-140743EAFB26}" srcId="{A885556A-91B6-419D-A877-1CB35B9D2E52}" destId="{3B24DD65-DEF2-41C3-AA0D-5FDB7A35DE1B}" srcOrd="1" destOrd="0" parTransId="{8FA3C746-730A-4DD8-ACB1-54402D87B778}" sibTransId="{775C978F-3B83-4211-AAA1-1C1951469161}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6E4D8FC3-84AD-4A0F-843E-A2443B4B674C}" type="presParOf" srcId="{BB44B8D7-DA2A-4A62-9CCC-6CE3C07D2D28}" destId="{C2BF3D52-4C50-46AF-BFA9-BAE4853B6F49}" srcOrd="2" destOrd="0" presId="urn:microsoft.com/office/officeart/2005/8/layout/hChevron3"/>
    <dgm:cxn modelId="{B0AB6048-5686-406A-A50C-4DD1CDE402BE}" type="presParOf" srcId="{BB44B8D7-DA2A-4A62-9CCC-6CE3C07D2D28}" destId="{95DE4987-5757-4749-BF9E-3008678D688B}" srcOrd="3" destOrd="0" presId="urn:microsoft.com/office/officeart/2005/8/layout/hChevron3"/>
    <dgm:cxn modelId="{C01E74C6-BAF0-408F-924E-FE521A55B6C2}" type="presParOf" srcId="{BB44B8D7-DA2A-4A62-9CCC-6CE3C07D2D28}" destId="{5C264B7E-AC00-4BD1-B2C6-74729CA15D1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继承的前提：正确的分类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24DD65-DEF2-41C3-AA0D-5FDB7A35DE1B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基于角色的分类</a:t>
          </a:r>
        </a:p>
      </dgm:t>
    </dgm:pt>
    <dgm:pt modelId="{8FA3C746-730A-4DD8-ACB1-54402D87B778}" type="par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775C978F-3B83-4211-AAA1-1C1951469161}" type="sib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2A6EF680-0EB9-4C02-9267-2E5A26925C22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4316A7-BB9B-40B8-A8EA-58BCE39219D4}" type="par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321CE145-4E9B-4A75-96E3-F44DEBCE2F69}" type="sib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C2BF3D52-4C50-46AF-BFA9-BAE4853B6F49}" type="pres">
      <dgm:prSet presAssocID="{3B24DD65-DEF2-41C3-AA0D-5FDB7A35DE1B}" presName="parTxOnly" presStyleLbl="node1" presStyleIdx="1" presStyleCnt="3">
        <dgm:presLayoutVars>
          <dgm:bulletEnabled val="1"/>
        </dgm:presLayoutVars>
      </dgm:prSet>
      <dgm:spPr/>
    </dgm:pt>
    <dgm:pt modelId="{95DE4987-5757-4749-BF9E-3008678D688B}" type="pres">
      <dgm:prSet presAssocID="{775C978F-3B83-4211-AAA1-1C1951469161}" presName="parSpace" presStyleCnt="0"/>
      <dgm:spPr/>
    </dgm:pt>
    <dgm:pt modelId="{5C264B7E-AC00-4BD1-B2C6-74729CA15D15}" type="pres">
      <dgm:prSet presAssocID="{2A6EF680-0EB9-4C02-9267-2E5A26925C2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63EF654-473D-493F-B5D2-A875D5BF92AB}" type="presOf" srcId="{2A6EF680-0EB9-4C02-9267-2E5A26925C22}" destId="{5C264B7E-AC00-4BD1-B2C6-74729CA15D15}" srcOrd="0" destOrd="0" presId="urn:microsoft.com/office/officeart/2005/8/layout/hChevron3"/>
    <dgm:cxn modelId="{9BA04A8C-1593-46FD-BB25-F3D42D9AA421}" srcId="{A885556A-91B6-419D-A877-1CB35B9D2E52}" destId="{2A6EF680-0EB9-4C02-9267-2E5A26925C22}" srcOrd="2" destOrd="0" parTransId="{BE4316A7-BB9B-40B8-A8EA-58BCE39219D4}" sibTransId="{321CE145-4E9B-4A75-96E3-F44DEBCE2F69}"/>
    <dgm:cxn modelId="{76F569B7-0234-4511-A272-096B38496BB7}" type="presOf" srcId="{3B24DD65-DEF2-41C3-AA0D-5FDB7A35DE1B}" destId="{C2BF3D52-4C50-46AF-BFA9-BAE4853B6F49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45E79EFB-C24B-474C-8241-140743EAFB26}" srcId="{A885556A-91B6-419D-A877-1CB35B9D2E52}" destId="{3B24DD65-DEF2-41C3-AA0D-5FDB7A35DE1B}" srcOrd="1" destOrd="0" parTransId="{8FA3C746-730A-4DD8-ACB1-54402D87B778}" sibTransId="{775C978F-3B83-4211-AAA1-1C1951469161}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6E4D8FC3-84AD-4A0F-843E-A2443B4B674C}" type="presParOf" srcId="{BB44B8D7-DA2A-4A62-9CCC-6CE3C07D2D28}" destId="{C2BF3D52-4C50-46AF-BFA9-BAE4853B6F49}" srcOrd="2" destOrd="0" presId="urn:microsoft.com/office/officeart/2005/8/layout/hChevron3"/>
    <dgm:cxn modelId="{B0AB6048-5686-406A-A50C-4DD1CDE402BE}" type="presParOf" srcId="{BB44B8D7-DA2A-4A62-9CCC-6CE3C07D2D28}" destId="{95DE4987-5757-4749-BF9E-3008678D688B}" srcOrd="3" destOrd="0" presId="urn:microsoft.com/office/officeart/2005/8/layout/hChevron3"/>
    <dgm:cxn modelId="{C01E74C6-BAF0-408F-924E-FE521A55B6C2}" type="presParOf" srcId="{BB44B8D7-DA2A-4A62-9CCC-6CE3C07D2D28}" destId="{5C264B7E-AC00-4BD1-B2C6-74729CA15D1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继承的前提：正确的分类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24DD65-DEF2-41C3-AA0D-5FDB7A35DE1B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案例存在的问题</a:t>
          </a:r>
        </a:p>
      </dgm:t>
    </dgm:pt>
    <dgm:pt modelId="{8FA3C746-730A-4DD8-ACB1-54402D87B778}" type="par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775C978F-3B83-4211-AAA1-1C1951469161}" type="sib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2A6EF680-0EB9-4C02-9267-2E5A26925C22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4316A7-BB9B-40B8-A8EA-58BCE39219D4}" type="par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321CE145-4E9B-4A75-96E3-F44DEBCE2F69}" type="sib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C2BF3D52-4C50-46AF-BFA9-BAE4853B6F49}" type="pres">
      <dgm:prSet presAssocID="{3B24DD65-DEF2-41C3-AA0D-5FDB7A35DE1B}" presName="parTxOnly" presStyleLbl="node1" presStyleIdx="1" presStyleCnt="3">
        <dgm:presLayoutVars>
          <dgm:bulletEnabled val="1"/>
        </dgm:presLayoutVars>
      </dgm:prSet>
      <dgm:spPr/>
    </dgm:pt>
    <dgm:pt modelId="{95DE4987-5757-4749-BF9E-3008678D688B}" type="pres">
      <dgm:prSet presAssocID="{775C978F-3B83-4211-AAA1-1C1951469161}" presName="parSpace" presStyleCnt="0"/>
      <dgm:spPr/>
    </dgm:pt>
    <dgm:pt modelId="{5C264B7E-AC00-4BD1-B2C6-74729CA15D15}" type="pres">
      <dgm:prSet presAssocID="{2A6EF680-0EB9-4C02-9267-2E5A26925C2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63EF654-473D-493F-B5D2-A875D5BF92AB}" type="presOf" srcId="{2A6EF680-0EB9-4C02-9267-2E5A26925C22}" destId="{5C264B7E-AC00-4BD1-B2C6-74729CA15D15}" srcOrd="0" destOrd="0" presId="urn:microsoft.com/office/officeart/2005/8/layout/hChevron3"/>
    <dgm:cxn modelId="{9BA04A8C-1593-46FD-BB25-F3D42D9AA421}" srcId="{A885556A-91B6-419D-A877-1CB35B9D2E52}" destId="{2A6EF680-0EB9-4C02-9267-2E5A26925C22}" srcOrd="2" destOrd="0" parTransId="{BE4316A7-BB9B-40B8-A8EA-58BCE39219D4}" sibTransId="{321CE145-4E9B-4A75-96E3-F44DEBCE2F69}"/>
    <dgm:cxn modelId="{76F569B7-0234-4511-A272-096B38496BB7}" type="presOf" srcId="{3B24DD65-DEF2-41C3-AA0D-5FDB7A35DE1B}" destId="{C2BF3D52-4C50-46AF-BFA9-BAE4853B6F49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45E79EFB-C24B-474C-8241-140743EAFB26}" srcId="{A885556A-91B6-419D-A877-1CB35B9D2E52}" destId="{3B24DD65-DEF2-41C3-AA0D-5FDB7A35DE1B}" srcOrd="1" destOrd="0" parTransId="{8FA3C746-730A-4DD8-ACB1-54402D87B778}" sibTransId="{775C978F-3B83-4211-AAA1-1C1951469161}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6E4D8FC3-84AD-4A0F-843E-A2443B4B674C}" type="presParOf" srcId="{BB44B8D7-DA2A-4A62-9CCC-6CE3C07D2D28}" destId="{C2BF3D52-4C50-46AF-BFA9-BAE4853B6F49}" srcOrd="2" destOrd="0" presId="urn:microsoft.com/office/officeart/2005/8/layout/hChevron3"/>
    <dgm:cxn modelId="{B0AB6048-5686-406A-A50C-4DD1CDE402BE}" type="presParOf" srcId="{BB44B8D7-DA2A-4A62-9CCC-6CE3C07D2D28}" destId="{95DE4987-5757-4749-BF9E-3008678D688B}" srcOrd="3" destOrd="0" presId="urn:microsoft.com/office/officeart/2005/8/layout/hChevron3"/>
    <dgm:cxn modelId="{C01E74C6-BAF0-408F-924E-FE521A55B6C2}" type="presParOf" srcId="{BB44B8D7-DA2A-4A62-9CCC-6CE3C07D2D28}" destId="{5C264B7E-AC00-4BD1-B2C6-74729CA15D1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继承的前提：正确的分类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24DD65-DEF2-41C3-AA0D-5FDB7A35DE1B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案例的改进方案</a:t>
          </a:r>
        </a:p>
      </dgm:t>
    </dgm:pt>
    <dgm:pt modelId="{8FA3C746-730A-4DD8-ACB1-54402D87B778}" type="par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775C978F-3B83-4211-AAA1-1C1951469161}" type="sibTrans" cxnId="{45E79EFB-C24B-474C-8241-140743EAFB26}">
      <dgm:prSet/>
      <dgm:spPr/>
      <dgm:t>
        <a:bodyPr/>
        <a:lstStyle/>
        <a:p>
          <a:pPr algn="l"/>
          <a:endParaRPr lang="zh-CN" altLang="en-US"/>
        </a:p>
      </dgm:t>
    </dgm:pt>
    <dgm:pt modelId="{2A6EF680-0EB9-4C02-9267-2E5A26925C22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4316A7-BB9B-40B8-A8EA-58BCE39219D4}" type="par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321CE145-4E9B-4A75-96E3-F44DEBCE2F69}" type="sibTrans" cxnId="{9BA04A8C-1593-46FD-BB25-F3D42D9AA421}">
      <dgm:prSet/>
      <dgm:spPr/>
      <dgm:t>
        <a:bodyPr/>
        <a:lstStyle/>
        <a:p>
          <a:pPr algn="l"/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C2BF3D52-4C50-46AF-BFA9-BAE4853B6F49}" type="pres">
      <dgm:prSet presAssocID="{3B24DD65-DEF2-41C3-AA0D-5FDB7A35DE1B}" presName="parTxOnly" presStyleLbl="node1" presStyleIdx="1" presStyleCnt="3">
        <dgm:presLayoutVars>
          <dgm:bulletEnabled val="1"/>
        </dgm:presLayoutVars>
      </dgm:prSet>
      <dgm:spPr/>
    </dgm:pt>
    <dgm:pt modelId="{95DE4987-5757-4749-BF9E-3008678D688B}" type="pres">
      <dgm:prSet presAssocID="{775C978F-3B83-4211-AAA1-1C1951469161}" presName="parSpace" presStyleCnt="0"/>
      <dgm:spPr/>
    </dgm:pt>
    <dgm:pt modelId="{5C264B7E-AC00-4BD1-B2C6-74729CA15D15}" type="pres">
      <dgm:prSet presAssocID="{2A6EF680-0EB9-4C02-9267-2E5A26925C2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63EF654-473D-493F-B5D2-A875D5BF92AB}" type="presOf" srcId="{2A6EF680-0EB9-4C02-9267-2E5A26925C22}" destId="{5C264B7E-AC00-4BD1-B2C6-74729CA15D15}" srcOrd="0" destOrd="0" presId="urn:microsoft.com/office/officeart/2005/8/layout/hChevron3"/>
    <dgm:cxn modelId="{9BA04A8C-1593-46FD-BB25-F3D42D9AA421}" srcId="{A885556A-91B6-419D-A877-1CB35B9D2E52}" destId="{2A6EF680-0EB9-4C02-9267-2E5A26925C22}" srcOrd="2" destOrd="0" parTransId="{BE4316A7-BB9B-40B8-A8EA-58BCE39219D4}" sibTransId="{321CE145-4E9B-4A75-96E3-F44DEBCE2F69}"/>
    <dgm:cxn modelId="{76F569B7-0234-4511-A272-096B38496BB7}" type="presOf" srcId="{3B24DD65-DEF2-41C3-AA0D-5FDB7A35DE1B}" destId="{C2BF3D52-4C50-46AF-BFA9-BAE4853B6F49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45E79EFB-C24B-474C-8241-140743EAFB26}" srcId="{A885556A-91B6-419D-A877-1CB35B9D2E52}" destId="{3B24DD65-DEF2-41C3-AA0D-5FDB7A35DE1B}" srcOrd="1" destOrd="0" parTransId="{8FA3C746-730A-4DD8-ACB1-54402D87B778}" sibTransId="{775C978F-3B83-4211-AAA1-1C1951469161}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6E4D8FC3-84AD-4A0F-843E-A2443B4B674C}" type="presParOf" srcId="{BB44B8D7-DA2A-4A62-9CCC-6CE3C07D2D28}" destId="{C2BF3D52-4C50-46AF-BFA9-BAE4853B6F49}" srcOrd="2" destOrd="0" presId="urn:microsoft.com/office/officeart/2005/8/layout/hChevron3"/>
    <dgm:cxn modelId="{B0AB6048-5686-406A-A50C-4DD1CDE402BE}" type="presParOf" srcId="{BB44B8D7-DA2A-4A62-9CCC-6CE3C07D2D28}" destId="{95DE4987-5757-4749-BF9E-3008678D688B}" srcOrd="3" destOrd="0" presId="urn:microsoft.com/office/officeart/2005/8/layout/hChevron3"/>
    <dgm:cxn modelId="{C01E74C6-BAF0-408F-924E-FE521A55B6C2}" type="presParOf" srcId="{BB44B8D7-DA2A-4A62-9CCC-6CE3C07D2D28}" destId="{5C264B7E-AC00-4BD1-B2C6-74729CA15D1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四边形家族的类描述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理清关系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定义基类和派生类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继承的语法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定义基类和派生类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访问控制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定义基类和派生类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6.2.1.2 protected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成员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定义基类和派生类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访问声明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继承的实现机制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对比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  <a:endParaRPr lang="zh-CN" alt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继承的实现机制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派生类对象的内部结构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四边形家族的类描述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4640626" y="0"/>
        <a:ext cx="2433741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基类子对象的初始化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基类成员的继承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6.2.4.1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构造函数的继承</a:t>
          </a:r>
        </a:p>
      </dsp:txBody>
      <dsp:txXfrm>
        <a:off x="4640626" y="0"/>
        <a:ext cx="2433741" cy="354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基类成员的继承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静态成员的继承</a:t>
          </a:r>
        </a:p>
      </dsp:txBody>
      <dsp:txXfrm>
        <a:off x="4640626" y="0"/>
        <a:ext cx="2433741" cy="354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6.2.5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重定义基类成员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赋值兼容原则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对象间的赋值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赋值兼容原则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引用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赋值兼容原则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6.3.3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指针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多继承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语法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多继承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虚继承和虚基类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二义性问题</a:t>
          </a:r>
        </a:p>
      </dsp:txBody>
      <dsp:txXfrm>
        <a:off x="4640626" y="0"/>
        <a:ext cx="2433741" cy="35402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多继承</a:t>
          </a:r>
        </a:p>
      </dsp:txBody>
      <dsp:txXfrm>
        <a:off x="3188" y="0"/>
        <a:ext cx="2699260" cy="354025"/>
      </dsp:txXfrm>
    </dsp:sp>
    <dsp:sp modelId="{C2BF3D52-4C50-46AF-BFA9-BAE4853B6F49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虚继承和虚基类</a:t>
          </a:r>
        </a:p>
      </dsp:txBody>
      <dsp:txXfrm>
        <a:off x="2410413" y="0"/>
        <a:ext cx="2433741" cy="354025"/>
      </dsp:txXfrm>
    </dsp:sp>
    <dsp:sp modelId="{5C264B7E-AC00-4BD1-B2C6-74729CA15D15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虚基类和虚继承</a:t>
          </a:r>
        </a:p>
      </dsp:txBody>
      <dsp:txXfrm>
        <a:off x="4640626" y="0"/>
        <a:ext cx="2433741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四边形家族的类描述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一种解决方案</a:t>
          </a:r>
        </a:p>
      </dsp:txBody>
      <dsp:txXfrm>
        <a:off x="4640626" y="0"/>
        <a:ext cx="2433741" cy="35402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多继承</a:t>
          </a:r>
        </a:p>
      </dsp:txBody>
      <dsp:txXfrm>
        <a:off x="3188" y="0"/>
        <a:ext cx="2699260" cy="354025"/>
      </dsp:txXfrm>
    </dsp:sp>
    <dsp:sp modelId="{C2BF3D52-4C50-46AF-BFA9-BAE4853B6F49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虚继承和虚基类</a:t>
          </a:r>
        </a:p>
      </dsp:txBody>
      <dsp:txXfrm>
        <a:off x="2410413" y="0"/>
        <a:ext cx="2433741" cy="354025"/>
      </dsp:txXfrm>
    </dsp:sp>
    <dsp:sp modelId="{5C264B7E-AC00-4BD1-B2C6-74729CA15D15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其他问题</a:t>
          </a:r>
        </a:p>
      </dsp:txBody>
      <dsp:txXfrm>
        <a:off x="4640626" y="0"/>
        <a:ext cx="2433741" cy="3540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多继承</a:t>
          </a:r>
        </a:p>
      </dsp:txBody>
      <dsp:txXfrm>
        <a:off x="3188" y="0"/>
        <a:ext cx="2699260" cy="354025"/>
      </dsp:txXfrm>
    </dsp:sp>
    <dsp:sp modelId="{C2BF3D52-4C50-46AF-BFA9-BAE4853B6F49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虚继承和虚基类</a:t>
          </a:r>
        </a:p>
      </dsp:txBody>
      <dsp:txXfrm>
        <a:off x="2410413" y="0"/>
        <a:ext cx="2433741" cy="354025"/>
      </dsp:txXfrm>
    </dsp:sp>
    <dsp:sp modelId="{5C264B7E-AC00-4BD1-B2C6-74729CA15D15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6.4.2.3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其他问题</a:t>
          </a:r>
        </a:p>
      </dsp:txBody>
      <dsp:txXfrm>
        <a:off x="4640626" y="0"/>
        <a:ext cx="2433741" cy="3540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继承的前提：正确的分类</a:t>
          </a:r>
        </a:p>
      </dsp:txBody>
      <dsp:txXfrm>
        <a:off x="3188" y="0"/>
        <a:ext cx="2699260" cy="354025"/>
      </dsp:txXfrm>
    </dsp:sp>
    <dsp:sp modelId="{C2BF3D52-4C50-46AF-BFA9-BAE4853B6F49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基于角色的分类</a:t>
          </a:r>
        </a:p>
      </dsp:txBody>
      <dsp:txXfrm>
        <a:off x="2410413" y="0"/>
        <a:ext cx="2433741" cy="354025"/>
      </dsp:txXfrm>
    </dsp:sp>
    <dsp:sp modelId="{5C264B7E-AC00-4BD1-B2C6-74729CA15D15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继承的前提：正确的分类</a:t>
          </a:r>
        </a:p>
      </dsp:txBody>
      <dsp:txXfrm>
        <a:off x="3188" y="0"/>
        <a:ext cx="2699260" cy="354025"/>
      </dsp:txXfrm>
    </dsp:sp>
    <dsp:sp modelId="{C2BF3D52-4C50-46AF-BFA9-BAE4853B6F49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案例存在的问题</a:t>
          </a:r>
        </a:p>
      </dsp:txBody>
      <dsp:txXfrm>
        <a:off x="2410413" y="0"/>
        <a:ext cx="2433741" cy="354025"/>
      </dsp:txXfrm>
    </dsp:sp>
    <dsp:sp modelId="{5C264B7E-AC00-4BD1-B2C6-74729CA15D15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继承的前提：正确的分类</a:t>
          </a:r>
        </a:p>
      </dsp:txBody>
      <dsp:txXfrm>
        <a:off x="3188" y="0"/>
        <a:ext cx="2699260" cy="354025"/>
      </dsp:txXfrm>
    </dsp:sp>
    <dsp:sp modelId="{C2BF3D52-4C50-46AF-BFA9-BAE4853B6F49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6.5.3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案例的改进方案</a:t>
          </a:r>
        </a:p>
      </dsp:txBody>
      <dsp:txXfrm>
        <a:off x="2410413" y="0"/>
        <a:ext cx="2433741" cy="354025"/>
      </dsp:txXfrm>
    </dsp:sp>
    <dsp:sp modelId="{5C264B7E-AC00-4BD1-B2C6-74729CA15D15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四边形家族的类描述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理清关系</a:t>
          </a:r>
        </a:p>
      </dsp:txBody>
      <dsp:txXfrm>
        <a:off x="4640626" y="0"/>
        <a:ext cx="2433741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定义基类和派生类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继承的语法</a:t>
          </a:r>
        </a:p>
      </dsp:txBody>
      <dsp:txXfrm>
        <a:off x="4640626" y="0"/>
        <a:ext cx="2433741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定义基类和派生类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访问控制</a:t>
          </a:r>
        </a:p>
      </dsp:txBody>
      <dsp:txXfrm>
        <a:off x="4640626" y="0"/>
        <a:ext cx="2433741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定义基类和派生类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6.2.1.2 protected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成员</a:t>
          </a:r>
        </a:p>
      </dsp:txBody>
      <dsp:txXfrm>
        <a:off x="4640626" y="0"/>
        <a:ext cx="2433741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定义基类和派生类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6.2.1.3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访问声明</a:t>
          </a:r>
        </a:p>
      </dsp:txBody>
      <dsp:txXfrm>
        <a:off x="4640626" y="0"/>
        <a:ext cx="2433741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300" kern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继承的实现机制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对比</a:t>
          </a:r>
        </a:p>
      </dsp:txBody>
      <dsp:txXfrm>
        <a:off x="4640626" y="0"/>
        <a:ext cx="2433741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 </a:t>
          </a:r>
          <a:r>
            <a:rPr lang="zh-CN" altLang="en-US" sz="1300" kern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继承和派生</a:t>
          </a:r>
          <a:endParaRPr lang="zh-CN" altLang="en-US" sz="13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6.2.2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继承的实现机制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派生类对象的内部结构</a:t>
          </a:r>
        </a:p>
      </dsp:txBody>
      <dsp:txXfrm>
        <a:off x="4640626" y="0"/>
        <a:ext cx="2433741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quad-inherit.png" TargetMode="External"/><Relationship Id="rId3" Type="http://schemas.openxmlformats.org/officeDocument/2006/relationships/diagramLayout" Target="../diagrams/layout10.xml"/><Relationship Id="rId7" Type="http://schemas.openxmlformats.org/officeDocument/2006/relationships/image" Target="../media/image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quad-square.png" TargetMode="External"/><Relationship Id="rId3" Type="http://schemas.openxmlformats.org/officeDocument/2006/relationships/diagramLayout" Target="../diagrams/layout17.xml"/><Relationship Id="rId7" Type="http://schemas.openxmlformats.org/officeDocument/2006/relationships/image" Target="../media/image4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quad-multi-inherit.png" TargetMode="External"/><Relationship Id="rId3" Type="http://schemas.openxmlformats.org/officeDocument/2006/relationships/diagramLayout" Target="../diagrams/layout18.xml"/><Relationship Id="rId7" Type="http://schemas.openxmlformats.org/officeDocument/2006/relationships/image" Target="../media/image5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quad-case.png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teacher-case.png" TargetMode="External"/><Relationship Id="rId3" Type="http://schemas.openxmlformats.org/officeDocument/2006/relationships/diagramLayout" Target="../diagrams/layout22.xml"/><Relationship Id="rId7" Type="http://schemas.openxmlformats.org/officeDocument/2006/relationships/image" Target="../media/image6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teacher-better.png" TargetMode="External"/><Relationship Id="rId3" Type="http://schemas.openxmlformats.org/officeDocument/2006/relationships/diagramLayout" Target="../diagrams/layout24.xml"/><Relationship Id="rId7" Type="http://schemas.openxmlformats.org/officeDocument/2006/relationships/image" Target="../media/image7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file:///H:\coursebook\renyou\C++\model\png\quad-composition.png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第六章 继承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1311887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画布 31">
            <a:extLst>
              <a:ext uri="{FF2B5EF4-FFF2-40B4-BE49-F238E27FC236}">
                <a16:creationId xmlns:a16="http://schemas.microsoft.com/office/drawing/2014/main" id="{75603407-B7EB-4FC4-913D-D9A2CC8C1C7B}"/>
              </a:ext>
            </a:extLst>
          </p:cNvPr>
          <p:cNvGrpSpPr/>
          <p:nvPr/>
        </p:nvGrpSpPr>
        <p:grpSpPr>
          <a:xfrm>
            <a:off x="1282423" y="2402575"/>
            <a:ext cx="9627153" cy="2820546"/>
            <a:chOff x="0" y="0"/>
            <a:chExt cx="3933825" cy="115252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5E7A44C-1A17-47A4-B1B8-363CF359B76E}"/>
                </a:ext>
              </a:extLst>
            </p:cNvPr>
            <p:cNvSpPr/>
            <p:nvPr/>
          </p:nvSpPr>
          <p:spPr>
            <a:xfrm>
              <a:off x="0" y="0"/>
              <a:ext cx="3933825" cy="1152525"/>
            </a:xfrm>
            <a:prstGeom prst="rect">
              <a:avLst/>
            </a:prstGeom>
          </p:spPr>
        </p:sp>
        <p:sp>
          <p:nvSpPr>
            <p:cNvPr id="22" name="文本框 36">
              <a:extLst>
                <a:ext uri="{FF2B5EF4-FFF2-40B4-BE49-F238E27FC236}">
                  <a16:creationId xmlns:a16="http://schemas.microsoft.com/office/drawing/2014/main" id="{26B5DC9E-07B3-4A6A-AF34-AB4B50A58904}"/>
                </a:ext>
              </a:extLst>
            </p:cNvPr>
            <p:cNvSpPr txBox="1"/>
            <p:nvPr/>
          </p:nvSpPr>
          <p:spPr>
            <a:xfrm>
              <a:off x="1333646" y="35999"/>
              <a:ext cx="1574799" cy="44965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quadrangle::name</a:t>
              </a:r>
              <a:endParaRPr lang="zh-CN" sz="20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quadrangle::</a:t>
              </a:r>
              <a:r>
                <a:rPr lang="en-US" sz="2000" kern="100" dirty="0" err="1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whoami</a:t>
              </a:r>
              <a:r>
                <a:rPr lang="en-US" sz="2000" kern="1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</a:t>
              </a:r>
              <a:endParaRPr lang="zh-CN" sz="20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quadrangle::area()</a:t>
              </a:r>
              <a:endParaRPr lang="zh-CN" sz="20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36">
              <a:extLst>
                <a:ext uri="{FF2B5EF4-FFF2-40B4-BE49-F238E27FC236}">
                  <a16:creationId xmlns:a16="http://schemas.microsoft.com/office/drawing/2014/main" id="{BCE5FD92-FBC6-4838-8B24-1D8AF539EBB1}"/>
                </a:ext>
              </a:extLst>
            </p:cNvPr>
            <p:cNvSpPr txBox="1"/>
            <p:nvPr/>
          </p:nvSpPr>
          <p:spPr>
            <a:xfrm>
              <a:off x="101405" y="219984"/>
              <a:ext cx="1217000" cy="17125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quadrangle</a:t>
              </a:r>
              <a:r>
                <a:rPr lang="zh-CN" sz="2000" kern="1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子对象</a:t>
              </a:r>
              <a:endParaRPr lang="zh-CN" sz="20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 </a:t>
              </a:r>
              <a:endParaRPr lang="zh-CN" sz="20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 </a:t>
              </a:r>
              <a:endParaRPr lang="zh-CN" sz="20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24" name="左大括号 23">
              <a:extLst>
                <a:ext uri="{FF2B5EF4-FFF2-40B4-BE49-F238E27FC236}">
                  <a16:creationId xmlns:a16="http://schemas.microsoft.com/office/drawing/2014/main" id="{605F06A4-D377-4E3F-BD45-9815418913FF}"/>
                </a:ext>
              </a:extLst>
            </p:cNvPr>
            <p:cNvSpPr/>
            <p:nvPr/>
          </p:nvSpPr>
          <p:spPr>
            <a:xfrm>
              <a:off x="1222179" y="41079"/>
              <a:ext cx="96226" cy="558800"/>
            </a:xfrm>
            <a:prstGeom prst="leftBrace">
              <a:avLst/>
            </a:prstGeom>
            <a:ln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36">
              <a:extLst>
                <a:ext uri="{FF2B5EF4-FFF2-40B4-BE49-F238E27FC236}">
                  <a16:creationId xmlns:a16="http://schemas.microsoft.com/office/drawing/2014/main" id="{D9F5967B-6CA4-4D15-AFEB-46C99D59A0CB}"/>
                </a:ext>
              </a:extLst>
            </p:cNvPr>
            <p:cNvSpPr txBox="1"/>
            <p:nvPr/>
          </p:nvSpPr>
          <p:spPr>
            <a:xfrm>
              <a:off x="5519" y="379749"/>
              <a:ext cx="1216660" cy="17125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parallelogram</a:t>
              </a:r>
              <a:r>
                <a:rPr lang="zh-CN" sz="2000" kern="1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子对象</a:t>
              </a:r>
              <a:endParaRPr lang="zh-CN" sz="20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 </a:t>
              </a:r>
              <a:endParaRPr lang="zh-CN" sz="20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 </a:t>
              </a:r>
              <a:endParaRPr lang="zh-CN" sz="20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26" name="左大括号 25">
              <a:extLst>
                <a:ext uri="{FF2B5EF4-FFF2-40B4-BE49-F238E27FC236}">
                  <a16:creationId xmlns:a16="http://schemas.microsoft.com/office/drawing/2014/main" id="{89941130-288F-4909-B896-61C7FECB98FC}"/>
                </a:ext>
              </a:extLst>
            </p:cNvPr>
            <p:cNvSpPr/>
            <p:nvPr/>
          </p:nvSpPr>
          <p:spPr>
            <a:xfrm>
              <a:off x="1186325" y="46159"/>
              <a:ext cx="71120" cy="822510"/>
            </a:xfrm>
            <a:prstGeom prst="leftBrace">
              <a:avLst/>
            </a:prstGeom>
            <a:ln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36">
              <a:extLst>
                <a:ext uri="{FF2B5EF4-FFF2-40B4-BE49-F238E27FC236}">
                  <a16:creationId xmlns:a16="http://schemas.microsoft.com/office/drawing/2014/main" id="{9BDE224C-2726-4014-A980-F197BE7D5BC1}"/>
                </a:ext>
              </a:extLst>
            </p:cNvPr>
            <p:cNvSpPr txBox="1"/>
            <p:nvPr/>
          </p:nvSpPr>
          <p:spPr>
            <a:xfrm>
              <a:off x="2989159" y="366766"/>
              <a:ext cx="918907" cy="1972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kern="100" dirty="0"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rectangle</a:t>
              </a:r>
              <a:r>
                <a:rPr lang="zh-CN" altLang="en-US" sz="2000" kern="100" dirty="0"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对象</a:t>
              </a:r>
            </a:p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 </a:t>
              </a:r>
              <a:endParaRPr lang="zh-CN" sz="20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 </a:t>
              </a:r>
              <a:endParaRPr lang="zh-CN" sz="20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28" name="右大括号 27">
              <a:extLst>
                <a:ext uri="{FF2B5EF4-FFF2-40B4-BE49-F238E27FC236}">
                  <a16:creationId xmlns:a16="http://schemas.microsoft.com/office/drawing/2014/main" id="{EFFE6439-1F7E-407C-B4DC-554910663A63}"/>
                </a:ext>
              </a:extLst>
            </p:cNvPr>
            <p:cNvSpPr/>
            <p:nvPr/>
          </p:nvSpPr>
          <p:spPr>
            <a:xfrm>
              <a:off x="2979564" y="51236"/>
              <a:ext cx="45719" cy="817304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36">
              <a:extLst>
                <a:ext uri="{FF2B5EF4-FFF2-40B4-BE49-F238E27FC236}">
                  <a16:creationId xmlns:a16="http://schemas.microsoft.com/office/drawing/2014/main" id="{FA5DFA55-E053-452C-885A-C0EF7BC8D844}"/>
                </a:ext>
              </a:extLst>
            </p:cNvPr>
            <p:cNvSpPr txBox="1"/>
            <p:nvPr/>
          </p:nvSpPr>
          <p:spPr>
            <a:xfrm>
              <a:off x="1328565" y="452878"/>
              <a:ext cx="1579880" cy="4156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accent1">
                  <a:lumMod val="75000"/>
                </a:schemeClr>
              </a:solidFill>
              <a:prstDash val="dash"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parallelogram::width</a:t>
              </a:r>
              <a:endParaRPr lang="zh-CN" sz="20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parallelogram::height</a:t>
              </a:r>
              <a:endParaRPr lang="zh-CN" sz="20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kern="1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parallelogram::area()</a:t>
              </a:r>
              <a:endParaRPr lang="zh-CN" sz="2000" kern="1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 </a:t>
              </a:r>
              <a:endParaRPr lang="zh-CN" sz="20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onsolas" panose="020B0609020204030204" pitchFamily="49" charset="0"/>
                  <a:ea typeface="微软雅黑" panose="020B0503020204020204" pitchFamily="34" charset="-122"/>
                  <a:cs typeface="宋体" panose="02010600030101010101" pitchFamily="2" charset="-122"/>
                </a:rPr>
                <a:t> </a:t>
              </a:r>
              <a:endParaRPr lang="zh-CN" sz="2000" dirty="0"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4A1DFD-3910-4EFB-8F4C-F7F363D3B2B6}"/>
                </a:ext>
              </a:extLst>
            </p:cNvPr>
            <p:cNvSpPr/>
            <p:nvPr/>
          </p:nvSpPr>
          <p:spPr>
            <a:xfrm>
              <a:off x="1328565" y="41076"/>
              <a:ext cx="1579880" cy="827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8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31502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class parallelogram : public quadrangle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{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public: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parallelogram(</a:t>
            </a:r>
            <a:r>
              <a:rPr lang="en-US" altLang="zh-CN" sz="2400" dirty="0" err="1">
                <a:latin typeface="Consolas" panose="020B0609020204030204" pitchFamily="49" charset="0"/>
              </a:rPr>
              <a:t>size_t</a:t>
            </a:r>
            <a:r>
              <a:rPr lang="en-US" altLang="zh-CN" sz="2400" dirty="0">
                <a:latin typeface="Consolas" panose="020B0609020204030204" pitchFamily="49" charset="0"/>
              </a:rPr>
              <a:t> w = 5, </a:t>
            </a:r>
            <a:r>
              <a:rPr lang="en-US" altLang="zh-CN" sz="2400" dirty="0" err="1">
                <a:latin typeface="Consolas" panose="020B0609020204030204" pitchFamily="49" charset="0"/>
              </a:rPr>
              <a:t>size_t</a:t>
            </a:r>
            <a:r>
              <a:rPr lang="en-US" altLang="zh-CN" sz="2400" dirty="0">
                <a:latin typeface="Consolas" panose="020B0609020204030204" pitchFamily="49" charset="0"/>
              </a:rPr>
              <a:t> h = 3, std::string n = "parallelogram") :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quadrangle(n)</a:t>
            </a:r>
            <a:r>
              <a:rPr lang="en-US" altLang="zh-CN" sz="2400" dirty="0">
                <a:latin typeface="Consolas" panose="020B0609020204030204" pitchFamily="49" charset="0"/>
              </a:rPr>
              <a:t>, width(w), height(h)  {}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…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};</a:t>
            </a:r>
            <a:endParaRPr lang="zh-CN" altLang="zh-CN" sz="2400" dirty="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9DE76C-CF44-4740-8ABE-F60A45006E0C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8" t="11294" b="11501"/>
          <a:stretch/>
        </p:blipFill>
        <p:spPr>
          <a:xfrm>
            <a:off x="2721111" y="1562140"/>
            <a:ext cx="6749778" cy="1348580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A4BDA4B-DB88-4D13-92C4-A68E39C8FE34}"/>
              </a:ext>
            </a:extLst>
          </p:cNvPr>
          <p:cNvSpPr/>
          <p:nvPr/>
        </p:nvSpPr>
        <p:spPr>
          <a:xfrm>
            <a:off x="4172689" y="3456613"/>
            <a:ext cx="4048598" cy="1106944"/>
          </a:xfrm>
          <a:prstGeom prst="wedgeRoundRectCallout">
            <a:avLst>
              <a:gd name="adj1" fmla="val -30137"/>
              <a:gd name="adj2" fmla="val 90448"/>
              <a:gd name="adj3" fmla="val 16667"/>
            </a:avLst>
          </a:prstGeom>
          <a:solidFill>
            <a:schemeClr val="accent2">
              <a:alpha val="8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基类子对象的初始化必须在派生类构造函数初始化列表中完成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5118392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class B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{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public: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sz="2400" dirty="0">
                <a:latin typeface="Consolas" panose="020B0609020204030204" pitchFamily="49" charset="0"/>
              </a:rPr>
              <a:t>B();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//and any other overloaded versions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class D : public B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	using B::B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};</a:t>
            </a:r>
            <a:endParaRPr lang="zh-CN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73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1316124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所有后代都和基类</a:t>
            </a:r>
            <a:r>
              <a:rPr lang="zh-CN" altLang="zh-CN" b="1" dirty="0">
                <a:solidFill>
                  <a:srgbClr val="FF0000"/>
                </a:solidFill>
              </a:rPr>
              <a:t>共享</a:t>
            </a:r>
            <a:r>
              <a:rPr lang="zh-CN" altLang="zh-CN" dirty="0"/>
              <a:t>静态成员的</a:t>
            </a:r>
            <a:r>
              <a:rPr lang="zh-CN" altLang="zh-CN" b="1" dirty="0">
                <a:solidFill>
                  <a:srgbClr val="FF0000"/>
                </a:solidFill>
              </a:rPr>
              <a:t>唯一</a:t>
            </a:r>
            <a:r>
              <a:rPr lang="zh-CN" altLang="zh-CN" dirty="0"/>
              <a:t>实例</a:t>
            </a:r>
            <a:endParaRPr lang="en-US" altLang="zh-CN" dirty="0"/>
          </a:p>
          <a:p>
            <a:r>
              <a:rPr lang="zh-CN" altLang="en-US" dirty="0"/>
              <a:t>访问语法：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zh-CN" altLang="en-US" sz="3600" b="1" dirty="0">
                <a:solidFill>
                  <a:srgbClr val="FF0000"/>
                </a:solidFill>
              </a:rPr>
              <a:t>基类名</a:t>
            </a:r>
            <a:r>
              <a:rPr lang="en-US" altLang="zh-CN" sz="3600" b="1" dirty="0">
                <a:solidFill>
                  <a:srgbClr val="FF0000"/>
                </a:solidFill>
              </a:rPr>
              <a:t>::</a:t>
            </a:r>
            <a:r>
              <a:rPr lang="zh-CN" altLang="en-US" sz="3600" b="1" dirty="0">
                <a:solidFill>
                  <a:srgbClr val="FF0000"/>
                </a:solidFill>
              </a:rPr>
              <a:t>静态成员名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32DAE911-BBB1-4997-9536-9E574D750DDF}"/>
              </a:ext>
            </a:extLst>
          </p:cNvPr>
          <p:cNvSpPr/>
          <p:nvPr/>
        </p:nvSpPr>
        <p:spPr>
          <a:xfrm>
            <a:off x="4071701" y="3539739"/>
            <a:ext cx="4048598" cy="1572588"/>
          </a:xfrm>
          <a:prstGeom prst="wedgeRoundRectCallout">
            <a:avLst>
              <a:gd name="adj1" fmla="val -22540"/>
              <a:gd name="adj2" fmla="val -7401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</a:rPr>
              <a:t>可能对类外访问的影响因素：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Consolas" panose="020B0609020204030204" pitchFamily="49" charset="0"/>
              </a:rPr>
              <a:t>静态成员所在的段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Consolas" panose="020B0609020204030204" pitchFamily="49" charset="0"/>
              </a:rPr>
              <a:t>继承的访问控制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69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9617878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struct B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void f();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struct D : public B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	void f(int)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void f()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32DAE911-BBB1-4997-9536-9E574D750DDF}"/>
              </a:ext>
            </a:extLst>
          </p:cNvPr>
          <p:cNvSpPr/>
          <p:nvPr/>
        </p:nvSpPr>
        <p:spPr>
          <a:xfrm>
            <a:off x="4675156" y="4322618"/>
            <a:ext cx="5333368" cy="773083"/>
          </a:xfrm>
          <a:prstGeom prst="wedgeRoundRectCallout">
            <a:avLst>
              <a:gd name="adj1" fmla="val -59704"/>
              <a:gd name="adj2" fmla="val 3012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派生类的版本会</a:t>
            </a:r>
            <a:r>
              <a:rPr lang="zh-CN" altLang="en-US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“覆盖”</a:t>
            </a:r>
            <a:r>
              <a:rPr lang="zh-CN" altLang="en-US" sz="2000" dirty="0">
                <a:latin typeface="Consolas" panose="020B0609020204030204" pitchFamily="49" charset="0"/>
              </a:rPr>
              <a:t>基类的同名版本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B4D06373-1946-44E3-A762-C4432D216ADD}"/>
              </a:ext>
            </a:extLst>
          </p:cNvPr>
          <p:cNvSpPr/>
          <p:nvPr/>
        </p:nvSpPr>
        <p:spPr>
          <a:xfrm>
            <a:off x="4675156" y="5255052"/>
            <a:ext cx="5333368" cy="879741"/>
          </a:xfrm>
          <a:prstGeom prst="wedgeRoundRectCallout">
            <a:avLst>
              <a:gd name="adj1" fmla="val -60327"/>
              <a:gd name="adj2" fmla="val -1826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由于处于不同的作用域，因此派生类的版本可以与基类的同名版本</a:t>
            </a:r>
            <a:r>
              <a:rPr lang="zh-CN" altLang="en-US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原型相同</a:t>
            </a:r>
            <a:endParaRPr lang="en-US" altLang="zh-CN" sz="20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49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6299747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quadrangle q;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parallelogram p;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q = p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859BB86-E17B-4A48-A4DA-9F8D3E2F6957}"/>
              </a:ext>
            </a:extLst>
          </p:cNvPr>
          <p:cNvGrpSpPr/>
          <p:nvPr/>
        </p:nvGrpSpPr>
        <p:grpSpPr>
          <a:xfrm>
            <a:off x="5276899" y="3011035"/>
            <a:ext cx="1949076" cy="1800188"/>
            <a:chOff x="7003289" y="3095132"/>
            <a:chExt cx="1949076" cy="18001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BFFECAE-B4DC-4400-B300-9D5256CD3FE5}"/>
                </a:ext>
              </a:extLst>
            </p:cNvPr>
            <p:cNvSpPr/>
            <p:nvPr/>
          </p:nvSpPr>
          <p:spPr>
            <a:xfrm>
              <a:off x="7003289" y="3095132"/>
              <a:ext cx="1949076" cy="18001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kern="100" dirty="0">
                  <a:latin typeface="+mn-ea"/>
                  <a:cs typeface="Times New Roman" panose="02020603050405020304" pitchFamily="18" charset="0"/>
                </a:rPr>
                <a:t>width</a:t>
              </a: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kern="100" dirty="0">
                  <a:latin typeface="+mn-ea"/>
                  <a:cs typeface="Times New Roman" panose="02020603050405020304" pitchFamily="18" charset="0"/>
                </a:rPr>
                <a:t>height</a:t>
              </a:r>
              <a:endParaRPr lang="zh-CN" altLang="en-US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64A0465-EAE5-47D3-A0D3-E81E57E59F83}"/>
                </a:ext>
              </a:extLst>
            </p:cNvPr>
            <p:cNvSpPr/>
            <p:nvPr/>
          </p:nvSpPr>
          <p:spPr>
            <a:xfrm>
              <a:off x="7003289" y="3095132"/>
              <a:ext cx="1949076" cy="6844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dirty="0">
                  <a:effectLst/>
                  <a:latin typeface="+mn-ea"/>
                  <a:cs typeface="宋体" panose="02010600030101010101" pitchFamily="2" charset="-122"/>
                </a:rPr>
                <a:t>name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3B8EB0F-A053-43B2-84F3-8E70F72BE02D}"/>
                </a:ext>
              </a:extLst>
            </p:cNvPr>
            <p:cNvSpPr/>
            <p:nvPr/>
          </p:nvSpPr>
          <p:spPr>
            <a:xfrm>
              <a:off x="7003289" y="3095132"/>
              <a:ext cx="1949076" cy="1800188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EC42C0EA-56F3-4B25-B7F0-BD582C20708F}"/>
              </a:ext>
            </a:extLst>
          </p:cNvPr>
          <p:cNvSpPr/>
          <p:nvPr/>
        </p:nvSpPr>
        <p:spPr>
          <a:xfrm>
            <a:off x="8230688" y="3011035"/>
            <a:ext cx="1949076" cy="6844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dirty="0">
                <a:effectLst/>
                <a:latin typeface="+mn-ea"/>
                <a:cs typeface="宋体" panose="02010600030101010101" pitchFamily="2" charset="-122"/>
              </a:rPr>
              <a:t>name</a:t>
            </a:r>
            <a:endParaRPr lang="zh-CN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55E8EE-8B49-45F7-8527-5BA1DA0611B5}"/>
              </a:ext>
            </a:extLst>
          </p:cNvPr>
          <p:cNvSpPr/>
          <p:nvPr/>
        </p:nvSpPr>
        <p:spPr>
          <a:xfrm>
            <a:off x="5276899" y="2409489"/>
            <a:ext cx="1949076" cy="684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dirty="0">
                <a:effectLst/>
                <a:latin typeface="+mn-ea"/>
                <a:cs typeface="宋体" panose="02010600030101010101" pitchFamily="2" charset="-122"/>
              </a:rPr>
              <a:t>p</a:t>
            </a:r>
            <a:endParaRPr lang="zh-CN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69D579-323C-4C7F-BFDB-D82BF15F1E5F}"/>
              </a:ext>
            </a:extLst>
          </p:cNvPr>
          <p:cNvSpPr/>
          <p:nvPr/>
        </p:nvSpPr>
        <p:spPr>
          <a:xfrm>
            <a:off x="8230688" y="2409489"/>
            <a:ext cx="1949076" cy="684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dirty="0">
                <a:effectLst/>
                <a:latin typeface="+mn-ea"/>
                <a:cs typeface="宋体" panose="02010600030101010101" pitchFamily="2" charset="-122"/>
              </a:rPr>
              <a:t>q</a:t>
            </a:r>
            <a:endParaRPr lang="zh-CN" dirty="0">
              <a:effectLst/>
              <a:latin typeface="+mn-ea"/>
              <a:cs typeface="宋体" panose="02010600030101010101" pitchFamily="2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70C2857-91B1-402C-967C-AE54C140BD34}"/>
              </a:ext>
            </a:extLst>
          </p:cNvPr>
          <p:cNvCxnSpPr/>
          <p:nvPr/>
        </p:nvCxnSpPr>
        <p:spPr>
          <a:xfrm>
            <a:off x="4729942" y="3695471"/>
            <a:ext cx="6035040" cy="0"/>
          </a:xfrm>
          <a:prstGeom prst="line">
            <a:avLst/>
          </a:prstGeom>
          <a:ln w="2540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箭头: 虚尾 16">
            <a:extLst>
              <a:ext uri="{FF2B5EF4-FFF2-40B4-BE49-F238E27FC236}">
                <a16:creationId xmlns:a16="http://schemas.microsoft.com/office/drawing/2014/main" id="{C039ECE1-E39A-4F3F-B960-8987CF5DB03A}"/>
              </a:ext>
            </a:extLst>
          </p:cNvPr>
          <p:cNvSpPr/>
          <p:nvPr/>
        </p:nvSpPr>
        <p:spPr>
          <a:xfrm>
            <a:off x="7486142" y="3192088"/>
            <a:ext cx="573579" cy="274316"/>
          </a:xfrm>
          <a:prstGeom prst="stripedRightArrow">
            <a:avLst>
              <a:gd name="adj1" fmla="val 62121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E41B11-EC9C-4EA2-967E-1FAEBFC1723E}"/>
              </a:ext>
            </a:extLst>
          </p:cNvPr>
          <p:cNvSpPr/>
          <p:nvPr/>
        </p:nvSpPr>
        <p:spPr>
          <a:xfrm>
            <a:off x="6772924" y="2516824"/>
            <a:ext cx="1949076" cy="684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dirty="0">
                <a:latin typeface="+mn-ea"/>
                <a:cs typeface="宋体" panose="02010600030101010101" pitchFamily="2" charset="-122"/>
              </a:rPr>
              <a:t>切片</a:t>
            </a:r>
            <a:endParaRPr lang="zh-CN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505C5BEE-AD56-429A-A9DE-04FC5E241A05}"/>
              </a:ext>
            </a:extLst>
          </p:cNvPr>
          <p:cNvSpPr/>
          <p:nvPr/>
        </p:nvSpPr>
        <p:spPr>
          <a:xfrm>
            <a:off x="1440971" y="4206240"/>
            <a:ext cx="2458094" cy="1083706"/>
          </a:xfrm>
          <a:prstGeom prst="wedgeRoundRectCallout">
            <a:avLst>
              <a:gd name="adj1" fmla="val -22540"/>
              <a:gd name="adj2" fmla="val -7401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</a:rPr>
              <a:t>反过来可以吗？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4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2970603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parallelogram p;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quadrangle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&amp; q = p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//OK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859BB86-E17B-4A48-A4DA-9F8D3E2F6957}"/>
              </a:ext>
            </a:extLst>
          </p:cNvPr>
          <p:cNvGrpSpPr/>
          <p:nvPr/>
        </p:nvGrpSpPr>
        <p:grpSpPr>
          <a:xfrm>
            <a:off x="5019204" y="3429000"/>
            <a:ext cx="1949076" cy="1800188"/>
            <a:chOff x="7003289" y="3095132"/>
            <a:chExt cx="1949076" cy="18001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BFFECAE-B4DC-4400-B300-9D5256CD3FE5}"/>
                </a:ext>
              </a:extLst>
            </p:cNvPr>
            <p:cNvSpPr/>
            <p:nvPr/>
          </p:nvSpPr>
          <p:spPr>
            <a:xfrm>
              <a:off x="7003289" y="3095132"/>
              <a:ext cx="1949076" cy="18001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kern="100" dirty="0">
                  <a:latin typeface="+mn-ea"/>
                  <a:cs typeface="Times New Roman" panose="02020603050405020304" pitchFamily="18" charset="0"/>
                </a:rPr>
                <a:t>width</a:t>
              </a: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kern="100" dirty="0">
                  <a:latin typeface="+mn-ea"/>
                  <a:cs typeface="Times New Roman" panose="02020603050405020304" pitchFamily="18" charset="0"/>
                </a:rPr>
                <a:t>height</a:t>
              </a:r>
              <a:endParaRPr lang="zh-CN" altLang="en-US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64A0465-EAE5-47D3-A0D3-E81E57E59F83}"/>
                </a:ext>
              </a:extLst>
            </p:cNvPr>
            <p:cNvSpPr/>
            <p:nvPr/>
          </p:nvSpPr>
          <p:spPr>
            <a:xfrm>
              <a:off x="7003289" y="3095132"/>
              <a:ext cx="1949076" cy="6844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dirty="0">
                  <a:effectLst/>
                  <a:latin typeface="+mn-ea"/>
                  <a:cs typeface="宋体" panose="02010600030101010101" pitchFamily="2" charset="-122"/>
                </a:rPr>
                <a:t>name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3B8EB0F-A053-43B2-84F3-8E70F72BE02D}"/>
                </a:ext>
              </a:extLst>
            </p:cNvPr>
            <p:cNvSpPr/>
            <p:nvPr/>
          </p:nvSpPr>
          <p:spPr>
            <a:xfrm>
              <a:off x="7003289" y="3095132"/>
              <a:ext cx="1949076" cy="1800188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8755E8EE-8B49-45F7-8527-5BA1DA0611B5}"/>
              </a:ext>
            </a:extLst>
          </p:cNvPr>
          <p:cNvSpPr/>
          <p:nvPr/>
        </p:nvSpPr>
        <p:spPr>
          <a:xfrm>
            <a:off x="6650706" y="3953781"/>
            <a:ext cx="1949076" cy="684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dirty="0">
                <a:effectLst/>
                <a:latin typeface="+mn-ea"/>
                <a:cs typeface="宋体" panose="02010600030101010101" pitchFamily="2" charset="-122"/>
              </a:rPr>
              <a:t>p</a:t>
            </a:r>
            <a:endParaRPr lang="zh-CN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69D579-323C-4C7F-BFDB-D82BF15F1E5F}"/>
              </a:ext>
            </a:extLst>
          </p:cNvPr>
          <p:cNvSpPr/>
          <p:nvPr/>
        </p:nvSpPr>
        <p:spPr>
          <a:xfrm>
            <a:off x="3572492" y="3406093"/>
            <a:ext cx="1949076" cy="684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dirty="0">
                <a:effectLst/>
                <a:latin typeface="+mn-ea"/>
                <a:cs typeface="宋体" panose="02010600030101010101" pitchFamily="2" charset="-122"/>
              </a:rPr>
              <a:t>q</a:t>
            </a:r>
            <a:endParaRPr lang="zh-CN" dirty="0">
              <a:effectLst/>
              <a:latin typeface="+mn-ea"/>
              <a:cs typeface="宋体" panose="02010600030101010101" pitchFamily="2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70C2857-91B1-402C-967C-AE54C140BD34}"/>
              </a:ext>
            </a:extLst>
          </p:cNvPr>
          <p:cNvCxnSpPr>
            <a:cxnSpLocks/>
          </p:cNvCxnSpPr>
          <p:nvPr/>
        </p:nvCxnSpPr>
        <p:spPr>
          <a:xfrm>
            <a:off x="4472247" y="4113436"/>
            <a:ext cx="3075709" cy="0"/>
          </a:xfrm>
          <a:prstGeom prst="line">
            <a:avLst/>
          </a:prstGeom>
          <a:ln w="2540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左大括号 6">
            <a:extLst>
              <a:ext uri="{FF2B5EF4-FFF2-40B4-BE49-F238E27FC236}">
                <a16:creationId xmlns:a16="http://schemas.microsoft.com/office/drawing/2014/main" id="{EFE835EF-254D-42E1-9C55-459674AEE53B}"/>
              </a:ext>
            </a:extLst>
          </p:cNvPr>
          <p:cNvSpPr/>
          <p:nvPr/>
        </p:nvSpPr>
        <p:spPr>
          <a:xfrm>
            <a:off x="4813070" y="3429000"/>
            <a:ext cx="128846" cy="68443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28099E0D-6E83-4ADA-90F1-FC7945552FA8}"/>
              </a:ext>
            </a:extLst>
          </p:cNvPr>
          <p:cNvSpPr/>
          <p:nvPr/>
        </p:nvSpPr>
        <p:spPr>
          <a:xfrm>
            <a:off x="7058037" y="3428999"/>
            <a:ext cx="282632" cy="180017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7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995687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parallelogram p;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quadrangle </a:t>
            </a:r>
            <a:r>
              <a:rPr lang="zh-CN" alt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q = &amp;p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//OK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859BB86-E17B-4A48-A4DA-9F8D3E2F6957}"/>
              </a:ext>
            </a:extLst>
          </p:cNvPr>
          <p:cNvGrpSpPr/>
          <p:nvPr/>
        </p:nvGrpSpPr>
        <p:grpSpPr>
          <a:xfrm>
            <a:off x="5019204" y="3429000"/>
            <a:ext cx="1949076" cy="1800188"/>
            <a:chOff x="7003289" y="3095132"/>
            <a:chExt cx="1949076" cy="18001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BFFECAE-B4DC-4400-B300-9D5256CD3FE5}"/>
                </a:ext>
              </a:extLst>
            </p:cNvPr>
            <p:cNvSpPr/>
            <p:nvPr/>
          </p:nvSpPr>
          <p:spPr>
            <a:xfrm>
              <a:off x="7003289" y="3095132"/>
              <a:ext cx="1949076" cy="18001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kern="100" dirty="0">
                  <a:latin typeface="+mn-ea"/>
                  <a:cs typeface="Times New Roman" panose="02020603050405020304" pitchFamily="18" charset="0"/>
                </a:rPr>
                <a:t>width</a:t>
              </a: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kern="100" dirty="0">
                  <a:latin typeface="+mn-ea"/>
                  <a:cs typeface="Times New Roman" panose="02020603050405020304" pitchFamily="18" charset="0"/>
                </a:rPr>
                <a:t>height</a:t>
              </a:r>
              <a:endParaRPr lang="zh-CN" altLang="en-US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64A0465-EAE5-47D3-A0D3-E81E57E59F83}"/>
                </a:ext>
              </a:extLst>
            </p:cNvPr>
            <p:cNvSpPr/>
            <p:nvPr/>
          </p:nvSpPr>
          <p:spPr>
            <a:xfrm>
              <a:off x="7003289" y="3095132"/>
              <a:ext cx="1949076" cy="6844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dirty="0">
                  <a:effectLst/>
                  <a:latin typeface="+mn-ea"/>
                  <a:cs typeface="宋体" panose="02010600030101010101" pitchFamily="2" charset="-122"/>
                </a:rPr>
                <a:t>name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3B8EB0F-A053-43B2-84F3-8E70F72BE02D}"/>
                </a:ext>
              </a:extLst>
            </p:cNvPr>
            <p:cNvSpPr/>
            <p:nvPr/>
          </p:nvSpPr>
          <p:spPr>
            <a:xfrm>
              <a:off x="7003289" y="3095132"/>
              <a:ext cx="1949076" cy="1800188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8755E8EE-8B49-45F7-8527-5BA1DA0611B5}"/>
              </a:ext>
            </a:extLst>
          </p:cNvPr>
          <p:cNvSpPr/>
          <p:nvPr/>
        </p:nvSpPr>
        <p:spPr>
          <a:xfrm>
            <a:off x="6650706" y="3953781"/>
            <a:ext cx="1949076" cy="684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dirty="0">
                <a:effectLst/>
                <a:latin typeface="+mn-ea"/>
                <a:cs typeface="宋体" panose="02010600030101010101" pitchFamily="2" charset="-122"/>
              </a:rPr>
              <a:t>p</a:t>
            </a:r>
            <a:endParaRPr lang="zh-CN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69D579-323C-4C7F-BFDB-D82BF15F1E5F}"/>
              </a:ext>
            </a:extLst>
          </p:cNvPr>
          <p:cNvSpPr/>
          <p:nvPr/>
        </p:nvSpPr>
        <p:spPr>
          <a:xfrm>
            <a:off x="3572492" y="3406093"/>
            <a:ext cx="1949076" cy="6844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dirty="0">
                <a:effectLst/>
                <a:latin typeface="+mn-ea"/>
                <a:cs typeface="宋体" panose="02010600030101010101" pitchFamily="2" charset="-122"/>
              </a:rPr>
              <a:t>*q</a:t>
            </a:r>
            <a:endParaRPr lang="zh-CN" dirty="0">
              <a:effectLst/>
              <a:latin typeface="+mn-ea"/>
              <a:cs typeface="宋体" panose="02010600030101010101" pitchFamily="2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70C2857-91B1-402C-967C-AE54C140BD34}"/>
              </a:ext>
            </a:extLst>
          </p:cNvPr>
          <p:cNvCxnSpPr>
            <a:cxnSpLocks/>
          </p:cNvCxnSpPr>
          <p:nvPr/>
        </p:nvCxnSpPr>
        <p:spPr>
          <a:xfrm>
            <a:off x="4472247" y="4113436"/>
            <a:ext cx="3075709" cy="0"/>
          </a:xfrm>
          <a:prstGeom prst="line">
            <a:avLst/>
          </a:prstGeom>
          <a:ln w="2540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左大括号 6">
            <a:extLst>
              <a:ext uri="{FF2B5EF4-FFF2-40B4-BE49-F238E27FC236}">
                <a16:creationId xmlns:a16="http://schemas.microsoft.com/office/drawing/2014/main" id="{EFE835EF-254D-42E1-9C55-459674AEE53B}"/>
              </a:ext>
            </a:extLst>
          </p:cNvPr>
          <p:cNvSpPr/>
          <p:nvPr/>
        </p:nvSpPr>
        <p:spPr>
          <a:xfrm>
            <a:off x="4813070" y="3429000"/>
            <a:ext cx="128846" cy="68443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28099E0D-6E83-4ADA-90F1-FC7945552FA8}"/>
              </a:ext>
            </a:extLst>
          </p:cNvPr>
          <p:cNvSpPr/>
          <p:nvPr/>
        </p:nvSpPr>
        <p:spPr>
          <a:xfrm>
            <a:off x="7058037" y="3428999"/>
            <a:ext cx="282632" cy="180017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98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6848759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class square: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public rectangle, public diamond</a:t>
            </a:r>
            <a:endParaRPr lang="zh-CN" altLang="zh-CN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{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public: square(</a:t>
            </a:r>
            <a:r>
              <a:rPr lang="en-US" altLang="zh-CN" sz="2400" dirty="0" err="1">
                <a:latin typeface="Consolas" panose="020B0609020204030204" pitchFamily="49" charset="0"/>
              </a:rPr>
              <a:t>size_t</a:t>
            </a:r>
            <a:r>
              <a:rPr lang="en-US" altLang="zh-CN" sz="2400" dirty="0">
                <a:latin typeface="Consolas" panose="020B0609020204030204" pitchFamily="49" charset="0"/>
              </a:rPr>
              <a:t> w = 5, std::string n = "square") :</a:t>
            </a:r>
            <a:r>
              <a:rPr lang="en-US" altLang="zh-CN" sz="2400" b="1" i="1" dirty="0">
                <a:latin typeface="Consolas" panose="020B0609020204030204" pitchFamily="49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rectangle(w, w, n), diamond(w, w, n)</a:t>
            </a:r>
            <a:r>
              <a:rPr lang="en-US" altLang="zh-CN" sz="2400" dirty="0">
                <a:latin typeface="Consolas" panose="020B0609020204030204" pitchFamily="49" charset="0"/>
              </a:rPr>
              <a:t> {}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};</a:t>
            </a:r>
            <a:endParaRPr lang="zh-CN" altLang="zh-CN" sz="2400" dirty="0">
              <a:latin typeface="Consolas" panose="020B0609020204030204" pitchFamily="49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9DF96E-8693-4E9E-A814-6790D55A591B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" t="4328" r="5917" b="12333"/>
          <a:stretch>
            <a:fillRect/>
          </a:stretch>
        </p:blipFill>
        <p:spPr>
          <a:xfrm>
            <a:off x="3751771" y="3528528"/>
            <a:ext cx="4688458" cy="245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0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215545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27A8B5A-DC35-444D-B5D4-CE96B89BAB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39" y="1362074"/>
            <a:ext cx="3883991" cy="5130800"/>
          </a:xfrm>
          <a:prstGeom prst="rect">
            <a:avLst/>
          </a:prstGeom>
        </p:spPr>
      </p:pic>
      <p:grpSp>
        <p:nvGrpSpPr>
          <p:cNvPr id="11" name="画布 2">
            <a:extLst>
              <a:ext uri="{FF2B5EF4-FFF2-40B4-BE49-F238E27FC236}">
                <a16:creationId xmlns:a16="http://schemas.microsoft.com/office/drawing/2014/main" id="{D546654F-D9A7-48AB-B149-24D9486D8B28}"/>
              </a:ext>
            </a:extLst>
          </p:cNvPr>
          <p:cNvGrpSpPr/>
          <p:nvPr/>
        </p:nvGrpSpPr>
        <p:grpSpPr>
          <a:xfrm>
            <a:off x="4825017" y="1657887"/>
            <a:ext cx="6528783" cy="3244479"/>
            <a:chOff x="2051943" y="304876"/>
            <a:chExt cx="3049045" cy="150487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2506F33-C8E1-470E-B2FB-08E65C235036}"/>
                </a:ext>
              </a:extLst>
            </p:cNvPr>
            <p:cNvGrpSpPr/>
            <p:nvPr/>
          </p:nvGrpSpPr>
          <p:grpSpPr>
            <a:xfrm>
              <a:off x="2477099" y="304876"/>
              <a:ext cx="2623819" cy="661912"/>
              <a:chOff x="1819593" y="43913"/>
              <a:chExt cx="2623819" cy="661912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910BF383-6989-4900-9ED1-514A7A56873B}"/>
                  </a:ext>
                </a:extLst>
              </p:cNvPr>
              <p:cNvGrpSpPr/>
              <p:nvPr/>
            </p:nvGrpSpPr>
            <p:grpSpPr>
              <a:xfrm>
                <a:off x="2400299" y="43914"/>
                <a:ext cx="699475" cy="661911"/>
                <a:chOff x="2720000" y="72490"/>
                <a:chExt cx="699475" cy="661911"/>
              </a:xfrm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092199DA-016A-4557-B10B-29592A8A7186}"/>
                    </a:ext>
                  </a:extLst>
                </p:cNvPr>
                <p:cNvSpPr/>
                <p:nvPr/>
              </p:nvSpPr>
              <p:spPr>
                <a:xfrm>
                  <a:off x="2720000" y="407987"/>
                  <a:ext cx="699475" cy="32641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width</a:t>
                  </a:r>
                  <a:endPara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40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height</a:t>
                  </a:r>
                  <a:endPara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40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area()</a:t>
                  </a:r>
                  <a:endPara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en-US" sz="1400" kern="100">
                      <a:effectLst/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 </a:t>
                  </a:r>
                  <a:endParaRPr lang="zh-CN" sz="1400" kern="100">
                    <a:effectLst/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DAB73F32-3FAE-48C3-931B-60194201BCF5}"/>
                    </a:ext>
                  </a:extLst>
                </p:cNvPr>
                <p:cNvSpPr/>
                <p:nvPr/>
              </p:nvSpPr>
              <p:spPr>
                <a:xfrm>
                  <a:off x="2720000" y="72490"/>
                  <a:ext cx="699475" cy="34184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name</a:t>
                  </a:r>
                  <a:endPara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40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whoami()</a:t>
                  </a:r>
                  <a:endPara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40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area()</a:t>
                  </a:r>
                  <a:endPara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33" name="右大括号 32">
                <a:extLst>
                  <a:ext uri="{FF2B5EF4-FFF2-40B4-BE49-F238E27FC236}">
                    <a16:creationId xmlns:a16="http://schemas.microsoft.com/office/drawing/2014/main" id="{13302BF5-0C5E-422F-A389-72B1B9CB7DFE}"/>
                  </a:ext>
                </a:extLst>
              </p:cNvPr>
              <p:cNvSpPr/>
              <p:nvPr/>
            </p:nvSpPr>
            <p:spPr>
              <a:xfrm>
                <a:off x="3138487" y="43914"/>
                <a:ext cx="45719" cy="335497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D2AEC68-6360-4F6A-8471-4C4BE0328394}"/>
                  </a:ext>
                </a:extLst>
              </p:cNvPr>
              <p:cNvSpPr/>
              <p:nvPr/>
            </p:nvSpPr>
            <p:spPr>
              <a:xfrm>
                <a:off x="3251812" y="70462"/>
                <a:ext cx="534375" cy="239101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quadrangle</a:t>
                </a:r>
                <a:endParaRPr lang="zh-CN" sz="1400">
                  <a:effectLst/>
                  <a:latin typeface="Consolas" panose="020B0609020204030204" pitchFamily="49" charset="0"/>
                  <a:cs typeface="宋体" panose="02010600030101010101" pitchFamily="2" charset="-122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子对象</a:t>
                </a:r>
              </a:p>
            </p:txBody>
          </p:sp>
          <p:sp>
            <p:nvSpPr>
              <p:cNvPr id="35" name="右大括号 34">
                <a:extLst>
                  <a:ext uri="{FF2B5EF4-FFF2-40B4-BE49-F238E27FC236}">
                    <a16:creationId xmlns:a16="http://schemas.microsoft.com/office/drawing/2014/main" id="{D1B62223-4018-4F2C-ADCC-5B2D8D32573F}"/>
                  </a:ext>
                </a:extLst>
              </p:cNvPr>
              <p:cNvSpPr/>
              <p:nvPr/>
            </p:nvSpPr>
            <p:spPr>
              <a:xfrm>
                <a:off x="3690937" y="43913"/>
                <a:ext cx="62231" cy="637123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521C842-7BD0-46CC-9BA7-21D5C09D2963}"/>
                  </a:ext>
                </a:extLst>
              </p:cNvPr>
              <p:cNvSpPr/>
              <p:nvPr/>
            </p:nvSpPr>
            <p:spPr>
              <a:xfrm>
                <a:off x="3832838" y="218104"/>
                <a:ext cx="610574" cy="238760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parallelogram</a:t>
                </a:r>
                <a:endParaRPr lang="zh-CN" sz="1400">
                  <a:effectLst/>
                  <a:latin typeface="Consolas" panose="020B0609020204030204" pitchFamily="49" charset="0"/>
                  <a:cs typeface="宋体" panose="02010600030101010101" pitchFamily="2" charset="-122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子对象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383788B-0A6F-4128-83F9-F7B24AABFE9F}"/>
                  </a:ext>
                </a:extLst>
              </p:cNvPr>
              <p:cNvSpPr/>
              <p:nvPr/>
            </p:nvSpPr>
            <p:spPr>
              <a:xfrm>
                <a:off x="1819593" y="241914"/>
                <a:ext cx="458175" cy="238760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en-US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rectangle</a:t>
                </a:r>
                <a:endParaRPr lang="zh-CN" sz="1400">
                  <a:effectLst/>
                  <a:latin typeface="Consolas" panose="020B0609020204030204" pitchFamily="49" charset="0"/>
                  <a:cs typeface="宋体" panose="02010600030101010101" pitchFamily="2" charset="-122"/>
                </a:endParaRPr>
              </a:p>
              <a:p>
                <a:pPr algn="r">
                  <a:spcAft>
                    <a:spcPts val="0"/>
                  </a:spcAft>
                </a:pPr>
                <a:r>
                  <a: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子对象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1F00436-25C2-4371-ACD8-58E7F34894AC}"/>
                </a:ext>
              </a:extLst>
            </p:cNvPr>
            <p:cNvGrpSpPr/>
            <p:nvPr/>
          </p:nvGrpSpPr>
          <p:grpSpPr>
            <a:xfrm>
              <a:off x="2442525" y="949910"/>
              <a:ext cx="2658463" cy="655053"/>
              <a:chOff x="-615673" y="7916"/>
              <a:chExt cx="2658786" cy="655568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CB69200-38C1-412B-876D-C0B7F6FAFFF6}"/>
                  </a:ext>
                </a:extLst>
              </p:cNvPr>
              <p:cNvGrpSpPr/>
              <p:nvPr/>
            </p:nvGrpSpPr>
            <p:grpSpPr>
              <a:xfrm>
                <a:off x="0" y="7916"/>
                <a:ext cx="699475" cy="650800"/>
                <a:chOff x="0" y="7916"/>
                <a:chExt cx="699475" cy="650800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2E505A10-6837-4AE8-802E-3E2679BC557C}"/>
                    </a:ext>
                  </a:extLst>
                </p:cNvPr>
                <p:cNvSpPr/>
                <p:nvPr/>
              </p:nvSpPr>
              <p:spPr>
                <a:xfrm>
                  <a:off x="0" y="343413"/>
                  <a:ext cx="699475" cy="31530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width</a:t>
                  </a:r>
                  <a:endParaRPr lang="zh-CN" sz="1400" dirty="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height</a:t>
                  </a:r>
                  <a:endParaRPr lang="zh-CN" sz="1400" dirty="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area()</a:t>
                  </a:r>
                  <a:endParaRPr lang="zh-CN" sz="1400" dirty="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F9112A4-E4B9-40B0-B588-E5869B76E181}"/>
                    </a:ext>
                  </a:extLst>
                </p:cNvPr>
                <p:cNvSpPr/>
                <p:nvPr/>
              </p:nvSpPr>
              <p:spPr>
                <a:xfrm>
                  <a:off x="0" y="7916"/>
                  <a:ext cx="699475" cy="34184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name</a:t>
                  </a:r>
                  <a:endParaRPr lang="zh-CN" sz="1400" dirty="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400" dirty="0" err="1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whoami</a:t>
                  </a:r>
                  <a:r>
                    <a:rPr lang="en-US" sz="1400" dirty="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()</a:t>
                  </a:r>
                  <a:endParaRPr lang="zh-CN" sz="1400" dirty="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400" dirty="0">
                      <a:effectLst/>
                      <a:latin typeface="Consolas" panose="020B0609020204030204" pitchFamily="49" charset="0"/>
                      <a:cs typeface="宋体" panose="02010600030101010101" pitchFamily="2" charset="-122"/>
                    </a:rPr>
                    <a:t>area()</a:t>
                  </a:r>
                  <a:endParaRPr lang="zh-CN" sz="1400" dirty="0">
                    <a:effectLst/>
                    <a:latin typeface="Consolas" panose="020B0609020204030204" pitchFamily="49" charset="0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25" name="右大括号 24">
                <a:extLst>
                  <a:ext uri="{FF2B5EF4-FFF2-40B4-BE49-F238E27FC236}">
                    <a16:creationId xmlns:a16="http://schemas.microsoft.com/office/drawing/2014/main" id="{934700F3-E478-4383-B8BE-5515EAC0FE7E}"/>
                  </a:ext>
                </a:extLst>
              </p:cNvPr>
              <p:cNvSpPr/>
              <p:nvPr/>
            </p:nvSpPr>
            <p:spPr>
              <a:xfrm>
                <a:off x="738188" y="7916"/>
                <a:ext cx="45719" cy="335497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A3C1889-5483-4FAA-B4BA-7A163A95AAA8}"/>
                  </a:ext>
                </a:extLst>
              </p:cNvPr>
              <p:cNvSpPr/>
              <p:nvPr/>
            </p:nvSpPr>
            <p:spPr>
              <a:xfrm>
                <a:off x="851513" y="34464"/>
                <a:ext cx="534375" cy="239101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quadrangle</a:t>
                </a:r>
                <a:endParaRPr lang="zh-CN" sz="1400">
                  <a:effectLst/>
                  <a:latin typeface="Consolas" panose="020B0609020204030204" pitchFamily="49" charset="0"/>
                  <a:cs typeface="宋体" panose="02010600030101010101" pitchFamily="2" charset="-122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子对象</a:t>
                </a:r>
              </a:p>
            </p:txBody>
          </p:sp>
          <p:sp>
            <p:nvSpPr>
              <p:cNvPr id="27" name="右大括号 26">
                <a:extLst>
                  <a:ext uri="{FF2B5EF4-FFF2-40B4-BE49-F238E27FC236}">
                    <a16:creationId xmlns:a16="http://schemas.microsoft.com/office/drawing/2014/main" id="{769EE0D5-EC5D-4A83-9231-79A2D2121A2B}"/>
                  </a:ext>
                </a:extLst>
              </p:cNvPr>
              <p:cNvSpPr/>
              <p:nvPr/>
            </p:nvSpPr>
            <p:spPr>
              <a:xfrm>
                <a:off x="1290638" y="7916"/>
                <a:ext cx="66840" cy="655568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C6E5D1A-7F8B-4D3F-966B-D4F081288498}"/>
                  </a:ext>
                </a:extLst>
              </p:cNvPr>
              <p:cNvSpPr/>
              <p:nvPr/>
            </p:nvSpPr>
            <p:spPr>
              <a:xfrm>
                <a:off x="1432539" y="191670"/>
                <a:ext cx="610574" cy="238760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parallelogram</a:t>
                </a:r>
                <a:endParaRPr lang="zh-CN" sz="1400">
                  <a:effectLst/>
                  <a:latin typeface="Consolas" panose="020B0609020204030204" pitchFamily="49" charset="0"/>
                  <a:cs typeface="宋体" panose="02010600030101010101" pitchFamily="2" charset="-122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子对象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200F530-9D0E-4561-8910-D933A0524467}"/>
                  </a:ext>
                </a:extLst>
              </p:cNvPr>
              <p:cNvSpPr/>
              <p:nvPr/>
            </p:nvSpPr>
            <p:spPr>
              <a:xfrm>
                <a:off x="-615673" y="205938"/>
                <a:ext cx="458175" cy="238760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en-US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diamond</a:t>
                </a:r>
                <a:endParaRPr lang="zh-CN" sz="1400">
                  <a:effectLst/>
                  <a:latin typeface="Consolas" panose="020B0609020204030204" pitchFamily="49" charset="0"/>
                  <a:cs typeface="宋体" panose="02010600030101010101" pitchFamily="2" charset="-122"/>
                </a:endParaRPr>
              </a:p>
              <a:p>
                <a:pPr algn="r">
                  <a:spcAft>
                    <a:spcPts val="0"/>
                  </a:spcAft>
                </a:pPr>
                <a:r>
                  <a:rPr lang="zh-CN" sz="1400">
                    <a:effectLst/>
                    <a:latin typeface="Consolas" panose="020B0609020204030204" pitchFamily="49" charset="0"/>
                    <a:cs typeface="宋体" panose="02010600030101010101" pitchFamily="2" charset="-122"/>
                  </a:rPr>
                  <a:t>子对象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6C6722A-937F-47AD-B411-67E7FE4352D4}"/>
                </a:ext>
              </a:extLst>
            </p:cNvPr>
            <p:cNvSpPr/>
            <p:nvPr/>
          </p:nvSpPr>
          <p:spPr>
            <a:xfrm>
              <a:off x="3057805" y="304876"/>
              <a:ext cx="699475" cy="1495349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 dirty="0">
                  <a:effectLst/>
                  <a:latin typeface="Consolas" panose="020B0609020204030204" pitchFamily="49" charset="0"/>
                  <a:cs typeface="Times New Roman" panose="02020603050405020304" pitchFamily="18" charset="0"/>
                </a:rPr>
                <a:t>area()</a:t>
              </a:r>
              <a:endParaRPr lang="zh-CN" sz="1400" kern="100" dirty="0">
                <a:effectLst/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D252CA90-06E6-423D-A397-CC92CF5438AD}"/>
                </a:ext>
              </a:extLst>
            </p:cNvPr>
            <p:cNvSpPr/>
            <p:nvPr/>
          </p:nvSpPr>
          <p:spPr>
            <a:xfrm>
              <a:off x="2454873" y="319164"/>
              <a:ext cx="69851" cy="149058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>
                <a:latin typeface="Consolas" panose="020B0609020204030204" pitchFamily="49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B884612-BF37-4926-9D9C-83DBEC723464}"/>
                </a:ext>
              </a:extLst>
            </p:cNvPr>
            <p:cNvSpPr/>
            <p:nvPr/>
          </p:nvSpPr>
          <p:spPr>
            <a:xfrm>
              <a:off x="2051943" y="833515"/>
              <a:ext cx="343875" cy="238125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1400" dirty="0"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square</a:t>
              </a:r>
              <a:endParaRPr lang="zh-CN" sz="1400" dirty="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  <a:p>
              <a:pPr algn="r">
                <a:spcAft>
                  <a:spcPts val="0"/>
                </a:spcAft>
              </a:pPr>
              <a:r>
                <a:rPr lang="zh-CN" sz="1400" dirty="0"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对象</a:t>
              </a:r>
            </a:p>
          </p:txBody>
        </p:sp>
        <p:sp>
          <p:nvSpPr>
            <p:cNvPr id="21" name="左大括号 20">
              <a:extLst>
                <a:ext uri="{FF2B5EF4-FFF2-40B4-BE49-F238E27FC236}">
                  <a16:creationId xmlns:a16="http://schemas.microsoft.com/office/drawing/2014/main" id="{8FBE3BA0-F906-41AA-AD2F-5ABC9E879F78}"/>
                </a:ext>
              </a:extLst>
            </p:cNvPr>
            <p:cNvSpPr/>
            <p:nvPr/>
          </p:nvSpPr>
          <p:spPr>
            <a:xfrm>
              <a:off x="2974305" y="304877"/>
              <a:ext cx="45719" cy="637122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>
                <a:latin typeface="Consolas" panose="020B0609020204030204" pitchFamily="49" charset="0"/>
              </a:endParaRPr>
            </a:p>
          </p:txBody>
        </p:sp>
        <p:sp>
          <p:nvSpPr>
            <p:cNvPr id="22" name="左大括号 21">
              <a:extLst>
                <a:ext uri="{FF2B5EF4-FFF2-40B4-BE49-F238E27FC236}">
                  <a16:creationId xmlns:a16="http://schemas.microsoft.com/office/drawing/2014/main" id="{1163AE01-B701-4296-B8E3-64380A0B6DDA}"/>
                </a:ext>
              </a:extLst>
            </p:cNvPr>
            <p:cNvSpPr/>
            <p:nvPr/>
          </p:nvSpPr>
          <p:spPr>
            <a:xfrm>
              <a:off x="2974307" y="949910"/>
              <a:ext cx="45719" cy="850315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>
                <a:latin typeface="Consolas" panose="020B0609020204030204" pitchFamily="49" charset="0"/>
              </a:endParaRPr>
            </a:p>
          </p:txBody>
        </p:sp>
      </p:grpSp>
      <p:sp>
        <p:nvSpPr>
          <p:cNvPr id="40" name="对话气泡: 圆角矩形 39">
            <a:extLst>
              <a:ext uri="{FF2B5EF4-FFF2-40B4-BE49-F238E27FC236}">
                <a16:creationId xmlns:a16="http://schemas.microsoft.com/office/drawing/2014/main" id="{B50645E0-BBA9-4027-BF8A-1C7D9AA3B069}"/>
              </a:ext>
            </a:extLst>
          </p:cNvPr>
          <p:cNvSpPr/>
          <p:nvPr/>
        </p:nvSpPr>
        <p:spPr>
          <a:xfrm>
            <a:off x="5561341" y="5370428"/>
            <a:ext cx="5333368" cy="773083"/>
          </a:xfrm>
          <a:prstGeom prst="wedgeRoundRectCallout">
            <a:avLst>
              <a:gd name="adj1" fmla="val -21488"/>
              <a:gd name="adj2" fmla="val -8725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square</a:t>
            </a:r>
            <a:r>
              <a:rPr lang="zh-CN" altLang="en-US" sz="2000" dirty="0">
                <a:latin typeface="Consolas" panose="020B0609020204030204" pitchFamily="49" charset="0"/>
              </a:rPr>
              <a:t>对象中包含两套完全一样的成员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8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1497873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图片 22"/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2" b="17863"/>
          <a:stretch/>
        </p:blipFill>
        <p:spPr>
          <a:xfrm>
            <a:off x="2072145" y="2276945"/>
            <a:ext cx="7174277" cy="22501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77371" y="1573740"/>
            <a:ext cx="316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四边形家族的类描述</a:t>
            </a:r>
          </a:p>
        </p:txBody>
      </p:sp>
      <p:sp>
        <p:nvSpPr>
          <p:cNvPr id="6" name="矩形 5"/>
          <p:cNvSpPr/>
          <p:nvPr/>
        </p:nvSpPr>
        <p:spPr>
          <a:xfrm>
            <a:off x="2072145" y="2862859"/>
            <a:ext cx="2280399" cy="356616"/>
          </a:xfrm>
          <a:prstGeom prst="rect">
            <a:avLst/>
          </a:prstGeom>
          <a:solidFill>
            <a:srgbClr val="00B050">
              <a:alpha val="12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19083" y="2862859"/>
            <a:ext cx="2280399" cy="356616"/>
          </a:xfrm>
          <a:prstGeom prst="rect">
            <a:avLst/>
          </a:prstGeom>
          <a:solidFill>
            <a:srgbClr val="00B050">
              <a:alpha val="12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06169" y="2862859"/>
            <a:ext cx="2280399" cy="356616"/>
          </a:xfrm>
          <a:prstGeom prst="rect">
            <a:avLst/>
          </a:prstGeom>
          <a:solidFill>
            <a:srgbClr val="00B050">
              <a:alpha val="12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072145" y="3223698"/>
            <a:ext cx="2280399" cy="664294"/>
          </a:xfrm>
          <a:prstGeom prst="rect">
            <a:avLst/>
          </a:prstGeom>
          <a:solidFill>
            <a:srgbClr val="00B0F0">
              <a:alpha val="15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519082" y="3778425"/>
            <a:ext cx="2280399" cy="652177"/>
          </a:xfrm>
          <a:prstGeom prst="rect">
            <a:avLst/>
          </a:prstGeom>
          <a:solidFill>
            <a:srgbClr val="00B0F0">
              <a:alpha val="15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06168" y="3775244"/>
            <a:ext cx="2280399" cy="652177"/>
          </a:xfrm>
          <a:prstGeom prst="rect">
            <a:avLst/>
          </a:prstGeom>
          <a:solidFill>
            <a:srgbClr val="00B0F0">
              <a:alpha val="15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519082" y="4848398"/>
            <a:ext cx="3163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代码重复率太高！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不利于代码维护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不利于代码重用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990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2916762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class quadrangle : public parallelogram {…};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class rectangle :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virtual</a:t>
            </a:r>
            <a:r>
              <a:rPr lang="en-US" altLang="zh-CN" dirty="0">
                <a:latin typeface="+mn-lt"/>
              </a:rPr>
              <a:t> public quadrangle {…}; 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class diamond :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virtual</a:t>
            </a:r>
            <a:r>
              <a:rPr lang="en-US" altLang="zh-CN" dirty="0">
                <a:latin typeface="+mn-lt"/>
              </a:rPr>
              <a:t> public quadrangle {…};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class square : public rectangle, public diamond {…};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r>
              <a:rPr lang="zh-CN" altLang="en-US" dirty="0"/>
              <a:t>虚继承</a:t>
            </a:r>
            <a:r>
              <a:rPr lang="zh-CN" altLang="zh-CN" dirty="0"/>
              <a:t>保证从不同继承路径得来的</a:t>
            </a:r>
            <a:r>
              <a:rPr lang="zh-CN" altLang="zh-CN" b="1" dirty="0">
                <a:solidFill>
                  <a:srgbClr val="FF0000"/>
                </a:solidFill>
              </a:rPr>
              <a:t>公共成员</a:t>
            </a:r>
            <a:r>
              <a:rPr lang="zh-CN" altLang="zh-CN" dirty="0"/>
              <a:t>只有</a:t>
            </a:r>
            <a:r>
              <a:rPr lang="zh-CN" altLang="zh-CN" b="1" dirty="0">
                <a:solidFill>
                  <a:srgbClr val="FF0000"/>
                </a:solidFill>
              </a:rPr>
              <a:t>一份副本</a:t>
            </a:r>
            <a:endParaRPr lang="zh-CN" altLang="zh-CN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7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75021795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</a:rPr>
              <a:t>例</a:t>
            </a:r>
            <a:r>
              <a:rPr lang="en-US" altLang="zh-CN" dirty="0">
                <a:latin typeface="+mn-lt"/>
              </a:rPr>
              <a:t>6-6</a:t>
            </a:r>
            <a:r>
              <a:rPr lang="zh-CN" altLang="en-US" dirty="0">
                <a:latin typeface="+mn-lt"/>
              </a:rPr>
              <a:t>的运行结果</a:t>
            </a:r>
            <a:endParaRPr lang="zh-CN" altLang="zh-CN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5CB130-CC36-4DBA-B813-D5DA924D3F86}"/>
              </a:ext>
            </a:extLst>
          </p:cNvPr>
          <p:cNvSpPr/>
          <p:nvPr/>
        </p:nvSpPr>
        <p:spPr>
          <a:xfrm>
            <a:off x="2032000" y="2539633"/>
            <a:ext cx="3477650" cy="765895"/>
          </a:xfrm>
          <a:prstGeom prst="rect">
            <a:avLst/>
          </a:prstGeom>
          <a:solidFill>
            <a:schemeClr val="bg2">
              <a:lumMod val="50000"/>
              <a:alpha val="8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area of square: 100</a:t>
            </a:r>
            <a:endParaRPr lang="zh-CN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BCEF8D-C2EE-463D-AF39-46098CFEC72F}"/>
              </a:ext>
            </a:extLst>
          </p:cNvPr>
          <p:cNvSpPr/>
          <p:nvPr/>
        </p:nvSpPr>
        <p:spPr>
          <a:xfrm>
            <a:off x="6493852" y="2539633"/>
            <a:ext cx="3631224" cy="765895"/>
          </a:xfrm>
          <a:prstGeom prst="rect">
            <a:avLst/>
          </a:prstGeom>
          <a:solidFill>
            <a:schemeClr val="dk1">
              <a:alpha val="8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area of parallelogram: 7.5</a:t>
            </a:r>
            <a:endParaRPr lang="zh-CN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A06FF8-485E-44C2-8D6A-5A7E41BA06C3}"/>
              </a:ext>
            </a:extLst>
          </p:cNvPr>
          <p:cNvSpPr/>
          <p:nvPr/>
        </p:nvSpPr>
        <p:spPr>
          <a:xfrm>
            <a:off x="3014344" y="1959619"/>
            <a:ext cx="1512962" cy="513393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预期</a:t>
            </a:r>
            <a:endParaRPr lang="zh-CN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B20853-B9C4-4FE7-8543-1FA6497085F7}"/>
              </a:ext>
            </a:extLst>
          </p:cNvPr>
          <p:cNvSpPr/>
          <p:nvPr/>
        </p:nvSpPr>
        <p:spPr>
          <a:xfrm>
            <a:off x="7552983" y="1959619"/>
            <a:ext cx="1512962" cy="513393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rPr>
              <a:t>实际</a:t>
            </a:r>
            <a:endParaRPr lang="zh-CN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E6295A-F3E7-42BC-8402-F09350AA622D}"/>
              </a:ext>
            </a:extLst>
          </p:cNvPr>
          <p:cNvSpPr/>
          <p:nvPr/>
        </p:nvSpPr>
        <p:spPr>
          <a:xfrm>
            <a:off x="7643267" y="2634100"/>
            <a:ext cx="1710138" cy="558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D899E8-12C8-4B21-98A7-37ECE5C7F9EB}"/>
              </a:ext>
            </a:extLst>
          </p:cNvPr>
          <p:cNvSpPr/>
          <p:nvPr/>
        </p:nvSpPr>
        <p:spPr>
          <a:xfrm>
            <a:off x="9493880" y="2618977"/>
            <a:ext cx="557249" cy="558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50B44E86-C8C3-4DF9-9A4A-2FB68595C472}"/>
              </a:ext>
            </a:extLst>
          </p:cNvPr>
          <p:cNvSpPr/>
          <p:nvPr/>
        </p:nvSpPr>
        <p:spPr>
          <a:xfrm>
            <a:off x="2032000" y="3552473"/>
            <a:ext cx="4959350" cy="1735144"/>
          </a:xfrm>
          <a:prstGeom prst="wedgeRoundRectCallout">
            <a:avLst>
              <a:gd name="adj1" fmla="val 54813"/>
              <a:gd name="adj2" fmla="val -4487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600" dirty="0"/>
              <a:t>square</a:t>
            </a:r>
            <a:r>
              <a:rPr lang="zh-CN" altLang="zh-CN" sz="1600" dirty="0"/>
              <a:t>构造函数中的参数</a:t>
            </a:r>
            <a:r>
              <a:rPr lang="en-US" altLang="zh-CN" sz="1600" dirty="0"/>
              <a:t>n</a:t>
            </a:r>
            <a:r>
              <a:rPr lang="zh-CN" altLang="zh-CN" sz="1600" dirty="0"/>
              <a:t>没有一路上溯传递过去。合理猜想是：在</a:t>
            </a:r>
            <a:r>
              <a:rPr lang="en-US" altLang="zh-CN" sz="1600" dirty="0"/>
              <a:t>square</a:t>
            </a:r>
            <a:r>
              <a:rPr lang="zh-CN" altLang="zh-CN" sz="1600" dirty="0"/>
              <a:t>的构造函数初始化列表中，两个直接基类的初始化被忽略了一些步骤。因此，公共基类没有能接收到它的直接派生类传递的初始化参数，所以只能用其默认参数去初始化自己和更早的祖先类。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F526A150-34DE-4DFA-86BA-27A925197FFD}"/>
              </a:ext>
            </a:extLst>
          </p:cNvPr>
          <p:cNvSpPr/>
          <p:nvPr/>
        </p:nvSpPr>
        <p:spPr>
          <a:xfrm>
            <a:off x="7422261" y="3552473"/>
            <a:ext cx="3287368" cy="1735144"/>
          </a:xfrm>
          <a:prstGeom prst="wedgeRoundRectCallout">
            <a:avLst>
              <a:gd name="adj1" fmla="val 23974"/>
              <a:gd name="adj2" fmla="val -5938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zh-CN" sz="1600" dirty="0"/>
              <a:t>这个结果只能是虚基类</a:t>
            </a:r>
            <a:r>
              <a:rPr lang="en-US" altLang="zh-CN" sz="1600" dirty="0"/>
              <a:t>diamond</a:t>
            </a:r>
            <a:r>
              <a:rPr lang="zh-CN" altLang="zh-CN" sz="1600" dirty="0"/>
              <a:t>的默认参数造成的：</a:t>
            </a:r>
            <a:r>
              <a:rPr lang="en-US" altLang="zh-CN" sz="1600" dirty="0"/>
              <a:t>5x3/2.0=7.5</a:t>
            </a:r>
            <a:r>
              <a:rPr lang="zh-CN" altLang="zh-CN" sz="1600" dirty="0"/>
              <a:t>。最根本的问题在于名字查找机制。</a:t>
            </a:r>
            <a:r>
              <a:rPr lang="en-US" altLang="zh-CN" sz="1600" dirty="0"/>
              <a:t>square</a:t>
            </a:r>
            <a:r>
              <a:rPr lang="zh-CN" altLang="en-US" sz="1600" dirty="0"/>
              <a:t>中没有</a:t>
            </a:r>
            <a:r>
              <a:rPr lang="en-US" altLang="zh-CN" sz="1600" dirty="0"/>
              <a:t>area</a:t>
            </a:r>
            <a:r>
              <a:rPr lang="zh-CN" altLang="en-US" sz="1600" dirty="0"/>
              <a:t>的定义，因此只能找到其祖先的。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0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2" grpId="0" animBg="1"/>
      <p:bldP spid="13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</a:rPr>
              <a:t>例</a:t>
            </a:r>
            <a:r>
              <a:rPr lang="en-US" altLang="zh-CN" dirty="0">
                <a:latin typeface="+mn-lt"/>
                <a:ea typeface="+mn-ea"/>
              </a:rPr>
              <a:t>6-6</a:t>
            </a:r>
            <a:r>
              <a:rPr lang="zh-CN" altLang="en-US" dirty="0">
                <a:latin typeface="+mn-lt"/>
                <a:ea typeface="+mn-ea"/>
              </a:rPr>
              <a:t>的解决方案</a:t>
            </a:r>
            <a:endParaRPr lang="en-US" altLang="zh-CN" dirty="0">
              <a:latin typeface="+mn-lt"/>
              <a:ea typeface="+mn-ea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+mn-lt"/>
                <a:ea typeface="+mn-ea"/>
              </a:rPr>
              <a:t>直接初始化公共祖先类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square(</a:t>
            </a:r>
            <a:r>
              <a:rPr lang="en-US" altLang="zh-CN" dirty="0" err="1">
                <a:latin typeface="+mn-lt"/>
                <a:ea typeface="+mn-ea"/>
              </a:rPr>
              <a:t>size_t</a:t>
            </a:r>
            <a:r>
              <a:rPr lang="en-US" altLang="zh-CN" dirty="0">
                <a:latin typeface="+mn-lt"/>
                <a:ea typeface="+mn-ea"/>
              </a:rPr>
              <a:t> w = 5, std::string n = "square") :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  <a:ea typeface="+mn-ea"/>
              </a:rPr>
              <a:t>parallelogram(w, w, n)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dirty="0">
                <a:latin typeface="+mn-lt"/>
                <a:ea typeface="+mn-ea"/>
              </a:rPr>
              <a:t>{}</a:t>
            </a: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2.</a:t>
            </a:r>
            <a:r>
              <a:rPr lang="zh-CN" altLang="en-US" dirty="0">
                <a:latin typeface="+mn-lt"/>
                <a:ea typeface="+mn-ea"/>
              </a:rPr>
              <a:t> 定义派生了自己的版本已覆盖祖先类的</a:t>
            </a:r>
            <a:endParaRPr lang="en-US" altLang="zh-CN" dirty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  <a:ea typeface="+mn-ea"/>
              </a:rPr>
              <a:t>double square::area() const { return rectangle::area(); }</a:t>
            </a:r>
            <a:endParaRPr lang="zh-CN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049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7001445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5E5D2727-7B6C-47ED-A628-40DD2AD76C38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" t="3019" r="176" b="9433"/>
          <a:stretch>
            <a:fillRect/>
          </a:stretch>
        </p:blipFill>
        <p:spPr>
          <a:xfrm>
            <a:off x="1640002" y="2315887"/>
            <a:ext cx="8038563" cy="27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01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4768692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39C267-615E-4300-AAB7-CE0F953B8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dirty="0">
                <a:latin typeface="+mn-lt"/>
                <a:ea typeface="+mn-ea"/>
              </a:rPr>
              <a:t>当一个</a:t>
            </a:r>
            <a:r>
              <a:rPr lang="en-US" altLang="zh-CN" sz="2400" dirty="0">
                <a:latin typeface="+mn-lt"/>
                <a:ea typeface="+mn-ea"/>
              </a:rPr>
              <a:t>lecture</a:t>
            </a:r>
            <a:r>
              <a:rPr lang="zh-CN" altLang="en-US" sz="2400" dirty="0">
                <a:latin typeface="+mn-lt"/>
                <a:ea typeface="+mn-ea"/>
              </a:rPr>
              <a:t>对象（</a:t>
            </a:r>
            <a:r>
              <a:rPr lang="en-US" altLang="zh-CN" sz="2400" dirty="0">
                <a:latin typeface="+mn-lt"/>
                <a:ea typeface="+mn-ea"/>
              </a:rPr>
              <a:t>Qian</a:t>
            </a:r>
            <a:r>
              <a:rPr lang="zh-CN" altLang="en-US" sz="2400" dirty="0">
                <a:latin typeface="+mn-lt"/>
                <a:ea typeface="+mn-ea"/>
              </a:rPr>
              <a:t>）晋升职称为教授后，它的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类型</a:t>
            </a:r>
            <a:r>
              <a:rPr lang="zh-CN" altLang="en-US" sz="2400" dirty="0">
                <a:latin typeface="+mn-lt"/>
                <a:ea typeface="+mn-ea"/>
              </a:rPr>
              <a:t>不是</a:t>
            </a:r>
            <a:r>
              <a:rPr lang="en-US" altLang="zh-CN" sz="2400" dirty="0">
                <a:latin typeface="+mn-lt"/>
                <a:ea typeface="+mn-ea"/>
              </a:rPr>
              <a:t>professor</a:t>
            </a:r>
            <a:r>
              <a:rPr lang="zh-CN" altLang="en-US" sz="2400" dirty="0">
                <a:latin typeface="+mn-lt"/>
                <a:ea typeface="+mn-ea"/>
              </a:rPr>
              <a:t>，仍然是</a:t>
            </a:r>
            <a:r>
              <a:rPr lang="en-US" altLang="zh-CN" sz="2400" dirty="0">
                <a:latin typeface="+mn-lt"/>
                <a:ea typeface="+mn-ea"/>
              </a:rPr>
              <a:t>lecture</a:t>
            </a:r>
            <a:r>
              <a:rPr lang="zh-CN" altLang="en-US" sz="2400" dirty="0">
                <a:latin typeface="+mn-lt"/>
                <a:ea typeface="+mn-ea"/>
              </a:rPr>
              <a:t>。这显然不正确。</a:t>
            </a:r>
            <a:endParaRPr lang="en-US" altLang="zh-CN" sz="2400" dirty="0">
              <a:latin typeface="+mn-lt"/>
              <a:ea typeface="+mn-ea"/>
            </a:endParaRPr>
          </a:p>
          <a:p>
            <a:pPr algn="just"/>
            <a:endParaRPr lang="en-US" altLang="zh-CN" sz="2400" dirty="0">
              <a:latin typeface="+mn-lt"/>
              <a:ea typeface="+mn-ea"/>
            </a:endParaRPr>
          </a:p>
          <a:p>
            <a:pPr algn="just"/>
            <a:r>
              <a:rPr lang="zh-CN" altLang="en-US" sz="2400" dirty="0">
                <a:latin typeface="+mn-lt"/>
                <a:ea typeface="+mn-ea"/>
              </a:rPr>
              <a:t>为修正这个问题，</a:t>
            </a:r>
            <a:r>
              <a:rPr lang="zh-CN" altLang="zh-CN" sz="2400" dirty="0">
                <a:latin typeface="+mn-lt"/>
                <a:ea typeface="+mn-ea"/>
              </a:rPr>
              <a:t>最彻底的做法是：将</a:t>
            </a:r>
            <a:r>
              <a:rPr lang="en-US" altLang="zh-CN" sz="2400" dirty="0">
                <a:latin typeface="+mn-lt"/>
                <a:ea typeface="+mn-ea"/>
              </a:rPr>
              <a:t>Qian</a:t>
            </a:r>
            <a:r>
              <a:rPr lang="zh-CN" altLang="zh-CN" sz="2400" dirty="0">
                <a:latin typeface="+mn-lt"/>
                <a:ea typeface="+mn-ea"/>
              </a:rPr>
              <a:t>对象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  <a:ea typeface="+mn-ea"/>
              </a:rPr>
              <a:t>删除</a:t>
            </a:r>
            <a:r>
              <a:rPr lang="zh-CN" altLang="zh-CN" sz="2400" dirty="0">
                <a:latin typeface="+mn-lt"/>
                <a:ea typeface="+mn-ea"/>
              </a:rPr>
              <a:t>，然后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  <a:ea typeface="+mn-ea"/>
              </a:rPr>
              <a:t>创建</a:t>
            </a:r>
            <a:r>
              <a:rPr lang="zh-CN" altLang="zh-CN" sz="2400" dirty="0">
                <a:latin typeface="+mn-lt"/>
                <a:ea typeface="+mn-ea"/>
              </a:rPr>
              <a:t>一个</a:t>
            </a:r>
            <a:r>
              <a:rPr lang="en-US" altLang="zh-CN" sz="2400" dirty="0">
                <a:latin typeface="+mn-lt"/>
                <a:ea typeface="+mn-ea"/>
              </a:rPr>
              <a:t>professor</a:t>
            </a:r>
            <a:r>
              <a:rPr lang="zh-CN" altLang="zh-CN" sz="2400" dirty="0">
                <a:latin typeface="+mn-lt"/>
                <a:ea typeface="+mn-ea"/>
              </a:rPr>
              <a:t>对象，最后将</a:t>
            </a:r>
            <a:r>
              <a:rPr lang="en-US" altLang="zh-CN" sz="2400" dirty="0">
                <a:latin typeface="+mn-lt"/>
                <a:ea typeface="+mn-ea"/>
              </a:rPr>
              <a:t>Qian</a:t>
            </a:r>
            <a:r>
              <a:rPr lang="zh-CN" altLang="zh-CN" sz="2400" dirty="0">
                <a:latin typeface="+mn-lt"/>
                <a:ea typeface="+mn-ea"/>
              </a:rPr>
              <a:t>的基本信息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复制</a:t>
            </a:r>
            <a:r>
              <a:rPr lang="zh-CN" altLang="zh-CN" sz="2400" dirty="0">
                <a:latin typeface="+mn-lt"/>
                <a:ea typeface="+mn-ea"/>
              </a:rPr>
              <a:t>到新建的对象中。</a:t>
            </a:r>
            <a:endParaRPr lang="en-US" altLang="zh-CN" sz="2400" dirty="0">
              <a:latin typeface="+mn-lt"/>
              <a:ea typeface="+mn-ea"/>
            </a:endParaRPr>
          </a:p>
          <a:p>
            <a:pPr algn="just"/>
            <a:endParaRPr lang="en-US" altLang="zh-CN" sz="2400" dirty="0">
              <a:latin typeface="+mn-lt"/>
              <a:ea typeface="+mn-ea"/>
            </a:endParaRPr>
          </a:p>
          <a:p>
            <a:pPr algn="just"/>
            <a:r>
              <a:rPr lang="zh-CN" altLang="en-US" sz="2400" dirty="0">
                <a:latin typeface="+mn-lt"/>
                <a:ea typeface="+mn-ea"/>
              </a:rPr>
              <a:t>这个</a:t>
            </a:r>
            <a:r>
              <a:rPr lang="zh-CN" altLang="zh-CN" sz="2400" dirty="0">
                <a:latin typeface="+mn-lt"/>
                <a:ea typeface="+mn-ea"/>
              </a:rPr>
              <a:t>过程实际上是一个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  <a:ea typeface="+mn-ea"/>
              </a:rPr>
              <a:t>将一种派生类对象转换成为另一种派生类对象</a:t>
            </a:r>
            <a:r>
              <a:rPr lang="zh-CN" altLang="zh-CN" sz="2400" dirty="0">
                <a:latin typeface="+mn-lt"/>
                <a:ea typeface="+mn-ea"/>
              </a:rPr>
              <a:t>的过程。</a:t>
            </a:r>
            <a:r>
              <a:rPr lang="zh-CN" altLang="en-US" sz="2400" dirty="0">
                <a:latin typeface="+mn-lt"/>
                <a:ea typeface="+mn-ea"/>
              </a:rPr>
              <a:t>这</a:t>
            </a:r>
            <a:r>
              <a:rPr lang="zh-CN" altLang="zh-CN" sz="2400" dirty="0">
                <a:latin typeface="+mn-lt"/>
                <a:ea typeface="+mn-ea"/>
              </a:rPr>
              <a:t>是不合理的，也是错误的。</a:t>
            </a:r>
            <a:endParaRPr lang="en-US" altLang="zh-CN" sz="2400" dirty="0">
              <a:latin typeface="+mn-lt"/>
              <a:ea typeface="+mn-ea"/>
            </a:endParaRPr>
          </a:p>
          <a:p>
            <a:pPr algn="just"/>
            <a:endParaRPr lang="en-US" altLang="zh-CN" sz="2400" dirty="0">
              <a:latin typeface="+mn-lt"/>
              <a:ea typeface="+mn-ea"/>
            </a:endParaRPr>
          </a:p>
          <a:p>
            <a:pPr algn="just"/>
            <a:r>
              <a:rPr lang="zh-CN" altLang="zh-CN" sz="2400" dirty="0">
                <a:latin typeface="+mn-lt"/>
                <a:ea typeface="+mn-ea"/>
              </a:rPr>
              <a:t>导致这种错误的根本原因，就是对教师的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  <a:ea typeface="+mn-ea"/>
              </a:rPr>
              <a:t>分类</a:t>
            </a:r>
            <a:r>
              <a:rPr lang="zh-CN" altLang="zh-CN" sz="2400" dirty="0">
                <a:latin typeface="+mn-lt"/>
                <a:ea typeface="+mn-ea"/>
              </a:rPr>
              <a:t>有问题。</a:t>
            </a:r>
          </a:p>
        </p:txBody>
      </p:sp>
    </p:spTree>
    <p:extLst>
      <p:ext uri="{BB962C8B-B14F-4D97-AF65-F5344CB8AC3E}">
        <p14:creationId xmlns:p14="http://schemas.microsoft.com/office/powerpoint/2010/main" val="45988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5991333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A67D0D6-E1F8-443E-8039-CF3A44E0F970}"/>
              </a:ext>
            </a:extLst>
          </p:cNvPr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4745" b="6780"/>
          <a:stretch>
            <a:fillRect/>
          </a:stretch>
        </p:blipFill>
        <p:spPr>
          <a:xfrm>
            <a:off x="1420259" y="2559333"/>
            <a:ext cx="9351481" cy="28790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2A39C28-8A76-47AF-A94A-E07F67036F8A}"/>
              </a:ext>
            </a:extLst>
          </p:cNvPr>
          <p:cNvSpPr/>
          <p:nvPr/>
        </p:nvSpPr>
        <p:spPr>
          <a:xfrm>
            <a:off x="5339518" y="1976121"/>
            <a:ext cx="1512962" cy="513393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角色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E710F16-23A5-4BC7-A29D-1F7953C40237}"/>
              </a:ext>
            </a:extLst>
          </p:cNvPr>
          <p:cNvSpPr/>
          <p:nvPr/>
        </p:nvSpPr>
        <p:spPr>
          <a:xfrm>
            <a:off x="4727712" y="2504430"/>
            <a:ext cx="2736574" cy="19331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F7C2978E-CA83-444D-BBCF-DF029064F67B}"/>
              </a:ext>
            </a:extLst>
          </p:cNvPr>
          <p:cNvSpPr/>
          <p:nvPr/>
        </p:nvSpPr>
        <p:spPr>
          <a:xfrm>
            <a:off x="8482903" y="1976121"/>
            <a:ext cx="2174013" cy="654072"/>
          </a:xfrm>
          <a:prstGeom prst="wedgeRoundRectCallout">
            <a:avLst>
              <a:gd name="adj1" fmla="val -26881"/>
              <a:gd name="adj2" fmla="val 159211"/>
              <a:gd name="adj3" fmla="val 16667"/>
            </a:avLst>
          </a:prstGeom>
          <a:solidFill>
            <a:schemeClr val="accent5">
              <a:alpha val="7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组合</a:t>
            </a:r>
            <a:r>
              <a:rPr lang="en-US" altLang="zh-CN" sz="2000" dirty="0"/>
              <a:t>/</a:t>
            </a:r>
            <a:r>
              <a:rPr lang="zh-CN" altLang="en-US" sz="2000" dirty="0"/>
              <a:t>聚集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CE47F1-241A-42F4-8301-C77DC633345F}"/>
              </a:ext>
            </a:extLst>
          </p:cNvPr>
          <p:cNvSpPr/>
          <p:nvPr/>
        </p:nvSpPr>
        <p:spPr>
          <a:xfrm>
            <a:off x="8482903" y="3308465"/>
            <a:ext cx="1500682" cy="307571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75B1F6-51FE-4FBF-8B23-0293BA7AD1C1}"/>
              </a:ext>
            </a:extLst>
          </p:cNvPr>
          <p:cNvSpPr/>
          <p:nvPr/>
        </p:nvSpPr>
        <p:spPr>
          <a:xfrm>
            <a:off x="1609898" y="1503660"/>
            <a:ext cx="3804434" cy="513393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按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职业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职称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两种标准分类</a:t>
            </a:r>
            <a:endParaRPr lang="zh-CN" sz="2000" dirty="0">
              <a:solidFill>
                <a:schemeClr val="tx1"/>
              </a:solidFill>
              <a:effectLst/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22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1332" y="2025649"/>
            <a:ext cx="4842467" cy="44672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+mn-lt"/>
              </a:rPr>
              <a:t>组合</a:t>
            </a:r>
            <a:r>
              <a:rPr lang="en-US" altLang="zh-CN" dirty="0">
                <a:latin typeface="+mn-lt"/>
              </a:rPr>
              <a:t>/</a:t>
            </a:r>
            <a:r>
              <a:rPr lang="zh-CN" altLang="en-US" dirty="0">
                <a:latin typeface="+mn-lt"/>
              </a:rPr>
              <a:t>聚集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Pros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降低了重复率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Cons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穿越界限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包装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7278757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/>
          <p:nvPr/>
        </p:nvPicPr>
        <p:blipFill rotWithShape="1"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8" b="5882"/>
          <a:stretch/>
        </p:blipFill>
        <p:spPr>
          <a:xfrm>
            <a:off x="2722603" y="1531778"/>
            <a:ext cx="3246117" cy="479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6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+mn-lt"/>
              </a:rPr>
              <a:t>组合</a:t>
            </a:r>
            <a:r>
              <a:rPr lang="en-US" altLang="zh-CN" dirty="0">
                <a:latin typeface="+mn-lt"/>
              </a:rPr>
              <a:t>/</a:t>
            </a:r>
            <a:r>
              <a:rPr lang="zh-CN" altLang="en-US" dirty="0">
                <a:latin typeface="+mn-lt"/>
              </a:rPr>
              <a:t>聚集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</a:t>
            </a:r>
            <a:r>
              <a:rPr lang="en-US" altLang="zh-CN" sz="3200" b="1" i="1" dirty="0">
                <a:solidFill>
                  <a:srgbClr val="FF0000"/>
                </a:solidFill>
                <a:latin typeface="+mn-lt"/>
              </a:rPr>
              <a:t>Has-a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矩形里有一个平行四边形对象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包含结构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实际上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</a:t>
            </a:r>
            <a:r>
              <a:rPr lang="en-US" altLang="zh-CN" sz="3200" b="1" i="1" dirty="0">
                <a:solidFill>
                  <a:srgbClr val="FF0000"/>
                </a:solidFill>
                <a:latin typeface="+mn-lt"/>
              </a:rPr>
              <a:t>Is-a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	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矩形是一种平行四边形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	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层次结构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4852861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971E17A-2586-47CE-BEB9-30CE9BA062F4}"/>
              </a:ext>
            </a:extLst>
          </p:cNvPr>
          <p:cNvSpPr/>
          <p:nvPr/>
        </p:nvSpPr>
        <p:spPr>
          <a:xfrm>
            <a:off x="4364445" y="4071258"/>
            <a:ext cx="2927096" cy="996950"/>
          </a:xfrm>
          <a:prstGeom prst="wedgeRoundRectCallout">
            <a:avLst>
              <a:gd name="adj1" fmla="val -61585"/>
              <a:gd name="adj2" fmla="val 3496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用继承来描述和实现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0B5C53-17D9-4D56-8CA3-54C201DBBFA1}"/>
              </a:ext>
            </a:extLst>
          </p:cNvPr>
          <p:cNvSpPr/>
          <p:nvPr/>
        </p:nvSpPr>
        <p:spPr>
          <a:xfrm>
            <a:off x="8235950" y="1775289"/>
            <a:ext cx="1888817" cy="1019006"/>
          </a:xfrm>
          <a:prstGeom prst="rect">
            <a:avLst/>
          </a:prstGeom>
          <a:solidFill>
            <a:srgbClr val="00B0F0">
              <a:alpha val="15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FC1FFD-1E0F-4354-9E12-CAB1926F305B}"/>
              </a:ext>
            </a:extLst>
          </p:cNvPr>
          <p:cNvSpPr/>
          <p:nvPr/>
        </p:nvSpPr>
        <p:spPr>
          <a:xfrm>
            <a:off x="8710766" y="2001721"/>
            <a:ext cx="942668" cy="566141"/>
          </a:xfrm>
          <a:prstGeom prst="rect">
            <a:avLst/>
          </a:prstGeom>
          <a:solidFill>
            <a:srgbClr val="00B050">
              <a:alpha val="12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81BB6D-103F-4DBE-8B11-38E9BB63C12F}"/>
              </a:ext>
            </a:extLst>
          </p:cNvPr>
          <p:cNvSpPr/>
          <p:nvPr/>
        </p:nvSpPr>
        <p:spPr>
          <a:xfrm>
            <a:off x="8235950" y="3980771"/>
            <a:ext cx="1888817" cy="447211"/>
          </a:xfrm>
          <a:prstGeom prst="rect">
            <a:avLst/>
          </a:prstGeom>
          <a:solidFill>
            <a:srgbClr val="00B0F0">
              <a:alpha val="15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四边形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AFC255-789D-4E48-9570-4FFA921B1771}"/>
              </a:ext>
            </a:extLst>
          </p:cNvPr>
          <p:cNvSpPr/>
          <p:nvPr/>
        </p:nvSpPr>
        <p:spPr>
          <a:xfrm>
            <a:off x="8235949" y="4850953"/>
            <a:ext cx="1888817" cy="447211"/>
          </a:xfrm>
          <a:prstGeom prst="rect">
            <a:avLst/>
          </a:prstGeom>
          <a:solidFill>
            <a:srgbClr val="00B0F0">
              <a:alpha val="15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平行四边形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C366B1-ECDA-4F9E-B01C-695896458824}"/>
              </a:ext>
            </a:extLst>
          </p:cNvPr>
          <p:cNvSpPr/>
          <p:nvPr/>
        </p:nvSpPr>
        <p:spPr>
          <a:xfrm>
            <a:off x="8235949" y="5707831"/>
            <a:ext cx="1888817" cy="447211"/>
          </a:xfrm>
          <a:prstGeom prst="rect">
            <a:avLst/>
          </a:prstGeom>
          <a:solidFill>
            <a:srgbClr val="00B0F0">
              <a:alpha val="1500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矩形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B7EE32-834D-45FA-98B2-01CEFCD39FC6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9180358" y="4427982"/>
            <a:ext cx="1" cy="422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6992BB6-C454-4963-8BF5-455F6E72255E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9180358" y="5298164"/>
            <a:ext cx="0" cy="409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48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Derived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b="1" i="1" dirty="0">
                <a:solidFill>
                  <a:srgbClr val="00B050"/>
                </a:solidFill>
                <a:latin typeface="Consolas" panose="020B0609020204030204" pitchFamily="49" charset="0"/>
              </a:rPr>
              <a:t>access-control&gt;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Base</a:t>
            </a:r>
            <a:endParaRPr lang="zh-CN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//</a:t>
            </a:r>
            <a:r>
              <a:rPr lang="zh-CN" altLang="zh-CN" dirty="0">
                <a:latin typeface="Consolas" panose="020B0609020204030204" pitchFamily="49" charset="0"/>
              </a:rPr>
              <a:t>成员定义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派生类自动获得基类的所有成员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基类中的成员无需在派生类中重复定义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0000920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72E3C108-717A-4BCB-A7C6-171E7A5B683B}"/>
              </a:ext>
            </a:extLst>
          </p:cNvPr>
          <p:cNvSpPr/>
          <p:nvPr/>
        </p:nvSpPr>
        <p:spPr>
          <a:xfrm>
            <a:off x="1854542" y="2110296"/>
            <a:ext cx="1990035" cy="757595"/>
          </a:xfrm>
          <a:prstGeom prst="wedgeRoundRectCallout">
            <a:avLst>
              <a:gd name="adj1" fmla="val -15612"/>
              <a:gd name="adj2" fmla="val -92486"/>
              <a:gd name="adj3" fmla="val 16667"/>
            </a:avLst>
          </a:prstGeom>
          <a:solidFill>
            <a:schemeClr val="accent2">
              <a:alpha val="8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派生类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子类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A99ADE9-AC5F-4408-B3C0-38CA08F8BB06}"/>
              </a:ext>
            </a:extLst>
          </p:cNvPr>
          <p:cNvSpPr/>
          <p:nvPr/>
        </p:nvSpPr>
        <p:spPr>
          <a:xfrm>
            <a:off x="7177459" y="2110296"/>
            <a:ext cx="1990035" cy="757595"/>
          </a:xfrm>
          <a:prstGeom prst="wedgeRoundRectCallout">
            <a:avLst>
              <a:gd name="adj1" fmla="val -15612"/>
              <a:gd name="adj2" fmla="val -104556"/>
              <a:gd name="adj3" fmla="val 16667"/>
            </a:avLst>
          </a:prstGeom>
          <a:solidFill>
            <a:schemeClr val="accent2">
              <a:alpha val="8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基类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父类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10A13CC1-D364-47E9-A939-D200F6C5BB19}"/>
              </a:ext>
            </a:extLst>
          </p:cNvPr>
          <p:cNvSpPr/>
          <p:nvPr/>
        </p:nvSpPr>
        <p:spPr>
          <a:xfrm>
            <a:off x="4536722" y="2110296"/>
            <a:ext cx="1990035" cy="513995"/>
          </a:xfrm>
          <a:prstGeom prst="wedgeRoundRectCallout">
            <a:avLst>
              <a:gd name="adj1" fmla="val -15612"/>
              <a:gd name="adj2" fmla="val -104556"/>
              <a:gd name="adj3" fmla="val 16667"/>
            </a:avLst>
          </a:prstGeom>
          <a:solidFill>
            <a:schemeClr val="accent2">
              <a:alpha val="8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访问控制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7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91783624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A132FF9-A8CE-46DD-972F-0A81E88AA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5522"/>
              </p:ext>
            </p:extLst>
          </p:nvPr>
        </p:nvGraphicFramePr>
        <p:xfrm>
          <a:off x="838200" y="1955601"/>
          <a:ext cx="10515600" cy="3805117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229372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067638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246368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9815681"/>
                    </a:ext>
                  </a:extLst>
                </a:gridCol>
              </a:tblGrid>
              <a:tr h="1236664">
                <a:tc>
                  <a:txBody>
                    <a:bodyPr/>
                    <a:lstStyle/>
                    <a:p>
                      <a:pPr marL="660400" indent="-6604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          </a:t>
                      </a:r>
                      <a:r>
                        <a:rPr lang="zh-CN" sz="1400" kern="100" dirty="0">
                          <a:effectLst/>
                        </a:rPr>
                        <a:t>继承的访问控制</a:t>
                      </a:r>
                      <a:endParaRPr lang="en-US" altLang="zh-CN" sz="1400" kern="100" dirty="0">
                        <a:effectLst/>
                      </a:endParaRPr>
                    </a:p>
                    <a:p>
                      <a:pPr marL="660400" indent="-660400" algn="ctr">
                        <a:spcAft>
                          <a:spcPts val="0"/>
                        </a:spcAft>
                      </a:pPr>
                      <a:endParaRPr lang="en-US" altLang="zh-CN" sz="1400" kern="100" dirty="0">
                        <a:effectLst/>
                      </a:endParaRPr>
                    </a:p>
                    <a:p>
                      <a:pPr marL="660400" indent="-660400" algn="ctr"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基类成员的访问属性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public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private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protected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3990108"/>
                  </a:ext>
                </a:extLst>
              </a:tr>
              <a:tr h="8561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public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public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private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protected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756750"/>
                  </a:ext>
                </a:extLst>
              </a:tr>
              <a:tr h="8561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private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不可访问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不可访问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不可访问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8347450"/>
                  </a:ext>
                </a:extLst>
              </a:tr>
              <a:tr h="8561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protected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protected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private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protected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557749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472F7166-B2C1-4E06-9EB3-4B70EF838D9F}"/>
              </a:ext>
            </a:extLst>
          </p:cNvPr>
          <p:cNvSpPr/>
          <p:nvPr/>
        </p:nvSpPr>
        <p:spPr>
          <a:xfrm>
            <a:off x="3564262" y="1544611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基类成员在不同访问控制下在派生类中的访问属性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69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3545707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quadrangle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protected: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   std::string name;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std::string </a:t>
            </a:r>
            <a:r>
              <a:rPr lang="en-US" altLang="zh-CN" dirty="0" err="1">
                <a:latin typeface="Consolas" panose="020B0609020204030204" pitchFamily="49" charset="0"/>
              </a:rPr>
              <a:t>whoami</a:t>
            </a:r>
            <a:r>
              <a:rPr lang="en-US" altLang="zh-CN" dirty="0">
                <a:latin typeface="Consolas" panose="020B0609020204030204" pitchFamily="49" charset="0"/>
              </a:rPr>
              <a:t>() const { return name; 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double area() const { return -1.0; 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//other members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4F77BA0F-F856-4FCE-9657-A3E4D3949A00}"/>
              </a:ext>
            </a:extLst>
          </p:cNvPr>
          <p:cNvSpPr/>
          <p:nvPr/>
        </p:nvSpPr>
        <p:spPr>
          <a:xfrm>
            <a:off x="6283818" y="2244436"/>
            <a:ext cx="3417134" cy="1055717"/>
          </a:xfrm>
          <a:prstGeom prst="wedgeRoundRectCallout">
            <a:avLst>
              <a:gd name="adj1" fmla="val -67037"/>
              <a:gd name="adj2" fmla="val 26637"/>
              <a:gd name="adj3" fmla="val 16667"/>
            </a:avLst>
          </a:prstGeom>
          <a:solidFill>
            <a:schemeClr val="accent2">
              <a:alpha val="8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此段中的成员在类外不可见，但对派生类可见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50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6612342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BCF66-FE36-47AE-BE1F-C0EF42C2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B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void f();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void f(int);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void f(char);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D: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private B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using B::f;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4F77BA0F-F856-4FCE-9657-A3E4D3949A00}"/>
              </a:ext>
            </a:extLst>
          </p:cNvPr>
          <p:cNvSpPr/>
          <p:nvPr/>
        </p:nvSpPr>
        <p:spPr>
          <a:xfrm>
            <a:off x="4387433" y="4967506"/>
            <a:ext cx="3417134" cy="1055717"/>
          </a:xfrm>
          <a:prstGeom prst="wedgeRoundRectCallout">
            <a:avLst>
              <a:gd name="adj1" fmla="val -67037"/>
              <a:gd name="adj2" fmla="val 26637"/>
              <a:gd name="adj3" fmla="val 16667"/>
            </a:avLst>
          </a:prstGeom>
          <a:solidFill>
            <a:schemeClr val="accent2">
              <a:alpha val="8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恢复成员原来的访问属性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4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第六章 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2616828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722D812C-D0DD-4B14-98FA-38F4EC2677E5}"/>
              </a:ext>
            </a:extLst>
          </p:cNvPr>
          <p:cNvSpPr/>
          <p:nvPr/>
        </p:nvSpPr>
        <p:spPr>
          <a:xfrm>
            <a:off x="5482477" y="3326689"/>
            <a:ext cx="892729" cy="89272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VS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E7E852-1407-42EE-8CDD-C68D231FD717}"/>
              </a:ext>
            </a:extLst>
          </p:cNvPr>
          <p:cNvSpPr txBox="1"/>
          <p:nvPr/>
        </p:nvSpPr>
        <p:spPr>
          <a:xfrm>
            <a:off x="1954548" y="2220852"/>
            <a:ext cx="29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组合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聚集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BBC8B2-C815-457C-A86F-36DA30FA1A69}"/>
              </a:ext>
            </a:extLst>
          </p:cNvPr>
          <p:cNvSpPr txBox="1"/>
          <p:nvPr/>
        </p:nvSpPr>
        <p:spPr>
          <a:xfrm>
            <a:off x="7003289" y="2220852"/>
            <a:ext cx="29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继承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16812C8-2614-4C7C-BD36-EE0C0CD647D6}"/>
              </a:ext>
            </a:extLst>
          </p:cNvPr>
          <p:cNvGrpSpPr/>
          <p:nvPr/>
        </p:nvGrpSpPr>
        <p:grpSpPr>
          <a:xfrm>
            <a:off x="2872065" y="3095131"/>
            <a:ext cx="1949077" cy="1800189"/>
            <a:chOff x="147320" y="55880"/>
            <a:chExt cx="731520" cy="67564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4D54C4E-1F10-4912-B722-301D45DDCA09}"/>
                </a:ext>
              </a:extLst>
            </p:cNvPr>
            <p:cNvSpPr/>
            <p:nvPr/>
          </p:nvSpPr>
          <p:spPr>
            <a:xfrm>
              <a:off x="147320" y="55880"/>
              <a:ext cx="731520" cy="6756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包围对象的其他成员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E929CF0-155F-4926-9F91-BDE61F89F979}"/>
                </a:ext>
              </a:extLst>
            </p:cNvPr>
            <p:cNvSpPr/>
            <p:nvPr/>
          </p:nvSpPr>
          <p:spPr>
            <a:xfrm>
              <a:off x="189060" y="135380"/>
              <a:ext cx="648040" cy="2111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嵌入对象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1C3160-73D8-4926-83C7-B31DF24A7749}"/>
              </a:ext>
            </a:extLst>
          </p:cNvPr>
          <p:cNvGrpSpPr/>
          <p:nvPr/>
        </p:nvGrpSpPr>
        <p:grpSpPr>
          <a:xfrm>
            <a:off x="7036541" y="3095132"/>
            <a:ext cx="1949076" cy="1800188"/>
            <a:chOff x="7003289" y="3095132"/>
            <a:chExt cx="1949076" cy="180018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1E0F510-D655-4BD3-9988-83D688FB4711}"/>
                </a:ext>
              </a:extLst>
            </p:cNvPr>
            <p:cNvSpPr/>
            <p:nvPr/>
          </p:nvSpPr>
          <p:spPr>
            <a:xfrm>
              <a:off x="7003289" y="3095132"/>
              <a:ext cx="1949076" cy="18001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zh-CN" altLang="en-US" kern="100" dirty="0">
                  <a:latin typeface="+mn-ea"/>
                  <a:cs typeface="Times New Roman" panose="02020603050405020304" pitchFamily="18" charset="0"/>
                </a:rPr>
                <a:t>派生类对象的其他成员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22264AB-71FB-40B9-97BD-39A150D15E8C}"/>
                </a:ext>
              </a:extLst>
            </p:cNvPr>
            <p:cNvSpPr/>
            <p:nvPr/>
          </p:nvSpPr>
          <p:spPr>
            <a:xfrm>
              <a:off x="7003289" y="3095132"/>
              <a:ext cx="1949076" cy="6844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基类子对象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AFC389F-480F-4BD0-9055-4B018676A13E}"/>
                </a:ext>
              </a:extLst>
            </p:cNvPr>
            <p:cNvSpPr/>
            <p:nvPr/>
          </p:nvSpPr>
          <p:spPr>
            <a:xfrm>
              <a:off x="7003289" y="3095132"/>
              <a:ext cx="1949076" cy="1800188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dirty="0">
                <a:effectLst/>
                <a:latin typeface="+mn-ea"/>
                <a:cs typeface="宋体" panose="02010600030101010101" pitchFamily="2" charset="-122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1400"/>
                </a:lnSpc>
                <a:spcAft>
                  <a:spcPts val="0"/>
                </a:spcAft>
              </a:pPr>
              <a:endParaRPr lang="en-US" alt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91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雅黑consolas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1235</Words>
  <Application>Microsoft Office PowerPoint</Application>
  <PresentationFormat>宽屏</PresentationFormat>
  <Paragraphs>373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Office 主题​​</vt:lpstr>
      <vt:lpstr>PowerPoint 演示文稿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  <vt:lpstr>第六章 继承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452</cp:revision>
  <dcterms:created xsi:type="dcterms:W3CDTF">2019-01-26T01:53:38Z</dcterms:created>
  <dcterms:modified xsi:type="dcterms:W3CDTF">2019-04-25T06:10:08Z</dcterms:modified>
</cp:coreProperties>
</file>