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368" r:id="rId4"/>
    <p:sldId id="347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虚析构函数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纯虚函数和抽象类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纯虚函数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纯虚函数和抽象类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抽象类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纯虚函数和抽象类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抽象类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多态的概念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多态的概念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静态多态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虚函数的声明和覆盖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虚函数和多态类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虚函数的声明和覆盖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确保覆盖和终止覆盖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虚函数的声明和覆盖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协变的覆盖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虚函数的实现原理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虚函数的实现原理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赋值兼容原则的应用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虚析构函数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纯虚函数和抽象类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纯虚函数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纯虚函数和抽象类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抽象类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纯虚函数和抽象类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抽象类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赋值兼容原则的应用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多态的概念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多态的概念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静态多态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虚函数的声明和覆盖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虚函数和多态类</a:t>
          </a: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虚函数的声明和覆盖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确保覆盖和终止覆盖</a:t>
          </a: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虚函数的声明和覆盖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协变的覆盖</a:t>
          </a: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虚函数的实现原理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虚函数的实现原理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第七章 多态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 Box 402">
            <a:extLst>
              <a:ext uri="{FF2B5EF4-FFF2-40B4-BE49-F238E27FC236}">
                <a16:creationId xmlns:a16="http://schemas.microsoft.com/office/drawing/2014/main" id="{3B50D020-17B9-40DA-99E2-7367C6EC7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144" y="1830366"/>
            <a:ext cx="2810191" cy="1339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vert="horz" wrap="square" lIns="90000" tIns="0" rIns="9144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ea typeface="+mj-ea"/>
                <a:cs typeface="Consolas" panose="020B0609020204030204" pitchFamily="49" charset="0"/>
              </a:rPr>
              <a:t>quadrangle</a:t>
            </a:r>
            <a:r>
              <a:rPr lang="zh-CN" sz="1600" kern="100">
                <a:effectLst/>
                <a:ea typeface="+mj-ea"/>
                <a:cs typeface="Consolas" panose="020B0609020204030204" pitchFamily="49" charset="0"/>
              </a:rPr>
              <a:t>对象</a:t>
            </a:r>
            <a:endParaRPr lang="zh-CN" sz="1600" kern="10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16" name="Text Box 403">
            <a:extLst>
              <a:ext uri="{FF2B5EF4-FFF2-40B4-BE49-F238E27FC236}">
                <a16:creationId xmlns:a16="http://schemas.microsoft.com/office/drawing/2014/main" id="{27837067-DBE4-4691-8C3D-024C63A95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878" y="1953401"/>
            <a:ext cx="1677084" cy="67045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xtLst/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ea typeface="+mj-ea"/>
                <a:cs typeface="Consolas" panose="020B0609020204030204" pitchFamily="49" charset="0"/>
              </a:rPr>
              <a:t>VTABLE</a:t>
            </a:r>
            <a:endParaRPr lang="zh-CN" sz="1600" kern="100" dirty="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17" name="Text Box 404">
            <a:extLst>
              <a:ext uri="{FF2B5EF4-FFF2-40B4-BE49-F238E27FC236}">
                <a16:creationId xmlns:a16="http://schemas.microsoft.com/office/drawing/2014/main" id="{84F0B4B0-DCBB-4D2F-A01B-1EB5E2F14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416" y="2395617"/>
            <a:ext cx="1888323" cy="574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ea typeface="+mj-ea"/>
                <a:cs typeface="Consolas" panose="020B0609020204030204" pitchFamily="49" charset="0"/>
              </a:rPr>
              <a:t>VPTR</a:t>
            </a:r>
            <a:endParaRPr lang="zh-CN" sz="1600" kern="10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18" name="Text Box 405">
            <a:extLst>
              <a:ext uri="{FF2B5EF4-FFF2-40B4-BE49-F238E27FC236}">
                <a16:creationId xmlns:a16="http://schemas.microsoft.com/office/drawing/2014/main" id="{E2781FF8-B478-4845-BAEA-E8A0A0D2B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785" y="2623853"/>
            <a:ext cx="1718921" cy="54563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ea typeface="+mj-ea"/>
                <a:cs typeface="Consolas" panose="020B0609020204030204" pitchFamily="49" charset="0"/>
              </a:rPr>
              <a:t>&amp;area</a:t>
            </a:r>
            <a:endParaRPr lang="zh-CN" sz="1600" kern="10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19" name="Text Box 402">
            <a:extLst>
              <a:ext uri="{FF2B5EF4-FFF2-40B4-BE49-F238E27FC236}">
                <a16:creationId xmlns:a16="http://schemas.microsoft.com/office/drawing/2014/main" id="{6F2F1018-E73A-48EB-AD6F-EA59B67F1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787" y="3452047"/>
            <a:ext cx="3081225" cy="1339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vert="horz" wrap="square" lIns="90000" tIns="0" rIns="9144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ea typeface="+mj-ea"/>
                <a:cs typeface="Consolas" panose="020B0609020204030204" pitchFamily="49" charset="0"/>
              </a:rPr>
              <a:t>parallelogram</a:t>
            </a:r>
            <a:r>
              <a:rPr lang="zh-CN" sz="1600" kern="100">
                <a:effectLst/>
                <a:ea typeface="+mj-ea"/>
                <a:cs typeface="Consolas" panose="020B0609020204030204" pitchFamily="49" charset="0"/>
              </a:rPr>
              <a:t>对象</a:t>
            </a:r>
            <a:endParaRPr lang="zh-CN" sz="160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20" name="Text Box 403">
            <a:extLst>
              <a:ext uri="{FF2B5EF4-FFF2-40B4-BE49-F238E27FC236}">
                <a16:creationId xmlns:a16="http://schemas.microsoft.com/office/drawing/2014/main" id="{338DB13E-CFF2-4B37-96C3-DFEBC758E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050" y="3575082"/>
            <a:ext cx="1676129" cy="67045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xtLst/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ea typeface="+mj-ea"/>
                <a:cs typeface="Consolas" panose="020B0609020204030204" pitchFamily="49" charset="0"/>
              </a:rPr>
              <a:t>VTABLE</a:t>
            </a:r>
            <a:endParaRPr lang="zh-CN" sz="160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21" name="Text Box 404">
            <a:extLst>
              <a:ext uri="{FF2B5EF4-FFF2-40B4-BE49-F238E27FC236}">
                <a16:creationId xmlns:a16="http://schemas.microsoft.com/office/drawing/2014/main" id="{665F44EB-6D9E-49D7-A551-6778EBCE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416" y="4017295"/>
            <a:ext cx="1888320" cy="57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ea typeface="+mj-ea"/>
                <a:cs typeface="Consolas" panose="020B0609020204030204" pitchFamily="49" charset="0"/>
              </a:rPr>
              <a:t>VPTR</a:t>
            </a:r>
            <a:endParaRPr lang="zh-CN" sz="160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22" name="Text Box 405">
            <a:extLst>
              <a:ext uri="{FF2B5EF4-FFF2-40B4-BE49-F238E27FC236}">
                <a16:creationId xmlns:a16="http://schemas.microsoft.com/office/drawing/2014/main" id="{76DBFD0D-9D40-47BD-88A1-BB6D44E30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785" y="4245533"/>
            <a:ext cx="1717141" cy="54563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ea typeface="+mj-ea"/>
                <a:cs typeface="Consolas" panose="020B0609020204030204" pitchFamily="49" charset="0"/>
              </a:rPr>
              <a:t>&amp;area</a:t>
            </a:r>
            <a:endParaRPr lang="zh-CN" sz="1600" dirty="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23" name="Text Box 405">
            <a:extLst>
              <a:ext uri="{FF2B5EF4-FFF2-40B4-BE49-F238E27FC236}">
                <a16:creationId xmlns:a16="http://schemas.microsoft.com/office/drawing/2014/main" id="{F35CE67D-6C1D-4E88-9C45-E5A6ECC85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611" y="2196733"/>
            <a:ext cx="1717141" cy="54563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>
                <a:effectLst/>
                <a:ea typeface="+mj-ea"/>
                <a:cs typeface="宋体" panose="02010600030101010101" pitchFamily="2" charset="-122"/>
              </a:rPr>
              <a:t>quad[0]</a:t>
            </a:r>
            <a:endParaRPr lang="zh-CN" sz="1600">
              <a:effectLst/>
              <a:ea typeface="+mj-ea"/>
              <a:cs typeface="宋体" panose="02010600030101010101" pitchFamily="2" charset="-122"/>
            </a:endParaRPr>
          </a:p>
        </p:txBody>
      </p:sp>
      <p:cxnSp>
        <p:nvCxnSpPr>
          <p:cNvPr id="24" name="曲线连接符 26">
            <a:extLst>
              <a:ext uri="{FF2B5EF4-FFF2-40B4-BE49-F238E27FC236}">
                <a16:creationId xmlns:a16="http://schemas.microsoft.com/office/drawing/2014/main" id="{7564A44D-29E3-4273-827C-0C71903AE8B0}"/>
              </a:ext>
            </a:extLst>
          </p:cNvPr>
          <p:cNvCxnSpPr>
            <a:cxnSpLocks/>
            <a:stCxn id="23" idx="2"/>
            <a:endCxn id="19" idx="1"/>
          </p:cNvCxnSpPr>
          <p:nvPr/>
        </p:nvCxnSpPr>
        <p:spPr>
          <a:xfrm rot="16200000" flipH="1">
            <a:off x="3031364" y="2941184"/>
            <a:ext cx="1379240" cy="981605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77">
            <a:extLst>
              <a:ext uri="{FF2B5EF4-FFF2-40B4-BE49-F238E27FC236}">
                <a16:creationId xmlns:a16="http://schemas.microsoft.com/office/drawing/2014/main" id="{9EC9B25D-FD81-40ED-AD00-DCFD48EA3A90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776739" y="2682698"/>
            <a:ext cx="1241046" cy="21397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78">
            <a:extLst>
              <a:ext uri="{FF2B5EF4-FFF2-40B4-BE49-F238E27FC236}">
                <a16:creationId xmlns:a16="http://schemas.microsoft.com/office/drawing/2014/main" id="{94BE6E4D-6AEE-4C44-8462-441F6F81C663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776736" y="4304376"/>
            <a:ext cx="1241049" cy="2139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323FB27-9C24-485B-A6F8-B319AC92772E}"/>
              </a:ext>
            </a:extLst>
          </p:cNvPr>
          <p:cNvCxnSpPr>
            <a:cxnSpLocks/>
            <a:stCxn id="31" idx="0"/>
            <a:endCxn id="18" idx="2"/>
          </p:cNvCxnSpPr>
          <p:nvPr/>
        </p:nvCxnSpPr>
        <p:spPr>
          <a:xfrm flipV="1">
            <a:off x="5794239" y="3169487"/>
            <a:ext cx="3083007" cy="22232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 Box 403">
            <a:extLst>
              <a:ext uri="{FF2B5EF4-FFF2-40B4-BE49-F238E27FC236}">
                <a16:creationId xmlns:a16="http://schemas.microsoft.com/office/drawing/2014/main" id="{FE0FE869-00BD-4BAB-AEAA-2A4DA709B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635" y="5392721"/>
            <a:ext cx="2319208" cy="67045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xtLst/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b="1" i="1" kern="100" dirty="0">
                <a:solidFill>
                  <a:srgbClr val="FF0000"/>
                </a:solidFill>
                <a:effectLst/>
                <a:ea typeface="+mj-ea"/>
                <a:cs typeface="宋体" panose="02010600030101010101" pitchFamily="2" charset="-122"/>
              </a:rPr>
              <a:t>quad[0]-&gt;area()</a:t>
            </a:r>
            <a:endParaRPr lang="zh-CN" sz="1600" b="1" i="1" kern="100" dirty="0">
              <a:solidFill>
                <a:srgbClr val="FF0000"/>
              </a:solidFill>
              <a:effectLst/>
              <a:ea typeface="+mj-ea"/>
              <a:cs typeface="宋体" panose="02010600030101010101" pitchFamily="2" charset="-122"/>
            </a:endParaRPr>
          </a:p>
        </p:txBody>
      </p:sp>
      <p:cxnSp>
        <p:nvCxnSpPr>
          <p:cNvPr id="42" name="曲线连接符 26">
            <a:extLst>
              <a:ext uri="{FF2B5EF4-FFF2-40B4-BE49-F238E27FC236}">
                <a16:creationId xmlns:a16="http://schemas.microsoft.com/office/drawing/2014/main" id="{A704B370-EDDB-407B-975D-E298FE20D719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rot="5400000" flipH="1" flipV="1">
            <a:off x="5412776" y="4972922"/>
            <a:ext cx="801263" cy="3833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曲线连接符 26">
            <a:extLst>
              <a:ext uri="{FF2B5EF4-FFF2-40B4-BE49-F238E27FC236}">
                <a16:creationId xmlns:a16="http://schemas.microsoft.com/office/drawing/2014/main" id="{39326A29-5723-44FB-AA33-2389C13F53FA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776736" y="4304377"/>
            <a:ext cx="1241049" cy="21397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92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5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375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1" grpId="0" animBg="1"/>
      <p:bldP spid="21" grpId="1" animBg="1"/>
      <p:bldP spid="22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class X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{ public:  X() { std::</a:t>
            </a:r>
            <a:r>
              <a:rPr lang="en-US" altLang="zh-CN" sz="2400" dirty="0" err="1">
                <a:latin typeface="+mn-lt"/>
              </a:rPr>
              <a:t>cout</a:t>
            </a:r>
            <a:r>
              <a:rPr lang="en-US" altLang="zh-CN" sz="2400" dirty="0">
                <a:latin typeface="+mn-lt"/>
              </a:rPr>
              <a:t> &lt;&lt; "X()" &lt;&lt; std::</a:t>
            </a:r>
            <a:r>
              <a:rPr lang="en-US" altLang="zh-CN" sz="2400" dirty="0" err="1">
                <a:latin typeface="+mn-lt"/>
              </a:rPr>
              <a:t>endl</a:t>
            </a:r>
            <a:r>
              <a:rPr lang="en-US" altLang="zh-CN" sz="2400" dirty="0">
                <a:latin typeface="+mn-lt"/>
              </a:rPr>
              <a:t>; }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~X() { std::</a:t>
            </a:r>
            <a:r>
              <a:rPr lang="en-US" altLang="zh-CN" sz="2400" dirty="0" err="1">
                <a:latin typeface="+mn-lt"/>
              </a:rPr>
              <a:t>cout</a:t>
            </a:r>
            <a:r>
              <a:rPr lang="en-US" altLang="zh-CN" sz="2400" dirty="0">
                <a:latin typeface="+mn-lt"/>
              </a:rPr>
              <a:t> &lt;&lt; "~X()" &lt;&lt; std::</a:t>
            </a:r>
            <a:r>
              <a:rPr lang="en-US" altLang="zh-CN" sz="2400" dirty="0" err="1">
                <a:latin typeface="+mn-lt"/>
              </a:rPr>
              <a:t>endl</a:t>
            </a:r>
            <a:r>
              <a:rPr lang="en-US" altLang="zh-CN" sz="2400" dirty="0">
                <a:latin typeface="+mn-lt"/>
              </a:rPr>
              <a:t>; }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};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class Y : public X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{ public:  Y() { std::</a:t>
            </a:r>
            <a:r>
              <a:rPr lang="en-US" altLang="zh-CN" sz="2400" dirty="0" err="1">
                <a:latin typeface="+mn-lt"/>
              </a:rPr>
              <a:t>cout</a:t>
            </a:r>
            <a:r>
              <a:rPr lang="en-US" altLang="zh-CN" sz="2400" dirty="0">
                <a:latin typeface="+mn-lt"/>
              </a:rPr>
              <a:t> &lt;&lt; "Y()" &lt;&lt; std::</a:t>
            </a:r>
            <a:r>
              <a:rPr lang="en-US" altLang="zh-CN" sz="2400" dirty="0" err="1">
                <a:latin typeface="+mn-lt"/>
              </a:rPr>
              <a:t>endl</a:t>
            </a:r>
            <a:r>
              <a:rPr lang="en-US" altLang="zh-CN" sz="2400" dirty="0">
                <a:latin typeface="+mn-lt"/>
              </a:rPr>
              <a:t>; }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~Y() { std::</a:t>
            </a:r>
            <a:r>
              <a:rPr lang="en-US" altLang="zh-CN" sz="2400" dirty="0" err="1">
                <a:latin typeface="+mn-lt"/>
              </a:rPr>
              <a:t>cout</a:t>
            </a:r>
            <a:r>
              <a:rPr lang="en-US" altLang="zh-CN" sz="2400" dirty="0">
                <a:latin typeface="+mn-lt"/>
              </a:rPr>
              <a:t> &lt;&lt; "~Y()" &lt;&lt; std::</a:t>
            </a:r>
            <a:r>
              <a:rPr lang="en-US" altLang="zh-CN" sz="2400" dirty="0" err="1">
                <a:latin typeface="+mn-lt"/>
              </a:rPr>
              <a:t>endl</a:t>
            </a:r>
            <a:r>
              <a:rPr lang="en-US" altLang="zh-CN" sz="2400" dirty="0">
                <a:latin typeface="+mn-lt"/>
              </a:rPr>
              <a:t>; }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};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int main() {   X *p = new Y;  delete p;   return 0; }</a:t>
            </a:r>
            <a:endParaRPr lang="zh-CN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95155352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8D97DE5-5A2F-4C8E-865D-87533DD71086}"/>
              </a:ext>
            </a:extLst>
          </p:cNvPr>
          <p:cNvSpPr/>
          <p:nvPr/>
        </p:nvSpPr>
        <p:spPr>
          <a:xfrm>
            <a:off x="9724340" y="2319083"/>
            <a:ext cx="1483072" cy="2512854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/>
              <a:t>X()</a:t>
            </a:r>
            <a:endParaRPr lang="zh-CN" altLang="zh-CN" sz="3600" dirty="0"/>
          </a:p>
          <a:p>
            <a:r>
              <a:rPr lang="en-US" altLang="zh-CN" sz="3600" dirty="0"/>
              <a:t>Y()</a:t>
            </a:r>
            <a:endParaRPr lang="zh-CN" altLang="zh-CN" sz="3600" dirty="0"/>
          </a:p>
          <a:p>
            <a:r>
              <a:rPr lang="en-US" altLang="zh-CN" sz="3600" dirty="0"/>
              <a:t>~X()</a:t>
            </a:r>
            <a:endParaRPr lang="zh-CN" altLang="zh-CN" sz="5400" dirty="0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3108A56-72EF-4C0E-A1AF-8EC0EC1AED09}"/>
              </a:ext>
            </a:extLst>
          </p:cNvPr>
          <p:cNvSpPr/>
          <p:nvPr/>
        </p:nvSpPr>
        <p:spPr>
          <a:xfrm>
            <a:off x="7331824" y="2959331"/>
            <a:ext cx="1954743" cy="821196"/>
          </a:xfrm>
          <a:prstGeom prst="wedgeRoundRectCallout">
            <a:avLst>
              <a:gd name="adj1" fmla="val 65826"/>
              <a:gd name="adj2" fmla="val -1617"/>
              <a:gd name="adj3" fmla="val 16667"/>
            </a:avLst>
          </a:prstGeom>
          <a:solidFill>
            <a:schemeClr val="accent4">
              <a:lumMod val="75000"/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少了什么？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C4B5E8-35DE-417F-8BEB-B291BC457D37}"/>
              </a:ext>
            </a:extLst>
          </p:cNvPr>
          <p:cNvSpPr/>
          <p:nvPr/>
        </p:nvSpPr>
        <p:spPr>
          <a:xfrm>
            <a:off x="2066684" y="2542309"/>
            <a:ext cx="4862051" cy="2066402"/>
          </a:xfrm>
          <a:prstGeom prst="rect">
            <a:avLst/>
          </a:prstGeom>
          <a:solidFill>
            <a:schemeClr val="accent5">
              <a:lumMod val="75000"/>
              <a:alpha val="9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virtual X::~X()</a:t>
            </a:r>
            <a:endParaRPr lang="zh-CN" altLang="zh-CN" sz="6000" dirty="0"/>
          </a:p>
        </p:txBody>
      </p:sp>
    </p:spTree>
    <p:extLst>
      <p:ext uri="{BB962C8B-B14F-4D97-AF65-F5344CB8AC3E}">
        <p14:creationId xmlns:p14="http://schemas.microsoft.com/office/powerpoint/2010/main" val="297998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zh-CN" dirty="0">
                <a:latin typeface="+mn-lt"/>
              </a:rPr>
              <a:t>基类往往表示一些抽象的概念。</a:t>
            </a:r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zh-CN" altLang="zh-CN" dirty="0">
                <a:latin typeface="+mn-lt"/>
              </a:rPr>
              <a:t>在这个角度上，为抽象概念的某些方法定义一个实现显然是无意义的，具体的实现应该推到后代中去完成。</a:t>
            </a:r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zh-CN" altLang="zh-CN" dirty="0">
                <a:latin typeface="+mn-lt"/>
              </a:rPr>
              <a:t>在</a:t>
            </a:r>
            <a:r>
              <a:rPr lang="en-US" altLang="zh-CN" dirty="0">
                <a:latin typeface="+mn-lt"/>
              </a:rPr>
              <a:t>C++</a:t>
            </a:r>
            <a:r>
              <a:rPr lang="zh-CN" altLang="zh-CN" dirty="0">
                <a:latin typeface="+mn-lt"/>
              </a:rPr>
              <a:t>中，抽象函数是通过将其说明成是一个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纯虚函数</a:t>
            </a:r>
            <a:r>
              <a:rPr lang="zh-CN" altLang="zh-CN" dirty="0">
                <a:latin typeface="+mn-lt"/>
              </a:rPr>
              <a:t>实现的。纯虚函数在基类中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只有声明，没有定义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。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r>
              <a:rPr lang="zh-CN" altLang="zh-CN" dirty="0">
                <a:latin typeface="+mn-lt"/>
              </a:rPr>
              <a:t>但在原则上要求所有派生类都必须定义自己的版本以实现覆盖。</a:t>
            </a:r>
            <a:endParaRPr lang="zh-CN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0951227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3C4B5E8-35DE-417F-8BEB-B291BC457D37}"/>
              </a:ext>
            </a:extLst>
          </p:cNvPr>
          <p:cNvSpPr/>
          <p:nvPr/>
        </p:nvSpPr>
        <p:spPr>
          <a:xfrm>
            <a:off x="2405036" y="2369127"/>
            <a:ext cx="7417931" cy="2930734"/>
          </a:xfrm>
          <a:prstGeom prst="rect">
            <a:avLst/>
          </a:prstGeom>
          <a:solidFill>
            <a:schemeClr val="tx2">
              <a:lumMod val="75000"/>
              <a:alpha val="9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class quadrangle</a:t>
            </a:r>
            <a:endParaRPr lang="zh-CN" altLang="zh-CN" sz="2800" dirty="0"/>
          </a:p>
          <a:p>
            <a:r>
              <a:rPr lang="en-US" altLang="zh-CN" sz="2800" dirty="0"/>
              <a:t>{</a:t>
            </a:r>
            <a:endParaRPr lang="zh-CN" altLang="zh-CN" sz="2800" dirty="0"/>
          </a:p>
          <a:p>
            <a:r>
              <a:rPr lang="en-US" altLang="zh-CN" sz="2800" dirty="0"/>
              <a:t>public:</a:t>
            </a:r>
            <a:endParaRPr lang="zh-CN" altLang="zh-CN" sz="2800" dirty="0"/>
          </a:p>
          <a:p>
            <a:r>
              <a:rPr lang="en-US" altLang="zh-CN" sz="2800" b="1" dirty="0"/>
              <a:t>	</a:t>
            </a:r>
            <a:r>
              <a:rPr lang="en-US" altLang="zh-CN" sz="2800" b="1" i="1" dirty="0">
                <a:solidFill>
                  <a:srgbClr val="FFFF00"/>
                </a:solidFill>
              </a:rPr>
              <a:t>virtual double area() const </a:t>
            </a:r>
            <a:r>
              <a:rPr lang="en-US" altLang="zh-CN" sz="2800" b="1" i="1" dirty="0">
                <a:solidFill>
                  <a:srgbClr val="FF0000"/>
                </a:solidFill>
              </a:rPr>
              <a:t>= 0</a:t>
            </a:r>
            <a:r>
              <a:rPr lang="en-US" altLang="zh-CN" sz="2800" dirty="0">
                <a:solidFill>
                  <a:srgbClr val="FFFF00"/>
                </a:solidFill>
              </a:rPr>
              <a:t>;</a:t>
            </a:r>
            <a:endParaRPr lang="zh-CN" altLang="zh-CN" sz="2800" dirty="0">
              <a:solidFill>
                <a:srgbClr val="FFFF00"/>
              </a:solidFill>
            </a:endParaRPr>
          </a:p>
          <a:p>
            <a:r>
              <a:rPr lang="en-US" altLang="zh-CN" sz="2800" dirty="0"/>
              <a:t>};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3757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>
                <a:latin typeface="+mn-lt"/>
              </a:rPr>
              <a:t>包含纯虚函数声明的类称为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抽象类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(abstract class)</a:t>
            </a:r>
            <a:r>
              <a:rPr lang="zh-CN" altLang="zh-CN" dirty="0">
                <a:latin typeface="+mn-lt"/>
              </a:rPr>
              <a:t>。抽象类支持一般概念的表示，是一种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未完成类型</a:t>
            </a:r>
            <a:r>
              <a:rPr lang="zh-CN" altLang="zh-CN" dirty="0">
                <a:latin typeface="+mn-lt"/>
              </a:rPr>
              <a:t>，具有如下特点：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zh-CN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>
                <a:latin typeface="+mn-lt"/>
              </a:rPr>
              <a:t>抽象类只能用作其它类的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基类</a:t>
            </a:r>
            <a:r>
              <a:rPr lang="zh-CN" altLang="zh-CN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>
                <a:latin typeface="+mn-lt"/>
              </a:rPr>
              <a:t>在抽象类的派生类中，即使通过继承，还有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未实现</a:t>
            </a:r>
            <a:r>
              <a:rPr lang="zh-CN" altLang="zh-CN" dirty="0">
                <a:latin typeface="+mn-lt"/>
              </a:rPr>
              <a:t>的纯虚函数存在，那么该派生类仍然是一个抽象类。</a:t>
            </a: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>
                <a:latin typeface="+mn-lt"/>
              </a:rPr>
              <a:t>不能创建抽象类的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对象</a:t>
            </a:r>
            <a:r>
              <a:rPr lang="zh-CN" altLang="zh-CN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8222082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3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zh-CN" altLang="zh-CN" dirty="0">
                <a:latin typeface="+mn-lt"/>
              </a:rPr>
              <a:t>可以声明和使用抽象类的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指针和引用</a:t>
            </a:r>
            <a:r>
              <a:rPr lang="zh-CN" altLang="zh-CN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 startAt="4"/>
            </a:pP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 startAt="4"/>
            </a:pPr>
            <a:r>
              <a:rPr lang="zh-CN" altLang="zh-CN" dirty="0">
                <a:latin typeface="+mn-lt"/>
              </a:rPr>
              <a:t>抽象类不能用作函数的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参数类型和返回类型</a:t>
            </a:r>
            <a:r>
              <a:rPr lang="zh-CN" altLang="zh-CN" dirty="0">
                <a:latin typeface="+mn-lt"/>
              </a:rPr>
              <a:t>；但抽象类的指针或引用却可以。</a:t>
            </a: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 startAt="4"/>
            </a:pP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 startAt="4"/>
            </a:pPr>
            <a:r>
              <a:rPr lang="zh-CN" altLang="zh-CN" dirty="0">
                <a:latin typeface="+mn-lt"/>
              </a:rPr>
              <a:t>抽象类不能作为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显式</a:t>
            </a:r>
            <a:r>
              <a:rPr lang="zh-CN" altLang="zh-CN" dirty="0">
                <a:latin typeface="+mn-lt"/>
              </a:rPr>
              <a:t>转换的类型。</a:t>
            </a: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 startAt="4"/>
            </a:pP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 startAt="4"/>
            </a:pPr>
            <a:r>
              <a:rPr lang="zh-CN" altLang="zh-CN" dirty="0">
                <a:latin typeface="+mn-lt"/>
              </a:rPr>
              <a:t>即使在声明了纯虚函数后，给出了这个函数的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实现</a:t>
            </a:r>
            <a:r>
              <a:rPr lang="zh-CN" altLang="zh-CN" dirty="0">
                <a:latin typeface="+mn-lt"/>
              </a:rPr>
              <a:t>，这个类依然是抽象类</a:t>
            </a:r>
            <a:r>
              <a:rPr lang="zh-CN" altLang="zh-CN" sz="3200" dirty="0">
                <a:latin typeface="+mn-lt"/>
              </a:rPr>
              <a:t>。</a:t>
            </a: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BCF794B-71AA-48EA-9E0C-81DEE5900127}"/>
              </a:ext>
            </a:extLst>
          </p:cNvPr>
          <p:cNvSpPr/>
          <p:nvPr/>
        </p:nvSpPr>
        <p:spPr>
          <a:xfrm>
            <a:off x="3470694" y="2447058"/>
            <a:ext cx="5286616" cy="3299692"/>
          </a:xfrm>
          <a:prstGeom prst="rect">
            <a:avLst/>
          </a:prstGeom>
          <a:solidFill>
            <a:schemeClr val="accent5">
              <a:lumMod val="75000"/>
              <a:alpha val="9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struct X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virtual int f() = 0</a:t>
            </a:r>
          </a:p>
          <a:p>
            <a:r>
              <a:rPr lang="en-US" altLang="zh-CN" sz="2400" dirty="0"/>
              <a:t>    { return 1; 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or </a:t>
            </a:r>
          </a:p>
          <a:p>
            <a:r>
              <a:rPr lang="en-US" altLang="zh-CN" sz="2400" dirty="0"/>
              <a:t>int X::f() { return 1; }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13713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7858535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int main()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{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    parallelogram p; rectangle r; diamond d; square s;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quadrangle* quads[] = { &amp;p, &amp;r, &amp;d, &amp;s }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    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    for (auto q : quads) </a:t>
            </a: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	std::</a:t>
            </a:r>
            <a:r>
              <a:rPr lang="en-US" altLang="zh-CN" sz="2000" dirty="0" err="1">
                <a:latin typeface="+mn-lt"/>
              </a:rPr>
              <a:t>cout</a:t>
            </a:r>
            <a:r>
              <a:rPr lang="en-US" altLang="zh-CN" sz="2000" dirty="0">
                <a:latin typeface="+mn-lt"/>
              </a:rPr>
              <a:t> &lt;&lt; "area of " &lt;&lt; q-&gt;</a:t>
            </a:r>
            <a:r>
              <a:rPr lang="en-US" altLang="zh-CN" sz="2000" dirty="0" err="1">
                <a:latin typeface="+mn-lt"/>
              </a:rPr>
              <a:t>whoami</a:t>
            </a:r>
            <a:r>
              <a:rPr lang="en-US" altLang="zh-CN" sz="2000" dirty="0">
                <a:latin typeface="+mn-lt"/>
              </a:rPr>
              <a:t>() &lt;&lt; ": " &lt;&lt; 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q-&gt;area() </a:t>
            </a:r>
            <a:r>
              <a:rPr lang="en-US" altLang="zh-CN" sz="2000" dirty="0">
                <a:latin typeface="+mn-lt"/>
              </a:rPr>
              <a:t>&lt;&lt; std::</a:t>
            </a:r>
            <a:r>
              <a:rPr lang="en-US" altLang="zh-CN" sz="2000" dirty="0" err="1">
                <a:latin typeface="+mn-lt"/>
              </a:rPr>
              <a:t>endl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 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    return 0;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}</a:t>
            </a:r>
            <a:endParaRPr lang="zh-CN" altLang="zh-CN" sz="2000" dirty="0">
              <a:latin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5AC5FA-8C28-4CB5-AED3-70004B55FC0E}"/>
              </a:ext>
            </a:extLst>
          </p:cNvPr>
          <p:cNvSpPr/>
          <p:nvPr/>
        </p:nvSpPr>
        <p:spPr>
          <a:xfrm>
            <a:off x="2383723" y="2297017"/>
            <a:ext cx="3810000" cy="1714500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area of parallelogram: 15</a:t>
            </a:r>
            <a:endParaRPr lang="zh-CN" altLang="zh-CN" sz="2000" dirty="0"/>
          </a:p>
          <a:p>
            <a:r>
              <a:rPr lang="en-US" altLang="zh-CN" sz="2000" dirty="0"/>
              <a:t>area of rectangle: 15</a:t>
            </a:r>
            <a:endParaRPr lang="zh-CN" altLang="zh-CN" sz="2000" dirty="0"/>
          </a:p>
          <a:p>
            <a:r>
              <a:rPr lang="en-US" altLang="zh-CN" sz="2000" dirty="0"/>
              <a:t>area of diamond: 7.5</a:t>
            </a:r>
            <a:endParaRPr lang="zh-CN" altLang="zh-CN" sz="2000" dirty="0"/>
          </a:p>
          <a:p>
            <a:r>
              <a:rPr lang="en-US" altLang="zh-CN" sz="2000" dirty="0"/>
              <a:t>area of square: 25</a:t>
            </a:r>
            <a:endParaRPr lang="zh-CN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93DB33-192F-4F65-A9F3-E3C205AD8832}"/>
              </a:ext>
            </a:extLst>
          </p:cNvPr>
          <p:cNvSpPr/>
          <p:nvPr/>
        </p:nvSpPr>
        <p:spPr>
          <a:xfrm>
            <a:off x="5823378" y="3780865"/>
            <a:ext cx="3759724" cy="1714500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area of parallelogram: -1</a:t>
            </a:r>
            <a:endParaRPr lang="zh-CN" altLang="zh-CN" sz="2000" dirty="0"/>
          </a:p>
          <a:p>
            <a:r>
              <a:rPr lang="en-US" altLang="zh-CN" sz="2000" dirty="0"/>
              <a:t>area of rectangle: -1</a:t>
            </a:r>
            <a:endParaRPr lang="zh-CN" altLang="zh-CN" sz="2000" dirty="0"/>
          </a:p>
          <a:p>
            <a:r>
              <a:rPr lang="en-US" altLang="zh-CN" sz="2000" dirty="0"/>
              <a:t>area of diamond: -1</a:t>
            </a:r>
            <a:endParaRPr lang="zh-CN" altLang="zh-CN" sz="2000" dirty="0"/>
          </a:p>
          <a:p>
            <a:r>
              <a:rPr lang="en-US" altLang="zh-CN" sz="2000" dirty="0"/>
              <a:t>area of square: -1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990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462412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524960B8-DB1A-4213-AB76-E645938604C1}"/>
              </a:ext>
            </a:extLst>
          </p:cNvPr>
          <p:cNvSpPr/>
          <p:nvPr/>
        </p:nvSpPr>
        <p:spPr>
          <a:xfrm>
            <a:off x="957642" y="2859714"/>
            <a:ext cx="8941627" cy="2619702"/>
          </a:xfrm>
          <a:prstGeom prst="rect">
            <a:avLst/>
          </a:prstGeom>
        </p:spPr>
      </p:sp>
      <p:sp>
        <p:nvSpPr>
          <p:cNvPr id="12" name="文本框 28">
            <a:extLst>
              <a:ext uri="{FF2B5EF4-FFF2-40B4-BE49-F238E27FC236}">
                <a16:creationId xmlns:a16="http://schemas.microsoft.com/office/drawing/2014/main" id="{87ED44BD-1F87-4663-B921-A268F3DD94B1}"/>
              </a:ext>
            </a:extLst>
          </p:cNvPr>
          <p:cNvSpPr txBox="1"/>
          <p:nvPr/>
        </p:nvSpPr>
        <p:spPr>
          <a:xfrm>
            <a:off x="3976308" y="2941540"/>
            <a:ext cx="3580713" cy="979268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quadrangle::name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quadrangle::</a:t>
            </a:r>
            <a:r>
              <a:rPr lang="en-US" sz="16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whoami</a:t>
            </a: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quadrangle::area()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36">
            <a:extLst>
              <a:ext uri="{FF2B5EF4-FFF2-40B4-BE49-F238E27FC236}">
                <a16:creationId xmlns:a16="http://schemas.microsoft.com/office/drawing/2014/main" id="{B533E845-D247-4CDD-857A-1BBC68138B3F}"/>
              </a:ext>
            </a:extLst>
          </p:cNvPr>
          <p:cNvSpPr txBox="1"/>
          <p:nvPr/>
        </p:nvSpPr>
        <p:spPr>
          <a:xfrm>
            <a:off x="1439309" y="3310210"/>
            <a:ext cx="2284811" cy="34022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0"/>
              </a:spcAft>
            </a:pPr>
            <a:r>
              <a:rPr lang="en-US" sz="1600" kern="100" dirty="0">
                <a:effectLst/>
                <a:ea typeface="+mj-ea"/>
                <a:cs typeface="Times New Roman" panose="02020603050405020304" pitchFamily="18" charset="0"/>
              </a:rPr>
              <a:t>quadrangle</a:t>
            </a:r>
            <a:r>
              <a:rPr lang="zh-CN" sz="1600" kern="100" dirty="0">
                <a:effectLst/>
                <a:ea typeface="+mj-ea"/>
                <a:cs typeface="Times New Roman" panose="02020603050405020304" pitchFamily="18" charset="0"/>
              </a:rPr>
              <a:t>子对象</a:t>
            </a:r>
            <a:endParaRPr lang="zh-CN" sz="1600" dirty="0">
              <a:effectLst/>
              <a:ea typeface="+mj-ea"/>
              <a:cs typeface="宋体" panose="02010600030101010101" pitchFamily="2" charset="-122"/>
            </a:endParaRPr>
          </a:p>
          <a:p>
            <a:pPr algn="r">
              <a:spcAft>
                <a:spcPts val="0"/>
              </a:spcAft>
            </a:pPr>
            <a:r>
              <a:rPr lang="en-US" sz="1600" dirty="0">
                <a:effectLst/>
                <a:ea typeface="+mj-ea"/>
                <a:cs typeface="宋体" panose="02010600030101010101" pitchFamily="2" charset="-122"/>
              </a:rPr>
              <a:t> </a:t>
            </a:r>
            <a:endParaRPr lang="zh-CN" sz="1600" dirty="0">
              <a:effectLst/>
              <a:ea typeface="+mj-ea"/>
              <a:cs typeface="宋体" panose="02010600030101010101" pitchFamily="2" charset="-122"/>
            </a:endParaRPr>
          </a:p>
          <a:p>
            <a:pPr algn="r">
              <a:spcAft>
                <a:spcPts val="0"/>
              </a:spcAft>
            </a:pPr>
            <a:r>
              <a:rPr lang="en-US" sz="1600" dirty="0">
                <a:effectLst/>
                <a:ea typeface="+mj-ea"/>
                <a:cs typeface="宋体" panose="02010600030101010101" pitchFamily="2" charset="-122"/>
              </a:rPr>
              <a:t> </a:t>
            </a:r>
            <a:endParaRPr lang="zh-CN" sz="1600" dirty="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0E6AC14B-D743-40D6-AF08-7898876D9786}"/>
              </a:ext>
            </a:extLst>
          </p:cNvPr>
          <p:cNvSpPr/>
          <p:nvPr/>
        </p:nvSpPr>
        <p:spPr>
          <a:xfrm>
            <a:off x="3735668" y="2953088"/>
            <a:ext cx="239464" cy="936024"/>
          </a:xfrm>
          <a:prstGeom prst="leftBrac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00"/>
          </a:p>
        </p:txBody>
      </p:sp>
      <p:sp>
        <p:nvSpPr>
          <p:cNvPr id="18" name="文本框 36">
            <a:extLst>
              <a:ext uri="{FF2B5EF4-FFF2-40B4-BE49-F238E27FC236}">
                <a16:creationId xmlns:a16="http://schemas.microsoft.com/office/drawing/2014/main" id="{ECE27D9D-74AE-4F0F-8695-7793054B93BD}"/>
              </a:ext>
            </a:extLst>
          </p:cNvPr>
          <p:cNvSpPr txBox="1"/>
          <p:nvPr/>
        </p:nvSpPr>
        <p:spPr>
          <a:xfrm>
            <a:off x="3177710" y="3792916"/>
            <a:ext cx="505711" cy="25578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7E5B856F-11ED-4517-8218-82063B4C3947}"/>
              </a:ext>
            </a:extLst>
          </p:cNvPr>
          <p:cNvSpPr/>
          <p:nvPr/>
        </p:nvSpPr>
        <p:spPr>
          <a:xfrm>
            <a:off x="3654172" y="2964634"/>
            <a:ext cx="161657" cy="1869574"/>
          </a:xfrm>
          <a:prstGeom prst="leftBrac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00"/>
          </a:p>
        </p:txBody>
      </p:sp>
      <p:sp>
        <p:nvSpPr>
          <p:cNvPr id="20" name="文本框 36">
            <a:extLst>
              <a:ext uri="{FF2B5EF4-FFF2-40B4-BE49-F238E27FC236}">
                <a16:creationId xmlns:a16="http://schemas.microsoft.com/office/drawing/2014/main" id="{2117DBF9-1574-4FB8-901B-9C9C5AC77824}"/>
              </a:ext>
            </a:extLst>
          </p:cNvPr>
          <p:cNvSpPr txBox="1"/>
          <p:nvPr/>
        </p:nvSpPr>
        <p:spPr>
          <a:xfrm>
            <a:off x="8521358" y="2872811"/>
            <a:ext cx="1376735" cy="4085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quad[0]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36">
            <a:extLst>
              <a:ext uri="{FF2B5EF4-FFF2-40B4-BE49-F238E27FC236}">
                <a16:creationId xmlns:a16="http://schemas.microsoft.com/office/drawing/2014/main" id="{AAF319B3-34B3-4100-BDF1-B191E290B733}"/>
              </a:ext>
            </a:extLst>
          </p:cNvPr>
          <p:cNvSpPr txBox="1"/>
          <p:nvPr/>
        </p:nvSpPr>
        <p:spPr>
          <a:xfrm>
            <a:off x="3977485" y="3889111"/>
            <a:ext cx="3591084" cy="9332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parallelogram::width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parallelogram::height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parallelogram::area()</a:t>
            </a: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0CCF99-BB2F-4DEA-9E1C-625C5C1C3941}"/>
              </a:ext>
            </a:extLst>
          </p:cNvPr>
          <p:cNvSpPr/>
          <p:nvPr/>
        </p:nvSpPr>
        <p:spPr>
          <a:xfrm>
            <a:off x="3977485" y="2953080"/>
            <a:ext cx="3591084" cy="1880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3A42863-412F-4924-8B64-C8427A0F9CF3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566830" y="3077106"/>
            <a:ext cx="954528" cy="10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9C6812CF-63D1-432F-BEAC-6AE7C3E3FBDD}"/>
              </a:ext>
            </a:extLst>
          </p:cNvPr>
          <p:cNvSpPr/>
          <p:nvPr/>
        </p:nvSpPr>
        <p:spPr>
          <a:xfrm>
            <a:off x="8214707" y="3580904"/>
            <a:ext cx="1990035" cy="1542798"/>
          </a:xfrm>
          <a:prstGeom prst="wedgeRoundRectCallout">
            <a:avLst>
              <a:gd name="adj1" fmla="val -73136"/>
              <a:gd name="adj2" fmla="val 10996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</a:rPr>
              <a:t>由于类型的限制，因此</a:t>
            </a:r>
            <a:r>
              <a:rPr lang="en-US" altLang="zh-CN" dirty="0">
                <a:latin typeface="Consolas" panose="020B0609020204030204" pitchFamily="49" charset="0"/>
              </a:rPr>
              <a:t>quad[0]</a:t>
            </a:r>
            <a:r>
              <a:rPr lang="zh-CN" altLang="en-US" dirty="0">
                <a:latin typeface="Consolas" panose="020B0609020204030204" pitchFamily="49" charset="0"/>
              </a:rPr>
              <a:t>是“看不到”这部分内容的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E9895C-8032-49D9-8422-4B76356C9C00}"/>
              </a:ext>
            </a:extLst>
          </p:cNvPr>
          <p:cNvSpPr txBox="1"/>
          <p:nvPr/>
        </p:nvSpPr>
        <p:spPr>
          <a:xfrm>
            <a:off x="3381362" y="1822907"/>
            <a:ext cx="4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一个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parallelogram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对象的内部结构</a:t>
            </a:r>
          </a:p>
        </p:txBody>
      </p:sp>
    </p:spTree>
    <p:extLst>
      <p:ext uri="{BB962C8B-B14F-4D97-AF65-F5344CB8AC3E}">
        <p14:creationId xmlns:p14="http://schemas.microsoft.com/office/powerpoint/2010/main" val="20272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zh-CN" dirty="0">
                <a:latin typeface="+mn-lt"/>
              </a:rPr>
              <a:t>简而言之，多态指的是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一个接口</a:t>
            </a:r>
            <a:r>
              <a:rPr lang="zh-CN" altLang="zh-CN" dirty="0">
                <a:latin typeface="+mn-lt"/>
              </a:rPr>
              <a:t>（名字），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多种实现</a:t>
            </a:r>
            <a:r>
              <a:rPr lang="zh-CN" altLang="zh-CN" dirty="0">
                <a:latin typeface="+mn-lt"/>
              </a:rPr>
              <a:t>。具体一点，就是在不同的语境中调用相同的方法（接口），会得到不同的结果。这种机制赋予了程序员控制复杂程序的灵活性。</a:t>
            </a:r>
            <a:endParaRPr lang="en-US" altLang="zh-CN" dirty="0">
              <a:latin typeface="+mn-lt"/>
            </a:endParaRPr>
          </a:p>
          <a:p>
            <a:endParaRPr lang="zh-CN" altLang="zh-CN" dirty="0">
              <a:latin typeface="+mn-lt"/>
            </a:endParaRPr>
          </a:p>
          <a:p>
            <a:r>
              <a:rPr lang="zh-CN" altLang="zh-CN" dirty="0">
                <a:latin typeface="+mn-lt"/>
              </a:rPr>
              <a:t>在</a:t>
            </a:r>
            <a:r>
              <a:rPr lang="en-US" altLang="zh-CN" dirty="0">
                <a:latin typeface="+mn-lt"/>
              </a:rPr>
              <a:t>C++</a:t>
            </a:r>
            <a:r>
              <a:rPr lang="zh-CN" altLang="zh-CN" dirty="0">
                <a:latin typeface="+mn-lt"/>
              </a:rPr>
              <a:t>中，多态有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静态</a:t>
            </a:r>
            <a:r>
              <a:rPr lang="zh-CN" altLang="zh-CN" dirty="0">
                <a:latin typeface="+mn-lt"/>
              </a:rPr>
              <a:t>和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动态</a:t>
            </a:r>
            <a:r>
              <a:rPr lang="zh-CN" altLang="zh-CN" dirty="0">
                <a:latin typeface="+mn-lt"/>
              </a:rPr>
              <a:t>两种之分，且都是通过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函数重载</a:t>
            </a:r>
            <a:r>
              <a:rPr lang="zh-CN" altLang="zh-CN" dirty="0">
                <a:latin typeface="+mn-lt"/>
              </a:rPr>
              <a:t>实现的</a:t>
            </a:r>
            <a:r>
              <a:rPr lang="zh-CN" altLang="en-US" dirty="0">
                <a:latin typeface="+mn-lt"/>
              </a:rPr>
              <a:t>。</a:t>
            </a: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0952100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797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void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();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void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(int x);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void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(double x);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void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(int x, int y);</a:t>
            </a: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9247710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DB59180-616E-4B74-B1B6-1699E4ADA708}"/>
              </a:ext>
            </a:extLst>
          </p:cNvPr>
          <p:cNvSpPr/>
          <p:nvPr/>
        </p:nvSpPr>
        <p:spPr>
          <a:xfrm>
            <a:off x="6517971" y="1633356"/>
            <a:ext cx="3176902" cy="1096154"/>
          </a:xfrm>
          <a:prstGeom prst="wedgeRoundRectCallout">
            <a:avLst>
              <a:gd name="adj1" fmla="val -65666"/>
              <a:gd name="adj2" fmla="val 18001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Consolas" panose="020B0609020204030204" pitchFamily="49" charset="0"/>
              </a:rPr>
              <a:t>编译期确定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9A51968B-81F7-475A-936C-FF9990D92B79}"/>
              </a:ext>
            </a:extLst>
          </p:cNvPr>
          <p:cNvSpPr/>
          <p:nvPr/>
        </p:nvSpPr>
        <p:spPr>
          <a:xfrm>
            <a:off x="6517971" y="3705298"/>
            <a:ext cx="3176902" cy="1096154"/>
          </a:xfrm>
          <a:prstGeom prst="wedgeRoundRectCallout">
            <a:avLst>
              <a:gd name="adj1" fmla="val -65666"/>
              <a:gd name="adj2" fmla="val 18001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Consolas" panose="020B0609020204030204" pitchFamily="49" charset="0"/>
              </a:rPr>
              <a:t>运行时确定的是“</a:t>
            </a:r>
            <a:r>
              <a:rPr lang="zh-CN" alt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动态多态</a:t>
            </a:r>
            <a:r>
              <a:rPr lang="zh-CN" altLang="en-US" sz="2400" dirty="0">
                <a:latin typeface="Consolas" panose="020B0609020204030204" pitchFamily="49" charset="0"/>
              </a:rPr>
              <a:t>”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class quadrangle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{ 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public: </a:t>
            </a:r>
            <a:r>
              <a:rPr lang="en-US" altLang="zh-CN" sz="3200" b="1" i="1" dirty="0">
                <a:solidFill>
                  <a:srgbClr val="00B050"/>
                </a:solidFill>
                <a:latin typeface="+mn-lt"/>
              </a:rPr>
              <a:t>virtual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double area() const { return -1.0; }</a:t>
            </a:r>
            <a:endParaRPr lang="zh-CN" altLang="zh-CN" sz="2400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};</a:t>
            </a: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class parallelogram : public quadrangle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public: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double area() const</a:t>
            </a:r>
            <a:r>
              <a:rPr lang="en-US" altLang="zh-CN" sz="2400" dirty="0">
                <a:latin typeface="+mn-lt"/>
              </a:rPr>
              <a:t> { return width * height; }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};</a:t>
            </a:r>
            <a:endParaRPr lang="zh-CN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4698448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5E530A7-9F69-449C-B66C-6C6759E67B5C}"/>
              </a:ext>
            </a:extLst>
          </p:cNvPr>
          <p:cNvSpPr/>
          <p:nvPr/>
        </p:nvSpPr>
        <p:spPr>
          <a:xfrm>
            <a:off x="1610685" y="3141461"/>
            <a:ext cx="6304808" cy="1572588"/>
          </a:xfrm>
          <a:prstGeom prst="wedgeRoundRectCallout">
            <a:avLst>
              <a:gd name="adj1" fmla="val -25988"/>
              <a:gd name="adj2" fmla="val 68467"/>
              <a:gd name="adj3" fmla="val 16667"/>
            </a:avLst>
          </a:prstGeom>
          <a:solidFill>
            <a:schemeClr val="accent5">
              <a:alpha val="9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</a:rPr>
              <a:t>在派生类中：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</a:rPr>
              <a:t>原型一致地重载。这是一次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覆盖</a:t>
            </a:r>
            <a:r>
              <a:rPr lang="en-US" altLang="zh-CN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(overriding)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</a:rPr>
              <a:t>无需再次声明为</a:t>
            </a:r>
            <a:r>
              <a:rPr lang="en-US" altLang="zh-CN" sz="2000" dirty="0">
                <a:latin typeface="Consolas" panose="020B0609020204030204" pitchFamily="49" charset="0"/>
              </a:rPr>
              <a:t>virtual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6F82FF1E-FAB0-4EF8-BFB1-85A9B8A7AAAE}"/>
              </a:ext>
            </a:extLst>
          </p:cNvPr>
          <p:cNvSpPr/>
          <p:nvPr/>
        </p:nvSpPr>
        <p:spPr>
          <a:xfrm>
            <a:off x="4223951" y="1382791"/>
            <a:ext cx="2944666" cy="784996"/>
          </a:xfrm>
          <a:prstGeom prst="wedgeRoundRectCallout">
            <a:avLst>
              <a:gd name="adj1" fmla="val -60874"/>
              <a:gd name="adj2" fmla="val -16934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这个类称为“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多态类</a:t>
            </a:r>
            <a:r>
              <a:rPr lang="zh-CN" altLang="en-US" sz="2000" dirty="0">
                <a:latin typeface="Consolas" panose="020B0609020204030204" pitchFamily="49" charset="0"/>
              </a:rPr>
              <a:t>”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BCF975B2-02EF-4C67-950E-FCB9F53BD539}"/>
              </a:ext>
            </a:extLst>
          </p:cNvPr>
          <p:cNvSpPr/>
          <p:nvPr/>
        </p:nvSpPr>
        <p:spPr>
          <a:xfrm>
            <a:off x="2652844" y="5590131"/>
            <a:ext cx="5418813" cy="784996"/>
          </a:xfrm>
          <a:prstGeom prst="wedgeRoundRectCallout">
            <a:avLst>
              <a:gd name="adj1" fmla="val -36194"/>
              <a:gd name="adj2" fmla="val -80471"/>
              <a:gd name="adj3" fmla="val 16667"/>
            </a:avLst>
          </a:prstGeom>
          <a:solidFill>
            <a:schemeClr val="accent4">
              <a:lumMod val="75000"/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如果原型不一致，虚特性将在这一代中丢失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1836446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7DC0E09-C15A-4B7D-A72B-EB5E052480DD}"/>
              </a:ext>
            </a:extLst>
          </p:cNvPr>
          <p:cNvSpPr txBox="1"/>
          <p:nvPr/>
        </p:nvSpPr>
        <p:spPr>
          <a:xfrm>
            <a:off x="923913" y="2737306"/>
            <a:ext cx="3070238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class X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i="1" dirty="0">
                <a:solidFill>
                  <a:srgbClr val="FF0000"/>
                </a:solidFill>
              </a:rPr>
              <a:t>virtual void f() {}</a:t>
            </a:r>
            <a:endParaRPr lang="zh-CN" altLang="zh-CN" b="1" i="1" dirty="0">
              <a:solidFill>
                <a:srgbClr val="FF0000"/>
              </a:solidFill>
            </a:endParaRPr>
          </a:p>
          <a:p>
            <a:r>
              <a:rPr lang="en-US" altLang="zh-CN" b="1" i="1" dirty="0">
                <a:solidFill>
                  <a:srgbClr val="FF0000"/>
                </a:solidFill>
              </a:rPr>
              <a:t>    virtual void g() {}</a:t>
            </a:r>
            <a:endParaRPr lang="zh-CN" altLang="zh-CN" b="1" i="1" dirty="0">
              <a:solidFill>
                <a:srgbClr val="FF0000"/>
              </a:solidFill>
            </a:endParaRPr>
          </a:p>
          <a:p>
            <a:r>
              <a:rPr lang="en-US" altLang="zh-CN" dirty="0"/>
              <a:t>};</a:t>
            </a:r>
            <a:endParaRPr lang="zh-CN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3BD42F-6A63-43A1-B6FC-87F12B3AB8D0}"/>
              </a:ext>
            </a:extLst>
          </p:cNvPr>
          <p:cNvSpPr txBox="1"/>
          <p:nvPr/>
        </p:nvSpPr>
        <p:spPr>
          <a:xfrm>
            <a:off x="4213532" y="1766212"/>
            <a:ext cx="7254568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class Y : public X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void f() </a:t>
            </a:r>
            <a:r>
              <a:rPr lang="en-US" altLang="zh-CN" b="1" i="1" dirty="0">
                <a:solidFill>
                  <a:srgbClr val="FF0000"/>
                </a:solidFill>
              </a:rPr>
              <a:t>final</a:t>
            </a:r>
            <a:r>
              <a:rPr lang="en-US" altLang="zh-CN" dirty="0"/>
              <a:t> {}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//OK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</a:rPr>
              <a:t>，这是最终版本，派生类不能覆盖</a:t>
            </a:r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/>
              <a:t>    void g() </a:t>
            </a:r>
            <a:r>
              <a:rPr lang="en-US" altLang="zh-CN" b="1" i="1" dirty="0">
                <a:solidFill>
                  <a:srgbClr val="FF0000"/>
                </a:solidFill>
              </a:rPr>
              <a:t>override</a:t>
            </a:r>
            <a:r>
              <a:rPr lang="en-US" altLang="zh-CN" dirty="0"/>
              <a:t> {}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//OK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</a:rPr>
              <a:t>，显式覆盖</a:t>
            </a:r>
          </a:p>
          <a:p>
            <a:r>
              <a:rPr lang="en-US" altLang="zh-CN" dirty="0"/>
              <a:t>};</a:t>
            </a:r>
            <a:endParaRPr lang="zh-CN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6E743D-A5DB-4C18-A80E-520DC68AF158}"/>
              </a:ext>
            </a:extLst>
          </p:cNvPr>
          <p:cNvSpPr txBox="1"/>
          <p:nvPr/>
        </p:nvSpPr>
        <p:spPr>
          <a:xfrm>
            <a:off x="4213532" y="3744629"/>
            <a:ext cx="7254568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class Z </a:t>
            </a:r>
            <a:r>
              <a:rPr lang="en-US" altLang="zh-CN" b="1" i="1" dirty="0">
                <a:solidFill>
                  <a:srgbClr val="FF0000"/>
                </a:solidFill>
              </a:rPr>
              <a:t>final</a:t>
            </a:r>
            <a:r>
              <a:rPr lang="en-US" altLang="zh-CN" dirty="0"/>
              <a:t> : public Y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//Z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</a:rPr>
              <a:t>是最终派生类，它不能再有子代了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void f() </a:t>
            </a:r>
            <a:r>
              <a:rPr lang="en-US" altLang="zh-CN" b="1" i="1" dirty="0">
                <a:solidFill>
                  <a:srgbClr val="00B050"/>
                </a:solidFill>
              </a:rPr>
              <a:t>override</a:t>
            </a:r>
            <a:r>
              <a:rPr lang="en-US" altLang="zh-CN" dirty="0"/>
              <a:t> {}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//error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/>
              <a:t>    void g() </a:t>
            </a:r>
            <a:r>
              <a:rPr lang="en-US" altLang="zh-CN" b="1" i="1" dirty="0">
                <a:solidFill>
                  <a:srgbClr val="FF0000"/>
                </a:solidFill>
              </a:rPr>
              <a:t>override</a:t>
            </a:r>
            <a:r>
              <a:rPr lang="en-US" altLang="zh-CN" dirty="0"/>
              <a:t> {}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//OK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/>
              <a:t>};</a:t>
            </a:r>
            <a:endParaRPr lang="zh-CN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E8EC0B-7D24-44AA-AE59-988C55203840}"/>
              </a:ext>
            </a:extLst>
          </p:cNvPr>
          <p:cNvSpPr/>
          <p:nvPr/>
        </p:nvSpPr>
        <p:spPr>
          <a:xfrm>
            <a:off x="4213532" y="5723046"/>
            <a:ext cx="72545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class W : public Z {};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//error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8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struct B {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B&amp;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()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{} };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/*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这是对基类同名成员的覆盖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*/</a:t>
            </a:r>
            <a:r>
              <a:rPr lang="en-US" altLang="zh-CN" sz="2000" dirty="0">
                <a:latin typeface="+mn-lt"/>
              </a:rPr>
              <a:t> 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struct D: public B {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D&amp;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() {}};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lt"/>
              </a:rPr>
              <a:t>返回类型满足以下条件之一：</a:t>
            </a:r>
            <a:endParaRPr lang="en-US" altLang="zh-CN" sz="2000" dirty="0">
              <a:latin typeface="+mn-lt"/>
            </a:endParaRPr>
          </a:p>
          <a:p>
            <a:pPr lvl="0"/>
            <a:r>
              <a:rPr lang="zh-CN" altLang="zh-CN" sz="2000" dirty="0">
                <a:latin typeface="+mn-lt"/>
              </a:rPr>
              <a:t>二者都是自己类型的指针，或左值引用，或右值引用。</a:t>
            </a:r>
          </a:p>
          <a:p>
            <a:pPr lvl="0"/>
            <a:r>
              <a:rPr lang="zh-CN" altLang="zh-CN" sz="2000" dirty="0">
                <a:latin typeface="+mn-lt"/>
              </a:rPr>
              <a:t>二者是同一种类</a:t>
            </a:r>
            <a:r>
              <a:rPr lang="en-US" altLang="zh-CN" sz="2000" dirty="0">
                <a:latin typeface="+mn-lt"/>
              </a:rPr>
              <a:t>T</a:t>
            </a:r>
            <a:r>
              <a:rPr lang="zh-CN" altLang="zh-CN" sz="2000" dirty="0">
                <a:latin typeface="+mn-lt"/>
              </a:rPr>
              <a:t>；或者</a:t>
            </a:r>
            <a:r>
              <a:rPr lang="en-US" altLang="zh-CN" sz="2000" dirty="0">
                <a:latin typeface="+mn-lt"/>
              </a:rPr>
              <a:t>D::f</a:t>
            </a:r>
            <a:r>
              <a:rPr lang="zh-CN" altLang="zh-CN" sz="2000" dirty="0">
                <a:latin typeface="+mn-lt"/>
              </a:rPr>
              <a:t>返回的类是</a:t>
            </a:r>
            <a:r>
              <a:rPr lang="en-US" altLang="zh-CN" sz="2000" dirty="0">
                <a:latin typeface="+mn-lt"/>
              </a:rPr>
              <a:t>T</a:t>
            </a:r>
            <a:r>
              <a:rPr lang="zh-CN" altLang="zh-CN" sz="2000" dirty="0">
                <a:latin typeface="+mn-lt"/>
              </a:rPr>
              <a:t>的一个无二义的、可访问的祖先类。</a:t>
            </a:r>
          </a:p>
          <a:p>
            <a:pPr lvl="0"/>
            <a:r>
              <a:rPr lang="zh-CN" altLang="zh-CN" sz="2000" dirty="0">
                <a:latin typeface="+mn-lt"/>
              </a:rPr>
              <a:t>二者（指针</a:t>
            </a:r>
            <a:r>
              <a:rPr lang="en-US" altLang="zh-CN" sz="2000" dirty="0">
                <a:latin typeface="+mn-lt"/>
              </a:rPr>
              <a:t>/</a:t>
            </a:r>
            <a:r>
              <a:rPr lang="zh-CN" altLang="zh-CN" sz="2000" dirty="0">
                <a:latin typeface="+mn-lt"/>
              </a:rPr>
              <a:t>引用）都含有</a:t>
            </a:r>
            <a:r>
              <a:rPr lang="en-US" altLang="zh-CN" sz="2000" dirty="0">
                <a:latin typeface="+mn-lt"/>
              </a:rPr>
              <a:t>cv-</a:t>
            </a:r>
            <a:r>
              <a:rPr lang="zh-CN" altLang="zh-CN" sz="2000" dirty="0">
                <a:latin typeface="+mn-lt"/>
              </a:rPr>
              <a:t>修饰符，并且</a:t>
            </a:r>
            <a:r>
              <a:rPr lang="en-US" altLang="zh-CN" sz="2000" dirty="0">
                <a:latin typeface="+mn-lt"/>
              </a:rPr>
              <a:t>D::f</a:t>
            </a:r>
            <a:r>
              <a:rPr lang="zh-CN" altLang="zh-CN" sz="2000" dirty="0">
                <a:latin typeface="+mn-lt"/>
              </a:rPr>
              <a:t>返回类型的</a:t>
            </a:r>
            <a:r>
              <a:rPr lang="en-US" altLang="zh-CN" sz="2000" dirty="0">
                <a:latin typeface="+mn-lt"/>
              </a:rPr>
              <a:t>cv-</a:t>
            </a:r>
            <a:r>
              <a:rPr lang="zh-CN" altLang="zh-CN" sz="2000" dirty="0">
                <a:latin typeface="+mn-lt"/>
              </a:rPr>
              <a:t>修饰符等于或少于</a:t>
            </a:r>
            <a:r>
              <a:rPr lang="en-US" altLang="zh-CN" sz="2000" dirty="0">
                <a:latin typeface="+mn-lt"/>
              </a:rPr>
              <a:t>B::f</a:t>
            </a:r>
            <a:r>
              <a:rPr lang="zh-CN" altLang="zh-CN" sz="2000" dirty="0">
                <a:latin typeface="+mn-lt"/>
              </a:rPr>
              <a:t>的。</a:t>
            </a:r>
            <a:endParaRPr lang="en-US" altLang="zh-CN" sz="2000" dirty="0">
              <a:latin typeface="+mn-lt"/>
            </a:endParaRPr>
          </a:p>
          <a:p>
            <a:pPr marL="0" lvl="0" indent="0">
              <a:buNone/>
            </a:pPr>
            <a:r>
              <a:rPr lang="zh-CN" altLang="zh-CN" sz="2000" dirty="0">
                <a:latin typeface="+mn-lt"/>
              </a:rPr>
              <a:t>那么即使返回类型有差异，但仍然被认为是一次覆盖。这种覆盖称为是</a:t>
            </a:r>
            <a:r>
              <a:rPr lang="zh-CN" altLang="zh-CN" sz="2000" b="1" dirty="0">
                <a:solidFill>
                  <a:srgbClr val="FF0000"/>
                </a:solidFill>
                <a:latin typeface="+mn-lt"/>
              </a:rPr>
              <a:t>协变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(covariant)</a:t>
            </a:r>
            <a:r>
              <a:rPr lang="zh-CN" altLang="zh-CN" sz="2000" dirty="0">
                <a:latin typeface="+mn-lt"/>
              </a:rPr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4574811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3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class 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alignas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(8)</a:t>
            </a:r>
            <a:r>
              <a:rPr lang="en-US" altLang="zh-CN" sz="1800" dirty="0">
                <a:latin typeface="+mn-lt"/>
              </a:rPr>
              <a:t> </a:t>
            </a:r>
            <a:r>
              <a:rPr lang="en-US" altLang="zh-CN" sz="1800" dirty="0" err="1">
                <a:latin typeface="+mn-lt"/>
              </a:rPr>
              <a:t>noVirtual</a:t>
            </a:r>
            <a:r>
              <a:rPr lang="en-US" altLang="zh-CN" sz="1800" dirty="0">
                <a:latin typeface="+mn-lt"/>
              </a:rPr>
              <a:t> {  char a;   void f() {} };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 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class </a:t>
            </a:r>
            <a:r>
              <a:rPr lang="en-US" altLang="zh-CN" sz="1800" dirty="0" err="1">
                <a:latin typeface="+mn-lt"/>
              </a:rPr>
              <a:t>alignas</a:t>
            </a:r>
            <a:r>
              <a:rPr lang="en-US" altLang="zh-CN" sz="1800" dirty="0">
                <a:latin typeface="+mn-lt"/>
              </a:rPr>
              <a:t>(8) </a:t>
            </a:r>
            <a:r>
              <a:rPr lang="en-US" altLang="zh-CN" sz="1800" dirty="0" err="1">
                <a:latin typeface="+mn-lt"/>
              </a:rPr>
              <a:t>oneVirtual</a:t>
            </a:r>
            <a:r>
              <a:rPr lang="en-US" altLang="zh-CN" sz="1800" dirty="0">
                <a:latin typeface="+mn-lt"/>
              </a:rPr>
              <a:t> {  char a; 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virtual</a:t>
            </a:r>
            <a:r>
              <a:rPr lang="en-US" altLang="zh-CN" sz="1800" dirty="0">
                <a:latin typeface="+mn-lt"/>
              </a:rPr>
              <a:t> void f() {} };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 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class </a:t>
            </a:r>
            <a:r>
              <a:rPr lang="en-US" altLang="zh-CN" sz="1800" dirty="0" err="1">
                <a:latin typeface="+mn-lt"/>
              </a:rPr>
              <a:t>alignas</a:t>
            </a:r>
            <a:r>
              <a:rPr lang="en-US" altLang="zh-CN" sz="1800" dirty="0">
                <a:latin typeface="+mn-lt"/>
              </a:rPr>
              <a:t>(8) </a:t>
            </a:r>
            <a:r>
              <a:rPr lang="en-US" altLang="zh-CN" sz="1800" dirty="0" err="1">
                <a:latin typeface="+mn-lt"/>
              </a:rPr>
              <a:t>manyVirtual</a:t>
            </a:r>
            <a:r>
              <a:rPr lang="en-US" altLang="zh-CN" sz="1800" dirty="0">
                <a:latin typeface="+mn-lt"/>
              </a:rPr>
              <a:t> {  char a;   </a:t>
            </a: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virtual</a:t>
            </a:r>
            <a:r>
              <a:rPr lang="en-US" altLang="zh-CN" sz="1800" dirty="0">
                <a:latin typeface="+mn-lt"/>
              </a:rPr>
              <a:t> void f() {}  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virtual</a:t>
            </a:r>
            <a:r>
              <a:rPr lang="en-US" altLang="zh-CN" sz="1800" dirty="0">
                <a:latin typeface="+mn-lt"/>
              </a:rPr>
              <a:t> int g() { return 0; } 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virtual</a:t>
            </a:r>
            <a:r>
              <a:rPr lang="en-US" altLang="zh-CN" sz="1800" dirty="0">
                <a:latin typeface="+mn-lt"/>
              </a:rPr>
              <a:t> double h(double) { return 1.0; } };</a:t>
            </a:r>
            <a:endParaRPr lang="zh-CN" altLang="zh-CN" sz="18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7382388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AD97344-F704-471B-9B4F-C172DFA6969F}"/>
              </a:ext>
            </a:extLst>
          </p:cNvPr>
          <p:cNvSpPr/>
          <p:nvPr/>
        </p:nvSpPr>
        <p:spPr>
          <a:xfrm>
            <a:off x="984589" y="4447588"/>
            <a:ext cx="2910338" cy="1251695"/>
          </a:xfrm>
          <a:prstGeom prst="wedgeRoundRectCallout">
            <a:avLst>
              <a:gd name="adj1" fmla="val -938"/>
              <a:gd name="adj2" fmla="val -79913"/>
              <a:gd name="adj3" fmla="val 16667"/>
            </a:avLst>
          </a:prstGeom>
          <a:solidFill>
            <a:schemeClr val="accent4">
              <a:lumMod val="75000"/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这三个类的内存字大小（字节数）分别是多少呢？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D97DE5-5A2F-4C8E-865D-87533DD71086}"/>
              </a:ext>
            </a:extLst>
          </p:cNvPr>
          <p:cNvSpPr/>
          <p:nvPr/>
        </p:nvSpPr>
        <p:spPr>
          <a:xfrm>
            <a:off x="3639647" y="1849741"/>
            <a:ext cx="4912706" cy="2512854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size of </a:t>
            </a:r>
            <a:r>
              <a:rPr lang="en-US" altLang="zh-CN" sz="2800" dirty="0" err="1"/>
              <a:t>noVirtual</a:t>
            </a:r>
            <a:r>
              <a:rPr lang="en-US" altLang="zh-CN" sz="2800" dirty="0"/>
              <a:t>: 8</a:t>
            </a:r>
            <a:endParaRPr lang="zh-CN" altLang="zh-CN" sz="2800" dirty="0"/>
          </a:p>
          <a:p>
            <a:r>
              <a:rPr lang="en-US" altLang="zh-CN" sz="2800" dirty="0"/>
              <a:t>size of </a:t>
            </a:r>
            <a:r>
              <a:rPr lang="en-US" altLang="zh-CN" sz="2800" dirty="0" err="1"/>
              <a:t>oneVirtual</a:t>
            </a:r>
            <a:r>
              <a:rPr lang="en-US" altLang="zh-CN" sz="2800" dirty="0"/>
              <a:t>: </a:t>
            </a:r>
            <a:r>
              <a:rPr lang="en-US" altLang="zh-CN" sz="2800" b="1" i="1" dirty="0">
                <a:solidFill>
                  <a:srgbClr val="FF0000"/>
                </a:solidFill>
              </a:rPr>
              <a:t>16</a:t>
            </a:r>
            <a:endParaRPr lang="zh-CN" altLang="zh-CN" sz="2800" b="1" i="1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size of </a:t>
            </a:r>
            <a:r>
              <a:rPr lang="en-US" altLang="zh-CN" sz="2800" dirty="0" err="1"/>
              <a:t>manyVirtual</a:t>
            </a:r>
            <a:r>
              <a:rPr lang="en-US" altLang="zh-CN" sz="2800" dirty="0"/>
              <a:t>: </a:t>
            </a:r>
            <a:r>
              <a:rPr lang="en-US" altLang="zh-CN" sz="2800" b="1" i="1" dirty="0">
                <a:solidFill>
                  <a:srgbClr val="FF0000"/>
                </a:solidFill>
              </a:rPr>
              <a:t>16</a:t>
            </a:r>
            <a:endParaRPr lang="zh-CN" altLang="zh-CN" sz="2800" b="1" i="1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ref: size of pointer: 8</a:t>
            </a:r>
            <a:endParaRPr lang="zh-CN" altLang="zh-CN" sz="3200" dirty="0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3108A56-72EF-4C0E-A1AF-8EC0EC1AED09}"/>
              </a:ext>
            </a:extLst>
          </p:cNvPr>
          <p:cNvSpPr/>
          <p:nvPr/>
        </p:nvSpPr>
        <p:spPr>
          <a:xfrm>
            <a:off x="8297074" y="4475509"/>
            <a:ext cx="2910338" cy="1251695"/>
          </a:xfrm>
          <a:prstGeom prst="wedgeRoundRectCallout">
            <a:avLst>
              <a:gd name="adj1" fmla="val -37394"/>
              <a:gd name="adj2" fmla="val -81586"/>
              <a:gd name="adj3" fmla="val 16667"/>
            </a:avLst>
          </a:prstGeom>
          <a:solidFill>
            <a:schemeClr val="accent4">
              <a:lumMod val="75000"/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这多出的</a:t>
            </a:r>
            <a:r>
              <a:rPr lang="en-US" altLang="zh-CN" sz="2000" dirty="0">
                <a:latin typeface="Consolas" panose="020B0609020204030204" pitchFamily="49" charset="0"/>
              </a:rPr>
              <a:t>8</a:t>
            </a:r>
            <a:r>
              <a:rPr lang="zh-CN" altLang="en-US" sz="2000" dirty="0">
                <a:latin typeface="Consolas" panose="020B0609020204030204" pitchFamily="49" charset="0"/>
              </a:rPr>
              <a:t>字节可能是什么呢？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74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1266</Words>
  <Application>Microsoft Office PowerPoint</Application>
  <PresentationFormat>宽屏</PresentationFormat>
  <Paragraphs>212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Consolas</vt:lpstr>
      <vt:lpstr>Times New Roman</vt:lpstr>
      <vt:lpstr>Office 主题​​</vt:lpstr>
      <vt:lpstr>PowerPoint 演示文稿</vt:lpstr>
      <vt:lpstr>第七章 多态</vt:lpstr>
      <vt:lpstr>第七章 多态</vt:lpstr>
      <vt:lpstr>第七章 多态</vt:lpstr>
      <vt:lpstr>第七章 多态</vt:lpstr>
      <vt:lpstr>第七章 多态</vt:lpstr>
      <vt:lpstr>第七章 多态</vt:lpstr>
      <vt:lpstr>第七章 多态</vt:lpstr>
      <vt:lpstr>第七章 多态</vt:lpstr>
      <vt:lpstr>第七章 多态</vt:lpstr>
      <vt:lpstr>第七章 多态</vt:lpstr>
      <vt:lpstr>第七章 多态</vt:lpstr>
      <vt:lpstr>第七章 多态</vt:lpstr>
      <vt:lpstr>第七章 多态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493</cp:revision>
  <dcterms:created xsi:type="dcterms:W3CDTF">2019-01-26T01:53:38Z</dcterms:created>
  <dcterms:modified xsi:type="dcterms:W3CDTF">2019-04-30T06:07:30Z</dcterms:modified>
</cp:coreProperties>
</file>