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379" r:id="rId4"/>
    <p:sldId id="380" r:id="rId5"/>
    <p:sldId id="381" r:id="rId6"/>
    <p:sldId id="347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7" r:id="rId22"/>
    <p:sldId id="396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被类型困扰的变量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重载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重载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特化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偏特化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完美转发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折叠表达式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定义类模板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定义类模板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类模板的实例化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被类型困扰的函数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8D2FB3-96CE-4BEB-A884-A70642A5BE6A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gm:t>
    </dgm:pt>
    <dgm:pt modelId="{C783A533-A429-44A0-8079-261F75E784C1}" type="parTrans" cxnId="{CD51AA53-AA18-4868-9915-2CA92B3E2CAB}">
      <dgm:prSet/>
      <dgm:spPr/>
      <dgm:t>
        <a:bodyPr/>
        <a:lstStyle/>
        <a:p>
          <a:endParaRPr lang="zh-CN" altLang="en-US"/>
        </a:p>
      </dgm:t>
    </dgm:pt>
    <dgm:pt modelId="{8D357C7B-C538-410D-B84B-D3CC75472DA3}" type="sibTrans" cxnId="{CD51AA53-AA18-4868-9915-2CA92B3E2CAB}">
      <dgm:prSet/>
      <dgm:spPr/>
      <dgm:t>
        <a:bodyPr/>
        <a:lstStyle/>
        <a:p>
          <a:endParaRPr lang="zh-CN" altLang="en-US"/>
        </a:p>
      </dgm:t>
    </dgm:pt>
    <dgm:pt modelId="{921C6310-0C7A-4259-87AB-5CC1D59448A2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8.4.1.3-4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非类型和默认参数</a:t>
          </a:r>
        </a:p>
      </dgm:t>
    </dgm:pt>
    <dgm:pt modelId="{5F162FF1-6E64-47E1-9B66-E94C5F93EF79}" type="parTrans" cxnId="{B58ECAE7-CB9F-48A6-AE06-3EF838988289}">
      <dgm:prSet/>
      <dgm:spPr/>
      <dgm:t>
        <a:bodyPr/>
        <a:lstStyle/>
        <a:p>
          <a:endParaRPr lang="zh-CN" altLang="en-US"/>
        </a:p>
      </dgm:t>
    </dgm:pt>
    <dgm:pt modelId="{9DE26104-4FD8-44D8-B316-D9ADB1A9E75D}" type="sibTrans" cxnId="{B58ECAE7-CB9F-48A6-AE06-3EF838988289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36A4DBEA-0C60-4458-BF1C-6A60E43D8280}" type="pres">
      <dgm:prSet presAssocID="{978D2FB3-96CE-4BEB-A884-A70642A5BE6A}" presName="parTxOnly" presStyleLbl="node1" presStyleIdx="1" presStyleCnt="3">
        <dgm:presLayoutVars>
          <dgm:bulletEnabled val="1"/>
        </dgm:presLayoutVars>
      </dgm:prSet>
      <dgm:spPr/>
    </dgm:pt>
    <dgm:pt modelId="{BF718B3D-437A-43F7-82EE-F726D09EC96E}" type="pres">
      <dgm:prSet presAssocID="{8D357C7B-C538-410D-B84B-D3CC75472DA3}" presName="parSpace" presStyleCnt="0"/>
      <dgm:spPr/>
    </dgm:pt>
    <dgm:pt modelId="{F7503755-F4F0-408E-A240-7DEA29340E2D}" type="pres">
      <dgm:prSet presAssocID="{921C6310-0C7A-4259-87AB-5CC1D59448A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BCD36133-36A9-40C0-83F2-2F31E0AF3FDE}" type="presOf" srcId="{921C6310-0C7A-4259-87AB-5CC1D59448A2}" destId="{F7503755-F4F0-408E-A240-7DEA29340E2D}" srcOrd="0" destOrd="0" presId="urn:microsoft.com/office/officeart/2005/8/layout/hChevron3"/>
    <dgm:cxn modelId="{CD51AA53-AA18-4868-9915-2CA92B3E2CAB}" srcId="{A885556A-91B6-419D-A877-1CB35B9D2E52}" destId="{978D2FB3-96CE-4BEB-A884-A70642A5BE6A}" srcOrd="1" destOrd="0" parTransId="{C783A533-A429-44A0-8079-261F75E784C1}" sibTransId="{8D357C7B-C538-410D-B84B-D3CC75472DA3}"/>
    <dgm:cxn modelId="{147D3DAC-29A3-40FC-B9FE-DC96A37C0E8F}" type="presOf" srcId="{978D2FB3-96CE-4BEB-A884-A70642A5BE6A}" destId="{36A4DBEA-0C60-4458-BF1C-6A60E43D8280}" srcOrd="0" destOrd="0" presId="urn:microsoft.com/office/officeart/2005/8/layout/hChevron3"/>
    <dgm:cxn modelId="{B58ECAE7-CB9F-48A6-AE06-3EF838988289}" srcId="{A885556A-91B6-419D-A877-1CB35B9D2E52}" destId="{921C6310-0C7A-4259-87AB-5CC1D59448A2}" srcOrd="2" destOrd="0" parTransId="{5F162FF1-6E64-47E1-9B66-E94C5F93EF79}" sibTransId="{9DE26104-4FD8-44D8-B316-D9ADB1A9E75D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C85D78C2-5489-49EF-914E-7A3B80D2BDB2}" type="presParOf" srcId="{BB44B8D7-DA2A-4A62-9CCC-6CE3C07D2D28}" destId="{36A4DBEA-0C60-4458-BF1C-6A60E43D8280}" srcOrd="2" destOrd="0" presId="urn:microsoft.com/office/officeart/2005/8/layout/hChevron3"/>
    <dgm:cxn modelId="{D03D021C-F471-4E4C-89C6-4CCAAE60D2F0}" type="presParOf" srcId="{BB44B8D7-DA2A-4A62-9CCC-6CE3C07D2D28}" destId="{BF718B3D-437A-43F7-82EE-F726D09EC96E}" srcOrd="3" destOrd="0" presId="urn:microsoft.com/office/officeart/2005/8/layout/hChevron3"/>
    <dgm:cxn modelId="{9D030EC9-1C19-43CD-957E-8BB3C19622B2}" type="presParOf" srcId="{BB44B8D7-DA2A-4A62-9CCC-6CE3C07D2D28}" destId="{F7503755-F4F0-408E-A240-7DEA29340E2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类模板的友元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D9E73F-62A7-45EC-80EA-B51B708504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6A69C72-C7FC-47FF-BB03-ACAAC234EA64}">
      <dgm:prSet phldrT="[文本]"/>
      <dgm:spPr/>
      <dgm:t>
        <a:bodyPr/>
        <a:lstStyle/>
        <a:p>
          <a:pPr algn="ctr"/>
          <a:r>
            <a:rPr lang="zh-CN" altLang="zh-CN" dirty="0"/>
            <a:t>普通友元</a:t>
          </a:r>
          <a:endParaRPr lang="zh-CN" altLang="en-US" dirty="0"/>
        </a:p>
      </dgm:t>
    </dgm:pt>
    <dgm:pt modelId="{A076E1FD-5B36-40B9-9863-DE77D4D9AFC7}" type="parTrans" cxnId="{4471D345-A5C7-4E26-BBF2-43AC57C84FE3}">
      <dgm:prSet/>
      <dgm:spPr/>
      <dgm:t>
        <a:bodyPr/>
        <a:lstStyle/>
        <a:p>
          <a:pPr algn="ctr"/>
          <a:endParaRPr lang="zh-CN" altLang="en-US"/>
        </a:p>
      </dgm:t>
    </dgm:pt>
    <dgm:pt modelId="{B9CB8877-4A03-4C03-A9D8-0BED194B94B8}" type="sibTrans" cxnId="{4471D345-A5C7-4E26-BBF2-43AC57C84FE3}">
      <dgm:prSet/>
      <dgm:spPr/>
      <dgm:t>
        <a:bodyPr/>
        <a:lstStyle/>
        <a:p>
          <a:pPr algn="ctr"/>
          <a:endParaRPr lang="zh-CN" altLang="en-US"/>
        </a:p>
      </dgm:t>
    </dgm:pt>
    <dgm:pt modelId="{08A38755-1B27-44F7-9C38-2C24FC53E633}">
      <dgm:prSet/>
      <dgm:spPr/>
      <dgm:t>
        <a:bodyPr/>
        <a:lstStyle/>
        <a:p>
          <a:pPr algn="ctr"/>
          <a:r>
            <a:rPr lang="zh-CN" altLang="zh-CN"/>
            <a:t>普通模板</a:t>
          </a:r>
          <a:endParaRPr lang="zh-CN" altLang="zh-CN" dirty="0"/>
        </a:p>
      </dgm:t>
    </dgm:pt>
    <dgm:pt modelId="{C6A3E704-92C0-484A-ACBD-FECFC7174CBF}" type="parTrans" cxnId="{B4F61F66-AA31-40E7-9185-BDAC10CAC81E}">
      <dgm:prSet/>
      <dgm:spPr/>
      <dgm:t>
        <a:bodyPr/>
        <a:lstStyle/>
        <a:p>
          <a:pPr algn="ctr"/>
          <a:endParaRPr lang="zh-CN" altLang="en-US"/>
        </a:p>
      </dgm:t>
    </dgm:pt>
    <dgm:pt modelId="{5E8BFA47-E9C5-4448-BA09-E78D2AB42DEB}" type="sibTrans" cxnId="{B4F61F66-AA31-40E7-9185-BDAC10CAC81E}">
      <dgm:prSet/>
      <dgm:spPr/>
      <dgm:t>
        <a:bodyPr/>
        <a:lstStyle/>
        <a:p>
          <a:pPr algn="ctr"/>
          <a:endParaRPr lang="zh-CN" altLang="en-US"/>
        </a:p>
      </dgm:t>
    </dgm:pt>
    <dgm:pt modelId="{8FB41E9E-9C2E-44EB-9DF2-22E704E45F72}">
      <dgm:prSet/>
      <dgm:spPr/>
      <dgm:t>
        <a:bodyPr/>
        <a:lstStyle/>
        <a:p>
          <a:pPr algn="ctr"/>
          <a:r>
            <a:rPr lang="zh-CN" altLang="zh-CN"/>
            <a:t>特化的模板</a:t>
          </a:r>
          <a:endParaRPr lang="zh-CN" altLang="zh-CN" dirty="0"/>
        </a:p>
      </dgm:t>
    </dgm:pt>
    <dgm:pt modelId="{C307939C-E1F0-470E-82F6-57B0EA2E60A6}" type="parTrans" cxnId="{D3B4D3DD-CD90-4B93-A84A-40E386F5D9FE}">
      <dgm:prSet/>
      <dgm:spPr/>
      <dgm:t>
        <a:bodyPr/>
        <a:lstStyle/>
        <a:p>
          <a:pPr algn="ctr"/>
          <a:endParaRPr lang="zh-CN" altLang="en-US"/>
        </a:p>
      </dgm:t>
    </dgm:pt>
    <dgm:pt modelId="{DFEF94BC-972B-4CEF-AF2A-C1210EFCC493}" type="sibTrans" cxnId="{D3B4D3DD-CD90-4B93-A84A-40E386F5D9FE}">
      <dgm:prSet/>
      <dgm:spPr/>
      <dgm:t>
        <a:bodyPr/>
        <a:lstStyle/>
        <a:p>
          <a:pPr algn="ctr"/>
          <a:endParaRPr lang="zh-CN" altLang="en-US"/>
        </a:p>
      </dgm:t>
    </dgm:pt>
    <dgm:pt modelId="{476E193C-DFFC-4B2D-BD54-81B4D9C0E9E5}" type="pres">
      <dgm:prSet presAssocID="{81D9E73F-62A7-45EC-80EA-B51B7085047D}" presName="linear" presStyleCnt="0">
        <dgm:presLayoutVars>
          <dgm:animLvl val="lvl"/>
          <dgm:resizeHandles val="exact"/>
        </dgm:presLayoutVars>
      </dgm:prSet>
      <dgm:spPr/>
    </dgm:pt>
    <dgm:pt modelId="{41D08A1F-CDFE-4F86-A981-9126BB8A6BF0}" type="pres">
      <dgm:prSet presAssocID="{36A69C72-C7FC-47FF-BB03-ACAAC234EA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A08FC6-D9B8-496A-90A5-7DA7E41270A5}" type="pres">
      <dgm:prSet presAssocID="{B9CB8877-4A03-4C03-A9D8-0BED194B94B8}" presName="spacer" presStyleCnt="0"/>
      <dgm:spPr/>
    </dgm:pt>
    <dgm:pt modelId="{E92DCED4-CF6F-4D37-96A0-E288769B9C2E}" type="pres">
      <dgm:prSet presAssocID="{08A38755-1B27-44F7-9C38-2C24FC53E6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6753C1-3860-4D22-BD0C-66E6293D3569}" type="pres">
      <dgm:prSet presAssocID="{5E8BFA47-E9C5-4448-BA09-E78D2AB42DEB}" presName="spacer" presStyleCnt="0"/>
      <dgm:spPr/>
    </dgm:pt>
    <dgm:pt modelId="{2B1B5AA5-1F85-4A96-97EC-1E1B9515B0C2}" type="pres">
      <dgm:prSet presAssocID="{8FB41E9E-9C2E-44EB-9DF2-22E704E45F7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71D345-A5C7-4E26-BBF2-43AC57C84FE3}" srcId="{81D9E73F-62A7-45EC-80EA-B51B7085047D}" destId="{36A69C72-C7FC-47FF-BB03-ACAAC234EA64}" srcOrd="0" destOrd="0" parTransId="{A076E1FD-5B36-40B9-9863-DE77D4D9AFC7}" sibTransId="{B9CB8877-4A03-4C03-A9D8-0BED194B94B8}"/>
    <dgm:cxn modelId="{B4F61F66-AA31-40E7-9185-BDAC10CAC81E}" srcId="{81D9E73F-62A7-45EC-80EA-B51B7085047D}" destId="{08A38755-1B27-44F7-9C38-2C24FC53E633}" srcOrd="1" destOrd="0" parTransId="{C6A3E704-92C0-484A-ACBD-FECFC7174CBF}" sibTransId="{5E8BFA47-E9C5-4448-BA09-E78D2AB42DEB}"/>
    <dgm:cxn modelId="{AC5BB366-7044-4126-9E22-B0A01BA74B90}" type="presOf" srcId="{08A38755-1B27-44F7-9C38-2C24FC53E633}" destId="{E92DCED4-CF6F-4D37-96A0-E288769B9C2E}" srcOrd="0" destOrd="0" presId="urn:microsoft.com/office/officeart/2005/8/layout/vList2"/>
    <dgm:cxn modelId="{6E6DD66D-877E-4A54-BE13-462458E0CD48}" type="presOf" srcId="{81D9E73F-62A7-45EC-80EA-B51B7085047D}" destId="{476E193C-DFFC-4B2D-BD54-81B4D9C0E9E5}" srcOrd="0" destOrd="0" presId="urn:microsoft.com/office/officeart/2005/8/layout/vList2"/>
    <dgm:cxn modelId="{0CBFE98D-1CD2-4E23-B020-C8B84CF5E1E0}" type="presOf" srcId="{8FB41E9E-9C2E-44EB-9DF2-22E704E45F72}" destId="{2B1B5AA5-1F85-4A96-97EC-1E1B9515B0C2}" srcOrd="0" destOrd="0" presId="urn:microsoft.com/office/officeart/2005/8/layout/vList2"/>
    <dgm:cxn modelId="{D9C6A790-3860-4437-8C63-333D157B516D}" type="presOf" srcId="{36A69C72-C7FC-47FF-BB03-ACAAC234EA64}" destId="{41D08A1F-CDFE-4F86-A981-9126BB8A6BF0}" srcOrd="0" destOrd="0" presId="urn:microsoft.com/office/officeart/2005/8/layout/vList2"/>
    <dgm:cxn modelId="{D3B4D3DD-CD90-4B93-A84A-40E386F5D9FE}" srcId="{81D9E73F-62A7-45EC-80EA-B51B7085047D}" destId="{8FB41E9E-9C2E-44EB-9DF2-22E704E45F72}" srcOrd="2" destOrd="0" parTransId="{C307939C-E1F0-470E-82F6-57B0EA2E60A6}" sibTransId="{DFEF94BC-972B-4CEF-AF2A-C1210EFCC493}"/>
    <dgm:cxn modelId="{9C7BA3C0-50D7-4612-924E-F309AD6F86D5}" type="presParOf" srcId="{476E193C-DFFC-4B2D-BD54-81B4D9C0E9E5}" destId="{41D08A1F-CDFE-4F86-A981-9126BB8A6BF0}" srcOrd="0" destOrd="0" presId="urn:microsoft.com/office/officeart/2005/8/layout/vList2"/>
    <dgm:cxn modelId="{8A0B581D-3CF5-4B40-84C5-E6E4A4348FB3}" type="presParOf" srcId="{476E193C-DFFC-4B2D-BD54-81B4D9C0E9E5}" destId="{B2A08FC6-D9B8-496A-90A5-7DA7E41270A5}" srcOrd="1" destOrd="0" presId="urn:microsoft.com/office/officeart/2005/8/layout/vList2"/>
    <dgm:cxn modelId="{8E5F3B29-163B-45B3-A5C2-E8DAC51FA889}" type="presParOf" srcId="{476E193C-DFFC-4B2D-BD54-81B4D9C0E9E5}" destId="{E92DCED4-CF6F-4D37-96A0-E288769B9C2E}" srcOrd="2" destOrd="0" presId="urn:microsoft.com/office/officeart/2005/8/layout/vList2"/>
    <dgm:cxn modelId="{1DAE126E-F705-4F69-A812-FEF4AE69A0D1}" type="presParOf" srcId="{476E193C-DFFC-4B2D-BD54-81B4D9C0E9E5}" destId="{156753C1-3860-4D22-BD0C-66E6293D3569}" srcOrd="3" destOrd="0" presId="urn:microsoft.com/office/officeart/2005/8/layout/vList2"/>
    <dgm:cxn modelId="{F8B9E442-4849-4A9E-BE3B-89A9B1DF4A5A}" type="presParOf" srcId="{476E193C-DFFC-4B2D-BD54-81B4D9C0E9E5}" destId="{2B1B5AA5-1F85-4A96-97EC-1E1B9515B0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类模板的继承和派生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类模板的变长模板参数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影响模板性能的因素</a:t>
          </a: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改进方法</a:t>
          </a: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改进方法</a:t>
          </a: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模板的别名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特性萃取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类型萃取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随之而来的问题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使用宏绕开类型的限制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定义和使用变量模板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变量模板的特化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函数模板的实例化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被类型困扰的变量</a:t>
          </a: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重载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重载</a:t>
          </a: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特化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特化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偏特化</a:t>
          </a: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完美转发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折叠表达式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定义类模板</a:t>
          </a: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定义类模板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类模板的实例化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被类型困扰的函数</a:t>
          </a: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36A4DBEA-0C60-4458-BF1C-6A60E43D8280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sp:txBody>
      <dsp:txXfrm>
        <a:off x="2410413" y="0"/>
        <a:ext cx="2433741" cy="354025"/>
      </dsp:txXfrm>
    </dsp:sp>
    <dsp:sp modelId="{F7503755-F4F0-408E-A240-7DEA29340E2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8.4.1.3-4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非类型和默认参数</a:t>
          </a: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类模板的特化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类模板的友元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08A1F-CDFE-4F86-A981-9126BB8A6BF0}">
      <dsp:nvSpPr>
        <dsp:cNvPr id="0" name=""/>
        <dsp:cNvSpPr/>
      </dsp:nvSpPr>
      <dsp:spPr>
        <a:xfrm>
          <a:off x="0" y="1449"/>
          <a:ext cx="4305300" cy="868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800" kern="1200" dirty="0"/>
            <a:t>普通友元</a:t>
          </a:r>
          <a:endParaRPr lang="zh-CN" altLang="en-US" sz="2800" kern="1200" dirty="0"/>
        </a:p>
      </dsp:txBody>
      <dsp:txXfrm>
        <a:off x="42379" y="43828"/>
        <a:ext cx="4220542" cy="783382"/>
      </dsp:txXfrm>
    </dsp:sp>
    <dsp:sp modelId="{E92DCED4-CF6F-4D37-96A0-E288769B9C2E}">
      <dsp:nvSpPr>
        <dsp:cNvPr id="0" name=""/>
        <dsp:cNvSpPr/>
      </dsp:nvSpPr>
      <dsp:spPr>
        <a:xfrm>
          <a:off x="0" y="950229"/>
          <a:ext cx="4305300" cy="868140"/>
        </a:xfrm>
        <a:prstGeom prst="round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800" kern="1200"/>
            <a:t>普通模板</a:t>
          </a:r>
          <a:endParaRPr lang="zh-CN" altLang="zh-CN" sz="2800" kern="1200" dirty="0"/>
        </a:p>
      </dsp:txBody>
      <dsp:txXfrm>
        <a:off x="42379" y="992608"/>
        <a:ext cx="4220542" cy="783382"/>
      </dsp:txXfrm>
    </dsp:sp>
    <dsp:sp modelId="{2B1B5AA5-1F85-4A96-97EC-1E1B9515B0C2}">
      <dsp:nvSpPr>
        <dsp:cNvPr id="0" name=""/>
        <dsp:cNvSpPr/>
      </dsp:nvSpPr>
      <dsp:spPr>
        <a:xfrm>
          <a:off x="0" y="1899010"/>
          <a:ext cx="4305300" cy="868140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800" kern="1200"/>
            <a:t>特化的模板</a:t>
          </a:r>
          <a:endParaRPr lang="zh-CN" altLang="zh-CN" sz="2800" kern="1200" dirty="0"/>
        </a:p>
      </dsp:txBody>
      <dsp:txXfrm>
        <a:off x="42379" y="1941389"/>
        <a:ext cx="4220542" cy="7833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类模板的继承和派生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类模板的变长模板参数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影响模板性能的因素</a:t>
          </a: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改进方法</a:t>
          </a:r>
        </a:p>
      </dsp:txBody>
      <dsp:txXfrm>
        <a:off x="4640626" y="0"/>
        <a:ext cx="2433741" cy="3540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改进方法</a:t>
          </a:r>
        </a:p>
      </dsp:txBody>
      <dsp:txXfrm>
        <a:off x="4640626" y="0"/>
        <a:ext cx="2433741" cy="35402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模板的别名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被类型困扰的类</a:t>
          </a:r>
        </a:p>
      </dsp:txBody>
      <dsp:txXfrm>
        <a:off x="4640626" y="0"/>
        <a:ext cx="2433741" cy="35402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特性萃取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类型萃取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随之而来的问题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使用宏绕开类型的限制</a:t>
          </a: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定义和使用变量模板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变量模板的特化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函数模板的实例化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file:///H:\coursebook\renyou\C++\model\png\linked-list-template.png" TargetMode="Externa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flyable.png" TargetMode="External"/><Relationship Id="rId3" Type="http://schemas.openxmlformats.org/officeDocument/2006/relationships/diagramLayout" Target="../diagrams/layout32.xml"/><Relationship Id="rId7" Type="http://schemas.openxmlformats.org/officeDocument/2006/relationships/image" Target="../media/image1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第八章 模板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auto lt3 = [](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auto a, auto b</a:t>
            </a:r>
            <a:r>
              <a:rPr lang="en-US" altLang="zh-CN" dirty="0">
                <a:latin typeface="+mn-lt"/>
              </a:rPr>
              <a:t>)-&gt;bool { return a &lt; b; };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 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保证两个参数的类型相同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auto lt3 = [](auto a,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decltype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(a)</a:t>
            </a:r>
            <a:r>
              <a:rPr lang="en-US" altLang="zh-CN" dirty="0">
                <a:latin typeface="+mn-lt"/>
              </a:rPr>
              <a:t> b)-&gt;bool { return a &lt; b; 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9108880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04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T&gt;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(T a, T b) { return a &lt; b; }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(1.0, 2);</a:t>
            </a:r>
            <a:endParaRPr lang="zh-CN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2599676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DC1B49A-6F87-4015-AD8E-DE1EF59E7663}"/>
              </a:ext>
            </a:extLst>
          </p:cNvPr>
          <p:cNvSpPr/>
          <p:nvPr/>
        </p:nvSpPr>
        <p:spPr>
          <a:xfrm>
            <a:off x="3651256" y="2666418"/>
            <a:ext cx="4564384" cy="1093093"/>
          </a:xfrm>
          <a:prstGeom prst="wedgeRoundRectCallout">
            <a:avLst>
              <a:gd name="adj1" fmla="val -57372"/>
              <a:gd name="adj2" fmla="val -6792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这个实例化会产生什么结果？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3FA90E5-1413-455E-878A-CB4503454E3D}"/>
              </a:ext>
            </a:extLst>
          </p:cNvPr>
          <p:cNvSpPr/>
          <p:nvPr/>
        </p:nvSpPr>
        <p:spPr>
          <a:xfrm>
            <a:off x="3651256" y="4296249"/>
            <a:ext cx="4564384" cy="1093093"/>
          </a:xfrm>
          <a:prstGeom prst="wedgeRoundRectCallout">
            <a:avLst>
              <a:gd name="adj1" fmla="val -57210"/>
              <a:gd name="adj2" fmla="val -540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事实上，编译器会因无法确定类型报出错误。该如何解决呢？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</a:t>
            </a:r>
            <a:r>
              <a:rPr lang="en-US" altLang="zh-CN" dirty="0">
                <a:latin typeface="+mj-lt"/>
              </a:rPr>
              <a:t>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CN" dirty="0">
                <a:latin typeface="+mj-lt"/>
              </a:rPr>
              <a:t> a,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CN" dirty="0">
                <a:latin typeface="+mj-lt"/>
              </a:rPr>
              <a:t> b) { return a &lt; b; }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重载的模板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T, </a:t>
            </a:r>
            <a:r>
              <a:rPr lang="en-US" altLang="zh-CN" b="1" i="1" dirty="0" err="1">
                <a:solidFill>
                  <a:srgbClr val="00B05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 U</a:t>
            </a:r>
            <a:r>
              <a:rPr lang="en-US" altLang="zh-CN" dirty="0">
                <a:latin typeface="+mj-lt"/>
              </a:rPr>
              <a:t>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CN" dirty="0">
                <a:latin typeface="+mj-lt"/>
              </a:rPr>
              <a:t> a, 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U</a:t>
            </a:r>
            <a:r>
              <a:rPr lang="en-US" altLang="zh-CN" dirty="0">
                <a:latin typeface="+mj-lt"/>
              </a:rPr>
              <a:t> b) { return a &lt; b; }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重载的函数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(double a, int b) { return a &lt; b; }</a:t>
            </a:r>
            <a:endParaRPr lang="zh-CN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9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T&gt;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(T a, T b) { return a &lt; b; }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using </a:t>
            </a:r>
            <a:r>
              <a:rPr lang="en-US" altLang="zh-CN" dirty="0" err="1">
                <a:latin typeface="+mj-lt"/>
              </a:rPr>
              <a:t>cstring</a:t>
            </a:r>
            <a:r>
              <a:rPr lang="en-US" altLang="zh-CN" dirty="0">
                <a:latin typeface="+mj-lt"/>
              </a:rPr>
              <a:t> = char *;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template &lt;&gt;</a:t>
            </a:r>
            <a:endParaRPr lang="zh-CN" altLang="zh-CN" b="1" i="1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cstring</a:t>
            </a:r>
            <a:r>
              <a:rPr lang="en-US" altLang="zh-CN" dirty="0">
                <a:latin typeface="+mj-lt"/>
              </a:rPr>
              <a:t> a, </a:t>
            </a:r>
            <a:r>
              <a:rPr lang="en-US" altLang="zh-CN" dirty="0" err="1">
                <a:latin typeface="+mj-lt"/>
              </a:rPr>
              <a:t>cstring</a:t>
            </a:r>
            <a:r>
              <a:rPr lang="en-US" altLang="zh-CN" dirty="0">
                <a:latin typeface="+mj-lt"/>
              </a:rPr>
              <a:t> b) 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{ return </a:t>
            </a:r>
            <a:r>
              <a:rPr lang="en-US" altLang="zh-CN" dirty="0" err="1">
                <a:latin typeface="+mj-lt"/>
              </a:rPr>
              <a:t>strcmp</a:t>
            </a:r>
            <a:r>
              <a:rPr lang="en-US" altLang="zh-CN" dirty="0">
                <a:latin typeface="+mj-lt"/>
              </a:rPr>
              <a:t>(a, b) &lt; 0; }</a:t>
            </a:r>
            <a:endParaRPr lang="zh-CN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4008320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009D446-4BF7-4C92-8A8F-0012A7E7B993}"/>
              </a:ext>
            </a:extLst>
          </p:cNvPr>
          <p:cNvSpPr/>
          <p:nvPr/>
        </p:nvSpPr>
        <p:spPr>
          <a:xfrm>
            <a:off x="1892257" y="2602881"/>
            <a:ext cx="4564384" cy="795738"/>
          </a:xfrm>
          <a:prstGeom prst="wedgeRoundRectCallout">
            <a:avLst>
              <a:gd name="adj1" fmla="val -13176"/>
              <a:gd name="adj2" fmla="val -79626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模板参数类型没有</a:t>
            </a:r>
            <a:r>
              <a:rPr lang="en-US" altLang="zh-CN" sz="2400" dirty="0">
                <a:latin typeface="Consolas" panose="020B0609020204030204" pitchFamily="49" charset="0"/>
              </a:rPr>
              <a:t>cv</a:t>
            </a:r>
            <a:r>
              <a:rPr lang="zh-CN" altLang="en-US" sz="2400" dirty="0">
                <a:latin typeface="Consolas" panose="020B0609020204030204" pitchFamily="49" charset="0"/>
              </a:rPr>
              <a:t>修饰符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E285AF0-5246-443B-BD31-4178E2CF755D}"/>
              </a:ext>
            </a:extLst>
          </p:cNvPr>
          <p:cNvSpPr/>
          <p:nvPr/>
        </p:nvSpPr>
        <p:spPr>
          <a:xfrm>
            <a:off x="6096000" y="3531858"/>
            <a:ext cx="4564384" cy="1200684"/>
          </a:xfrm>
          <a:prstGeom prst="wedgeRoundRectCallout">
            <a:avLst>
              <a:gd name="adj1" fmla="val -55537"/>
              <a:gd name="adj2" fmla="val 4669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因此特化的模板参数类型也必须没有</a:t>
            </a:r>
            <a:r>
              <a:rPr lang="en-US" altLang="zh-CN" sz="2400" dirty="0">
                <a:latin typeface="Consolas" panose="020B0609020204030204" pitchFamily="49" charset="0"/>
              </a:rPr>
              <a:t>cv</a:t>
            </a:r>
            <a:r>
              <a:rPr lang="zh-CN" altLang="en-US" sz="2400" dirty="0">
                <a:latin typeface="Consolas" panose="020B0609020204030204" pitchFamily="49" charset="0"/>
              </a:rPr>
              <a:t>修饰符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T, 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U&gt; void f(T, U) {}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template&lt;&gt; void f(int, char) {}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完全特化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template&lt;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T&gt; void f(T, int)</a:t>
            </a:r>
            <a:r>
              <a:rPr lang="en-US" altLang="zh-CN" dirty="0">
                <a:latin typeface="+mj-lt"/>
              </a:rPr>
              <a:t> {}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偏特化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1181277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E054164-22B5-4B55-82B3-73FB4791485C}"/>
              </a:ext>
            </a:extLst>
          </p:cNvPr>
          <p:cNvSpPr/>
          <p:nvPr/>
        </p:nvSpPr>
        <p:spPr>
          <a:xfrm>
            <a:off x="3377092" y="4620761"/>
            <a:ext cx="4564384" cy="874604"/>
          </a:xfrm>
          <a:prstGeom prst="wedgeRoundRectCallout">
            <a:avLst>
              <a:gd name="adj1" fmla="val -33974"/>
              <a:gd name="adj2" fmla="val -8062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只用到了部分模板参数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void f(int&amp;) { …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void f(int&amp;&amp;) { … }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T&gt;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void wrapper2(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T&amp;&amp;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a) { f(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std::forward&lt;T&gt;</a:t>
            </a:r>
            <a:r>
              <a:rPr lang="en-US" altLang="zh-CN" dirty="0">
                <a:latin typeface="+mn-lt"/>
              </a:rPr>
              <a:t>(a)); }</a:t>
            </a: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046953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E054164-22B5-4B55-82B3-73FB4791485C}"/>
              </a:ext>
            </a:extLst>
          </p:cNvPr>
          <p:cNvSpPr/>
          <p:nvPr/>
        </p:nvSpPr>
        <p:spPr>
          <a:xfrm>
            <a:off x="3258430" y="4620760"/>
            <a:ext cx="4564384" cy="1144845"/>
          </a:xfrm>
          <a:prstGeom prst="wedgeRoundRectCallout">
            <a:avLst>
              <a:gd name="adj1" fmla="val -31374"/>
              <a:gd name="adj2" fmla="val -9372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模板保证按原始参数类型匹配到</a:t>
            </a:r>
            <a:r>
              <a:rPr lang="en-US" altLang="zh-CN" sz="2400" dirty="0">
                <a:latin typeface="Consolas" panose="020B0609020204030204" pitchFamily="49" charset="0"/>
              </a:rPr>
              <a:t>f</a:t>
            </a:r>
            <a:r>
              <a:rPr lang="zh-CN" altLang="en-US" sz="2400" dirty="0">
                <a:latin typeface="Consolas" panose="020B0609020204030204" pitchFamily="49" charset="0"/>
              </a:rPr>
              <a:t>的正确版本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641B24D-46BB-4F66-8242-8A8437F96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5316"/>
              </p:ext>
            </p:extLst>
          </p:nvPr>
        </p:nvGraphicFramePr>
        <p:xfrm>
          <a:off x="1621738" y="1955141"/>
          <a:ext cx="8984528" cy="33993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334648">
                  <a:extLst>
                    <a:ext uri="{9D8B030D-6E8A-4147-A177-3AD203B41FA5}">
                      <a16:colId xmlns:a16="http://schemas.microsoft.com/office/drawing/2014/main" val="2434898614"/>
                    </a:ext>
                  </a:extLst>
                </a:gridCol>
                <a:gridCol w="3427384">
                  <a:extLst>
                    <a:ext uri="{9D8B030D-6E8A-4147-A177-3AD203B41FA5}">
                      <a16:colId xmlns:a16="http://schemas.microsoft.com/office/drawing/2014/main" val="1130725967"/>
                    </a:ext>
                  </a:extLst>
                </a:gridCol>
                <a:gridCol w="3222496">
                  <a:extLst>
                    <a:ext uri="{9D8B030D-6E8A-4147-A177-3AD203B41FA5}">
                      <a16:colId xmlns:a16="http://schemas.microsoft.com/office/drawing/2014/main" val="868065577"/>
                    </a:ext>
                  </a:extLst>
                </a:gridCol>
              </a:tblGrid>
              <a:tr h="679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j-lt"/>
                        </a:rPr>
                        <a:t>函数形参的类型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j-lt"/>
                        </a:rPr>
                        <a:t>模板中类型参数</a:t>
                      </a:r>
                      <a:r>
                        <a:rPr lang="en-US" sz="2000" kern="100">
                          <a:effectLst/>
                          <a:latin typeface="+mj-lt"/>
                        </a:rPr>
                        <a:t>T</a:t>
                      </a:r>
                      <a:r>
                        <a:rPr lang="zh-CN" sz="2000" kern="100">
                          <a:effectLst/>
                          <a:latin typeface="+mj-lt"/>
                        </a:rPr>
                        <a:t>的类型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j-lt"/>
                        </a:rPr>
                        <a:t>折叠后的函数形参类型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39820"/>
                  </a:ext>
                </a:extLst>
              </a:tr>
              <a:tr h="679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A&amp;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T&amp;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T&amp;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97555"/>
                  </a:ext>
                </a:extLst>
              </a:tr>
              <a:tr h="679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A&amp;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T&amp;&amp;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T&amp;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92677"/>
                  </a:ext>
                </a:extLst>
              </a:tr>
              <a:tr h="679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A&amp;&amp;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T&amp;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T&amp;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7134"/>
                  </a:ext>
                </a:extLst>
              </a:tr>
              <a:tr h="679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A&amp;&amp;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T&amp;&amp;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T&amp;&amp;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49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...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Args</a:t>
            </a:r>
            <a:r>
              <a:rPr lang="en-US" altLang="zh-CN" dirty="0">
                <a:latin typeface="+mj-lt"/>
              </a:rPr>
              <a:t>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auto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sum_unaryleft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Args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...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args</a:t>
            </a:r>
            <a:r>
              <a:rPr lang="en-US" altLang="zh-CN" dirty="0">
                <a:latin typeface="+mj-lt"/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{ return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dirty="0">
                <a:latin typeface="+mj-lt"/>
              </a:rPr>
              <a:t>... + </a:t>
            </a:r>
            <a:r>
              <a:rPr lang="en-US" altLang="zh-CN" dirty="0" err="1">
                <a:latin typeface="+mj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;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//()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不可少！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 err="1">
                <a:latin typeface="+mj-lt"/>
              </a:rPr>
              <a:t>sum_unaryleft</a:t>
            </a:r>
            <a:r>
              <a:rPr lang="en-US" altLang="zh-CN" dirty="0">
                <a:latin typeface="+mj-lt"/>
              </a:rPr>
              <a:t>(1, 2, 3)</a:t>
            </a:r>
            <a:r>
              <a:rPr lang="zh-CN" altLang="en-US" dirty="0">
                <a:latin typeface="+mj-lt"/>
              </a:rPr>
              <a:t>；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//=&gt; ((1 + 2) + 3)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042076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90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&lt;[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T1,][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T2, …]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[[const] </a:t>
            </a:r>
            <a:r>
              <a:rPr lang="zh-CN" altLang="zh-CN" b="1" i="1" dirty="0">
                <a:solidFill>
                  <a:srgbClr val="00B050"/>
                </a:solidFill>
                <a:latin typeface="+mn-lt"/>
              </a:rPr>
              <a:t>类型 常量表达式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, …]</a:t>
            </a:r>
            <a:r>
              <a:rPr lang="en-US" altLang="zh-CN" dirty="0">
                <a:latin typeface="+mn-lt"/>
              </a:rPr>
              <a:t>&gt;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class </a:t>
            </a:r>
            <a:r>
              <a:rPr lang="zh-CN" altLang="en-US" dirty="0">
                <a:latin typeface="+mn-lt"/>
              </a:rPr>
              <a:t>类</a:t>
            </a:r>
            <a:r>
              <a:rPr lang="zh-CN" altLang="zh-CN" dirty="0">
                <a:latin typeface="+mn-lt"/>
              </a:rPr>
              <a:t>名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 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//</a:t>
            </a:r>
            <a:r>
              <a:rPr lang="zh-CN" altLang="en-US" dirty="0">
                <a:latin typeface="+mn-lt"/>
              </a:rPr>
              <a:t>成员定义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//</a:t>
            </a:r>
            <a:r>
              <a:rPr lang="zh-CN" altLang="en-US" dirty="0">
                <a:latin typeface="+mn-lt"/>
              </a:rPr>
              <a:t>成员可以是：数据、函数、类和模板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</a:t>
            </a: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2993709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CB58338-D492-4F8D-A0C0-50806FBB62DC}"/>
              </a:ext>
            </a:extLst>
          </p:cNvPr>
          <p:cNvSpPr/>
          <p:nvPr/>
        </p:nvSpPr>
        <p:spPr>
          <a:xfrm>
            <a:off x="5840059" y="1933502"/>
            <a:ext cx="1593804" cy="762582"/>
          </a:xfrm>
          <a:prstGeom prst="wedgeRoundRectCallout">
            <a:avLst>
              <a:gd name="adj1" fmla="val -69761"/>
              <a:gd name="adj2" fmla="val -44652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类型参数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0E420D9-CF76-4E4D-AE07-8A0FF39084D4}"/>
              </a:ext>
            </a:extLst>
          </p:cNvPr>
          <p:cNvSpPr/>
          <p:nvPr/>
        </p:nvSpPr>
        <p:spPr>
          <a:xfrm>
            <a:off x="9116079" y="1939319"/>
            <a:ext cx="2002141" cy="762582"/>
          </a:xfrm>
          <a:prstGeom prst="wedgeRoundRectCallout">
            <a:avLst>
              <a:gd name="adj1" fmla="val -10966"/>
              <a:gd name="adj2" fmla="val -65705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非类型参数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7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value_t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&gt;</a:t>
            </a:r>
            <a:endParaRPr lang="zh-CN" altLang="zh-CN" sz="16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class </a:t>
            </a:r>
            <a:r>
              <a:rPr lang="en-US" altLang="zh-CN" sz="1600" dirty="0" err="1">
                <a:latin typeface="+mn-lt"/>
              </a:rPr>
              <a:t>linked_list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{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public: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    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using </a:t>
            </a:r>
            <a:r>
              <a:rPr lang="en-US" altLang="zh-CN" sz="1600" b="1" i="1" dirty="0" err="1">
                <a:solidFill>
                  <a:srgbClr val="00B050"/>
                </a:solidFill>
                <a:latin typeface="+mn-lt"/>
              </a:rPr>
              <a:t>value_type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 = 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value_t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;</a:t>
            </a:r>
            <a:endParaRPr lang="zh-CN" altLang="zh-CN" sz="1600" b="1" i="1" dirty="0">
              <a:solidFill>
                <a:srgbClr val="00B05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    using reference = 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value_t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&amp;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;</a:t>
            </a:r>
            <a:endParaRPr lang="zh-CN" altLang="zh-CN" sz="1600" b="1" i="1" dirty="0">
              <a:solidFill>
                <a:srgbClr val="00B05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    using pointer = 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value_t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*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;</a:t>
            </a:r>
            <a:endParaRPr lang="zh-CN" altLang="zh-CN" sz="1600" b="1" i="1" dirty="0">
              <a:solidFill>
                <a:srgbClr val="00B05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protected: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struct _node { </a:t>
            </a:r>
            <a:r>
              <a:rPr lang="en-US" altLang="zh-CN" sz="1600" b="1" i="1" dirty="0" err="1">
                <a:solidFill>
                  <a:srgbClr val="00B050"/>
                </a:solidFill>
                <a:latin typeface="+mn-lt"/>
              </a:rPr>
              <a:t>value_type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data; … };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public: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void </a:t>
            </a:r>
            <a:r>
              <a:rPr lang="en-US" altLang="zh-CN" sz="1600" dirty="0" err="1">
                <a:latin typeface="+mn-lt"/>
              </a:rPr>
              <a:t>push_back</a:t>
            </a:r>
            <a:r>
              <a:rPr lang="en-US" altLang="zh-CN" sz="1600" dirty="0">
                <a:latin typeface="+mn-lt"/>
              </a:rPr>
              <a:t>(</a:t>
            </a:r>
            <a:r>
              <a:rPr lang="en-US" altLang="zh-CN" sz="1600" b="1" i="1" dirty="0" err="1">
                <a:solidFill>
                  <a:srgbClr val="00B050"/>
                </a:solidFill>
                <a:latin typeface="+mn-lt"/>
              </a:rPr>
              <a:t>value_type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d) { … }</a:t>
            </a:r>
          </a:p>
          <a:p>
            <a:pPr marL="0" indent="0">
              <a:buNone/>
            </a:pPr>
            <a:r>
              <a:rPr lang="en-US" altLang="zh-CN" sz="1600" dirty="0"/>
              <a:t>       …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8946088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ADDEAECD-AA35-4E90-9BCC-CC66E0605F6F}"/>
              </a:ext>
            </a:extLst>
          </p:cNvPr>
          <p:cNvPicPr/>
          <p:nvPr/>
        </p:nvPicPr>
        <p:blipFill rotWithShape="1">
          <a:blip r:link="rId7"/>
          <a:srcRect r="9034" b="14907"/>
          <a:stretch/>
        </p:blipFill>
        <p:spPr>
          <a:xfrm>
            <a:off x="6248045" y="2308978"/>
            <a:ext cx="3779152" cy="3186387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CB58338-D492-4F8D-A0C0-50806FBB62DC}"/>
              </a:ext>
            </a:extLst>
          </p:cNvPr>
          <p:cNvSpPr/>
          <p:nvPr/>
        </p:nvSpPr>
        <p:spPr>
          <a:xfrm>
            <a:off x="5674959" y="2679700"/>
            <a:ext cx="3405542" cy="1124241"/>
          </a:xfrm>
          <a:prstGeom prst="wedgeRoundRectCallout">
            <a:avLst>
              <a:gd name="adj1" fmla="val -56244"/>
              <a:gd name="adj2" fmla="val -5786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在模板的内部定义与模板类型参数相关的类型别名。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07551F6-DBAD-4903-AEE8-2F91388A7716}"/>
              </a:ext>
            </a:extLst>
          </p:cNvPr>
          <p:cNvSpPr/>
          <p:nvPr/>
        </p:nvSpPr>
        <p:spPr>
          <a:xfrm>
            <a:off x="5674958" y="4108450"/>
            <a:ext cx="3405542" cy="1124241"/>
          </a:xfrm>
          <a:prstGeom prst="wedgeRoundRectCallout">
            <a:avLst>
              <a:gd name="adj1" fmla="val -56558"/>
              <a:gd name="adj2" fmla="val -6916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然后在模板的实现中使用这些别名。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template &lt;</a:t>
            </a:r>
            <a:r>
              <a:rPr lang="en-US" altLang="zh-CN" sz="1600" dirty="0" err="1">
                <a:latin typeface="+mn-lt"/>
              </a:rPr>
              <a:t>typename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value_t</a:t>
            </a:r>
            <a:r>
              <a:rPr lang="en-US" altLang="zh-CN" sz="1600" dirty="0">
                <a:latin typeface="+mn-lt"/>
              </a:rPr>
              <a:t>&gt;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class </a:t>
            </a:r>
            <a:r>
              <a:rPr lang="en-US" altLang="zh-CN" sz="1600" dirty="0" err="1">
                <a:latin typeface="+mn-lt"/>
              </a:rPr>
              <a:t>linked_list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{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public: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/>
              <a:t>        …</a:t>
            </a: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callback_t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&gt;</a:t>
            </a:r>
            <a:endParaRPr lang="zh-CN" altLang="zh-CN" sz="16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void traverse(</a:t>
            </a:r>
            <a:r>
              <a:rPr lang="en-US" altLang="zh-CN" sz="1600" dirty="0" err="1">
                <a:latin typeface="+mn-lt"/>
              </a:rPr>
              <a:t>callback_t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af</a:t>
            </a:r>
            <a:r>
              <a:rPr lang="en-US" altLang="zh-CN" sz="1600" dirty="0">
                <a:latin typeface="+mn-lt"/>
              </a:rPr>
              <a:t>)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{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    for (auto p = head; p != </a:t>
            </a:r>
            <a:r>
              <a:rPr lang="en-US" altLang="zh-CN" sz="1600" dirty="0" err="1">
                <a:latin typeface="+mn-lt"/>
              </a:rPr>
              <a:t>nullptr</a:t>
            </a:r>
            <a:r>
              <a:rPr lang="en-US" altLang="zh-CN" sz="1600" dirty="0">
                <a:latin typeface="+mn-lt"/>
              </a:rPr>
              <a:t>; p = p-&gt;next) 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        </a:t>
            </a:r>
            <a:r>
              <a:rPr lang="en-US" altLang="zh-CN" sz="1600" dirty="0" err="1">
                <a:latin typeface="+mn-lt"/>
              </a:rPr>
              <a:t>af</a:t>
            </a:r>
            <a:r>
              <a:rPr lang="en-US" altLang="zh-CN" sz="1600" dirty="0">
                <a:latin typeface="+mn-lt"/>
              </a:rPr>
              <a:t>(std::forward&lt;</a:t>
            </a:r>
            <a:r>
              <a:rPr lang="en-US" altLang="zh-CN" sz="1600" dirty="0" err="1">
                <a:latin typeface="+mn-lt"/>
              </a:rPr>
              <a:t>value_type</a:t>
            </a:r>
            <a:r>
              <a:rPr lang="en-US" altLang="zh-CN" sz="1600" dirty="0">
                <a:latin typeface="+mn-lt"/>
              </a:rPr>
              <a:t>&gt;(p-&gt;data));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}</a:t>
            </a: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CB58338-D492-4F8D-A0C0-50806FBB62DC}"/>
              </a:ext>
            </a:extLst>
          </p:cNvPr>
          <p:cNvSpPr/>
          <p:nvPr/>
        </p:nvSpPr>
        <p:spPr>
          <a:xfrm>
            <a:off x="6214708" y="2603500"/>
            <a:ext cx="4046891" cy="1485900"/>
          </a:xfrm>
          <a:prstGeom prst="wedgeRoundRectCallout">
            <a:avLst>
              <a:gd name="adj1" fmla="val -57656"/>
              <a:gd name="adj2" fmla="val -1512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这是一个模板的成员模板。后者的类型参数不依赖于前者的。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5249199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const double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pilf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= 3.1415926536;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const int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pii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= 3;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const char *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pis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= "3.1415926536";</a:t>
            </a:r>
          </a:p>
          <a:p>
            <a:pPr marL="0" indent="0">
              <a:buNone/>
            </a:pPr>
            <a:endParaRPr lang="en-US" altLang="zh-CN" sz="2400" b="1" i="1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1.2 * 1.2 *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pilf</a:t>
            </a:r>
            <a:r>
              <a:rPr lang="en-US" altLang="zh-CN" sz="2400" dirty="0">
                <a:latin typeface="+mn-lt"/>
              </a:rPr>
              <a:t>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2 * 2 *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pii</a:t>
            </a:r>
            <a:r>
              <a:rPr lang="en-US" altLang="zh-CN" sz="2400" dirty="0">
                <a:latin typeface="+mn-lt"/>
              </a:rPr>
              <a:t>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std::string("3 * 3 * ") +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pis</a:t>
            </a:r>
            <a:r>
              <a:rPr lang="en-US" altLang="zh-CN" sz="2400" dirty="0">
                <a:latin typeface="+mn-lt"/>
              </a:rPr>
              <a:t>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F4BD24E-B3CC-48E5-82CF-365BE4C42E3C}"/>
              </a:ext>
            </a:extLst>
          </p:cNvPr>
          <p:cNvSpPr/>
          <p:nvPr/>
        </p:nvSpPr>
        <p:spPr>
          <a:xfrm>
            <a:off x="7567007" y="1610189"/>
            <a:ext cx="2669193" cy="805702"/>
          </a:xfrm>
          <a:prstGeom prst="wedgeRoundRectCallout">
            <a:avLst>
              <a:gd name="adj1" fmla="val -69386"/>
              <a:gd name="adj2" fmla="val 68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定义多个不同名的变量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&lt;int&gt; </a:t>
            </a:r>
            <a:r>
              <a:rPr lang="en-US" altLang="zh-CN" sz="2400" dirty="0">
                <a:latin typeface="+mn-lt"/>
              </a:rPr>
              <a:t>l1{1, 2, 3, 4, 5};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&lt;std::string&gt; </a:t>
            </a:r>
            <a:r>
              <a:rPr lang="en-US" altLang="zh-CN" sz="2400" dirty="0">
                <a:latin typeface="+mn-lt"/>
              </a:rPr>
              <a:t>l2{"</a:t>
            </a:r>
            <a:r>
              <a:rPr lang="en-US" altLang="zh-CN" sz="2400" dirty="0" err="1">
                <a:latin typeface="+mn-lt"/>
              </a:rPr>
              <a:t>adam</a:t>
            </a:r>
            <a:r>
              <a:rPr lang="en-US" altLang="zh-CN" sz="2400" dirty="0">
                <a:latin typeface="+mn-lt"/>
              </a:rPr>
              <a:t>", "carol", "</a:t>
            </a:r>
            <a:r>
              <a:rPr lang="en-US" altLang="zh-CN" sz="2400" dirty="0" err="1">
                <a:latin typeface="+mn-lt"/>
              </a:rPr>
              <a:t>james</a:t>
            </a:r>
            <a:r>
              <a:rPr lang="en-US" altLang="zh-CN" sz="2400" dirty="0">
                <a:latin typeface="+mn-lt"/>
              </a:rPr>
              <a:t>", "</a:t>
            </a:r>
            <a:r>
              <a:rPr lang="en-US" altLang="zh-CN" sz="2400" dirty="0" err="1">
                <a:latin typeface="+mn-lt"/>
              </a:rPr>
              <a:t>zoe</a:t>
            </a:r>
            <a:r>
              <a:rPr lang="en-US" altLang="zh-CN" sz="2400" dirty="0">
                <a:latin typeface="+mn-lt"/>
              </a:rPr>
              <a:t>"};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zh-CN" altLang="zh-CN" sz="2400" dirty="0">
                <a:latin typeface="+mn-lt"/>
              </a:rPr>
              <a:t>可以这么来理解类模板的实例化过程：</a:t>
            </a:r>
          </a:p>
          <a:p>
            <a:pPr lvl="0"/>
            <a:r>
              <a:rPr lang="zh-CN" altLang="zh-CN" sz="2400" dirty="0">
                <a:latin typeface="+mn-lt"/>
              </a:rPr>
              <a:t>按照</a:t>
            </a:r>
            <a:r>
              <a:rPr lang="en-US" altLang="zh-CN" sz="2400" dirty="0" err="1">
                <a:latin typeface="+mn-lt"/>
              </a:rPr>
              <a:t>linked_list</a:t>
            </a:r>
            <a:r>
              <a:rPr lang="zh-CN" altLang="zh-CN" sz="2400" dirty="0">
                <a:latin typeface="+mn-lt"/>
              </a:rPr>
              <a:t>模板的布局，编译器用类型</a:t>
            </a:r>
            <a:r>
              <a:rPr lang="en-US" altLang="zh-CN" sz="2400" dirty="0">
                <a:latin typeface="+mn-lt"/>
              </a:rPr>
              <a:t>int</a:t>
            </a:r>
            <a:r>
              <a:rPr lang="zh-CN" altLang="zh-CN" sz="2400" dirty="0">
                <a:latin typeface="+mn-lt"/>
              </a:rPr>
              <a:t>去“替代”模板类型参数，实例化出一个真正的类，这里不妨认为这个类的名字就是</a:t>
            </a: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dirty="0">
                <a:latin typeface="+mn-lt"/>
              </a:rPr>
              <a:t>&lt;int&gt;</a:t>
            </a:r>
            <a:r>
              <a:rPr lang="zh-CN" altLang="zh-CN" sz="2400" dirty="0">
                <a:latin typeface="+mn-lt"/>
              </a:rPr>
              <a:t>。</a:t>
            </a:r>
          </a:p>
          <a:p>
            <a:pPr lvl="0"/>
            <a:r>
              <a:rPr lang="zh-CN" altLang="zh-CN" sz="2400" dirty="0">
                <a:latin typeface="+mn-lt"/>
              </a:rPr>
              <a:t>为类</a:t>
            </a: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dirty="0">
                <a:latin typeface="+mn-lt"/>
              </a:rPr>
              <a:t>&lt;int&gt;</a:t>
            </a:r>
            <a:r>
              <a:rPr lang="zh-CN" altLang="zh-CN" sz="2400" dirty="0">
                <a:latin typeface="+mn-lt"/>
              </a:rPr>
              <a:t>实例化出一个对象</a:t>
            </a:r>
            <a:r>
              <a:rPr lang="en-US" altLang="zh-CN" sz="2400" dirty="0">
                <a:latin typeface="+mn-lt"/>
              </a:rPr>
              <a:t>li</a:t>
            </a:r>
            <a:r>
              <a:rPr lang="zh-CN" altLang="zh-CN" sz="2400" dirty="0">
                <a:latin typeface="+mn-lt"/>
              </a:rPr>
              <a:t>。当然，一旦对象被定义，那么其构造函数就会被调用。</a:t>
            </a: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527218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CB58338-D492-4F8D-A0C0-50806FBB62DC}"/>
              </a:ext>
            </a:extLst>
          </p:cNvPr>
          <p:cNvSpPr/>
          <p:nvPr/>
        </p:nvSpPr>
        <p:spPr>
          <a:xfrm>
            <a:off x="3486355" y="2537105"/>
            <a:ext cx="3835195" cy="644245"/>
          </a:xfrm>
          <a:prstGeom prst="wedgeRoundRectCallout">
            <a:avLst>
              <a:gd name="adj1" fmla="val -35278"/>
              <a:gd name="adj2" fmla="val -86444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类模板的实例化必须是显式的。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size_t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maxlen</a:t>
            </a:r>
            <a:r>
              <a:rPr lang="en-US" altLang="zh-CN" sz="2400" dirty="0">
                <a:latin typeface="+mn-lt"/>
              </a:rPr>
              <a:t>&gt;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array { private: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arr</a:t>
            </a:r>
            <a:r>
              <a:rPr lang="en-US" altLang="zh-CN" sz="2400" dirty="0">
                <a:latin typeface="+mn-lt"/>
              </a:rPr>
              <a:t>[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maxlen</a:t>
            </a:r>
            <a:r>
              <a:rPr lang="en-US" altLang="zh-CN" sz="2400" dirty="0">
                <a:latin typeface="+mn-lt"/>
              </a:rPr>
              <a:t>]; … 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T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= int</a:t>
            </a:r>
            <a:r>
              <a:rPr lang="en-US" altLang="zh-CN" sz="2400" dirty="0">
                <a:latin typeface="+mn-lt"/>
              </a:rPr>
              <a:t>&gt; 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</a:t>
            </a: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dirty="0">
                <a:latin typeface="+mn-lt"/>
              </a:rPr>
              <a:t> {…}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2983417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74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lt"/>
              </a:rPr>
              <a:t>特化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&lt;&gt;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</a:t>
            </a: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dirty="0">
                <a:latin typeface="+mn-lt"/>
              </a:rPr>
              <a:t>&lt;float&gt; { … 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部分特化</a:t>
            </a:r>
            <a:r>
              <a:rPr lang="en-US" altLang="zh-CN" dirty="0">
                <a:latin typeface="+mn-lt"/>
              </a:rPr>
              <a:t>/</a:t>
            </a:r>
            <a:r>
              <a:rPr lang="zh-CN" altLang="en-US" dirty="0">
                <a:latin typeface="+mn-lt"/>
              </a:rPr>
              <a:t>偏特化（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partial specialization</a:t>
            </a:r>
            <a:r>
              <a:rPr lang="zh-CN" altLang="en-US" dirty="0">
                <a:latin typeface="+mn-lt"/>
              </a:rPr>
              <a:t>）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T&gt;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struct A&lt;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zh-CN" sz="2400" dirty="0">
                <a:latin typeface="+mn-lt"/>
              </a:rPr>
              <a:t>*&gt; { T v; 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using </a:t>
            </a:r>
            <a:r>
              <a:rPr lang="en-US" altLang="zh-CN" sz="2400" dirty="0" err="1">
                <a:latin typeface="+mn-lt"/>
              </a:rPr>
              <a:t>intptr</a:t>
            </a:r>
            <a:r>
              <a:rPr lang="en-US" altLang="zh-CN" sz="2400" dirty="0">
                <a:latin typeface="+mn-lt"/>
              </a:rPr>
              <a:t> = int*;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A&lt;</a:t>
            </a:r>
            <a:r>
              <a:rPr lang="en-US" altLang="zh-CN" sz="2400" dirty="0" err="1">
                <a:latin typeface="+mn-lt"/>
              </a:rPr>
              <a:t>intptr</a:t>
            </a:r>
            <a:r>
              <a:rPr lang="en-US" altLang="zh-CN" sz="2400" dirty="0">
                <a:latin typeface="+mn-lt"/>
              </a:rPr>
              <a:t>&gt; a;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//a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的成员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v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的类型是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，而不是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4218322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658FEAC2-354D-4780-93EE-7027ECBB82CD}"/>
              </a:ext>
            </a:extLst>
          </p:cNvPr>
          <p:cNvSpPr/>
          <p:nvPr/>
        </p:nvSpPr>
        <p:spPr>
          <a:xfrm>
            <a:off x="5659284" y="4519161"/>
            <a:ext cx="4564384" cy="874604"/>
          </a:xfrm>
          <a:prstGeom prst="wedgeRoundRectCallout">
            <a:avLst>
              <a:gd name="adj1" fmla="val -33974"/>
              <a:gd name="adj2" fmla="val -8062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在有些场合，偏特化特别有用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/>
              <a:t>与普通类一样，可以在类模板中声明友元。有三种类型的友元声明：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036371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3CD8E8D-E8FF-4E89-B556-1D967E5C1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523588"/>
              </p:ext>
            </p:extLst>
          </p:nvPr>
        </p:nvGraphicFramePr>
        <p:xfrm>
          <a:off x="3961352" y="2908301"/>
          <a:ext cx="43053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2149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/>
              <a:t>类模板可以成为其它类的基类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T&gt; struct A {};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B : public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A&lt;int&gt; </a:t>
            </a:r>
            <a:r>
              <a:rPr lang="en-US" altLang="zh-CN" sz="2400" dirty="0">
                <a:latin typeface="+mn-lt"/>
              </a:rPr>
              <a:t>{};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r>
              <a:rPr lang="zh-CN" altLang="en-US" dirty="0"/>
              <a:t>如果</a:t>
            </a:r>
            <a:r>
              <a:rPr lang="zh-CN" altLang="zh-CN" dirty="0"/>
              <a:t>希望类</a:t>
            </a:r>
            <a:r>
              <a:rPr lang="en-US" altLang="zh-CN" dirty="0"/>
              <a:t>B</a:t>
            </a:r>
            <a:r>
              <a:rPr lang="zh-CN" altLang="zh-CN" dirty="0"/>
              <a:t>也成为一个模板，那么可以这么做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T&gt; struct A {};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zh-CN" sz="2400" dirty="0">
                <a:latin typeface="+mn-lt"/>
              </a:rPr>
              <a:t>&gt; class B : public A&lt;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zh-CN" sz="2400" dirty="0">
                <a:latin typeface="+mn-lt"/>
              </a:rPr>
              <a:t>&gt; {};</a:t>
            </a:r>
            <a:endParaRPr lang="zh-CN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9459924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166B9FE2-F7C0-4B8C-A778-AB16FE1596F9}"/>
              </a:ext>
            </a:extLst>
          </p:cNvPr>
          <p:cNvSpPr/>
          <p:nvPr/>
        </p:nvSpPr>
        <p:spPr>
          <a:xfrm>
            <a:off x="7443466" y="1991861"/>
            <a:ext cx="2786384" cy="874604"/>
          </a:xfrm>
          <a:prstGeom prst="wedgeRoundRectCallout">
            <a:avLst>
              <a:gd name="adj1" fmla="val -60235"/>
              <a:gd name="adj2" fmla="val 217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基类是模板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的一个实例，因此</a:t>
            </a:r>
            <a:r>
              <a:rPr lang="en-US" altLang="zh-CN" sz="2000" dirty="0">
                <a:latin typeface="Consolas" panose="020B0609020204030204" pitchFamily="49" charset="0"/>
              </a:rPr>
              <a:t>B</a:t>
            </a:r>
            <a:r>
              <a:rPr lang="zh-CN" altLang="en-US" sz="2000" dirty="0">
                <a:latin typeface="Consolas" panose="020B0609020204030204" pitchFamily="49" charset="0"/>
              </a:rPr>
              <a:t>不是模板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C8D5991-F703-4CA8-BB1B-A99C230C03E1}"/>
              </a:ext>
            </a:extLst>
          </p:cNvPr>
          <p:cNvSpPr/>
          <p:nvPr/>
        </p:nvSpPr>
        <p:spPr>
          <a:xfrm>
            <a:off x="4534738" y="5198611"/>
            <a:ext cx="4329434" cy="874604"/>
          </a:xfrm>
          <a:prstGeom prst="wedgeRoundRectCallout">
            <a:avLst>
              <a:gd name="adj1" fmla="val 29234"/>
              <a:gd name="adj2" fmla="val -7626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基类的类型参数依赖于派生了的类型参数。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7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+mn-lt"/>
              </a:rPr>
              <a:t>变长模板参数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variadic template parameter</a:t>
            </a:r>
            <a:r>
              <a:rPr lang="en-US" altLang="zh-CN" dirty="0">
                <a:latin typeface="+mn-lt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...types</a:t>
            </a:r>
            <a:r>
              <a:rPr lang="en-US" altLang="zh-CN" dirty="0">
                <a:latin typeface="+mn-lt"/>
              </a:rPr>
              <a:t>&gt;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class A {};</a:t>
            </a: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A&lt;&gt; a;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//no argument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A&lt;int&gt; b;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//OK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A&lt;int, float&gt; c;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//OK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A&lt;0&gt;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</a:rPr>
              <a:t>//error</a:t>
            </a:r>
            <a:r>
              <a:rPr lang="zh-CN" altLang="zh-CN" sz="2000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+mn-lt"/>
              </a:rPr>
              <a:t>0</a:t>
            </a:r>
            <a:r>
              <a:rPr lang="zh-CN" altLang="zh-CN" sz="2000" dirty="0">
                <a:solidFill>
                  <a:srgbClr val="C00000"/>
                </a:solidFill>
                <a:latin typeface="+mn-lt"/>
              </a:rPr>
              <a:t>不是类型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2380819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0F7FFFD-D2CE-4958-8EDE-3B2C4C83D5A6}"/>
              </a:ext>
            </a:extLst>
          </p:cNvPr>
          <p:cNvSpPr/>
          <p:nvPr/>
        </p:nvSpPr>
        <p:spPr>
          <a:xfrm>
            <a:off x="987080" y="2318696"/>
            <a:ext cx="10253843" cy="3391068"/>
          </a:xfrm>
          <a:prstGeom prst="rect">
            <a:avLst/>
          </a:prstGeom>
          <a:solidFill>
            <a:schemeClr val="accent6">
              <a:lumMod val="50000"/>
              <a:alpha val="9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template 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</a:t>
            </a:r>
            <a:r>
              <a:rPr lang="en-US" altLang="zh-CN" sz="2400" b="1" i="1" dirty="0">
                <a:solidFill>
                  <a:srgbClr val="FFFF00"/>
                </a:solidFill>
              </a:rPr>
              <a:t>...bases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/>
              <a:t>struct D : public </a:t>
            </a:r>
            <a:r>
              <a:rPr lang="en-US" altLang="zh-CN" sz="2400" b="1" i="1" dirty="0">
                <a:solidFill>
                  <a:srgbClr val="FFC000"/>
                </a:solidFill>
              </a:rPr>
              <a:t>bases... </a:t>
            </a:r>
            <a:endParaRPr lang="zh-CN" altLang="zh-CN" sz="2400" b="1" i="1" dirty="0">
              <a:solidFill>
                <a:srgbClr val="FFC000"/>
              </a:solidFill>
            </a:endParaRPr>
          </a:p>
          <a:p>
            <a:r>
              <a:rPr lang="en-US" altLang="zh-CN" sz="2400" dirty="0"/>
              <a:t>{ </a:t>
            </a:r>
            <a:endParaRPr lang="zh-CN" altLang="zh-CN" sz="2400" dirty="0"/>
          </a:p>
          <a:p>
            <a:r>
              <a:rPr lang="en-US" altLang="zh-CN" sz="2400" dirty="0"/>
              <a:t>    D() : </a:t>
            </a:r>
            <a:r>
              <a:rPr lang="en-US" altLang="zh-CN" sz="2400" b="1" i="1" dirty="0">
                <a:solidFill>
                  <a:srgbClr val="FFC000"/>
                </a:solidFill>
              </a:rPr>
              <a:t>bases()... </a:t>
            </a:r>
            <a:endParaRPr lang="zh-CN" altLang="zh-CN" sz="2400" b="1" i="1" dirty="0">
              <a:solidFill>
                <a:srgbClr val="FFC000"/>
              </a:solidFill>
            </a:endParaRPr>
          </a:p>
          <a:p>
            <a:r>
              <a:rPr lang="en-US" altLang="zh-CN" sz="2400" dirty="0"/>
              <a:t>    { std::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b="1" i="1" dirty="0" err="1">
                <a:solidFill>
                  <a:srgbClr val="92D050"/>
                </a:solidFill>
              </a:rPr>
              <a:t>sizeof</a:t>
            </a:r>
            <a:r>
              <a:rPr lang="en-US" altLang="zh-CN" sz="2400" b="1" i="1" dirty="0">
                <a:solidFill>
                  <a:srgbClr val="92D050"/>
                </a:solidFill>
              </a:rPr>
              <a:t>...</a:t>
            </a:r>
            <a:r>
              <a:rPr lang="en-US" altLang="zh-CN" sz="2400" b="1" i="1" dirty="0"/>
              <a:t>(bases)</a:t>
            </a:r>
            <a:r>
              <a:rPr lang="en-US" altLang="zh-CN" sz="2400" dirty="0"/>
              <a:t> &lt;&lt; " base classes."; } </a:t>
            </a:r>
            <a:endParaRPr lang="zh-CN" altLang="zh-CN" sz="2400" dirty="0"/>
          </a:p>
          <a:p>
            <a:r>
              <a:rPr lang="en-US" altLang="zh-CN" sz="2400" dirty="0"/>
              <a:t>}; 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sizeof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...()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求参数包的参量个数</a:t>
            </a:r>
            <a:endParaRPr lang="zh-CN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3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lt"/>
              </a:rPr>
              <a:t>void </a:t>
            </a:r>
            <a:r>
              <a:rPr lang="en-US" altLang="zh-CN" sz="3200" dirty="0" err="1">
                <a:latin typeface="+mn-lt"/>
              </a:rPr>
              <a:t>push_back</a:t>
            </a:r>
            <a:r>
              <a:rPr lang="en-US" altLang="zh-CN" sz="3200" dirty="0">
                <a:latin typeface="+mn-lt"/>
              </a:rPr>
              <a:t>(</a:t>
            </a:r>
            <a:r>
              <a:rPr lang="en-US" altLang="zh-CN" sz="3200" b="1" i="1" dirty="0" err="1">
                <a:solidFill>
                  <a:srgbClr val="FF0000"/>
                </a:solidFill>
                <a:latin typeface="+mn-lt"/>
              </a:rPr>
              <a:t>value_type</a:t>
            </a:r>
            <a:r>
              <a:rPr lang="en-US" altLang="zh-CN" sz="3200" b="1" i="1" dirty="0">
                <a:solidFill>
                  <a:srgbClr val="FF0000"/>
                </a:solidFill>
                <a:latin typeface="+mn-lt"/>
              </a:rPr>
              <a:t> d</a:t>
            </a:r>
            <a:r>
              <a:rPr lang="en-US" altLang="zh-CN" sz="3200" dirty="0">
                <a:latin typeface="+mn-lt"/>
              </a:rPr>
              <a:t>)</a:t>
            </a:r>
            <a:endParaRPr lang="zh-CN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lt"/>
              </a:rPr>
              <a:t>{</a:t>
            </a:r>
            <a:endParaRPr lang="zh-CN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lt"/>
              </a:rPr>
              <a:t>    auto p = new _node{d, </a:t>
            </a:r>
            <a:r>
              <a:rPr lang="en-US" altLang="zh-CN" sz="3200" dirty="0" err="1">
                <a:latin typeface="+mn-lt"/>
              </a:rPr>
              <a:t>nullptr</a:t>
            </a:r>
            <a:r>
              <a:rPr lang="en-US" altLang="zh-CN" sz="3200" dirty="0">
                <a:latin typeface="+mn-lt"/>
              </a:rPr>
              <a:t>};</a:t>
            </a:r>
            <a:endParaRPr lang="zh-CN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lt"/>
              </a:rPr>
              <a:t>    …</a:t>
            </a:r>
            <a:endParaRPr lang="zh-CN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lt"/>
              </a:rPr>
              <a:t>}</a:t>
            </a:r>
            <a:endParaRPr lang="zh-CN" altLang="zh-CN" sz="3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3668776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9BB07A3-047B-45F1-B2F1-A20B2815EAD7}"/>
              </a:ext>
            </a:extLst>
          </p:cNvPr>
          <p:cNvSpPr/>
          <p:nvPr/>
        </p:nvSpPr>
        <p:spPr>
          <a:xfrm>
            <a:off x="7378322" y="1596385"/>
            <a:ext cx="3975477" cy="1446961"/>
          </a:xfrm>
          <a:prstGeom prst="wedgeRoundRectCallout">
            <a:avLst>
              <a:gd name="adj1" fmla="val -54904"/>
              <a:gd name="adj2" fmla="val -14772"/>
              <a:gd name="adj3" fmla="val 16667"/>
            </a:avLst>
          </a:prstGeom>
          <a:solidFill>
            <a:schemeClr val="accent6">
              <a:alpha val="9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参数的类型是值（而非指针或引用）。这导致了实参形参结合时的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复制构造函数</a:t>
            </a:r>
            <a:r>
              <a:rPr lang="zh-CN" altLang="en-US" sz="2000" dirty="0">
                <a:latin typeface="Consolas" panose="020B0609020204030204" pitchFamily="49" charset="0"/>
              </a:rPr>
              <a:t>的调用，可能有中间对象的生成。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13BC77F-8851-4689-8A0D-A5C8E42BDCBE}"/>
              </a:ext>
            </a:extLst>
          </p:cNvPr>
          <p:cNvSpPr/>
          <p:nvPr/>
        </p:nvSpPr>
        <p:spPr>
          <a:xfrm>
            <a:off x="4481258" y="4163678"/>
            <a:ext cx="4205935" cy="834111"/>
          </a:xfrm>
          <a:prstGeom prst="wedgeRoundRectCallout">
            <a:avLst>
              <a:gd name="adj1" fmla="val -9253"/>
              <a:gd name="adj2" fmla="val -10012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参数</a:t>
            </a:r>
            <a:r>
              <a:rPr lang="en-US" altLang="zh-CN" sz="2000" dirty="0">
                <a:latin typeface="Consolas" panose="020B0609020204030204" pitchFamily="49" charset="0"/>
              </a:rPr>
              <a:t>d</a:t>
            </a:r>
            <a:r>
              <a:rPr lang="zh-CN" altLang="en-US" sz="2000" dirty="0">
                <a:latin typeface="Consolas" panose="020B0609020204030204" pitchFamily="49" charset="0"/>
              </a:rPr>
              <a:t>转发给了</a:t>
            </a:r>
            <a:r>
              <a:rPr lang="en-US" altLang="zh-CN" sz="2000" dirty="0">
                <a:latin typeface="Consolas" panose="020B0609020204030204" pitchFamily="49" charset="0"/>
              </a:rPr>
              <a:t>_node</a:t>
            </a:r>
            <a:r>
              <a:rPr lang="zh-CN" altLang="en-US" sz="2000" dirty="0">
                <a:latin typeface="Consolas" panose="020B0609020204030204" pitchFamily="49" charset="0"/>
              </a:rPr>
              <a:t>类的构造函数。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EF633501-46A0-49D6-81AB-E1DEDA852852}"/>
              </a:ext>
            </a:extLst>
          </p:cNvPr>
          <p:cNvSpPr/>
          <p:nvPr/>
        </p:nvSpPr>
        <p:spPr>
          <a:xfrm>
            <a:off x="3268206" y="5367668"/>
            <a:ext cx="5655588" cy="834111"/>
          </a:xfrm>
          <a:prstGeom prst="wedgeRoundRectCallout">
            <a:avLst>
              <a:gd name="adj1" fmla="val -22352"/>
              <a:gd name="adj2" fmla="val -85798"/>
              <a:gd name="adj3" fmla="val 16667"/>
            </a:avLst>
          </a:prstGeom>
          <a:solidFill>
            <a:schemeClr val="accent2">
              <a:alpha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一个解决思路是：让</a:t>
            </a:r>
            <a:r>
              <a:rPr lang="en-US" altLang="zh-CN" sz="2000" dirty="0" err="1">
                <a:latin typeface="Consolas" panose="020B0609020204030204" pitchFamily="49" charset="0"/>
              </a:rPr>
              <a:t>push_back</a:t>
            </a:r>
            <a:r>
              <a:rPr lang="zh-CN" altLang="en-US" sz="2000" dirty="0">
                <a:latin typeface="Consolas" panose="020B0609020204030204" pitchFamily="49" charset="0"/>
              </a:rPr>
              <a:t>接收对象</a:t>
            </a:r>
            <a:r>
              <a:rPr lang="en-US" altLang="zh-CN" sz="2000" dirty="0">
                <a:latin typeface="Consolas" panose="020B0609020204030204" pitchFamily="49" charset="0"/>
              </a:rPr>
              <a:t>d</a:t>
            </a:r>
            <a:r>
              <a:rPr lang="zh-CN" altLang="en-US" sz="2000" dirty="0">
                <a:latin typeface="Consolas" panose="020B0609020204030204" pitchFamily="49" charset="0"/>
              </a:rPr>
              <a:t>的构造参数，然后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直接转发</a:t>
            </a:r>
            <a:r>
              <a:rPr lang="zh-CN" altLang="en-US" sz="2000" dirty="0">
                <a:latin typeface="Consolas" panose="020B0609020204030204" pitchFamily="49" charset="0"/>
              </a:rPr>
              <a:t>给</a:t>
            </a:r>
            <a:r>
              <a:rPr lang="en-US" altLang="zh-CN" sz="2000" dirty="0">
                <a:latin typeface="Consolas" panose="020B0609020204030204" pitchFamily="49" charset="0"/>
              </a:rPr>
              <a:t>_node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+mn-lt"/>
              </a:rPr>
              <a:t>改进节点类型</a:t>
            </a:r>
            <a:endParaRPr lang="en-US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struct _node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dirty="0" err="1">
                <a:latin typeface="+mn-lt"/>
              </a:rPr>
              <a:t>value_type</a:t>
            </a:r>
            <a:r>
              <a:rPr lang="en-US" altLang="zh-CN" dirty="0">
                <a:latin typeface="+mn-lt"/>
              </a:rPr>
              <a:t> data;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_node * next = </a:t>
            </a:r>
            <a:r>
              <a:rPr lang="en-US" altLang="zh-CN" dirty="0" err="1">
                <a:latin typeface="+mn-lt"/>
              </a:rPr>
              <a:t>nullptr</a:t>
            </a:r>
            <a:r>
              <a:rPr lang="en-US" altLang="zh-CN" dirty="0">
                <a:latin typeface="+mn-lt"/>
              </a:rPr>
              <a:t>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...types&gt;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   _node(types&amp;&amp; ...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) : 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data(</a:t>
            </a:r>
            <a:r>
              <a:rPr lang="en-US" altLang="zh-CN" b="1" i="1" dirty="0" err="1">
                <a:solidFill>
                  <a:srgbClr val="00B05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...)</a:t>
            </a:r>
            <a:r>
              <a:rPr lang="en-US" altLang="zh-CN" dirty="0">
                <a:latin typeface="+mn-lt"/>
              </a:rPr>
              <a:t> {}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sz="3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4681779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F4088F5-3433-4E34-B5F7-AB7F34BF95DF}"/>
              </a:ext>
            </a:extLst>
          </p:cNvPr>
          <p:cNvSpPr/>
          <p:nvPr/>
        </p:nvSpPr>
        <p:spPr>
          <a:xfrm>
            <a:off x="6186742" y="2596617"/>
            <a:ext cx="4205935" cy="1058191"/>
          </a:xfrm>
          <a:prstGeom prst="wedgeRoundRectCallout">
            <a:avLst>
              <a:gd name="adj1" fmla="val -37798"/>
              <a:gd name="adj2" fmla="val 8328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将构造函数设计成为一个成员模板，它带有变长参数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+mn-lt"/>
              </a:rPr>
              <a:t>新增</a:t>
            </a:r>
            <a:r>
              <a:rPr lang="en-US" altLang="zh-CN" sz="3200" dirty="0" err="1">
                <a:latin typeface="+mn-lt"/>
              </a:rPr>
              <a:t>emplace_back</a:t>
            </a:r>
            <a:r>
              <a:rPr lang="zh-CN" altLang="en-US" sz="3200" dirty="0">
                <a:latin typeface="+mn-lt"/>
              </a:rPr>
              <a:t>方法</a:t>
            </a:r>
            <a:endParaRPr lang="en-US" altLang="zh-CN" sz="3200" dirty="0">
              <a:latin typeface="+mn-lt"/>
            </a:endParaRPr>
          </a:p>
          <a:p>
            <a:pPr marL="0" indent="0">
              <a:buNone/>
            </a:pPr>
            <a:endParaRPr lang="en-US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...types&gt;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reference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emplace_back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(types&amp;&amp; ...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)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auto p = new 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_node(</a:t>
            </a:r>
            <a:r>
              <a:rPr lang="en-US" altLang="zh-CN" b="1" i="1" dirty="0" err="1">
                <a:solidFill>
                  <a:srgbClr val="00B05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...)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…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sz="3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A4B8C70-37F1-413E-A524-AA2C06028C3A}"/>
              </a:ext>
            </a:extLst>
          </p:cNvPr>
          <p:cNvSpPr/>
          <p:nvPr/>
        </p:nvSpPr>
        <p:spPr>
          <a:xfrm>
            <a:off x="2390978" y="2304736"/>
            <a:ext cx="7410043" cy="3391068"/>
          </a:xfrm>
          <a:prstGeom prst="rect">
            <a:avLst/>
          </a:prstGeom>
          <a:solidFill>
            <a:schemeClr val="accent6">
              <a:lumMod val="50000"/>
              <a:alpha val="9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bg1"/>
                </a:solidFill>
              </a:rPr>
              <a:t>struct foo { int x, y; };</a:t>
            </a:r>
          </a:p>
          <a:p>
            <a:r>
              <a:rPr lang="en-US" altLang="zh-CN" sz="3200" dirty="0" err="1">
                <a:solidFill>
                  <a:schemeClr val="bg1"/>
                </a:solidFill>
              </a:rPr>
              <a:t>linked_list</a:t>
            </a:r>
            <a:r>
              <a:rPr lang="en-US" altLang="zh-CN" sz="3200" dirty="0">
                <a:solidFill>
                  <a:schemeClr val="bg1"/>
                </a:solidFill>
              </a:rPr>
              <a:t>&lt;foo&gt; l;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 err="1">
                <a:solidFill>
                  <a:srgbClr val="FFFF00"/>
                </a:solidFill>
              </a:rPr>
              <a:t>l.push_back</a:t>
            </a:r>
            <a:r>
              <a:rPr lang="en-US" altLang="zh-CN" sz="3200" dirty="0">
                <a:solidFill>
                  <a:srgbClr val="FFFF00"/>
                </a:solidFill>
              </a:rPr>
              <a:t>(foo(1, 2));</a:t>
            </a:r>
          </a:p>
          <a:p>
            <a:r>
              <a:rPr lang="en-US" altLang="zh-CN" sz="3200" dirty="0" err="1">
                <a:solidFill>
                  <a:srgbClr val="92D050"/>
                </a:solidFill>
              </a:rPr>
              <a:t>l.emplace_back</a:t>
            </a:r>
            <a:r>
              <a:rPr lang="en-US" altLang="zh-CN" sz="3200" dirty="0">
                <a:solidFill>
                  <a:srgbClr val="92D050"/>
                </a:solidFill>
              </a:rPr>
              <a:t>(1, 2);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endParaRPr lang="zh-CN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//alias of function template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T&gt;</a:t>
            </a:r>
            <a:endParaRPr lang="zh-CN" altLang="zh-CN" b="1" i="1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using callback = bool (T, T);</a:t>
            </a:r>
          </a:p>
          <a:p>
            <a:pPr marL="0" indent="0">
              <a:buNone/>
            </a:pPr>
            <a:endParaRPr lang="en-US" altLang="zh-CN" b="1" i="1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//alias of class template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T&gt;</a:t>
            </a:r>
            <a:endParaRPr lang="zh-CN" altLang="zh-CN" b="1" i="1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using Y = X&lt;T&gt;;</a:t>
            </a:r>
            <a:endParaRPr lang="zh-CN" altLang="zh-CN" b="1" i="1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endParaRPr lang="zh-CN" altLang="zh-CN" dirty="0">
              <a:latin typeface="+mj-lt"/>
            </a:endParaRPr>
          </a:p>
          <a:p>
            <a:pPr marL="0" indent="0">
              <a:buNone/>
            </a:pPr>
            <a:endParaRPr lang="zh-CN" altLang="zh-CN" dirty="0">
              <a:latin typeface="+mj-lt"/>
            </a:endParaRPr>
          </a:p>
          <a:p>
            <a:pPr marL="0" indent="0">
              <a:buNone/>
            </a:pPr>
            <a:endParaRPr lang="zh-CN" altLang="zh-CN" sz="32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64780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8D7B6F1-39E3-46F7-A6DB-6E3754781AE2}"/>
              </a:ext>
            </a:extLst>
          </p:cNvPr>
          <p:cNvSpPr/>
          <p:nvPr/>
        </p:nvSpPr>
        <p:spPr>
          <a:xfrm>
            <a:off x="6528770" y="3125713"/>
            <a:ext cx="4205935" cy="1058191"/>
          </a:xfrm>
          <a:prstGeom prst="wedgeRoundRectCallout">
            <a:avLst>
              <a:gd name="adj1" fmla="val -57049"/>
              <a:gd name="adj2" fmla="val -1565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using</a:t>
            </a:r>
            <a:r>
              <a:rPr lang="zh-CN" altLang="en-US" sz="2000" dirty="0">
                <a:latin typeface="Consolas" panose="020B0609020204030204" pitchFamily="49" charset="0"/>
              </a:rPr>
              <a:t>指令比</a:t>
            </a:r>
            <a:r>
              <a:rPr lang="en-US" altLang="zh-CN" sz="2000" dirty="0">
                <a:latin typeface="Consolas" panose="020B0609020204030204" pitchFamily="49" charset="0"/>
              </a:rPr>
              <a:t>typedef</a:t>
            </a:r>
            <a:r>
              <a:rPr lang="zh-CN" altLang="en-US" sz="2000" dirty="0">
                <a:latin typeface="Consolas" panose="020B0609020204030204" pitchFamily="49" charset="0"/>
              </a:rPr>
              <a:t>简单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4056584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using </a:t>
            </a:r>
            <a:r>
              <a:rPr lang="en-US" altLang="zh-CN" sz="2400" dirty="0" err="1">
                <a:latin typeface="+mn-lt"/>
              </a:rPr>
              <a:t>cstring</a:t>
            </a:r>
            <a:r>
              <a:rPr lang="en-US" altLang="zh-CN" sz="2400" dirty="0">
                <a:latin typeface="+mn-lt"/>
              </a:rPr>
              <a:t> = char *;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endParaRPr lang="en-US" altLang="zh-CN" sz="2400" b="1" i="1" dirty="0">
              <a:latin typeface="+mn-lt"/>
            </a:endParaRPr>
          </a:p>
          <a:p>
            <a:pPr marL="0" indent="0">
              <a:buNone/>
            </a:pPr>
            <a:endParaRPr lang="en-US" altLang="zh-CN" sz="2400" b="1" i="1" dirty="0">
              <a:latin typeface="+mn-lt"/>
            </a:endParaRPr>
          </a:p>
          <a:p>
            <a:pPr marL="0" indent="0">
              <a:buNone/>
            </a:pPr>
            <a:endParaRPr lang="en-US" altLang="zh-CN" sz="2400" b="1" i="1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bool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lt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(int a, int b) { return a &lt; b; }</a:t>
            </a:r>
            <a:endParaRPr lang="zh-CN" altLang="zh-CN" sz="24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bool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lt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size_t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a,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size_t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b) { return a &lt; b; }</a:t>
            </a:r>
            <a:endParaRPr lang="zh-CN" altLang="zh-CN" sz="24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bool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lt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(double a, double b) { return a &lt; b; }</a:t>
            </a:r>
            <a:endParaRPr lang="zh-CN" altLang="zh-CN" sz="24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bool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lt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cstring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a,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cstring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b) { return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strcmp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(a, b) &lt; 0; }</a:t>
            </a:r>
            <a:endParaRPr lang="zh-CN" altLang="zh-CN" sz="24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5F212CF9-6D47-4118-8517-AEB22B4444AE}"/>
              </a:ext>
            </a:extLst>
          </p:cNvPr>
          <p:cNvSpPr/>
          <p:nvPr/>
        </p:nvSpPr>
        <p:spPr>
          <a:xfrm>
            <a:off x="2990091" y="2232213"/>
            <a:ext cx="2669193" cy="805702"/>
          </a:xfrm>
          <a:prstGeom prst="wedgeRoundRectCallout">
            <a:avLst>
              <a:gd name="adj1" fmla="val -41790"/>
              <a:gd name="adj2" fmla="val 636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定义多个重载版本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7F8554E-351A-436C-80BC-AE89AD630F9D}"/>
              </a:ext>
            </a:extLst>
          </p:cNvPr>
          <p:cNvSpPr/>
          <p:nvPr/>
        </p:nvSpPr>
        <p:spPr>
          <a:xfrm>
            <a:off x="8648601" y="3026148"/>
            <a:ext cx="2669193" cy="1037851"/>
          </a:xfrm>
          <a:prstGeom prst="wedgeRoundRectCallout">
            <a:avLst>
              <a:gd name="adj1" fmla="val -62487"/>
              <a:gd name="adj2" fmla="val 29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尤其是这三个：除了参数类型，其余部分完全一样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+mn-lt"/>
              </a:rPr>
              <a:t>在用面向对象技术解决问题时，往往会抽象出问题域中对象的公共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特性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traits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zh-CN" dirty="0">
                <a:latin typeface="+mn-lt"/>
              </a:rPr>
              <a:t>（包括属性和方法）。</a:t>
            </a:r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对于具有某一类公共特性的对象，最有可能采用的技术就是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（多）继承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然而，在实际设计和编码中，问题的复杂性、多样性可能导致其解决方案的确定变得困难，特别是在引入模板后。泛型编程因其类型的未知性更加剧了问题的混乱程度。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traits</a:t>
            </a:r>
            <a:r>
              <a:rPr lang="zh-CN" altLang="zh-CN" dirty="0">
                <a:latin typeface="+mn-lt"/>
              </a:rPr>
              <a:t>技术就是针对于上述问题的一种非常有效的解决方案。</a:t>
            </a: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sz="3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8428627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5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n-lt"/>
              </a:rPr>
              <a:t>在几乎所有的场合，</a:t>
            </a:r>
            <a:r>
              <a:rPr lang="en-US" altLang="zh-CN" dirty="0">
                <a:latin typeface="+mn-lt"/>
              </a:rPr>
              <a:t>traits</a:t>
            </a:r>
            <a:r>
              <a:rPr lang="zh-CN" altLang="zh-CN" dirty="0">
                <a:latin typeface="+mn-lt"/>
              </a:rPr>
              <a:t>被设计为是一种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类（模板）</a:t>
            </a:r>
            <a:r>
              <a:rPr lang="zh-CN" altLang="zh-CN" dirty="0">
                <a:latin typeface="+mn-lt"/>
              </a:rPr>
              <a:t>，用于桥接对象间的通信。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在编码实现上，</a:t>
            </a:r>
            <a:r>
              <a:rPr lang="en-US" altLang="zh-CN" dirty="0">
                <a:latin typeface="+mn-lt"/>
              </a:rPr>
              <a:t>traits</a:t>
            </a:r>
            <a:r>
              <a:rPr lang="zh-CN" altLang="zh-CN" dirty="0">
                <a:latin typeface="+mn-lt"/>
              </a:rPr>
              <a:t>包含了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特性（的实现）、类型</a:t>
            </a:r>
            <a:r>
              <a:rPr lang="zh-CN" altLang="zh-CN" dirty="0">
                <a:latin typeface="+mn-lt"/>
              </a:rPr>
              <a:t>等基础信息，多数情况下不包含保持对象状态的数据成员。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因此，从某种角度上看，</a:t>
            </a:r>
            <a:r>
              <a:rPr lang="en-US" altLang="zh-CN" dirty="0">
                <a:latin typeface="+mn-lt"/>
              </a:rPr>
              <a:t>traits</a:t>
            </a:r>
            <a:r>
              <a:rPr lang="zh-CN" altLang="zh-CN" dirty="0">
                <a:latin typeface="+mn-lt"/>
              </a:rPr>
              <a:t>是一种介于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接口</a:t>
            </a:r>
            <a:r>
              <a:rPr lang="zh-CN" altLang="zh-CN" dirty="0">
                <a:latin typeface="+mn-lt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混入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mixin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之间的机制。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在使用上，</a:t>
            </a:r>
            <a:r>
              <a:rPr lang="en-US" altLang="zh-CN" dirty="0">
                <a:latin typeface="+mn-lt"/>
              </a:rPr>
              <a:t>traits</a:t>
            </a:r>
            <a:r>
              <a:rPr lang="zh-CN" altLang="zh-CN" dirty="0">
                <a:latin typeface="+mn-lt"/>
              </a:rPr>
              <a:t>一般会成为其它类（模板）的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基类</a:t>
            </a:r>
            <a:r>
              <a:rPr lang="zh-CN" altLang="zh-CN" dirty="0">
                <a:latin typeface="+mn-lt"/>
              </a:rPr>
              <a:t>。</a:t>
            </a:r>
          </a:p>
          <a:p>
            <a:pPr marL="0" indent="0" algn="just">
              <a:buNone/>
            </a:pPr>
            <a:endParaRPr lang="zh-CN" altLang="zh-CN" sz="3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6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j-lt"/>
              </a:rPr>
              <a:t>如果一些事物有相同的特性，并且他们构成了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Is-a</a:t>
            </a:r>
            <a:r>
              <a:rPr lang="zh-CN" altLang="zh-CN" dirty="0">
                <a:latin typeface="+mj-lt"/>
              </a:rPr>
              <a:t>的关系，那么可以这么做：将其中最顶层的概念设计为基类，并在其中定义公共属性和方法；其他事物是这个基类的派生类。通过继承，派生类将直接获得公共的特性。</a:t>
            </a:r>
            <a:endParaRPr lang="en-US" altLang="zh-CN" dirty="0">
              <a:latin typeface="+mj-lt"/>
            </a:endParaRPr>
          </a:p>
          <a:p>
            <a:pPr algn="just"/>
            <a:r>
              <a:rPr lang="zh-CN" altLang="zh-CN" dirty="0">
                <a:latin typeface="+mj-lt"/>
              </a:rPr>
              <a:t>然而，有些事物虽然也有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相同</a:t>
            </a:r>
            <a:r>
              <a:rPr lang="zh-CN" altLang="zh-CN" dirty="0">
                <a:latin typeface="+mj-lt"/>
              </a:rPr>
              <a:t>的特性，例如：麻雀、飞机、蒲公英都会飞。但很明显的是，这三个概念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没有</a:t>
            </a:r>
            <a:r>
              <a:rPr lang="zh-CN" altLang="zh-CN" dirty="0">
                <a:latin typeface="+mj-lt"/>
              </a:rPr>
              <a:t>构成</a:t>
            </a:r>
            <a:r>
              <a:rPr lang="en-US" altLang="zh-CN" dirty="0">
                <a:latin typeface="+mj-lt"/>
              </a:rPr>
              <a:t>Is-a</a:t>
            </a:r>
            <a:r>
              <a:rPr lang="zh-CN" altLang="zh-CN" dirty="0">
                <a:latin typeface="+mj-lt"/>
              </a:rPr>
              <a:t>关系，因此让麻雀成为飞机的基类（或者反过来）显然是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不合理</a:t>
            </a:r>
            <a:r>
              <a:rPr lang="zh-CN" altLang="zh-CN" dirty="0">
                <a:latin typeface="+mj-lt"/>
              </a:rPr>
              <a:t>的</a:t>
            </a:r>
            <a:r>
              <a:rPr lang="zh-CN" altLang="en-US" dirty="0">
                <a:latin typeface="+mj-lt"/>
              </a:rPr>
              <a:t>。</a:t>
            </a:r>
            <a:endParaRPr lang="zh-CN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5401701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B32FEDA-596A-4C4D-86DF-64EE1024E36E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" b="7325"/>
          <a:stretch/>
        </p:blipFill>
        <p:spPr>
          <a:xfrm>
            <a:off x="2794848" y="1420200"/>
            <a:ext cx="6491720" cy="45624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50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T&gt; struct A {};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U&gt; void f() { … }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T&gt; struct A {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using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= T; </a:t>
            </a:r>
            <a:r>
              <a:rPr lang="en-US" altLang="zh-CN" dirty="0">
                <a:latin typeface="+mn-lt"/>
              </a:rPr>
              <a:t>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U&gt; void f() 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 </a:t>
            </a:r>
            <a:r>
              <a:rPr lang="en-US" altLang="zh-CN" b="1" i="1" dirty="0" err="1">
                <a:solidFill>
                  <a:srgbClr val="00B05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U::type_t</a:t>
            </a:r>
            <a:r>
              <a:rPr lang="en-US" altLang="zh-CN" dirty="0">
                <a:latin typeface="+mn-lt"/>
              </a:rPr>
              <a:t> v; … }</a:t>
            </a:r>
            <a:endParaRPr lang="zh-CN" altLang="zh-CN" dirty="0">
              <a:latin typeface="+mn-lt"/>
            </a:endParaRPr>
          </a:p>
          <a:p>
            <a:pPr marL="0" indent="0" algn="just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5456208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29314D2-E7C3-4FF8-A597-57A6C85A5F77}"/>
              </a:ext>
            </a:extLst>
          </p:cNvPr>
          <p:cNvSpPr/>
          <p:nvPr/>
        </p:nvSpPr>
        <p:spPr>
          <a:xfrm>
            <a:off x="4469625" y="2665023"/>
            <a:ext cx="4205935" cy="1058191"/>
          </a:xfrm>
          <a:prstGeom prst="wedgeRoundRectCallout">
            <a:avLst>
              <a:gd name="adj1" fmla="val -5270"/>
              <a:gd name="adj2" fmla="val -7502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在上述声明中，想要在</a:t>
            </a:r>
            <a:r>
              <a:rPr lang="en-US" altLang="zh-CN" sz="2000" dirty="0">
                <a:latin typeface="Consolas" panose="020B0609020204030204" pitchFamily="49" charset="0"/>
              </a:rPr>
              <a:t>f</a:t>
            </a:r>
            <a:r>
              <a:rPr lang="zh-CN" altLang="en-US" sz="2000" dirty="0">
                <a:latin typeface="Consolas" panose="020B0609020204030204" pitchFamily="49" charset="0"/>
              </a:rPr>
              <a:t>中获取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的类型参数是不可能的。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3CFBC41-BED9-4E5C-AF8D-B4CD4893B711}"/>
              </a:ext>
            </a:extLst>
          </p:cNvPr>
          <p:cNvSpPr/>
          <p:nvPr/>
        </p:nvSpPr>
        <p:spPr>
          <a:xfrm>
            <a:off x="6757952" y="4962890"/>
            <a:ext cx="4205935" cy="1186862"/>
          </a:xfrm>
          <a:prstGeom prst="wedgeRoundRectCallout">
            <a:avLst>
              <a:gd name="adj1" fmla="val -56883"/>
              <a:gd name="adj2" fmla="val -1077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 err="1">
                <a:latin typeface="Consolas" panose="020B0609020204030204" pitchFamily="49" charset="0"/>
              </a:rPr>
              <a:t>typename</a:t>
            </a:r>
            <a:r>
              <a:rPr lang="zh-CN" altLang="en-US" sz="2000" dirty="0">
                <a:latin typeface="Consolas" panose="020B0609020204030204" pitchFamily="49" charset="0"/>
              </a:rPr>
              <a:t>关键字提醒编译器：名字</a:t>
            </a:r>
            <a:r>
              <a:rPr lang="en-US" altLang="zh-CN" sz="2000" dirty="0" err="1">
                <a:latin typeface="Consolas" panose="020B0609020204030204" pitchFamily="49" charset="0"/>
              </a:rPr>
              <a:t>type_t</a:t>
            </a:r>
            <a:r>
              <a:rPr lang="zh-CN" altLang="en-US" sz="2000" dirty="0">
                <a:latin typeface="Consolas" panose="020B0609020204030204" pitchFamily="49" charset="0"/>
              </a:rPr>
              <a:t>是个类型名，而非</a:t>
            </a:r>
            <a:r>
              <a:rPr lang="en-US" altLang="zh-CN" sz="2000" dirty="0">
                <a:latin typeface="Consolas" panose="020B0609020204030204" pitchFamily="49" charset="0"/>
              </a:rPr>
              <a:t>U</a:t>
            </a:r>
            <a:r>
              <a:rPr lang="zh-CN" altLang="en-US" sz="2000" dirty="0">
                <a:latin typeface="Consolas" panose="020B0609020204030204" pitchFamily="49" charset="0"/>
              </a:rPr>
              <a:t>中的成员名。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91CCF43-29FC-44A0-9655-7CAEC01F6A3A}"/>
              </a:ext>
            </a:extLst>
          </p:cNvPr>
          <p:cNvSpPr/>
          <p:nvPr/>
        </p:nvSpPr>
        <p:spPr>
          <a:xfrm>
            <a:off x="1453349" y="3795697"/>
            <a:ext cx="4205935" cy="1186862"/>
          </a:xfrm>
          <a:prstGeom prst="wedgeRoundRectCallout">
            <a:avLst>
              <a:gd name="adj1" fmla="val -6597"/>
              <a:gd name="adj2" fmla="val 74499"/>
              <a:gd name="adj3" fmla="val 16667"/>
            </a:avLst>
          </a:prstGeom>
          <a:solidFill>
            <a:schemeClr val="accent2">
              <a:alpha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一个潜在的问题是：如果传入的类型</a:t>
            </a:r>
            <a:r>
              <a:rPr lang="en-US" altLang="zh-CN" sz="2000" dirty="0">
                <a:latin typeface="Consolas" panose="020B0609020204030204" pitchFamily="49" charset="0"/>
              </a:rPr>
              <a:t>U</a:t>
            </a:r>
            <a:r>
              <a:rPr lang="zh-CN" altLang="en-US" sz="2000" dirty="0">
                <a:latin typeface="Consolas" panose="020B0609020204030204" pitchFamily="49" charset="0"/>
              </a:rPr>
              <a:t>中没有</a:t>
            </a:r>
            <a:r>
              <a:rPr lang="en-US" altLang="zh-CN" sz="2000" dirty="0" err="1">
                <a:latin typeface="Consolas" panose="020B0609020204030204" pitchFamily="49" charset="0"/>
              </a:rPr>
              <a:t>type_t</a:t>
            </a:r>
            <a:r>
              <a:rPr lang="zh-CN" altLang="en-US" sz="2000" dirty="0">
                <a:latin typeface="Consolas" panose="020B0609020204030204" pitchFamily="49" charset="0"/>
              </a:rPr>
              <a:t>的定义，那么这条语句将会出错。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template &lt;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T&gt; struct A { using </a:t>
            </a:r>
            <a:r>
              <a:rPr lang="en-US" altLang="zh-CN" sz="2000" dirty="0" err="1">
                <a:latin typeface="+mn-lt"/>
              </a:rPr>
              <a:t>type_t</a:t>
            </a:r>
            <a:r>
              <a:rPr lang="en-US" altLang="zh-CN" sz="2000" dirty="0">
                <a:latin typeface="+mn-lt"/>
              </a:rPr>
              <a:t> = T; };</a:t>
            </a:r>
          </a:p>
          <a:p>
            <a:pPr marL="0" indent="0">
              <a:lnSpc>
                <a:spcPts val="1600"/>
              </a:lnSpc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//normal version for any types except 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sepcialized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types</a:t>
            </a: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T&gt; struct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type_traits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{ using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= void*; };</a:t>
            </a:r>
            <a:endParaRPr lang="zh-CN" altLang="zh-CN" sz="20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 </a:t>
            </a:r>
            <a:r>
              <a:rPr lang="en-US" altLang="zh-CN" sz="2000" b="1" i="1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//partial specialization for template A only</a:t>
            </a: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T&gt;</a:t>
            </a:r>
            <a:endParaRPr lang="zh-CN" altLang="zh-CN" sz="2000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struct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type_traits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&lt;A&lt;T&gt;&gt; { using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A&lt;T&gt;::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; };</a:t>
            </a:r>
            <a:endParaRPr lang="zh-CN" altLang="zh-CN" sz="2000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 i="1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//specialization for int only</a:t>
            </a: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template &lt;&gt; struct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type_traits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&lt;int&gt; { using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= int; };</a:t>
            </a:r>
            <a:endParaRPr lang="zh-CN" altLang="zh-CN" sz="20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template &lt;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U&gt; void f(U)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{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type_traits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&lt;U&gt;::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v; </a:t>
            </a:r>
            <a:r>
              <a:rPr lang="en-US" altLang="zh-CN" sz="2000" dirty="0">
                <a:latin typeface="+mn-lt"/>
              </a:rPr>
              <a:t>… }</a:t>
            </a:r>
            <a:endParaRPr lang="zh-CN" altLang="zh-CN" sz="2000" dirty="0">
              <a:latin typeface="+mn-lt"/>
            </a:endParaRPr>
          </a:p>
          <a:p>
            <a:pPr marL="0" indent="0" algn="just">
              <a:buNone/>
            </a:pPr>
            <a:endParaRPr lang="zh-CN" altLang="zh-CN" sz="1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7598188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37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6677224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dirty="0" err="1">
                <a:latin typeface="+mn-lt"/>
              </a:rPr>
              <a:t>linked_list_int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public: using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 =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zh-CN" sz="1800" dirty="0">
                <a:latin typeface="+mn-lt"/>
              </a:rPr>
              <a:t>; //</a:t>
            </a:r>
            <a:r>
              <a:rPr lang="zh-CN" altLang="zh-CN" sz="1800" dirty="0">
                <a:latin typeface="+mn-lt"/>
              </a:rPr>
              <a:t>类型别名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private: struct _node {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 data; …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…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};</a:t>
            </a:r>
          </a:p>
          <a:p>
            <a:pPr marL="0" indent="0">
              <a:buNone/>
            </a:pPr>
            <a:endParaRPr lang="en-US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dirty="0" err="1">
                <a:latin typeface="+mn-lt"/>
              </a:rPr>
              <a:t>linked_list_double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public: using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 =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double</a:t>
            </a:r>
            <a:r>
              <a:rPr lang="en-US" altLang="zh-CN" sz="1800" dirty="0">
                <a:latin typeface="+mn-lt"/>
              </a:rPr>
              <a:t>; //</a:t>
            </a:r>
            <a:r>
              <a:rPr lang="zh-CN" altLang="zh-CN" sz="1800" dirty="0">
                <a:latin typeface="+mn-lt"/>
              </a:rPr>
              <a:t>类型别名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private: struct _node {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 data; …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…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7F8554E-351A-436C-80BC-AE89AD630F9D}"/>
              </a:ext>
            </a:extLst>
          </p:cNvPr>
          <p:cNvSpPr/>
          <p:nvPr/>
        </p:nvSpPr>
        <p:spPr>
          <a:xfrm>
            <a:off x="7512049" y="1681481"/>
            <a:ext cx="3116753" cy="1501401"/>
          </a:xfrm>
          <a:prstGeom prst="wedgeRoundRectCallout">
            <a:avLst>
              <a:gd name="adj1" fmla="val -58669"/>
              <a:gd name="adj2" fmla="val 455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可以想象：这两个类，除了数据的类型，其余部分完全一样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F2C29276-035E-49E8-9345-0D2E949BF698}"/>
              </a:ext>
            </a:extLst>
          </p:cNvPr>
          <p:cNvSpPr/>
          <p:nvPr/>
        </p:nvSpPr>
        <p:spPr>
          <a:xfrm>
            <a:off x="7512050" y="4000202"/>
            <a:ext cx="3116753" cy="1501401"/>
          </a:xfrm>
          <a:prstGeom prst="wedgeRoundRectCallout">
            <a:avLst>
              <a:gd name="adj1" fmla="val -61929"/>
              <a:gd name="adj2" fmla="val 916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这无疑增大了代码维护的难度，也是软件的生产率降低。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9F27B2-1BD0-4232-8755-2A3E9386F344}"/>
              </a:ext>
            </a:extLst>
          </p:cNvPr>
          <p:cNvSpPr/>
          <p:nvPr/>
        </p:nvSpPr>
        <p:spPr>
          <a:xfrm>
            <a:off x="3682976" y="2611768"/>
            <a:ext cx="4862051" cy="2066402"/>
          </a:xfrm>
          <a:prstGeom prst="rect">
            <a:avLst/>
          </a:prstGeom>
          <a:solidFill>
            <a:schemeClr val="accent3">
              <a:alpha val="9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类型</a:t>
            </a:r>
            <a:r>
              <a:rPr lang="zh-CN" altLang="en-US" sz="4000" dirty="0"/>
              <a:t>是最大障碍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25824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590975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#define pi(type) ((type)(3.1415926536))</a:t>
            </a:r>
          </a:p>
          <a:p>
            <a:pPr marL="0" indent="0">
              <a:buNone/>
            </a:pP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#define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lt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(a, b)  ((a) &lt; (b))</a:t>
            </a:r>
          </a:p>
          <a:p>
            <a:pPr marL="0" indent="0">
              <a:buNone/>
            </a:pP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#define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llist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(type) class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_##type \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                   {   \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                   public: \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                       using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= type;  \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                   };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endParaRPr lang="zh-CN" altLang="zh-CN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F2C29276-035E-49E8-9345-0D2E949BF698}"/>
              </a:ext>
            </a:extLst>
          </p:cNvPr>
          <p:cNvSpPr/>
          <p:nvPr/>
        </p:nvSpPr>
        <p:spPr>
          <a:xfrm>
            <a:off x="874205" y="4744664"/>
            <a:ext cx="3634974" cy="1501401"/>
          </a:xfrm>
          <a:prstGeom prst="wedgeRoundRectCallout">
            <a:avLst>
              <a:gd name="adj1" fmla="val 40038"/>
              <a:gd name="adj2" fmla="val -6568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然而，宏是一种无类型机制，依然无法处理类型失配问题。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D965907-FF8A-4C2B-9FD2-0191D40BFAED}"/>
              </a:ext>
            </a:extLst>
          </p:cNvPr>
          <p:cNvSpPr/>
          <p:nvPr/>
        </p:nvSpPr>
        <p:spPr>
          <a:xfrm>
            <a:off x="7668860" y="1927599"/>
            <a:ext cx="3634974" cy="1501401"/>
          </a:xfrm>
          <a:prstGeom prst="wedgeRoundRectCallout">
            <a:avLst>
              <a:gd name="adj1" fmla="val -62121"/>
              <a:gd name="adj2" fmla="val -803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因此，问题的焦点在于：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能否将</a:t>
            </a:r>
            <a:r>
              <a:rPr lang="zh-CN" alt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类型作为参数</a:t>
            </a:r>
            <a:r>
              <a:rPr lang="zh-CN" altLang="en-US" sz="2400" dirty="0">
                <a:latin typeface="Consolas" panose="020B0609020204030204" pitchFamily="49" charset="0"/>
              </a:rPr>
              <a:t>？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BD03A9-2C6E-4F0D-9ED0-39DF9370C93E}"/>
              </a:ext>
            </a:extLst>
          </p:cNvPr>
          <p:cNvSpPr/>
          <p:nvPr/>
        </p:nvSpPr>
        <p:spPr>
          <a:xfrm>
            <a:off x="3682976" y="2611768"/>
            <a:ext cx="4862051" cy="2066402"/>
          </a:xfrm>
          <a:prstGeom prst="rect">
            <a:avLst/>
          </a:prstGeom>
          <a:solidFill>
            <a:schemeClr val="accent3">
              <a:alpha val="9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答案是：</a:t>
            </a:r>
            <a:r>
              <a:rPr lang="zh-CN" altLang="en-US" sz="4000" b="1" dirty="0">
                <a:solidFill>
                  <a:srgbClr val="0070C0"/>
                </a:solidFill>
              </a:rPr>
              <a:t>模板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31837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i="1" dirty="0">
                <a:solidFill>
                  <a:srgbClr val="00B050"/>
                </a:solidFill>
                <a:latin typeface="+mn-lt"/>
              </a:rPr>
              <a:t>template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&lt;</a:t>
            </a:r>
            <a:r>
              <a:rPr lang="en-US" altLang="zh-CN" sz="2000" b="1" i="1" dirty="0" err="1">
                <a:solidFill>
                  <a:srgbClr val="00B05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T&gt;</a:t>
            </a:r>
            <a:endParaRPr lang="zh-CN" altLang="zh-CN" sz="20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const T pi =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static_cast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&lt;T&gt;(3.1415926536);</a:t>
            </a:r>
            <a:endParaRPr lang="zh-CN" altLang="zh-CN" sz="20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latin typeface="+mn-lt"/>
              </a:rPr>
              <a:t> </a:t>
            </a: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1.2 * 1.2 * 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pi&lt;double&gt; </a:t>
            </a:r>
            <a:r>
              <a:rPr lang="en-US" altLang="zh-CN" sz="2000" dirty="0">
                <a:latin typeface="+mn-lt"/>
              </a:rPr>
              <a:t>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2 * 2 * 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pi&lt;int&gt; </a:t>
            </a:r>
            <a:r>
              <a:rPr lang="en-US" altLang="zh-CN" sz="2000" dirty="0">
                <a:latin typeface="+mn-lt"/>
              </a:rPr>
              <a:t>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 </a:t>
            </a: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T&gt;</a:t>
            </a:r>
            <a:endParaRPr lang="zh-CN" altLang="zh-CN" sz="20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 var;</a:t>
            </a:r>
          </a:p>
          <a:p>
            <a:pPr marL="0" indent="0">
              <a:buNone/>
            </a:pP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var&lt;int&gt; </a:t>
            </a:r>
            <a:r>
              <a:rPr lang="en-US" altLang="zh-CN" sz="2000" dirty="0">
                <a:latin typeface="+mn-lt"/>
              </a:rPr>
              <a:t>= 9; 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var&lt;std::string&gt;</a:t>
            </a:r>
            <a:r>
              <a:rPr lang="en-US" altLang="zh-CN" sz="2000" dirty="0">
                <a:latin typeface="+mn-lt"/>
              </a:rPr>
              <a:t> = "variable template";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var&lt;int&gt; &lt;&lt; ',' &lt;&lt; var&lt;std::string&gt; 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endParaRPr lang="zh-CN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2832843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1BB064F-2A4F-465C-843F-190E57095D21}"/>
              </a:ext>
            </a:extLst>
          </p:cNvPr>
          <p:cNvSpPr/>
          <p:nvPr/>
        </p:nvSpPr>
        <p:spPr>
          <a:xfrm>
            <a:off x="4618533" y="1675236"/>
            <a:ext cx="2375580" cy="762582"/>
          </a:xfrm>
          <a:prstGeom prst="wedgeRoundRectCallout">
            <a:avLst>
              <a:gd name="adj1" fmla="val -69761"/>
              <a:gd name="adj2" fmla="val -44652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dirty="0">
                <a:latin typeface="Consolas" panose="020B0609020204030204" pitchFamily="49" charset="0"/>
              </a:rPr>
              <a:t>T</a:t>
            </a:r>
            <a:r>
              <a:rPr lang="zh-CN" altLang="en-US" sz="2400" dirty="0">
                <a:latin typeface="Consolas" panose="020B0609020204030204" pitchFamily="49" charset="0"/>
              </a:rPr>
              <a:t>称为</a:t>
            </a:r>
            <a:r>
              <a:rPr lang="zh-CN" alt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类型参数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T&gt;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const T pi = </a:t>
            </a:r>
            <a:r>
              <a:rPr lang="en-US" altLang="zh-CN" dirty="0" err="1">
                <a:latin typeface="+mn-lt"/>
              </a:rPr>
              <a:t>static_cast</a:t>
            </a:r>
            <a:r>
              <a:rPr lang="en-US" altLang="zh-CN" dirty="0">
                <a:latin typeface="+mn-lt"/>
              </a:rPr>
              <a:t>&lt;T&gt;(3.1415926536);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b="1" i="1" dirty="0">
                <a:latin typeface="+mn-lt"/>
              </a:rPr>
              <a:t> </a:t>
            </a:r>
            <a:r>
              <a:rPr lang="en-US" altLang="zh-CN" dirty="0">
                <a:latin typeface="+mn-lt"/>
              </a:rPr>
              <a:t> 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using </a:t>
            </a:r>
            <a:r>
              <a:rPr lang="en-US" altLang="zh-CN" dirty="0" err="1">
                <a:latin typeface="+mn-lt"/>
              </a:rPr>
              <a:t>cstring</a:t>
            </a:r>
            <a:r>
              <a:rPr lang="en-US" altLang="zh-CN" dirty="0">
                <a:latin typeface="+mn-lt"/>
              </a:rPr>
              <a:t> = const char *;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template &lt;&gt;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 err="1">
                <a:latin typeface="+mn-lt"/>
              </a:rPr>
              <a:t>cstring</a:t>
            </a:r>
            <a:r>
              <a:rPr lang="en-US" altLang="zh-CN" dirty="0">
                <a:latin typeface="+mn-lt"/>
              </a:rPr>
              <a:t> pi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cstring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en-US" altLang="zh-CN" dirty="0">
                <a:latin typeface="+mn-lt"/>
              </a:rPr>
              <a:t> = "3.1415926536";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886142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28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&lt;[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T1,][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T2, …]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[[const] </a:t>
            </a:r>
            <a:r>
              <a:rPr lang="zh-CN" altLang="zh-CN" b="1" i="1" dirty="0">
                <a:solidFill>
                  <a:srgbClr val="00B050"/>
                </a:solidFill>
                <a:latin typeface="+mj-lt"/>
              </a:rPr>
              <a:t>类型 常量表达式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, …]</a:t>
            </a:r>
            <a:r>
              <a:rPr lang="en-US" altLang="zh-CN" dirty="0">
                <a:latin typeface="+mj-lt"/>
              </a:rPr>
              <a:t>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zh-CN" altLang="zh-CN" dirty="0">
                <a:latin typeface="+mj-lt"/>
              </a:rPr>
              <a:t>返回值类型 函数名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zh-CN" dirty="0">
                <a:latin typeface="+mj-lt"/>
              </a:rPr>
              <a:t>参数列表</a:t>
            </a:r>
            <a:r>
              <a:rPr lang="en-US" altLang="zh-CN" dirty="0">
                <a:latin typeface="+mj-lt"/>
              </a:rPr>
              <a:t>)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{ 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	//</a:t>
            </a:r>
            <a:r>
              <a:rPr lang="zh-CN" altLang="zh-CN" dirty="0">
                <a:latin typeface="+mj-lt"/>
              </a:rPr>
              <a:t>函数体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}</a:t>
            </a:r>
            <a:endParaRPr lang="zh-CN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0346205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DD8EA9F-36AE-42D9-868C-186C25B546B8}"/>
              </a:ext>
            </a:extLst>
          </p:cNvPr>
          <p:cNvSpPr/>
          <p:nvPr/>
        </p:nvSpPr>
        <p:spPr>
          <a:xfrm>
            <a:off x="5840059" y="1933502"/>
            <a:ext cx="1593804" cy="762582"/>
          </a:xfrm>
          <a:prstGeom prst="wedgeRoundRectCallout">
            <a:avLst>
              <a:gd name="adj1" fmla="val -69761"/>
              <a:gd name="adj2" fmla="val -44652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类型参数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9FA0356-3C4E-4AEB-BF8D-E8C155E0619C}"/>
              </a:ext>
            </a:extLst>
          </p:cNvPr>
          <p:cNvSpPr/>
          <p:nvPr/>
        </p:nvSpPr>
        <p:spPr>
          <a:xfrm>
            <a:off x="9116079" y="1939319"/>
            <a:ext cx="2002141" cy="762582"/>
          </a:xfrm>
          <a:prstGeom prst="wedgeRoundRectCallout">
            <a:avLst>
              <a:gd name="adj1" fmla="val -10966"/>
              <a:gd name="adj2" fmla="val -65705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非类型参数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定义函数模板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T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= int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zh-CN" alt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threshold = 10</a:t>
            </a:r>
            <a:r>
              <a:rPr lang="en-US" altLang="zh-CN" dirty="0">
                <a:latin typeface="+mj-lt"/>
              </a:rPr>
              <a:t>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lt2(T a) { return a &lt; threshold; }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 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使用函数模板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float a{1.0f};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lt2(a)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720708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2F7D4FA-58D8-42F6-9895-BC6EBCCDC81C}"/>
              </a:ext>
            </a:extLst>
          </p:cNvPr>
          <p:cNvSpPr/>
          <p:nvPr/>
        </p:nvSpPr>
        <p:spPr>
          <a:xfrm>
            <a:off x="4695315" y="3329531"/>
            <a:ext cx="5572490" cy="1242469"/>
          </a:xfrm>
          <a:prstGeom prst="wedgeRoundRectCallout">
            <a:avLst>
              <a:gd name="adj1" fmla="val -58127"/>
              <a:gd name="adj2" fmla="val 48334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这是隐式实例化。编译器会根据实际参数的类型自动生成对应的版本。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1CA0359-5DAD-4AB4-877A-B40984D875CB}"/>
              </a:ext>
            </a:extLst>
          </p:cNvPr>
          <p:cNvSpPr/>
          <p:nvPr/>
        </p:nvSpPr>
        <p:spPr>
          <a:xfrm>
            <a:off x="4695315" y="4811734"/>
            <a:ext cx="5572490" cy="1242469"/>
          </a:xfrm>
          <a:prstGeom prst="wedgeRoundRectCallout">
            <a:avLst>
              <a:gd name="adj1" fmla="val -57221"/>
              <a:gd name="adj2" fmla="val -41554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可以认为编译生成的实例是这样的：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just"/>
            <a:r>
              <a:rPr lang="en-US" altLang="zh-CN" sz="24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bool lt2&lt;float,10&gt;(float a) {…}</a:t>
            </a:r>
          </a:p>
        </p:txBody>
      </p:sp>
    </p:spTree>
    <p:extLst>
      <p:ext uri="{BB962C8B-B14F-4D97-AF65-F5344CB8AC3E}">
        <p14:creationId xmlns:p14="http://schemas.microsoft.com/office/powerpoint/2010/main" val="381633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2818</Words>
  <Application>Microsoft Office PowerPoint</Application>
  <PresentationFormat>宽屏</PresentationFormat>
  <Paragraphs>454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Consolas</vt:lpstr>
      <vt:lpstr>Courier New</vt:lpstr>
      <vt:lpstr>Times New Roman</vt:lpstr>
      <vt:lpstr>Office 主题​​</vt:lpstr>
      <vt:lpstr>PowerPoint 演示文稿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594</cp:revision>
  <dcterms:created xsi:type="dcterms:W3CDTF">2019-01-26T01:53:38Z</dcterms:created>
  <dcterms:modified xsi:type="dcterms:W3CDTF">2019-05-09T09:33:42Z</dcterms:modified>
</cp:coreProperties>
</file>