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10" r:id="rId3"/>
    <p:sldId id="411" r:id="rId4"/>
    <p:sldId id="38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AC1E1FC3-A541-4023-A5AB-600E933F791D}">
      <dgm:prSet/>
      <dgm:spPr/>
      <dgm:t>
        <a:bodyPr/>
        <a:lstStyle/>
        <a:p>
          <a:endParaRPr lang="zh-CN" altLang="en-US"/>
        </a:p>
      </dgm:t>
    </dgm:pt>
    <dgm:pt modelId="{7AEEDBE9-EECA-4C1D-B52F-E5AE5EA06A29}" type="parTrans" cxnId="{3E82A887-DCE4-479E-953A-7EF6FE9D04F9}">
      <dgm:prSet/>
      <dgm:spPr/>
      <dgm:t>
        <a:bodyPr/>
        <a:lstStyle/>
        <a:p>
          <a:endParaRPr lang="zh-CN" altLang="en-US"/>
        </a:p>
      </dgm:t>
    </dgm:pt>
    <dgm:pt modelId="{C37DF759-B667-4442-B920-EC99F336442F}" type="sibTrans" cxnId="{3E82A887-DCE4-479E-953A-7EF6FE9D04F9}">
      <dgm:prSet/>
      <dgm:spPr/>
      <dgm:t>
        <a:bodyPr/>
        <a:lstStyle/>
        <a:p>
          <a:endParaRPr lang="zh-CN" altLang="en-US"/>
        </a:p>
      </dgm:t>
    </dgm:pt>
    <dgm:pt modelId="{5B24A90A-5FCB-48AD-9CE7-B93C8FBC4159}">
      <dgm:prSet/>
      <dgm:spPr/>
      <dgm:t>
        <a:bodyPr/>
        <a:lstStyle/>
        <a:p>
          <a:endParaRPr lang="zh-CN" altLang="en-US"/>
        </a:p>
      </dgm:t>
    </dgm:pt>
    <dgm:pt modelId="{E5940F0A-E5D6-4543-A92A-E9B420EB22A1}" type="parTrans" cxnId="{912B4C7A-4C1A-440E-BAA1-3B319233D42C}">
      <dgm:prSet/>
      <dgm:spPr/>
      <dgm:t>
        <a:bodyPr/>
        <a:lstStyle/>
        <a:p>
          <a:endParaRPr lang="zh-CN" altLang="en-US"/>
        </a:p>
      </dgm:t>
    </dgm:pt>
    <dgm:pt modelId="{A9DB05FB-5010-4D33-9791-2288CDE55226}" type="sibTrans" cxnId="{912B4C7A-4C1A-440E-BAA1-3B319233D42C}">
      <dgm:prSet/>
      <dgm:spPr/>
      <dgm:t>
        <a:bodyPr/>
        <a:lstStyle/>
        <a:p>
          <a:endParaRPr lang="zh-CN" altLang="en-US"/>
        </a:p>
      </dgm:t>
    </dgm:pt>
    <dgm:pt modelId="{5E96487F-59AF-46CE-9F14-0B9F5104D802}">
      <dgm:prSet/>
      <dgm:spPr/>
      <dgm:t>
        <a:bodyPr/>
        <a:lstStyle/>
        <a:p>
          <a:endParaRPr lang="zh-CN" altLang="en-US"/>
        </a:p>
      </dgm:t>
    </dgm:pt>
    <dgm:pt modelId="{747AD485-23E3-41E4-A5B4-92C33568A815}" type="parTrans" cxnId="{BF7BF8DD-773C-4A9E-A895-BCA159D507AD}">
      <dgm:prSet/>
      <dgm:spPr/>
      <dgm:t>
        <a:bodyPr/>
        <a:lstStyle/>
        <a:p>
          <a:endParaRPr lang="zh-CN" altLang="en-US"/>
        </a:p>
      </dgm:t>
    </dgm:pt>
    <dgm:pt modelId="{40663A7E-49B0-404E-A14E-DF670672F8CF}" type="sibTrans" cxnId="{BF7BF8DD-773C-4A9E-A895-BCA159D507AD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FD6C1441-93DD-423B-BF05-88208871A230}" type="pres">
      <dgm:prSet presAssocID="{5B24A90A-5FCB-48AD-9CE7-B93C8FBC4159}" presName="parTxOnly" presStyleLbl="node1" presStyleIdx="0" presStyleCnt="3">
        <dgm:presLayoutVars>
          <dgm:bulletEnabled val="1"/>
        </dgm:presLayoutVars>
      </dgm:prSet>
      <dgm:spPr/>
    </dgm:pt>
    <dgm:pt modelId="{E61036F7-72A5-4218-8F73-756E9DDDE127}" type="pres">
      <dgm:prSet presAssocID="{A9DB05FB-5010-4D33-9791-2288CDE55226}" presName="parSpace" presStyleCnt="0"/>
      <dgm:spPr/>
    </dgm:pt>
    <dgm:pt modelId="{2F7D5F45-D21E-439D-87F7-492A25EDCA84}" type="pres">
      <dgm:prSet presAssocID="{5E96487F-59AF-46CE-9F14-0B9F5104D802}" presName="parTxOnly" presStyleLbl="node1" presStyleIdx="1" presStyleCnt="3">
        <dgm:presLayoutVars>
          <dgm:bulletEnabled val="1"/>
        </dgm:presLayoutVars>
      </dgm:prSet>
      <dgm:spPr/>
    </dgm:pt>
    <dgm:pt modelId="{A542C975-A525-4CC7-8C70-3A7396A282A5}" type="pres">
      <dgm:prSet presAssocID="{40663A7E-49B0-404E-A14E-DF670672F8CF}" presName="parSpace" presStyleCnt="0"/>
      <dgm:spPr/>
    </dgm:pt>
    <dgm:pt modelId="{0297607F-260B-4E3E-9849-056D31A9B616}" type="pres">
      <dgm:prSet presAssocID="{AC1E1FC3-A541-4023-A5AB-600E933F791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40EE9254-A25E-43BF-BCE1-F1B21DE2C458}" type="presOf" srcId="{5E96487F-59AF-46CE-9F14-0B9F5104D802}" destId="{2F7D5F45-D21E-439D-87F7-492A25EDCA84}" srcOrd="0" destOrd="0" presId="urn:microsoft.com/office/officeart/2005/8/layout/hChevron3"/>
    <dgm:cxn modelId="{912B4C7A-4C1A-440E-BAA1-3B319233D42C}" srcId="{A885556A-91B6-419D-A877-1CB35B9D2E52}" destId="{5B24A90A-5FCB-48AD-9CE7-B93C8FBC4159}" srcOrd="0" destOrd="0" parTransId="{E5940F0A-E5D6-4543-A92A-E9B420EB22A1}" sibTransId="{A9DB05FB-5010-4D33-9791-2288CDE55226}"/>
    <dgm:cxn modelId="{3E82A887-DCE4-479E-953A-7EF6FE9D04F9}" srcId="{A885556A-91B6-419D-A877-1CB35B9D2E52}" destId="{AC1E1FC3-A541-4023-A5AB-600E933F791D}" srcOrd="2" destOrd="0" parTransId="{7AEEDBE9-EECA-4C1D-B52F-E5AE5EA06A29}" sibTransId="{C37DF759-B667-4442-B920-EC99F336442F}"/>
    <dgm:cxn modelId="{BF7BF8DD-773C-4A9E-A895-BCA159D507AD}" srcId="{A885556A-91B6-419D-A877-1CB35B9D2E52}" destId="{5E96487F-59AF-46CE-9F14-0B9F5104D802}" srcOrd="1" destOrd="0" parTransId="{747AD485-23E3-41E4-A5B4-92C33568A815}" sibTransId="{40663A7E-49B0-404E-A14E-DF670672F8CF}"/>
    <dgm:cxn modelId="{390306EA-9128-4B1C-A20D-028FF559D206}" type="presOf" srcId="{5B24A90A-5FCB-48AD-9CE7-B93C8FBC4159}" destId="{FD6C1441-93DD-423B-BF05-88208871A230}" srcOrd="0" destOrd="0" presId="urn:microsoft.com/office/officeart/2005/8/layout/hChevron3"/>
    <dgm:cxn modelId="{DCD6EBFF-58D7-447B-A75B-E241895CDCA7}" type="presOf" srcId="{AC1E1FC3-A541-4023-A5AB-600E933F791D}" destId="{0297607F-260B-4E3E-9849-056D31A9B616}" srcOrd="0" destOrd="0" presId="urn:microsoft.com/office/officeart/2005/8/layout/hChevron3"/>
    <dgm:cxn modelId="{EBEE0D68-1853-445B-8970-2341CCA5DB61}" type="presParOf" srcId="{BB44B8D7-DA2A-4A62-9CCC-6CE3C07D2D28}" destId="{FD6C1441-93DD-423B-BF05-88208871A230}" srcOrd="0" destOrd="0" presId="urn:microsoft.com/office/officeart/2005/8/layout/hChevron3"/>
    <dgm:cxn modelId="{D968ECEF-D54C-445B-9639-E83DE7F69537}" type="presParOf" srcId="{BB44B8D7-DA2A-4A62-9CCC-6CE3C07D2D28}" destId="{E61036F7-72A5-4218-8F73-756E9DDDE127}" srcOrd="1" destOrd="0" presId="urn:microsoft.com/office/officeart/2005/8/layout/hChevron3"/>
    <dgm:cxn modelId="{9CEDA974-F10C-4112-9B2C-E14C817700AF}" type="presParOf" srcId="{BB44B8D7-DA2A-4A62-9CCC-6CE3C07D2D28}" destId="{2F7D5F45-D21E-439D-87F7-492A25EDCA84}" srcOrd="2" destOrd="0" presId="urn:microsoft.com/office/officeart/2005/8/layout/hChevron3"/>
    <dgm:cxn modelId="{A7E46D41-E8C0-4A39-A72E-EF128E846958}" type="presParOf" srcId="{BB44B8D7-DA2A-4A62-9CCC-6CE3C07D2D28}" destId="{A542C975-A525-4CC7-8C70-3A7396A282A5}" srcOrd="3" destOrd="0" presId="urn:microsoft.com/office/officeart/2005/8/layout/hChevron3"/>
    <dgm:cxn modelId="{07873941-2F2A-4D45-BA6A-53D90AA3CADD}" type="presParOf" srcId="{BB44B8D7-DA2A-4A62-9CCC-6CE3C07D2D28}" destId="{0297607F-260B-4E3E-9849-056D31A9B61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最简单的迭代器：原生指针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更复杂的迭代器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只用到迭代器的算法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带附加类型参数的泛型算法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只读算法和写算法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算法的返回值类型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完美转发带来的问题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标准容器类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1441-93DD-423B-BF05-88208871A230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188" y="0"/>
        <a:ext cx="2699260" cy="354025"/>
      </dsp:txXfrm>
    </dsp:sp>
    <dsp:sp modelId="{2F7D5F45-D21E-439D-87F7-492A25EDCA84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10413" y="0"/>
        <a:ext cx="2433741" cy="354025"/>
      </dsp:txXfrm>
    </dsp:sp>
    <dsp:sp modelId="{0297607F-260B-4E3E-9849-056D31A9B616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9.2.2.1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最简单的迭代器：原生指针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更复杂的迭代器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随机访问迭代器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只用到迭代器的算法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9.3.2.1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带附加类型参数的泛型算法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只读算法和写算法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算法的返回值类型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完美转发带来的问题</a:t>
          </a: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标准容器类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第九章 容器、迭代器和泛型算法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9289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3A1D78-93F8-4A8A-8A2F-884D6F6A2044}"/>
              </a:ext>
            </a:extLst>
          </p:cNvPr>
          <p:cNvSpPr txBox="1"/>
          <p:nvPr/>
        </p:nvSpPr>
        <p:spPr>
          <a:xfrm>
            <a:off x="731520" y="1867790"/>
            <a:ext cx="47631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T&gt;</a:t>
            </a:r>
            <a:endParaRPr lang="zh-CN" altLang="zh-CN" sz="1400" dirty="0"/>
          </a:p>
          <a:p>
            <a:r>
              <a:rPr lang="en-US" altLang="zh-CN" sz="1400" dirty="0"/>
              <a:t>class container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 = T;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b="1" i="1" dirty="0">
                <a:solidFill>
                  <a:srgbClr val="FF0000"/>
                </a:solidFill>
              </a:rPr>
              <a:t>    using reference = T&amp;;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b="1" i="1" dirty="0">
                <a:solidFill>
                  <a:srgbClr val="FF0000"/>
                </a:solidFill>
              </a:rPr>
              <a:t>    using pointer = T*;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protected: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storage_type</a:t>
            </a:r>
            <a:r>
              <a:rPr lang="en-US" altLang="zh-CN" sz="1400" dirty="0"/>
              <a:t>&lt;T&gt; storage;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storage_type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&lt;T&gt;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不是模板，而是与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相关的某种类型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…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zh-CN" sz="1400" b="1" i="1" dirty="0">
                <a:solidFill>
                  <a:srgbClr val="FF0000"/>
                </a:solidFill>
              </a:rPr>
              <a:t>friend class iterator</a:t>
            </a:r>
            <a:r>
              <a:rPr lang="en-US" altLang="zh-CN" sz="1400" dirty="0">
                <a:solidFill>
                  <a:srgbClr val="FF0000"/>
                </a:solidFill>
              </a:rPr>
              <a:t>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(8)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 begin();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 end();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/>
              <a:t>};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D9CDA-4FC4-449F-8320-3F57DDE19FA5}"/>
              </a:ext>
            </a:extLst>
          </p:cNvPr>
          <p:cNvSpPr txBox="1"/>
          <p:nvPr/>
        </p:nvSpPr>
        <p:spPr>
          <a:xfrm>
            <a:off x="5659284" y="1867789"/>
            <a:ext cx="56945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class iterator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protected: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storage_type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&lt;T&gt;* p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的内部指针，体现特点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reference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container::reference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pointer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container::pointer</a:t>
            </a:r>
            <a:r>
              <a:rPr lang="en-US" altLang="zh-CN" sz="1400" dirty="0">
                <a:solidFill>
                  <a:srgbClr val="FF0000"/>
                </a:solidFill>
              </a:rPr>
              <a:t>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iterator&amp; operator=(const iterator&amp;);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bool operator!=(const iterator&amp;) const;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iterator&amp; operator++();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reference operator*() const;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pointer operator-&gt;() const;</a:t>
            </a:r>
            <a:endParaRPr lang="zh-CN" altLang="zh-CN" sz="1400" dirty="0"/>
          </a:p>
          <a:p>
            <a:r>
              <a:rPr lang="en-US" altLang="zh-CN" sz="1400" dirty="0"/>
              <a:t>};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81A7BE-5987-4272-B5C1-F0B0F5E6BEDA}"/>
              </a:ext>
            </a:extLst>
          </p:cNvPr>
          <p:cNvSpPr/>
          <p:nvPr/>
        </p:nvSpPr>
        <p:spPr>
          <a:xfrm>
            <a:off x="1588344" y="2395799"/>
            <a:ext cx="9015311" cy="2066402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for (auto </a:t>
            </a:r>
            <a:r>
              <a:rPr lang="en-US" altLang="zh-CN" dirty="0" err="1"/>
              <a:t>itr</a:t>
            </a:r>
            <a:r>
              <a:rPr lang="en-US" altLang="zh-CN" dirty="0"/>
              <a:t> = </a:t>
            </a:r>
            <a:r>
              <a:rPr lang="en-US" altLang="zh-CN" b="1" i="1" dirty="0" err="1">
                <a:solidFill>
                  <a:srgbClr val="00B0F0"/>
                </a:solidFill>
              </a:rPr>
              <a:t>c.begin</a:t>
            </a:r>
            <a:r>
              <a:rPr lang="en-US" altLang="zh-CN" b="1" i="1" dirty="0">
                <a:solidFill>
                  <a:srgbClr val="00B0F0"/>
                </a:solidFill>
              </a:rPr>
              <a:t>()</a:t>
            </a:r>
            <a:r>
              <a:rPr lang="en-US" altLang="zh-CN" dirty="0"/>
              <a:t>; </a:t>
            </a:r>
            <a:r>
              <a:rPr lang="en-US" altLang="zh-CN" dirty="0" err="1"/>
              <a:t>itr</a:t>
            </a:r>
            <a:r>
              <a:rPr lang="en-US" altLang="zh-CN" dirty="0"/>
              <a:t> != </a:t>
            </a:r>
            <a:r>
              <a:rPr lang="en-US" altLang="zh-CN" b="1" i="1" dirty="0" err="1">
                <a:solidFill>
                  <a:srgbClr val="00B0F0"/>
                </a:solidFill>
              </a:rPr>
              <a:t>c.end</a:t>
            </a:r>
            <a:r>
              <a:rPr lang="en-US" altLang="zh-CN" b="1" i="1" dirty="0">
                <a:solidFill>
                  <a:srgbClr val="00B0F0"/>
                </a:solidFill>
              </a:rPr>
              <a:t>()</a:t>
            </a:r>
            <a:r>
              <a:rPr lang="en-US" altLang="zh-CN" dirty="0"/>
              <a:t>; ++</a:t>
            </a:r>
            <a:r>
              <a:rPr lang="en-US" altLang="zh-CN" dirty="0" err="1"/>
              <a:t>itr</a:t>
            </a:r>
            <a:r>
              <a:rPr lang="en-US" altLang="zh-CN" dirty="0"/>
              <a:t>) </a:t>
            </a:r>
            <a:r>
              <a:rPr lang="en-US" altLang="zh-CN" dirty="0" err="1"/>
              <a:t>dosomething</a:t>
            </a:r>
            <a:r>
              <a:rPr lang="en-US" altLang="zh-CN" dirty="0"/>
              <a:t>(</a:t>
            </a:r>
            <a:r>
              <a:rPr lang="en-US" altLang="zh-CN" b="1" i="1" dirty="0">
                <a:solidFill>
                  <a:srgbClr val="00B0F0"/>
                </a:solidFill>
              </a:rPr>
              <a:t>*</a:t>
            </a:r>
            <a:r>
              <a:rPr lang="en-US" altLang="zh-CN" b="1" i="1" dirty="0" err="1">
                <a:solidFill>
                  <a:srgbClr val="00B0F0"/>
                </a:solidFill>
              </a:rPr>
              <a:t>itr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(</a:t>
            </a:r>
            <a:r>
              <a:rPr lang="en-US" altLang="zh-CN" b="1" i="1" dirty="0">
                <a:solidFill>
                  <a:srgbClr val="FFFF00"/>
                </a:solidFill>
              </a:rPr>
              <a:t>auto e : c</a:t>
            </a:r>
            <a:r>
              <a:rPr lang="en-US" altLang="zh-CN" dirty="0"/>
              <a:t>) </a:t>
            </a:r>
            <a:r>
              <a:rPr lang="en-US" altLang="zh-CN" dirty="0" err="1"/>
              <a:t>dosomething</a:t>
            </a:r>
            <a:r>
              <a:rPr lang="en-US" altLang="zh-CN" dirty="0"/>
              <a:t>(e);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80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EA80EF3-6F37-40B4-8410-C61EAF3D2E9F}"/>
              </a:ext>
            </a:extLst>
          </p:cNvPr>
          <p:cNvSpPr/>
          <p:nvPr/>
        </p:nvSpPr>
        <p:spPr>
          <a:xfrm>
            <a:off x="3035052" y="2330069"/>
            <a:ext cx="5222340" cy="2040458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1" name="圆角矩形 56">
            <a:extLst>
              <a:ext uri="{FF2B5EF4-FFF2-40B4-BE49-F238E27FC236}">
                <a16:creationId xmlns:a16="http://schemas.microsoft.com/office/drawing/2014/main" id="{463D3566-E180-4F32-A172-20DB9226240A}"/>
              </a:ext>
            </a:extLst>
          </p:cNvPr>
          <p:cNvSpPr/>
          <p:nvPr/>
        </p:nvSpPr>
        <p:spPr>
          <a:xfrm>
            <a:off x="3537792" y="2558354"/>
            <a:ext cx="4237380" cy="801563"/>
          </a:xfrm>
          <a:prstGeom prst="roundRect">
            <a:avLst/>
          </a:prstGeom>
          <a:solidFill>
            <a:schemeClr val="bg1">
              <a:alpha val="4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D1467-141E-43D9-ACFF-B3C50F23013F}"/>
              </a:ext>
            </a:extLst>
          </p:cNvPr>
          <p:cNvSpPr/>
          <p:nvPr/>
        </p:nvSpPr>
        <p:spPr>
          <a:xfrm>
            <a:off x="3796857" y="2709689"/>
            <a:ext cx="482220" cy="468113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9B3362-9C3A-481A-872F-001BAD6E53DB}"/>
              </a:ext>
            </a:extLst>
          </p:cNvPr>
          <p:cNvSpPr/>
          <p:nvPr/>
        </p:nvSpPr>
        <p:spPr>
          <a:xfrm>
            <a:off x="4395784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4F445E-991C-41EB-B927-63320B0BB58A}"/>
              </a:ext>
            </a:extLst>
          </p:cNvPr>
          <p:cNvSpPr/>
          <p:nvPr/>
        </p:nvSpPr>
        <p:spPr>
          <a:xfrm>
            <a:off x="4988299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F6AAFD-98CF-4E55-9FC4-A066A9D6921B}"/>
              </a:ext>
            </a:extLst>
          </p:cNvPr>
          <p:cNvSpPr/>
          <p:nvPr/>
        </p:nvSpPr>
        <p:spPr>
          <a:xfrm>
            <a:off x="6379812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C76568-9BDA-43E4-A494-3D03CD027BDB}"/>
              </a:ext>
            </a:extLst>
          </p:cNvPr>
          <p:cNvSpPr/>
          <p:nvPr/>
        </p:nvSpPr>
        <p:spPr>
          <a:xfrm>
            <a:off x="5594922" y="2586569"/>
            <a:ext cx="715635" cy="4668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+mj-ea"/>
                <a:cs typeface="Times New Roman" panose="02020603050405020304" pitchFamily="18" charset="0"/>
              </a:rPr>
              <a:t>…</a:t>
            </a:r>
            <a:endParaRPr lang="zh-CN" sz="1400" kern="100">
              <a:effectLst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70F73B-3411-4966-BB38-1CF2269A0FEE}"/>
              </a:ext>
            </a:extLst>
          </p:cNvPr>
          <p:cNvSpPr/>
          <p:nvPr/>
        </p:nvSpPr>
        <p:spPr>
          <a:xfrm>
            <a:off x="6972327" y="2710971"/>
            <a:ext cx="482220" cy="4668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D46E68D-FC52-4EB0-9CFE-3BAA2B07A22B}"/>
              </a:ext>
            </a:extLst>
          </p:cNvPr>
          <p:cNvGrpSpPr/>
          <p:nvPr/>
        </p:nvGrpSpPr>
        <p:grpSpPr>
          <a:xfrm>
            <a:off x="3568572" y="3177801"/>
            <a:ext cx="1156815" cy="1662120"/>
            <a:chOff x="3568572" y="3177801"/>
            <a:chExt cx="1156815" cy="16621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4D987A-765C-4FC3-8731-0DC1292390D7}"/>
                </a:ext>
              </a:extLst>
            </p:cNvPr>
            <p:cNvSpPr/>
            <p:nvPr/>
          </p:nvSpPr>
          <p:spPr>
            <a:xfrm>
              <a:off x="3568572" y="3642066"/>
              <a:ext cx="1156815" cy="119785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effectLst/>
                  <a:ea typeface="+mj-ea"/>
                  <a:cs typeface="Times New Roman" panose="02020603050405020304" pitchFamily="18" charset="0"/>
                </a:rPr>
                <a:t> </a:t>
              </a:r>
              <a:endParaRPr lang="zh-CN" sz="1400" kern="100">
                <a:effectLst/>
                <a:ea typeface="+mj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 kern="100">
                  <a:effectLst/>
                  <a:ea typeface="+mj-ea"/>
                  <a:cs typeface="Times New Roman" panose="02020603050405020304" pitchFamily="18" charset="0"/>
                </a:rPr>
                <a:t>迭代器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6D811B-3F07-43A1-A1AF-2D6FF4F3E33C}"/>
                </a:ext>
              </a:extLst>
            </p:cNvPr>
            <p:cNvSpPr/>
            <p:nvPr/>
          </p:nvSpPr>
          <p:spPr>
            <a:xfrm>
              <a:off x="365578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effectLst/>
                  <a:ea typeface="+mj-ea"/>
                  <a:cs typeface="Times New Roman" panose="02020603050405020304" pitchFamily="18" charset="0"/>
                </a:rPr>
                <a:t>内部指针</a:t>
              </a:r>
            </a:p>
          </p:txBody>
        </p:sp>
        <p:cxnSp>
          <p:nvCxnSpPr>
            <p:cNvPr id="20" name="曲线连接符 7">
              <a:extLst>
                <a:ext uri="{FF2B5EF4-FFF2-40B4-BE49-F238E27FC236}">
                  <a16:creationId xmlns:a16="http://schemas.microsoft.com/office/drawing/2014/main" id="{43E05095-6B7C-4E5B-B9B2-FCF23FA1E399}"/>
                </a:ext>
              </a:extLst>
            </p:cNvPr>
            <p:cNvCxnSpPr/>
            <p:nvPr/>
          </p:nvCxnSpPr>
          <p:spPr>
            <a:xfrm rot="16200000" flipV="1">
              <a:off x="3814169" y="3401598"/>
              <a:ext cx="550193" cy="102600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0F0805-AC37-4902-A25D-F5CFB083DC8C}"/>
              </a:ext>
            </a:extLst>
          </p:cNvPr>
          <p:cNvGrpSpPr/>
          <p:nvPr/>
        </p:nvGrpSpPr>
        <p:grpSpPr>
          <a:xfrm>
            <a:off x="6619639" y="3177800"/>
            <a:ext cx="1156815" cy="1660839"/>
            <a:chOff x="6619639" y="3177800"/>
            <a:chExt cx="1156815" cy="166083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3553B2-A597-4BEC-8406-E9CBB2BC8521}"/>
                </a:ext>
              </a:extLst>
            </p:cNvPr>
            <p:cNvSpPr/>
            <p:nvPr/>
          </p:nvSpPr>
          <p:spPr>
            <a:xfrm>
              <a:off x="6619639" y="3642066"/>
              <a:ext cx="1156815" cy="1196573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ea typeface="+mj-ea"/>
                  <a:cs typeface="Times New Roman" panose="02020603050405020304" pitchFamily="18" charset="0"/>
                </a:rPr>
                <a:t> </a:t>
              </a:r>
              <a:endParaRPr lang="zh-CN" sz="1400">
                <a:effectLst/>
                <a:ea typeface="+mj-ea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5ED0CA-4C7D-415E-9E39-8D825C390622}"/>
                </a:ext>
              </a:extLst>
            </p:cNvPr>
            <p:cNvSpPr/>
            <p:nvPr/>
          </p:nvSpPr>
          <p:spPr>
            <a:xfrm>
              <a:off x="670813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23" name="曲线连接符 55">
              <a:extLst>
                <a:ext uri="{FF2B5EF4-FFF2-40B4-BE49-F238E27FC236}">
                  <a16:creationId xmlns:a16="http://schemas.microsoft.com/office/drawing/2014/main" id="{F5206360-B5E7-43E7-B4CD-F322C6CDDC87}"/>
                </a:ext>
              </a:extLst>
            </p:cNvPr>
            <p:cNvCxnSpPr/>
            <p:nvPr/>
          </p:nvCxnSpPr>
          <p:spPr>
            <a:xfrm rot="5400000" flipH="1" flipV="1">
              <a:off x="6926799" y="3443919"/>
              <a:ext cx="551475" cy="19238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标注 8">
            <a:extLst>
              <a:ext uri="{FF2B5EF4-FFF2-40B4-BE49-F238E27FC236}">
                <a16:creationId xmlns:a16="http://schemas.microsoft.com/office/drawing/2014/main" id="{CC0B25EC-7693-40AC-A02F-69ADC032F503}"/>
              </a:ext>
            </a:extLst>
          </p:cNvPr>
          <p:cNvSpPr/>
          <p:nvPr/>
        </p:nvSpPr>
        <p:spPr>
          <a:xfrm>
            <a:off x="1427437" y="2586569"/>
            <a:ext cx="1005480" cy="619448"/>
          </a:xfrm>
          <a:prstGeom prst="wedgeRoundRectCallout">
            <a:avLst>
              <a:gd name="adj1" fmla="val 97513"/>
              <a:gd name="adj2" fmla="val 1376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5" name="圆角矩形标注 57">
            <a:extLst>
              <a:ext uri="{FF2B5EF4-FFF2-40B4-BE49-F238E27FC236}">
                <a16:creationId xmlns:a16="http://schemas.microsoft.com/office/drawing/2014/main" id="{F132F5F6-CD09-42C5-A211-5D78DB60309D}"/>
              </a:ext>
            </a:extLst>
          </p:cNvPr>
          <p:cNvSpPr/>
          <p:nvPr/>
        </p:nvSpPr>
        <p:spPr>
          <a:xfrm>
            <a:off x="3074809" y="1645214"/>
            <a:ext cx="2934360" cy="618165"/>
          </a:xfrm>
          <a:prstGeom prst="wedgeRoundRectCallout">
            <a:avLst>
              <a:gd name="adj1" fmla="val 5859"/>
              <a:gd name="adj2" fmla="val 122990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存储在容器内部的对象</a:t>
            </a:r>
          </a:p>
        </p:txBody>
      </p:sp>
      <p:sp>
        <p:nvSpPr>
          <p:cNvPr id="26" name="圆角矩形标注 58">
            <a:extLst>
              <a:ext uri="{FF2B5EF4-FFF2-40B4-BE49-F238E27FC236}">
                <a16:creationId xmlns:a16="http://schemas.microsoft.com/office/drawing/2014/main" id="{653CB0BD-C26C-43AD-AC6B-956AA5908ED5}"/>
              </a:ext>
            </a:extLst>
          </p:cNvPr>
          <p:cNvSpPr/>
          <p:nvPr/>
        </p:nvSpPr>
        <p:spPr>
          <a:xfrm>
            <a:off x="1312654" y="5350356"/>
            <a:ext cx="2934360" cy="618165"/>
          </a:xfrm>
          <a:prstGeom prst="wedgeRoundRectCallout">
            <a:avLst>
              <a:gd name="adj1" fmla="val 41309"/>
              <a:gd name="adj2" fmla="val -11854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begin()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产生的迭代器</a:t>
            </a:r>
          </a:p>
        </p:txBody>
      </p:sp>
      <p:sp>
        <p:nvSpPr>
          <p:cNvPr id="27" name="圆角矩形标注 59">
            <a:extLst>
              <a:ext uri="{FF2B5EF4-FFF2-40B4-BE49-F238E27FC236}">
                <a16:creationId xmlns:a16="http://schemas.microsoft.com/office/drawing/2014/main" id="{780970D5-4CE9-4424-BC9F-5E932F0F0966}"/>
              </a:ext>
            </a:extLst>
          </p:cNvPr>
          <p:cNvSpPr/>
          <p:nvPr/>
        </p:nvSpPr>
        <p:spPr>
          <a:xfrm>
            <a:off x="7567407" y="5350356"/>
            <a:ext cx="2934360" cy="618165"/>
          </a:xfrm>
          <a:prstGeom prst="wedgeRoundRectCallout">
            <a:avLst>
              <a:gd name="adj1" fmla="val -51688"/>
              <a:gd name="adj2" fmla="val -11631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end()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产生的迭代器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90AE62-1C18-4203-B73B-425FB43A54FD}"/>
              </a:ext>
            </a:extLst>
          </p:cNvPr>
          <p:cNvGrpSpPr/>
          <p:nvPr/>
        </p:nvGrpSpPr>
        <p:grpSpPr>
          <a:xfrm>
            <a:off x="4635610" y="3177802"/>
            <a:ext cx="1376124" cy="1656990"/>
            <a:chOff x="4635610" y="3177802"/>
            <a:chExt cx="1376124" cy="16569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1E47EE3-AF69-4AA7-AF09-7FCD1DFC9358}"/>
                </a:ext>
              </a:extLst>
            </p:cNvPr>
            <p:cNvSpPr/>
            <p:nvPr/>
          </p:nvSpPr>
          <p:spPr>
            <a:xfrm>
              <a:off x="4854919" y="3638219"/>
              <a:ext cx="1156815" cy="1196573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ea typeface="+mj-ea"/>
                  <a:cs typeface="宋体" panose="02010600030101010101" pitchFamily="2" charset="-122"/>
                </a:rPr>
                <a:t> </a:t>
              </a:r>
              <a:endParaRPr lang="zh-CN" sz="1400">
                <a:effectLst/>
                <a:ea typeface="+mj-ea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959B9FA-85B3-4C69-959B-756D041F001D}"/>
                </a:ext>
              </a:extLst>
            </p:cNvPr>
            <p:cNvSpPr/>
            <p:nvPr/>
          </p:nvSpPr>
          <p:spPr>
            <a:xfrm>
              <a:off x="4943412" y="3726711"/>
              <a:ext cx="972135" cy="47580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30" name="曲线连接符 62">
              <a:extLst>
                <a:ext uri="{FF2B5EF4-FFF2-40B4-BE49-F238E27FC236}">
                  <a16:creationId xmlns:a16="http://schemas.microsoft.com/office/drawing/2014/main" id="{D6FB4525-5698-48CA-9A7C-EE9B4F97ED3F}"/>
                </a:ext>
              </a:extLst>
            </p:cNvPr>
            <p:cNvCxnSpPr/>
            <p:nvPr/>
          </p:nvCxnSpPr>
          <p:spPr>
            <a:xfrm rot="16200000" flipV="1">
              <a:off x="4758089" y="3055323"/>
              <a:ext cx="547628" cy="7925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标注 63">
            <a:extLst>
              <a:ext uri="{FF2B5EF4-FFF2-40B4-BE49-F238E27FC236}">
                <a16:creationId xmlns:a16="http://schemas.microsoft.com/office/drawing/2014/main" id="{ACC7DBE1-62BA-4043-9336-8A604DB89A02}"/>
              </a:ext>
            </a:extLst>
          </p:cNvPr>
          <p:cNvSpPr/>
          <p:nvPr/>
        </p:nvSpPr>
        <p:spPr>
          <a:xfrm>
            <a:off x="4416304" y="5364464"/>
            <a:ext cx="2934360" cy="618165"/>
          </a:xfrm>
          <a:prstGeom prst="wedgeRoundRectCallout">
            <a:avLst>
              <a:gd name="adj1" fmla="val -22098"/>
              <a:gd name="adj2" fmla="val -12299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++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运算使迭代器移动</a:t>
            </a:r>
          </a:p>
        </p:txBody>
      </p:sp>
      <p:sp>
        <p:nvSpPr>
          <p:cNvPr id="33" name="圆角矩形标注 65">
            <a:extLst>
              <a:ext uri="{FF2B5EF4-FFF2-40B4-BE49-F238E27FC236}">
                <a16:creationId xmlns:a16="http://schemas.microsoft.com/office/drawing/2014/main" id="{7E63325D-E5F4-4B5F-BE8A-B10CD60120CD}"/>
              </a:ext>
            </a:extLst>
          </p:cNvPr>
          <p:cNvSpPr/>
          <p:nvPr/>
        </p:nvSpPr>
        <p:spPr>
          <a:xfrm>
            <a:off x="8503632" y="4016556"/>
            <a:ext cx="1996853" cy="961875"/>
          </a:xfrm>
          <a:prstGeom prst="wedgeRoundRectCallout">
            <a:avLst>
              <a:gd name="adj1" fmla="val -82633"/>
              <a:gd name="adj2" fmla="val 1398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容器对外暴露出迭代器</a:t>
            </a:r>
          </a:p>
        </p:txBody>
      </p:sp>
      <p:sp>
        <p:nvSpPr>
          <p:cNvPr id="34" name="圆角矩形标注 66">
            <a:extLst>
              <a:ext uri="{FF2B5EF4-FFF2-40B4-BE49-F238E27FC236}">
                <a16:creationId xmlns:a16="http://schemas.microsoft.com/office/drawing/2014/main" id="{7D79B470-D3F7-476D-8D40-E19E65AC3A9B}"/>
              </a:ext>
            </a:extLst>
          </p:cNvPr>
          <p:cNvSpPr/>
          <p:nvPr/>
        </p:nvSpPr>
        <p:spPr>
          <a:xfrm>
            <a:off x="8504914" y="1896584"/>
            <a:ext cx="1996853" cy="970853"/>
          </a:xfrm>
          <a:prstGeom prst="wedgeRoundRectCallout">
            <a:avLst>
              <a:gd name="adj1" fmla="val -77552"/>
              <a:gd name="adj2" fmla="val 4764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容器的存储结构对外隐藏</a:t>
            </a:r>
          </a:p>
        </p:txBody>
      </p:sp>
      <p:sp>
        <p:nvSpPr>
          <p:cNvPr id="35" name="圆角矩形标注 48">
            <a:extLst>
              <a:ext uri="{FF2B5EF4-FFF2-40B4-BE49-F238E27FC236}">
                <a16:creationId xmlns:a16="http://schemas.microsoft.com/office/drawing/2014/main" id="{00FE04C3-1427-4548-A83A-25ED66C5ECA8}"/>
              </a:ext>
            </a:extLst>
          </p:cNvPr>
          <p:cNvSpPr/>
          <p:nvPr/>
        </p:nvSpPr>
        <p:spPr>
          <a:xfrm>
            <a:off x="7062102" y="1631106"/>
            <a:ext cx="1005480" cy="618165"/>
          </a:xfrm>
          <a:prstGeom prst="wedgeRoundRectCallout">
            <a:avLst>
              <a:gd name="adj1" fmla="val -32196"/>
              <a:gd name="adj2" fmla="val 12273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哨兵</a:t>
            </a:r>
          </a:p>
        </p:txBody>
      </p:sp>
    </p:spTree>
    <p:extLst>
      <p:ext uri="{BB962C8B-B14F-4D97-AF65-F5344CB8AC3E}">
        <p14:creationId xmlns:p14="http://schemas.microsoft.com/office/powerpoint/2010/main" val="15840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669221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iterator = pointer;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iterator begin() { return storage; }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iterator end() { return storage +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; }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B0B8A893-A66A-4350-9BA6-35BF4F410D7D}"/>
              </a:ext>
            </a:extLst>
          </p:cNvPr>
          <p:cNvSpPr/>
          <p:nvPr/>
        </p:nvSpPr>
        <p:spPr>
          <a:xfrm>
            <a:off x="6954976" y="3588077"/>
            <a:ext cx="3634333" cy="1142949"/>
          </a:xfrm>
          <a:prstGeom prst="wedgeRoundRectCallout">
            <a:avLst>
              <a:gd name="adj1" fmla="val 29265"/>
              <a:gd name="adj2" fmla="val -108098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zh-CN" altLang="en-US" dirty="0">
                <a:latin typeface="Consolas" panose="020B0609020204030204" pitchFamily="49" charset="0"/>
              </a:rPr>
              <a:t>是容器的长度。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en-US" dirty="0">
                <a:latin typeface="Consolas" panose="020B0609020204030204" pitchFamily="49" charset="0"/>
              </a:rPr>
              <a:t>思考：返回的指针指向哪里？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8946548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using range = </a:t>
            </a:r>
            <a:r>
              <a:rPr lang="en-US" altLang="zh-CN" sz="1600" dirty="0" err="1">
                <a:latin typeface="+mj-lt"/>
              </a:rPr>
              <a:t>node_ptr</a:t>
            </a:r>
            <a:r>
              <a:rPr lang="en-US" altLang="zh-CN" sz="1600" dirty="0">
                <a:latin typeface="+mj-lt"/>
              </a:rPr>
              <a:t>;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class iterator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private: range p;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public: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reference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::reference;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pointer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::pointer;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iterator(range head = </a:t>
            </a:r>
            <a:r>
              <a:rPr lang="en-US" altLang="zh-CN" sz="1600" dirty="0" err="1">
                <a:latin typeface="+mj-lt"/>
              </a:rPr>
              <a:t>nullptr</a:t>
            </a:r>
            <a:r>
              <a:rPr lang="en-US" altLang="zh-CN" sz="1600" dirty="0">
                <a:latin typeface="+mj-lt"/>
              </a:rPr>
              <a:t>) : p(head)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: p(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iterator&amp; operator=(const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{ p 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bool operator!=(const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const { return p !=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iterator&amp; operator++() { p = p-&gt;next;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reference operator*() const { return p-&gt;data;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pointer operator-&gt;() const { return p; }    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A7D0C-BBB6-484F-A42A-C55C01CBC8E1}"/>
              </a:ext>
            </a:extLst>
          </p:cNvPr>
          <p:cNvSpPr/>
          <p:nvPr/>
        </p:nvSpPr>
        <p:spPr>
          <a:xfrm>
            <a:off x="7475770" y="3429000"/>
            <a:ext cx="3621595" cy="1169036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constexpr</a:t>
            </a:r>
            <a:r>
              <a:rPr lang="en-US" altLang="zh-CN" sz="1600" dirty="0"/>
              <a:t> iterator begin() </a:t>
            </a:r>
          </a:p>
          <a:p>
            <a:r>
              <a:rPr lang="en-US" altLang="zh-CN" sz="1600" dirty="0"/>
              <a:t>{ return iterator(head); }</a:t>
            </a:r>
            <a:endParaRPr lang="zh-CN" altLang="zh-CN" sz="1600" dirty="0"/>
          </a:p>
          <a:p>
            <a:r>
              <a:rPr lang="en-US" altLang="zh-CN" sz="1600" dirty="0" err="1"/>
              <a:t>constexpr</a:t>
            </a:r>
            <a:r>
              <a:rPr lang="en-US" altLang="zh-CN" sz="1600" dirty="0"/>
              <a:t> iterator end() </a:t>
            </a:r>
          </a:p>
          <a:p>
            <a:r>
              <a:rPr lang="en-US" altLang="zh-CN" sz="1600" dirty="0"/>
              <a:t>{ return iterator(); 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905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52382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rbegin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+ </a:t>
            </a:r>
            <a:r>
              <a:rPr lang="en-US" altLang="zh-CN" dirty="0" err="1">
                <a:latin typeface="+mn-lt"/>
              </a:rPr>
              <a:t>len</a:t>
            </a:r>
            <a:r>
              <a:rPr lang="en-US" altLang="zh-CN" dirty="0">
                <a:latin typeface="+mn-lt"/>
              </a:rPr>
              <a:t> - 1;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rend()</a:t>
            </a:r>
            <a:r>
              <a:rPr lang="en-US" altLang="zh-CN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- 1;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for (auto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a.rbegin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!= </a:t>
            </a:r>
            <a:r>
              <a:rPr lang="en-US" altLang="zh-CN" dirty="0" err="1">
                <a:latin typeface="+mn-lt"/>
              </a:rPr>
              <a:t>a.rend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--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… </a:t>
            </a:r>
            <a:endParaRPr lang="zh-CN" altLang="zh-CN" dirty="0">
              <a:latin typeface="+mn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n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23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754355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class </a:t>
            </a:r>
            <a:r>
              <a:rPr lang="en-US" altLang="zh-CN" sz="2000" dirty="0" err="1">
                <a:latin typeface="+mj-lt"/>
              </a:rPr>
              <a:t>linked_list</a:t>
            </a:r>
            <a:r>
              <a:rPr lang="en-US" altLang="zh-CN" sz="20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class iterator 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iterator operator+(</a:t>
            </a:r>
            <a:r>
              <a:rPr lang="en-US" altLang="zh-CN" sz="2000" b="1" i="1" dirty="0" err="1">
                <a:solidFill>
                  <a:srgbClr val="FF0000"/>
                </a:solidFill>
                <a:latin typeface="+mj-lt"/>
              </a:rPr>
              <a:t>size_t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 span) const </a:t>
            </a:r>
            <a:r>
              <a:rPr lang="en-US" altLang="zh-CN" sz="2000" dirty="0">
                <a:latin typeface="+mj-lt"/>
              </a:rPr>
              <a:t>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iterator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(p);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for (</a:t>
            </a:r>
            <a:r>
              <a:rPr lang="en-US" altLang="zh-CN" sz="2000" dirty="0" err="1">
                <a:latin typeface="+mj-lt"/>
              </a:rPr>
              <a:t>size_t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= 0;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&lt; span &amp;&amp;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dirty="0" err="1">
                <a:latin typeface="+mj-lt"/>
              </a:rPr>
              <a:t>nullptr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) 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   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-&gt;next;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return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}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};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};</a:t>
            </a: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for (auto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+ 2</a:t>
            </a:r>
            <a:r>
              <a:rPr lang="en-US" altLang="zh-CN" sz="2000" dirty="0">
                <a:latin typeface="+mj-lt"/>
              </a:rPr>
              <a:t>;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+ 7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) …</a:t>
            </a:r>
            <a:endParaRPr lang="zh-CN" altLang="zh-CN" sz="2000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282798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sz="2400" dirty="0">
                <a:latin typeface="+mj-lt"/>
              </a:rPr>
              <a:t>一般情况下，容器的设计都显得比较纯粹，只支持与容器紧密相关的操作。这样做是有意义的，以免容器的服务对象被限制。</a:t>
            </a:r>
            <a:endParaRPr lang="en-US" altLang="zh-CN" sz="2400" dirty="0">
              <a:latin typeface="+mj-lt"/>
            </a:endParaRPr>
          </a:p>
          <a:p>
            <a:r>
              <a:rPr lang="zh-CN" altLang="zh-CN" sz="2400" dirty="0">
                <a:latin typeface="+mj-lt"/>
              </a:rPr>
              <a:t>如果需要更多的操作，那么就需要设计额外的操作函数。显然，这些函数一定是模板，这样才能做到与容器种类以及容器存储的元素类型无关。而这些类型无关的函数一般被称为</a:t>
            </a:r>
            <a:r>
              <a:rPr lang="zh-CN" altLang="zh-CN" sz="2400" b="1" dirty="0">
                <a:solidFill>
                  <a:srgbClr val="FF0000"/>
                </a:solidFill>
                <a:latin typeface="+mj-lt"/>
              </a:rPr>
              <a:t>泛型算法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generic algorithm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sz="2400" dirty="0">
                <a:latin typeface="+mj-lt"/>
              </a:rPr>
              <a:t>。在多数情况下，泛型算法都是全局函数。</a:t>
            </a:r>
          </a:p>
          <a:p>
            <a:r>
              <a:rPr lang="zh-CN" altLang="zh-CN" sz="2400" dirty="0">
                <a:latin typeface="+mj-lt"/>
              </a:rPr>
              <a:t>一般情况下，泛型算法都要遍历容器。因此，泛型算法至少带有一对迭代器标识，用以标识遍历的范围。此外，一些算法还带有附加参数。这些算法的基本框架如下代码所示。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iterator[, …]&gt;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j-lt"/>
              </a:rPr>
              <a:t>return_type</a:t>
            </a:r>
            <a:r>
              <a:rPr lang="en-US" altLang="zh-CN" sz="2400" dirty="0">
                <a:latin typeface="+mj-lt"/>
              </a:rPr>
              <a:t> algorithm(iterator first, iterator last[, …]);</a:t>
            </a:r>
            <a:endParaRPr lang="zh-CN" altLang="zh-CN" sz="2400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6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4935929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iterator&gt;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size_t</a:t>
            </a:r>
            <a:r>
              <a:rPr lang="en-US" altLang="zh-CN" dirty="0">
                <a:latin typeface="+mj-lt"/>
              </a:rPr>
              <a:t> count(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iterator first, iterator last</a:t>
            </a:r>
            <a:r>
              <a:rPr lang="en-US" altLang="zh-CN" dirty="0">
                <a:latin typeface="+mj-lt"/>
              </a:rPr>
              <a:t>)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en-US" altLang="zh-CN" dirty="0" err="1">
                <a:latin typeface="+mj-lt"/>
              </a:rPr>
              <a:t>size_t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 = 0;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for (auto 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 = first; 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 != last; ++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) ++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return 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count(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k.begin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(), 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k.end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()</a:t>
            </a:r>
            <a:r>
              <a:rPr lang="en-US" altLang="zh-CN" dirty="0">
                <a:latin typeface="+mj-lt"/>
              </a:rPr>
              <a:t>);</a:t>
            </a:r>
            <a:endParaRPr lang="zh-CN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5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5500695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iterator,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U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400" dirty="0">
                <a:latin typeface="+mj-lt"/>
              </a:rPr>
              <a:t> accumulate (iterator first, iterator last, 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U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init</a:t>
            </a:r>
            <a:r>
              <a:rPr lang="en-US" altLang="zh-CN" sz="2400" dirty="0">
                <a:latin typeface="+mj-lt"/>
              </a:rPr>
              <a:t>)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{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auto sum = </a:t>
            </a:r>
            <a:r>
              <a:rPr lang="en-US" altLang="zh-CN" sz="2400" dirty="0" err="1">
                <a:latin typeface="+mj-lt"/>
              </a:rPr>
              <a:t>init</a:t>
            </a:r>
            <a:r>
              <a:rPr lang="en-US" altLang="zh-CN" sz="2400" dirty="0">
                <a:latin typeface="+mj-lt"/>
              </a:rPr>
              <a:t>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累加必须有一个起点，因此这个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值非常重要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for (auto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= first;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!= last; ++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) sum += *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return sum;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/>
              <a:t>accumulate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b="1" i="1" dirty="0" err="1">
                <a:solidFill>
                  <a:srgbClr val="00B050"/>
                </a:solidFill>
                <a:latin typeface="+mj-lt"/>
              </a:rPr>
              <a:t>k.begin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(), </a:t>
            </a:r>
            <a:r>
              <a:rPr lang="en-US" altLang="zh-CN" sz="2400" b="1" i="1" dirty="0" err="1">
                <a:solidFill>
                  <a:srgbClr val="00B050"/>
                </a:solidFill>
                <a:latin typeface="+mj-lt"/>
              </a:rPr>
              <a:t>k.end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(),</a:t>
            </a:r>
            <a:r>
              <a:rPr lang="zh-CN" altLang="en-US" sz="2400" b="1" i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altLang="zh-CN" sz="2400" dirty="0">
                <a:latin typeface="+mj-lt"/>
              </a:rPr>
              <a:t>);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8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7923792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iterator,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predicate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j-lt"/>
              </a:rPr>
              <a:t>size_t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count_if</a:t>
            </a:r>
            <a:r>
              <a:rPr lang="en-US" altLang="zh-CN" sz="2400" dirty="0">
                <a:latin typeface="+mj-lt"/>
              </a:rPr>
              <a:t>(iterator first, iterator last, 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predicate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pred</a:t>
            </a:r>
            <a:r>
              <a:rPr lang="en-US" altLang="zh-CN" sz="2400" dirty="0">
                <a:latin typeface="+mj-lt"/>
              </a:rPr>
              <a:t>)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{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en-US" altLang="zh-CN" sz="2400" dirty="0" err="1">
                <a:latin typeface="+mj-lt"/>
              </a:rPr>
              <a:t>size_t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 = 0;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for (auto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= first;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!= last; ++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    if (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pred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(*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itr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sz="2400" dirty="0">
                <a:latin typeface="+mj-lt"/>
              </a:rPr>
              <a:t>) ++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return 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</a:t>
            </a:r>
            <a:endParaRPr lang="zh-CN" altLang="zh-CN" sz="2400" dirty="0"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1A73892-A616-44C4-97FD-9482D6523A5E}"/>
              </a:ext>
            </a:extLst>
          </p:cNvPr>
          <p:cNvSpPr/>
          <p:nvPr/>
        </p:nvSpPr>
        <p:spPr>
          <a:xfrm>
            <a:off x="7469401" y="3927755"/>
            <a:ext cx="3634333" cy="1142949"/>
          </a:xfrm>
          <a:prstGeom prst="wedgeRoundRectCallout">
            <a:avLst>
              <a:gd name="adj1" fmla="val 27259"/>
              <a:gd name="adj2" fmla="val -134186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</a:rPr>
              <a:t>bool</a:t>
            </a:r>
            <a:r>
              <a:rPr lang="zh-CN" altLang="en-US" sz="2000" dirty="0">
                <a:latin typeface="Consolas" panose="020B0609020204030204" pitchFamily="49" charset="0"/>
              </a:rPr>
              <a:t>类型值的回调函数称为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“谓词”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66100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j-lt"/>
              </a:rPr>
              <a:t>在所有的高级程序设计语言中，都会有原生的数据类型（例如数组）来支持数据的存储。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为了能存储更多类型的数据，并且能够更有效、更多样化地访问这些数据，会设计出更复杂的数据结构以适应需求。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能够存储（各种类型）对象的对象称为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container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。容器可以通过构造函数、析构函数、插入和删除等操作控制所存储对象占据内存的分配和释放。</a:t>
            </a:r>
          </a:p>
          <a:p>
            <a:pPr algn="just"/>
            <a:r>
              <a:rPr lang="zh-CN" altLang="zh-CN" dirty="0">
                <a:latin typeface="+mj-lt"/>
              </a:rPr>
              <a:t>容器是一个很纯粹的概念，它的设计目的主要是为了存储对象，对象的类型对它来说并不重要。因此，容器一般都被设计成为类模板。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37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threshold&gt;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gtF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v) { return v &gt; threshold; }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threshold&gt;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struct </a:t>
            </a:r>
            <a:r>
              <a:rPr lang="en-US" altLang="zh-CN" sz="2400" b="1" i="1" dirty="0" err="1">
                <a:solidFill>
                  <a:srgbClr val="00B0F0"/>
                </a:solidFill>
                <a:latin typeface="+mn-lt"/>
              </a:rPr>
              <a:t>gt</a:t>
            </a:r>
            <a:r>
              <a:rPr lang="en-US" altLang="zh-CN" sz="2400" dirty="0">
                <a:latin typeface="+mn-lt"/>
              </a:rPr>
              <a:t> {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operator()(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v)  { return v &gt; threshold; }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(a, b,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gtF</a:t>
            </a:r>
            <a:r>
              <a:rPr lang="en-US" altLang="zh-CN" sz="2400" dirty="0">
                <a:latin typeface="+mn-lt"/>
              </a:rPr>
              <a:t>&lt;int, 50&gt;);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函数或函数模板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(a, b, </a:t>
            </a:r>
            <a:r>
              <a:rPr lang="en-US" altLang="zh-CN" sz="2400" b="1" i="1" dirty="0">
                <a:solidFill>
                  <a:srgbClr val="7030A0"/>
                </a:solidFill>
                <a:latin typeface="+mn-lt"/>
              </a:rPr>
              <a:t>[](auto v)-&gt;bool </a:t>
            </a:r>
            <a:r>
              <a:rPr lang="en-US" altLang="zh-CN" sz="2400" dirty="0">
                <a:latin typeface="+mn-lt"/>
              </a:rPr>
              <a:t>{ return v &gt; 50; });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//lambda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(c, d, </a:t>
            </a:r>
            <a:r>
              <a:rPr lang="en-US" altLang="zh-CN" sz="2400" b="1" i="1" dirty="0" err="1">
                <a:solidFill>
                  <a:srgbClr val="00B0F0"/>
                </a:solidFill>
                <a:latin typeface="+mn-lt"/>
              </a:rPr>
              <a:t>gt</a:t>
            </a:r>
            <a:r>
              <a:rPr lang="en-US" altLang="zh-CN" sz="2400" dirty="0">
                <a:latin typeface="+mn-lt"/>
              </a:rPr>
              <a:t>&lt;int, 50&gt;());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函数对象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76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917804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iterator_out</a:t>
            </a:r>
            <a:r>
              <a:rPr lang="en-US" altLang="zh-CN" sz="2400" dirty="0">
                <a:latin typeface="+mn-lt"/>
              </a:rPr>
              <a:t>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iterator_out</a:t>
            </a:r>
            <a:r>
              <a:rPr lang="en-US" altLang="zh-CN" sz="2400" dirty="0">
                <a:latin typeface="+mn-lt"/>
              </a:rPr>
              <a:t> copy(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 first, 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 last,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iterator_out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result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auto 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 = result;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for (auto 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 = first; 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 != last; ++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, ++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    *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 = *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return result;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12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33235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lt"/>
              </a:rPr>
              <a:t>问题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???</a:t>
            </a:r>
            <a:r>
              <a:rPr lang="en-US" altLang="zh-CN" sz="2000" dirty="0">
                <a:latin typeface="+mn-lt"/>
              </a:rPr>
              <a:t> add(T a, U b) { return a + b; }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en-US" altLang="zh-CN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???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究竟应该是哪种类型呢？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latin typeface="+mn-lt"/>
              </a:rPr>
              <a:t>可能的解答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a+b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zh-CN" sz="2000" dirty="0">
                <a:latin typeface="+mn-lt"/>
              </a:rPr>
              <a:t>add(T a, U b) { return a + b; }</a:t>
            </a:r>
          </a:p>
          <a:p>
            <a:pPr marL="0" indent="0">
              <a:buNone/>
            </a:pPr>
            <a:endParaRPr lang="en-US" altLang="zh-CN" sz="2000" dirty="0">
              <a:latin typeface="+mn-lt"/>
            </a:endParaRPr>
          </a:p>
          <a:p>
            <a:r>
              <a:rPr lang="zh-CN" altLang="en-US" sz="2000" dirty="0"/>
              <a:t>最佳的解答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auto</a:t>
            </a:r>
            <a:r>
              <a:rPr lang="en-US" altLang="zh-CN" sz="2000" dirty="0">
                <a:latin typeface="+mn-lt"/>
              </a:rPr>
              <a:t> add(T a, U b)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a+b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CN" sz="2000" dirty="0">
                <a:latin typeface="+mn-lt"/>
              </a:rPr>
              <a:t> { return a + b; }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23145B4-C300-4C2C-99FB-9252F582BB6F}"/>
              </a:ext>
            </a:extLst>
          </p:cNvPr>
          <p:cNvSpPr/>
          <p:nvPr/>
        </p:nvSpPr>
        <p:spPr>
          <a:xfrm>
            <a:off x="7270618" y="2784806"/>
            <a:ext cx="3634333" cy="1142949"/>
          </a:xfrm>
          <a:prstGeom prst="wedgeRoundRectCallout">
            <a:avLst>
              <a:gd name="adj1" fmla="val -63171"/>
              <a:gd name="adj2" fmla="val 38575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编译器自左向右的解析模式导致仍然不能确定类型。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6292317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sz="2300" dirty="0">
                <a:latin typeface="+mj-lt"/>
              </a:rPr>
              <a:t>在泛型算法中更使用完美解决可能的类型适配问题</a:t>
            </a:r>
            <a:endParaRPr lang="en-US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class iterator </a:t>
            </a: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{public: using </a:t>
            </a:r>
            <a:r>
              <a:rPr lang="en-US" altLang="zh-CN" sz="2300" dirty="0" err="1">
                <a:latin typeface="+mj-lt"/>
              </a:rPr>
              <a:t>value_type</a:t>
            </a:r>
            <a:r>
              <a:rPr lang="en-US" altLang="zh-CN" sz="2300" dirty="0">
                <a:latin typeface="+mj-lt"/>
              </a:rPr>
              <a:t> = </a:t>
            </a:r>
            <a:r>
              <a:rPr lang="en-US" altLang="zh-CN" sz="2300" dirty="0" err="1">
                <a:latin typeface="+mj-lt"/>
              </a:rPr>
              <a:t>typename</a:t>
            </a:r>
            <a:r>
              <a:rPr lang="en-US" altLang="zh-CN" sz="2300" dirty="0">
                <a:latin typeface="+mj-lt"/>
              </a:rPr>
              <a:t> container::</a:t>
            </a:r>
            <a:r>
              <a:rPr lang="en-US" altLang="zh-CN" sz="2300" dirty="0" err="1">
                <a:latin typeface="+mj-lt"/>
              </a:rPr>
              <a:t>value_type</a:t>
            </a:r>
            <a:r>
              <a:rPr lang="en-US" altLang="zh-CN" sz="2300" dirty="0">
                <a:latin typeface="+mj-lt"/>
              </a:rPr>
              <a:t>; …};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if (</a:t>
            </a:r>
            <a:r>
              <a:rPr lang="en-US" altLang="zh-CN" sz="2300" dirty="0" err="1">
                <a:latin typeface="+mj-lt"/>
              </a:rPr>
              <a:t>pred</a:t>
            </a:r>
            <a:r>
              <a:rPr lang="en-US" altLang="zh-CN" sz="2300" dirty="0">
                <a:latin typeface="+mj-lt"/>
              </a:rPr>
              <a:t>(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std::forward&lt;</a:t>
            </a:r>
            <a:r>
              <a:rPr lang="en-US" altLang="zh-CN" sz="23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 iterator::</a:t>
            </a:r>
            <a:r>
              <a:rPr lang="en-US" altLang="zh-CN" sz="2300" b="1" i="1" dirty="0" err="1">
                <a:solidFill>
                  <a:srgbClr val="FF0000"/>
                </a:solidFill>
                <a:latin typeface="+mj-lt"/>
              </a:rPr>
              <a:t>value_type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zh-CN" sz="2300" dirty="0">
                <a:latin typeface="+mj-lt"/>
              </a:rPr>
              <a:t>(*</a:t>
            </a:r>
            <a:r>
              <a:rPr lang="en-US" altLang="zh-CN" sz="2300" dirty="0" err="1">
                <a:latin typeface="+mj-lt"/>
              </a:rPr>
              <a:t>itr</a:t>
            </a:r>
            <a:r>
              <a:rPr lang="en-US" altLang="zh-CN" sz="2300" dirty="0">
                <a:latin typeface="+mj-lt"/>
              </a:rPr>
              <a:t>)))</a:t>
            </a: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 ++</a:t>
            </a:r>
            <a:r>
              <a:rPr lang="en-US" altLang="zh-CN" sz="2300" dirty="0" err="1">
                <a:latin typeface="+mj-lt"/>
              </a:rPr>
              <a:t>cnt</a:t>
            </a:r>
            <a:r>
              <a:rPr lang="en-US" altLang="zh-CN" sz="2300" dirty="0">
                <a:latin typeface="+mj-lt"/>
              </a:rPr>
              <a:t>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r>
              <a:rPr lang="zh-CN" altLang="en-US" sz="2300" dirty="0">
                <a:latin typeface="+mj-lt"/>
              </a:rPr>
              <a:t>然而问题是：如果迭代器原生指针，那么上述方法就会失效。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0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528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zh-CN" altLang="en-US" sz="1800" dirty="0">
                <a:latin typeface="+mj-lt"/>
              </a:rPr>
              <a:t>解决方案：使用</a:t>
            </a:r>
            <a:r>
              <a:rPr lang="en-US" altLang="zh-CN" sz="1800" dirty="0">
                <a:latin typeface="+mj-lt"/>
              </a:rPr>
              <a:t>iterator traits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template &lt;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iterator&gt;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struct 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iterator_traits</a:t>
            </a:r>
            <a:endParaRPr lang="zh-CN" altLang="zh-CN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{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reference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iterator::reference;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pointer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iterator::pointer;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};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 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template &lt;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&gt;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struct 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iterator_traits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value_t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 *&gt;</a:t>
            </a:r>
            <a:endParaRPr lang="zh-CN" altLang="zh-CN" sz="1800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{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reference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&amp;;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pointer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*;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};</a:t>
            </a:r>
            <a:endParaRPr lang="zh-CN" altLang="zh-CN" sz="1800" dirty="0">
              <a:latin typeface="+mj-lt"/>
            </a:endParaRPr>
          </a:p>
          <a:p>
            <a:pPr marL="0" indent="0">
              <a:buNone/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58A1177-FE10-4EE5-9FC4-DA63B98E5F39}"/>
              </a:ext>
            </a:extLst>
          </p:cNvPr>
          <p:cNvSpPr/>
          <p:nvPr/>
        </p:nvSpPr>
        <p:spPr>
          <a:xfrm>
            <a:off x="6699455" y="4792510"/>
            <a:ext cx="3634333" cy="1142949"/>
          </a:xfrm>
          <a:prstGeom prst="wedgeRoundRectCallout">
            <a:avLst>
              <a:gd name="adj1" fmla="val -61165"/>
              <a:gd name="adj2" fmla="val -8963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偏特化版本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AB476-44B6-4D03-9ABF-69C19845E08D}"/>
              </a:ext>
            </a:extLst>
          </p:cNvPr>
          <p:cNvSpPr/>
          <p:nvPr/>
        </p:nvSpPr>
        <p:spPr>
          <a:xfrm>
            <a:off x="1129748" y="2844482"/>
            <a:ext cx="9932504" cy="1169036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if (</a:t>
            </a:r>
            <a:r>
              <a:rPr lang="en-US" altLang="zh-CN" dirty="0" err="1"/>
              <a:t>pred</a:t>
            </a:r>
            <a:r>
              <a:rPr lang="en-US" altLang="zh-CN" dirty="0"/>
              <a:t>(std::forward&lt;</a:t>
            </a:r>
            <a:r>
              <a:rPr lang="en-US" altLang="zh-CN" b="1" i="1" dirty="0" err="1">
                <a:solidFill>
                  <a:srgbClr val="92D050"/>
                </a:solidFill>
              </a:rPr>
              <a:t>typename</a:t>
            </a:r>
            <a:r>
              <a:rPr lang="en-US" altLang="zh-CN" b="1" i="1" dirty="0">
                <a:solidFill>
                  <a:srgbClr val="92D050"/>
                </a:solidFill>
              </a:rPr>
              <a:t> </a:t>
            </a:r>
            <a:r>
              <a:rPr lang="en-US" altLang="zh-CN" b="1" i="1" dirty="0" err="1">
                <a:solidFill>
                  <a:srgbClr val="92D050"/>
                </a:solidFill>
              </a:rPr>
              <a:t>iterator_traits</a:t>
            </a:r>
            <a:r>
              <a:rPr lang="en-US" altLang="zh-CN" b="1" i="1" dirty="0">
                <a:solidFill>
                  <a:srgbClr val="92D050"/>
                </a:solidFill>
              </a:rPr>
              <a:t>&lt;iterator&gt;::</a:t>
            </a:r>
            <a:r>
              <a:rPr lang="en-US" altLang="zh-CN" b="1" i="1" dirty="0" err="1">
                <a:solidFill>
                  <a:srgbClr val="92D050"/>
                </a:solidFill>
              </a:rPr>
              <a:t>value_type</a:t>
            </a:r>
            <a:r>
              <a:rPr lang="en-US" altLang="zh-CN" dirty="0"/>
              <a:t>&gt;(*</a:t>
            </a:r>
            <a:r>
              <a:rPr lang="en-US" altLang="zh-CN" dirty="0" err="1"/>
              <a:t>itr</a:t>
            </a:r>
            <a:r>
              <a:rPr lang="en-US" altLang="zh-CN" dirty="0"/>
              <a:t>))) </a:t>
            </a:r>
          </a:p>
          <a:p>
            <a:r>
              <a:rPr lang="en-US" altLang="zh-CN" dirty="0"/>
              <a:t>    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40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78257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1DBD68-656E-4019-91B3-9DF619C9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67783"/>
              </p:ext>
            </p:extLst>
          </p:nvPr>
        </p:nvGraphicFramePr>
        <p:xfrm>
          <a:off x="2972405" y="1746495"/>
          <a:ext cx="5373757" cy="423613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692899">
                  <a:extLst>
                    <a:ext uri="{9D8B030D-6E8A-4147-A177-3AD203B41FA5}">
                      <a16:colId xmlns:a16="http://schemas.microsoft.com/office/drawing/2014/main" val="2146230443"/>
                    </a:ext>
                  </a:extLst>
                </a:gridCol>
                <a:gridCol w="2680858">
                  <a:extLst>
                    <a:ext uri="{9D8B030D-6E8A-4147-A177-3AD203B41FA5}">
                      <a16:colId xmlns:a16="http://schemas.microsoft.com/office/drawing/2014/main" val="1944644169"/>
                    </a:ext>
                  </a:extLst>
                </a:gridCol>
              </a:tblGrid>
              <a:tr h="353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容器类别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头文件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469774"/>
                  </a:ext>
                </a:extLst>
              </a:tr>
              <a:tr h="35301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顺序容器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&lt;array&gt;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780663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&lt;deque&gt;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685534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&lt;forward_list&gt;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3602962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&lt;list&gt;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2212804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&lt;vector&gt;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40163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关联容器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&lt;map&gt;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343857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&lt;set&gt;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941277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无序关联容器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&lt;unordered_map&gt;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34206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&lt;unordered_set&gt;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0066952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容器适配器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&lt;queue&gt;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849650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&lt;stack&gt;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4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3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33428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result,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first2, result,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first2, last2, parameter);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&lt;algorithm&gt;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&lt;numeric&gt;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&lt;functional&gt;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</a:t>
            </a:r>
            <a:r>
              <a:rPr lang="en-US" altLang="zh-CN" sz="2300" dirty="0" err="1">
                <a:latin typeface="+mj-lt"/>
              </a:rPr>
              <a:t>cstdlib</a:t>
            </a:r>
            <a:r>
              <a:rPr lang="en-US" altLang="zh-CN" sz="2300" dirty="0">
                <a:latin typeface="+mj-lt"/>
              </a:rPr>
              <a:t>&gt;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26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0974043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zh-CN" dirty="0">
                <a:latin typeface="+mj-lt"/>
              </a:rPr>
              <a:t>迭代器、输入</a:t>
            </a:r>
            <a:r>
              <a:rPr lang="en-US" altLang="zh-CN" dirty="0">
                <a:latin typeface="+mj-lt"/>
              </a:rPr>
              <a:t>(input)</a:t>
            </a:r>
            <a:r>
              <a:rPr lang="zh-CN" altLang="zh-CN" dirty="0">
                <a:latin typeface="+mj-lt"/>
              </a:rPr>
              <a:t>迭代器、输出</a:t>
            </a:r>
            <a:r>
              <a:rPr lang="en-US" altLang="zh-CN" dirty="0">
                <a:latin typeface="+mj-lt"/>
              </a:rPr>
              <a:t>(output)</a:t>
            </a:r>
            <a:r>
              <a:rPr lang="zh-CN" altLang="zh-CN" dirty="0">
                <a:latin typeface="+mj-lt"/>
              </a:rPr>
              <a:t>迭代器、正向迭代器、双向</a:t>
            </a:r>
            <a:r>
              <a:rPr lang="en-US" altLang="zh-CN" dirty="0">
                <a:latin typeface="+mj-lt"/>
              </a:rPr>
              <a:t>(bidirectional)</a:t>
            </a:r>
            <a:r>
              <a:rPr lang="zh-CN" altLang="zh-CN" dirty="0">
                <a:latin typeface="+mj-lt"/>
              </a:rPr>
              <a:t>迭代器、随机访问</a:t>
            </a:r>
            <a:r>
              <a:rPr lang="en-US" altLang="zh-CN" dirty="0">
                <a:latin typeface="+mj-lt"/>
              </a:rPr>
              <a:t>(random access)</a:t>
            </a:r>
            <a:r>
              <a:rPr lang="zh-CN" altLang="zh-CN" dirty="0">
                <a:latin typeface="+mj-lt"/>
              </a:rPr>
              <a:t>迭代器的规范。</a:t>
            </a:r>
          </a:p>
          <a:p>
            <a:pPr lvl="0"/>
            <a:r>
              <a:rPr lang="zh-CN" altLang="zh-CN" dirty="0">
                <a:latin typeface="+mj-lt"/>
              </a:rPr>
              <a:t>迭代器原语</a:t>
            </a:r>
            <a:r>
              <a:rPr lang="en-US" altLang="zh-CN" dirty="0">
                <a:latin typeface="+mj-lt"/>
              </a:rPr>
              <a:t>(primitives)</a:t>
            </a:r>
            <a:r>
              <a:rPr lang="zh-CN" altLang="zh-CN" dirty="0">
                <a:latin typeface="+mj-lt"/>
              </a:rPr>
              <a:t>，包括：</a:t>
            </a:r>
            <a:r>
              <a:rPr lang="en-US" altLang="zh-CN" dirty="0">
                <a:latin typeface="+mj-lt"/>
              </a:rPr>
              <a:t>iterator traits</a:t>
            </a:r>
            <a:r>
              <a:rPr lang="zh-CN" altLang="zh-CN" dirty="0">
                <a:latin typeface="+mj-lt"/>
              </a:rPr>
              <a:t>、标准</a:t>
            </a:r>
            <a:r>
              <a:rPr lang="en-US" altLang="zh-CN" dirty="0">
                <a:latin typeface="+mj-lt"/>
              </a:rPr>
              <a:t>iterator tags</a:t>
            </a:r>
            <a:r>
              <a:rPr lang="zh-CN" altLang="zh-CN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iterator</a:t>
            </a:r>
            <a:r>
              <a:rPr lang="zh-CN" altLang="zh-CN" dirty="0">
                <a:latin typeface="+mj-lt"/>
              </a:rPr>
              <a:t>的操作。</a:t>
            </a:r>
          </a:p>
          <a:p>
            <a:pPr lvl="0"/>
            <a:r>
              <a:rPr lang="zh-CN" altLang="zh-CN" dirty="0">
                <a:latin typeface="+mj-lt"/>
              </a:rPr>
              <a:t>迭代器适配器</a:t>
            </a:r>
            <a:r>
              <a:rPr lang="en-US" altLang="zh-CN" dirty="0">
                <a:latin typeface="+mj-lt"/>
              </a:rPr>
              <a:t>(adaptors)</a:t>
            </a:r>
            <a:r>
              <a:rPr lang="zh-CN" altLang="zh-CN" dirty="0">
                <a:latin typeface="+mj-lt"/>
              </a:rPr>
              <a:t>，包括：逆向、插入、转移迭代器。</a:t>
            </a:r>
          </a:p>
          <a:p>
            <a:pPr lvl="0"/>
            <a:r>
              <a:rPr lang="zh-CN" altLang="zh-CN" dirty="0">
                <a:latin typeface="+mj-lt"/>
              </a:rPr>
              <a:t>流迭代器。</a:t>
            </a:r>
          </a:p>
          <a:p>
            <a:pPr lvl="0"/>
            <a:r>
              <a:rPr lang="zh-CN" altLang="zh-CN" dirty="0">
                <a:latin typeface="+mj-lt"/>
              </a:rPr>
              <a:t>区间</a:t>
            </a:r>
            <a:r>
              <a:rPr lang="en-US" altLang="zh-CN" dirty="0">
                <a:latin typeface="+mj-lt"/>
              </a:rPr>
              <a:t>(range)</a:t>
            </a:r>
            <a:r>
              <a:rPr lang="zh-CN" altLang="zh-CN" dirty="0">
                <a:latin typeface="+mj-lt"/>
              </a:rPr>
              <a:t>访问规范。</a:t>
            </a:r>
          </a:p>
          <a:p>
            <a:pPr lvl="0"/>
            <a:r>
              <a:rPr lang="zh-CN" altLang="zh-CN" dirty="0">
                <a:latin typeface="+mj-lt"/>
              </a:rPr>
              <a:t>容器访问规范。</a:t>
            </a: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template &lt;</a:t>
            </a:r>
            <a:r>
              <a:rPr lang="en-US" altLang="zh-CN" sz="1800" dirty="0" err="1">
                <a:latin typeface="+mn-lt"/>
              </a:rPr>
              <a:t>typename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&gt;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using </a:t>
            </a:r>
            <a:r>
              <a:rPr lang="en-US" altLang="zh-CN" sz="1800" dirty="0" err="1">
                <a:latin typeface="+mn-lt"/>
              </a:rPr>
              <a:t>value_type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void traverse(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af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)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{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    for (auto p = head; p !=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nullptr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; p = p-&gt;next)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af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(std::forward&lt;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value_type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&gt;(p-&gt;data));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}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…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6096000" y="1575557"/>
            <a:ext cx="4552951" cy="1643893"/>
          </a:xfrm>
          <a:prstGeom prst="wedgeRoundRectCallout">
            <a:avLst>
              <a:gd name="adj1" fmla="val -59701"/>
              <a:gd name="adj2" fmla="val 38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遍历操作被封装在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成员模板</a:t>
            </a:r>
            <a:r>
              <a:rPr lang="zh-CN" altLang="en-US" sz="2000" dirty="0">
                <a:latin typeface="Consolas" panose="020B0609020204030204" pitchFamily="49" charset="0"/>
              </a:rPr>
              <a:t>中。该成员带有一个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回调函数</a:t>
            </a:r>
            <a:r>
              <a:rPr lang="zh-CN" altLang="en-US" sz="2000" dirty="0">
                <a:latin typeface="Consolas" panose="020B0609020204030204" pitchFamily="49" charset="0"/>
              </a:rPr>
              <a:t>作为参数。在这个回调函数用于处理节点中的数据。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13238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+mn-lt"/>
              </a:rPr>
              <a:t>size_t</a:t>
            </a:r>
            <a:r>
              <a:rPr lang="en-US" altLang="zh-CN" sz="1800" dirty="0">
                <a:latin typeface="+mn-lt"/>
              </a:rPr>
              <a:t> counter =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void count(T&amp;&amp; v) { ++counter; }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//v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未使用，可能导致编译警告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&lt;int&gt; l{1, 2, 3, 4, 5, 6};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l.traverse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count&lt;int&gt;</a:t>
            </a:r>
            <a:r>
              <a:rPr lang="en-US" altLang="zh-CN" sz="1800" dirty="0">
                <a:latin typeface="+mn-lt"/>
              </a:rPr>
              <a:t>);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"the list has " &lt;&lt; counter &lt;&lt; " elements"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1847849" y="2692400"/>
            <a:ext cx="2794001" cy="962408"/>
          </a:xfrm>
          <a:prstGeom prst="wedgeRoundRectCallout">
            <a:avLst>
              <a:gd name="adj1" fmla="val -7737"/>
              <a:gd name="adj2" fmla="val 108595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将实际的函数作为回调传递个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6D52A1E-C63B-49D9-BAE0-836B37FAB962}"/>
              </a:ext>
            </a:extLst>
          </p:cNvPr>
          <p:cNvSpPr/>
          <p:nvPr/>
        </p:nvSpPr>
        <p:spPr>
          <a:xfrm>
            <a:off x="6096000" y="252681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使用回调函数有哪些问题呢？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AF9EB75-8263-40CB-A0A2-748021CD6A75}"/>
              </a:ext>
            </a:extLst>
          </p:cNvPr>
          <p:cNvSpPr/>
          <p:nvPr/>
        </p:nvSpPr>
        <p:spPr>
          <a:xfrm>
            <a:off x="6629375" y="341075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可能会因需编写太多的回调函数。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EF7A977-3B20-4C0F-BD07-7AA9EB00CE36}"/>
              </a:ext>
            </a:extLst>
          </p:cNvPr>
          <p:cNvSpPr/>
          <p:nvPr/>
        </p:nvSpPr>
        <p:spPr>
          <a:xfrm>
            <a:off x="6629374" y="4332001"/>
            <a:ext cx="3634333" cy="750701"/>
          </a:xfrm>
          <a:prstGeom prst="wedgeRoundRectCallout">
            <a:avLst>
              <a:gd name="adj1" fmla="val -60777"/>
              <a:gd name="adj2" fmla="val -29425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程序员对代码的控制较弱。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5CF6E38-9EB7-4C7D-8913-7EACF1698A26}"/>
              </a:ext>
            </a:extLst>
          </p:cNvPr>
          <p:cNvSpPr/>
          <p:nvPr/>
        </p:nvSpPr>
        <p:spPr>
          <a:xfrm>
            <a:off x="6629374" y="5261991"/>
            <a:ext cx="3634333" cy="750701"/>
          </a:xfrm>
          <a:prstGeom prst="wedgeRoundRectCallout">
            <a:avLst>
              <a:gd name="adj1" fmla="val -61545"/>
              <a:gd name="adj2" fmla="val -4523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此例还用到了全局变量。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01461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int a[10],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*p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for</a:t>
            </a:r>
            <a:r>
              <a:rPr lang="en-US" altLang="zh-CN" sz="2400" dirty="0">
                <a:latin typeface="+mn-lt"/>
              </a:rPr>
              <a:t> (p =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&amp;a[0]</a:t>
            </a:r>
            <a:r>
              <a:rPr lang="en-US" altLang="zh-CN" sz="2400" dirty="0">
                <a:latin typeface="+mn-lt"/>
              </a:rPr>
              <a:t>; p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!= &amp;a[10]</a:t>
            </a:r>
            <a:r>
              <a:rPr lang="en-US" altLang="zh-CN" sz="2400" dirty="0">
                <a:latin typeface="+mn-lt"/>
              </a:rPr>
              <a:t>;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++p</a:t>
            </a:r>
            <a:r>
              <a:rPr lang="en-US" altLang="zh-CN" sz="2400" dirty="0">
                <a:latin typeface="+mn-lt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	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*p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850E38-739B-434C-B27C-EBEFBAD67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7727"/>
              </p:ext>
            </p:extLst>
          </p:nvPr>
        </p:nvGraphicFramePr>
        <p:xfrm>
          <a:off x="1437774" y="4091608"/>
          <a:ext cx="8128000" cy="795027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380603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2477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1014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330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8787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55246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2909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6908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4054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4074071"/>
                    </a:ext>
                  </a:extLst>
                </a:gridCol>
              </a:tblGrid>
              <a:tr h="795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a[9]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0762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FE7E92E-D100-4D54-807E-DACA38BB44C6}"/>
              </a:ext>
            </a:extLst>
          </p:cNvPr>
          <p:cNvSpPr/>
          <p:nvPr/>
        </p:nvSpPr>
        <p:spPr>
          <a:xfrm>
            <a:off x="9572754" y="4091608"/>
            <a:ext cx="855593" cy="795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a[10]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D60BD8-981A-4811-A284-3D2CDC878E66}"/>
              </a:ext>
            </a:extLst>
          </p:cNvPr>
          <p:cNvGrpSpPr/>
          <p:nvPr/>
        </p:nvGrpSpPr>
        <p:grpSpPr>
          <a:xfrm>
            <a:off x="1437773" y="4886635"/>
            <a:ext cx="656273" cy="1096834"/>
            <a:chOff x="1437773" y="4224027"/>
            <a:chExt cx="656273" cy="10968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382E14-608D-4153-AB31-906FF6D1EBB2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C11A277-A130-44CD-A9C3-0AFDB573577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CA2987-B5C6-4E84-B2FD-DA4A028C14DE}"/>
              </a:ext>
            </a:extLst>
          </p:cNvPr>
          <p:cNvGrpSpPr/>
          <p:nvPr/>
        </p:nvGrpSpPr>
        <p:grpSpPr>
          <a:xfrm>
            <a:off x="8805982" y="4884111"/>
            <a:ext cx="656273" cy="1096834"/>
            <a:chOff x="1437773" y="4224027"/>
            <a:chExt cx="656273" cy="10968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FA9E57-7975-45E3-99F2-730533505B6D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9730E99-FC62-4209-AFB6-788BFAC080B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4D2A9D9C-8674-4964-8552-9CB3FC88E346}"/>
              </a:ext>
            </a:extLst>
          </p:cNvPr>
          <p:cNvSpPr/>
          <p:nvPr/>
        </p:nvSpPr>
        <p:spPr>
          <a:xfrm>
            <a:off x="7220019" y="3031486"/>
            <a:ext cx="3634333" cy="795027"/>
          </a:xfrm>
          <a:prstGeom prst="wedgeRoundRectCallout">
            <a:avLst>
              <a:gd name="adj1" fmla="val 25801"/>
              <a:gd name="adj2" fmla="val 76926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这是一个数组最后一个单元“后面”的单元，已经越界了。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F8820578-ED94-4BE5-AC09-5EA211EB0E49}"/>
              </a:ext>
            </a:extLst>
          </p:cNvPr>
          <p:cNvSpPr/>
          <p:nvPr/>
        </p:nvSpPr>
        <p:spPr>
          <a:xfrm>
            <a:off x="7220018" y="1556904"/>
            <a:ext cx="3634333" cy="1186037"/>
          </a:xfrm>
          <a:prstGeom prst="wedgeRoundRectCallout">
            <a:avLst>
              <a:gd name="adj1" fmla="val 24657"/>
              <a:gd name="adj2" fmla="val 7103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但是，这里只使用了它的地址，并没有访问其内容，因此是安全的。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7266 -0.0002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7018 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0104749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zh-CN" dirty="0">
                <a:latin typeface="+mj-lt"/>
              </a:rPr>
              <a:t>是一个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循环</a:t>
            </a:r>
            <a:r>
              <a:rPr lang="zh-CN" altLang="zh-CN" dirty="0">
                <a:latin typeface="+mj-lt"/>
              </a:rPr>
              <a:t>结构。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关键设施是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指针</a:t>
            </a:r>
            <a:r>
              <a:rPr lang="zh-CN" altLang="zh-CN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迭代有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起点</a:t>
            </a:r>
            <a:r>
              <a:rPr lang="zh-CN" altLang="zh-CN" dirty="0">
                <a:latin typeface="+mj-lt"/>
              </a:rPr>
              <a:t>。这个起点与容器的首元素相关。在此例中，这个起点是数组首元素</a:t>
            </a:r>
            <a:r>
              <a:rPr lang="en-US" altLang="zh-CN" dirty="0">
                <a:latin typeface="+mj-lt"/>
              </a:rPr>
              <a:t>a[0]</a:t>
            </a:r>
            <a:r>
              <a:rPr lang="zh-CN" altLang="zh-CN" dirty="0">
                <a:latin typeface="+mj-lt"/>
              </a:rPr>
              <a:t>的地址。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迭代有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终点</a:t>
            </a:r>
            <a:r>
              <a:rPr lang="zh-CN" altLang="zh-CN" dirty="0">
                <a:latin typeface="+mj-lt"/>
              </a:rPr>
              <a:t>。要为迭代终止设置一个终点标记（本例中是</a:t>
            </a:r>
            <a:r>
              <a:rPr lang="en-US" altLang="zh-CN" dirty="0">
                <a:latin typeface="+mj-lt"/>
              </a:rPr>
              <a:t>a[10]</a:t>
            </a:r>
            <a:r>
              <a:rPr lang="zh-CN" altLang="zh-CN" dirty="0">
                <a:latin typeface="+mj-lt"/>
              </a:rPr>
              <a:t>的地址），并在迭代中测试指针是否与终点标记相等：如果不等，迭代继续，否则结束。这个终点标记常称为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哨兵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sentinel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指针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推进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++</a:t>
            </a:r>
            <a:r>
              <a:rPr lang="zh-CN" altLang="zh-CN" dirty="0">
                <a:latin typeface="+mj-lt"/>
              </a:rPr>
              <a:t>运算符。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元素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提取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*</a:t>
            </a:r>
            <a:r>
              <a:rPr lang="zh-CN" altLang="zh-CN" dirty="0">
                <a:latin typeface="+mj-lt"/>
              </a:rPr>
              <a:t>运算符。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成员选择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-&gt;</a:t>
            </a:r>
            <a:r>
              <a:rPr lang="zh-CN" altLang="zh-CN" dirty="0">
                <a:latin typeface="+mj-lt"/>
              </a:rPr>
              <a:t>运算符。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5F481F-DF78-459A-A5F0-E4E5F08C46A1}"/>
              </a:ext>
            </a:extLst>
          </p:cNvPr>
          <p:cNvSpPr/>
          <p:nvPr/>
        </p:nvSpPr>
        <p:spPr>
          <a:xfrm>
            <a:off x="2561118" y="1977559"/>
            <a:ext cx="7105768" cy="2902881"/>
          </a:xfrm>
          <a:prstGeom prst="rect">
            <a:avLst/>
          </a:prstGeom>
          <a:solidFill>
            <a:schemeClr val="accent3">
              <a:alpha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</a:rPr>
              <a:t>解决共性问题的思路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rgbClr val="FFFF00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</a:rPr>
              <a:t>分离迭代操作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</a:rPr>
              <a:t>使用类模板包装、模拟原生指针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922754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迭代使用循环。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模拟</a:t>
            </a:r>
            <a:r>
              <a:rPr lang="zh-CN" altLang="zh-CN" dirty="0">
                <a:latin typeface="+mj-lt"/>
              </a:rPr>
              <a:t>了原生指针，是对后者的包装。为此，迭代器内部有一个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原生指针成员</a:t>
            </a:r>
            <a:r>
              <a:rPr lang="zh-CN" altLang="zh-CN" dirty="0">
                <a:latin typeface="+mj-lt"/>
              </a:rPr>
              <a:t>，它可以指向容器里存储的任意位置的对象。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用一个迭代器标识迭代的起点。因此，要为容器设置一个名为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begin</a:t>
            </a:r>
            <a:r>
              <a:rPr lang="zh-CN" altLang="zh-CN" dirty="0">
                <a:latin typeface="+mj-lt"/>
              </a:rPr>
              <a:t>的成员函数，它返回一个迭代器，该迭代器“指向”容器的首元素。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用一个迭代器标识迭代的终点。因此，为容器设置一个名为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end</a:t>
            </a:r>
            <a:r>
              <a:rPr lang="zh-CN" altLang="zh-CN" dirty="0">
                <a:latin typeface="+mj-lt"/>
              </a:rPr>
              <a:t>成员函数，它返回一个迭代器，该迭代器“指向”哨兵。</a:t>
            </a:r>
          </a:p>
        </p:txBody>
      </p:sp>
    </p:spTree>
    <p:extLst>
      <p:ext uri="{BB962C8B-B14F-4D97-AF65-F5344CB8AC3E}">
        <p14:creationId xmlns:p14="http://schemas.microsoft.com/office/powerpoint/2010/main" val="38239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zh-CN" dirty="0">
                <a:latin typeface="+mj-lt"/>
              </a:rPr>
              <a:t>迭代器操作。迭代器有四个必不可少的操作：复制、比较、推进、提取。因此，要为迭代器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重载</a:t>
            </a:r>
            <a:r>
              <a:rPr lang="zh-CN" altLang="zh-CN" dirty="0">
                <a:latin typeface="+mj-lt"/>
              </a:rPr>
              <a:t>如下运算符函数：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=</a:t>
            </a:r>
            <a:r>
              <a:rPr lang="zh-CN" altLang="zh-CN" sz="2800" dirty="0">
                <a:latin typeface="+mj-lt"/>
              </a:rPr>
              <a:t>：迭代器复制。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!=</a:t>
            </a:r>
            <a:r>
              <a:rPr lang="zh-CN" altLang="zh-CN" sz="2800" dirty="0">
                <a:latin typeface="+mj-lt"/>
              </a:rPr>
              <a:t>：比较两个迭代器是否不等。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++</a:t>
            </a:r>
            <a:r>
              <a:rPr lang="zh-CN" altLang="zh-CN" sz="2800" dirty="0">
                <a:latin typeface="+mj-lt"/>
              </a:rPr>
              <a:t>：推进迭代器，使其“指向”当前元素的下一个，一般用前缀方式。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*</a:t>
            </a:r>
            <a:r>
              <a:rPr lang="zh-CN" altLang="zh-CN" sz="2800" dirty="0">
                <a:latin typeface="+mj-lt"/>
              </a:rPr>
              <a:t>：返回迭代器“指向”的当前的元素。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-&gt;</a:t>
            </a:r>
            <a:r>
              <a:rPr lang="zh-CN" altLang="zh-CN" sz="2800" dirty="0">
                <a:latin typeface="+mj-lt"/>
              </a:rPr>
              <a:t>：返回迭代器的内部指针。</a:t>
            </a:r>
          </a:p>
        </p:txBody>
      </p:sp>
    </p:spTree>
    <p:extLst>
      <p:ext uri="{BB962C8B-B14F-4D97-AF65-F5344CB8AC3E}">
        <p14:creationId xmlns:p14="http://schemas.microsoft.com/office/powerpoint/2010/main" val="128422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迭代器类是容器的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内部类</a:t>
            </a:r>
            <a:r>
              <a:rPr lang="zh-CN" altLang="zh-CN" dirty="0">
                <a:latin typeface="+mj-lt"/>
              </a:rPr>
              <a:t>，并且是个依赖于容器类型参数的类模板。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迭代器中，为了能使用包围模板的类型参数，在其内部定义该参数的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别名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为了能高效地访问容器，迭代器一般都是包围容器的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友元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zh-CN" altLang="zh-C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0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2870</Words>
  <Application>Microsoft Office PowerPoint</Application>
  <PresentationFormat>宽屏</PresentationFormat>
  <Paragraphs>413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Consolas</vt:lpstr>
      <vt:lpstr>Courier New</vt:lpstr>
      <vt:lpstr>Times New Roman</vt:lpstr>
      <vt:lpstr>Office 主题​​</vt:lpstr>
      <vt:lpstr>PowerPoint 演示文稿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651</cp:revision>
  <dcterms:created xsi:type="dcterms:W3CDTF">2019-01-26T01:53:38Z</dcterms:created>
  <dcterms:modified xsi:type="dcterms:W3CDTF">2019-05-17T06:00:44Z</dcterms:modified>
</cp:coreProperties>
</file>