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2" r:id="rId5"/>
    <p:sldId id="414" r:id="rId6"/>
    <p:sldId id="415" r:id="rId7"/>
    <p:sldId id="416" r:id="rId8"/>
    <p:sldId id="417" r:id="rId9"/>
    <p:sldId id="418" r:id="rId10"/>
    <p:sldId id="419" r:id="rId11"/>
    <p:sldId id="413" r:id="rId12"/>
    <p:sldId id="411" r:id="rId13"/>
    <p:sldId id="420" r:id="rId14"/>
    <p:sldId id="421" r:id="rId15"/>
    <p:sldId id="42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39.线程有几种可用状态？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状态转换</a:t>
            </a:r>
            <a:endParaRPr lang="zh-CN" altLang="en-US"/>
          </a:p>
        </p:txBody>
      </p:sp>
      <p:graphicFrame>
        <p:nvGraphicFramePr>
          <p:cNvPr id="14" name="内容占位符 13"/>
          <p:cNvGraphicFramePr>
            <a:graphicFrameLocks noChangeAspect="1"/>
          </p:cNvGraphicFramePr>
          <p:nvPr>
            <p:ph idx="1"/>
          </p:nvPr>
        </p:nvGraphicFramePr>
        <p:xfrm>
          <a:off x="962025" y="1277620"/>
          <a:ext cx="10299065" cy="5204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" imgW="10744200" imgH="5429250" progId="Paint.Picture">
                  <p:embed/>
                </p:oleObj>
              </mc:Choice>
              <mc:Fallback>
                <p:oleObj name="" r:id="rId1" imgW="10744200" imgH="5429250" progId="Paint.Picture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62025" y="1277620"/>
                        <a:ext cx="10299065" cy="5204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不同的说法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就绪状态（R</a:t>
            </a:r>
            <a:r>
              <a:rPr lang="en-US" altLang="zh-CN" sz="2400"/>
              <a:t>eady</a:t>
            </a:r>
            <a:r>
              <a:rPr lang="zh-CN" altLang="en-US" sz="2400"/>
              <a:t>）：线程准备运行，不一定立马就能开始执行；</a:t>
            </a:r>
            <a:endParaRPr lang="zh-CN" altLang="en-US" sz="2400"/>
          </a:p>
          <a:p>
            <a:r>
              <a:rPr lang="zh-CN" altLang="en-US" sz="2400"/>
              <a:t>运行状态（Running）：正在执行的线程代码；</a:t>
            </a:r>
            <a:endParaRPr lang="zh-CN" altLang="en-US" sz="2400"/>
          </a:p>
          <a:p>
            <a:r>
              <a:rPr lang="zh-CN" altLang="en-US" sz="2400"/>
              <a:t>等待状态（Waiting）：线程处于阻塞状态，等待外部的处理结束；</a:t>
            </a:r>
            <a:endParaRPr lang="zh-CN" altLang="en-US" sz="2400"/>
          </a:p>
          <a:p>
            <a:r>
              <a:rPr lang="zh-CN" altLang="en-US" sz="2400"/>
              <a:t>睡眠状态（Sleeping）：线程被强制睡眠；</a:t>
            </a:r>
            <a:endParaRPr lang="zh-CN" altLang="en-US" sz="2400"/>
          </a:p>
          <a:p>
            <a:r>
              <a:rPr lang="zh-CN" altLang="en-US" sz="2400"/>
              <a:t>I/O阻塞状态（Blocked on I/O）：等待I/O操作完成；</a:t>
            </a:r>
            <a:endParaRPr lang="zh-CN" altLang="en-US" sz="2400"/>
          </a:p>
          <a:p>
            <a:r>
              <a:rPr lang="zh-CN" altLang="en-US" sz="2400"/>
              <a:t>同步阻塞状态（Blocked on Synchronization）：等待获取锁；</a:t>
            </a:r>
            <a:endParaRPr lang="zh-CN" altLang="en-US" sz="2400"/>
          </a:p>
          <a:p>
            <a:r>
              <a:rPr lang="zh-CN" altLang="en-US" sz="2400"/>
              <a:t>死亡状态（Dead）：线程完成了执行。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状态转移简图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14220" y="1490345"/>
            <a:ext cx="815594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等待队列同步队列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519555" y="1266825"/>
          <a:ext cx="9108440" cy="5185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667750" imgH="4933950" progId="Paint.Picture">
                  <p:embed/>
                </p:oleObj>
              </mc:Choice>
              <mc:Fallback>
                <p:oleObj name="" r:id="rId1" imgW="8667750" imgH="49339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19555" y="1266825"/>
                        <a:ext cx="9108440" cy="5185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阻塞与等待的区别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2400"/>
              <a:t>“阻塞”状态是等待着获取到一个排他锁，进入“阻塞”状态都是被动的，离开“阻塞”状态是因为其它线程释放了锁，不阻塞了；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“等待”状态是在等待一段时间 或者 唤醒动作的发生，进入“等待”状态是主动的</a:t>
            </a:r>
            <a:endParaRPr lang="zh-CN" altLang="en-US" sz="2400"/>
          </a:p>
          <a:p>
            <a:r>
              <a:rPr lang="zh-CN" altLang="en-US" sz="2400"/>
              <a:t>如主动调用Object.wait()，如无法获取到ReentraantLock，主动调用LockSupport.park()，如主线程主动调用 subThread.join()，让主线程等待子线程执行完毕再执行</a:t>
            </a:r>
            <a:endParaRPr lang="zh-CN" altLang="en-US" sz="2400"/>
          </a:p>
          <a:p>
            <a:r>
              <a:rPr lang="zh-CN" altLang="en-US" sz="2400"/>
              <a:t>离开“等待”状态是因为其它线程发生了唤醒动作或者到达了等待时间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进程是程序的一次执行过程，是系统运行程序的基本单位。进程是动态的，相对的，程序是静态的。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线程是一个比进程更小的执行单位。一个进程在其执行的过程中可以产生多个线程。</a:t>
            </a:r>
            <a:endParaRPr lang="zh-CN" altLang="en-US" sz="2400"/>
          </a:p>
          <a:p>
            <a:r>
              <a:rPr lang="zh-CN" altLang="en-US" sz="2400"/>
              <a:t>多个线程共享同一块内存空间和一组系统资源，所以系统在产生一个线程，或是在各个线程之间作切换工作时，负担要比进程小得多，也正因为如此，线程也被称为轻量级进程。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2000"/>
              <a:t>NEW</a:t>
            </a:r>
            <a:r>
              <a:rPr lang="en-US" altLang="zh-CN" sz="2000"/>
              <a:t>		</a:t>
            </a:r>
            <a:r>
              <a:rPr lang="zh-CN" altLang="en-US" sz="2000"/>
              <a:t>A thread that has not yet started is in this state.</a:t>
            </a:r>
            <a:endParaRPr lang="zh-CN" altLang="en-US" sz="2000"/>
          </a:p>
          <a:p>
            <a:r>
              <a:rPr lang="zh-CN" altLang="en-US" sz="2000"/>
              <a:t>RUNNABLE</a:t>
            </a:r>
            <a:r>
              <a:rPr lang="en-US" altLang="zh-CN" sz="2000"/>
              <a:t>	</a:t>
            </a:r>
            <a:r>
              <a:rPr lang="zh-CN" altLang="en-US" sz="2000"/>
              <a:t>A thread executing in the Java virtual machine is in this state.</a:t>
            </a:r>
            <a:endParaRPr lang="zh-CN" altLang="en-US" sz="2000"/>
          </a:p>
          <a:p>
            <a:r>
              <a:rPr lang="zh-CN" altLang="en-US" sz="2000"/>
              <a:t>BLOCKED</a:t>
            </a:r>
            <a:r>
              <a:rPr lang="en-US" altLang="zh-CN" sz="2000"/>
              <a:t>	</a:t>
            </a:r>
            <a:r>
              <a:rPr lang="zh-CN" altLang="en-US" sz="2000"/>
              <a:t>A thread that is blocked waiting for a monitor lock is in this state.</a:t>
            </a:r>
            <a:endParaRPr lang="zh-CN" altLang="en-US" sz="2000"/>
          </a:p>
          <a:p>
            <a:r>
              <a:rPr lang="zh-CN" altLang="en-US" sz="2000"/>
              <a:t>WAITING</a:t>
            </a:r>
            <a:r>
              <a:rPr lang="en-US" altLang="zh-CN" sz="2000"/>
              <a:t>	</a:t>
            </a:r>
            <a:r>
              <a:rPr lang="zh-CN" altLang="en-US" sz="2000"/>
              <a:t>A thread that is waiting indefinitely for another thread to perform a particular action is in this state.</a:t>
            </a:r>
            <a:endParaRPr lang="zh-CN" altLang="en-US" sz="2000"/>
          </a:p>
          <a:p>
            <a:r>
              <a:rPr lang="zh-CN" altLang="en-US" sz="2000"/>
              <a:t>TIMED_WAITING</a:t>
            </a:r>
            <a:r>
              <a:rPr lang="en-US" altLang="zh-CN" sz="2000"/>
              <a:t>	</a:t>
            </a:r>
            <a:r>
              <a:rPr lang="zh-CN" altLang="en-US" sz="2000"/>
              <a:t>A thread that is waiting for another thread to perform an action for up to a specified waiting time is in this state.</a:t>
            </a:r>
            <a:endParaRPr lang="zh-CN" altLang="en-US" sz="2000"/>
          </a:p>
          <a:p>
            <a:r>
              <a:rPr lang="zh-CN" altLang="en-US" sz="2000"/>
              <a:t>TERMINATED</a:t>
            </a:r>
            <a:r>
              <a:rPr lang="en-US" altLang="zh-CN" sz="2000"/>
              <a:t>	</a:t>
            </a:r>
            <a:r>
              <a:rPr lang="zh-CN" altLang="en-US" sz="2000"/>
              <a:t>A thread that has exited is in this state.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Thread state for a thread which has not yet started.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RUNNABLE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Thread state for a runnable thread. A thread in the runnable state is executing in the Java virtual machine but it may be waiting for other resources from the operating system such as processor.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BLOCKED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Thread state for a thread blocked waiting for a monitor lock. A thread in the blocked state is waiting for a monitor lock to enter a synchronized block/method or reenter a synchronized block/method after calling Object.wait.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WAITING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sz="2400"/>
              <a:t>Thread state for a waiting thread. A thread is in the waiting state due to calling one of the following methods:</a:t>
            </a:r>
            <a:endParaRPr lang="zh-CN" altLang="en-US" sz="2400"/>
          </a:p>
          <a:p>
            <a:r>
              <a:rPr lang="zh-CN" altLang="en-US" sz="2400"/>
              <a:t>Object.wait with no timeout</a:t>
            </a:r>
            <a:endParaRPr lang="zh-CN" altLang="en-US" sz="2400"/>
          </a:p>
          <a:p>
            <a:r>
              <a:rPr lang="zh-CN" altLang="en-US" sz="2400"/>
              <a:t>Thread.join with no timeout</a:t>
            </a:r>
            <a:endParaRPr lang="zh-CN" altLang="en-US" sz="2400"/>
          </a:p>
          <a:p>
            <a:r>
              <a:rPr lang="zh-CN" altLang="en-US" sz="2400"/>
              <a:t>LockSupport.park</a:t>
            </a:r>
            <a:endParaRPr lang="zh-CN" altLang="en-US" sz="2400"/>
          </a:p>
          <a:p>
            <a:r>
              <a:rPr lang="zh-CN" altLang="en-US" sz="2400"/>
              <a:t>A thread in the waiting state is waiting for another thread to perform a particular action. For example, a thread that has called Object.wait() on an object is waiting for another thread to call Object.notify() or Object.notifyAll() on that object. A thread that has called Thread.join() is waiting for a specified thread to terminate.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TIMED_WAITING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Thread state for a waiting thread with a specified waiting time. A thread is in the timed waiting state due to calling one of the following methods with a specified positive waiting time:</a:t>
            </a:r>
            <a:endParaRPr lang="zh-CN" altLang="en-US" sz="2400"/>
          </a:p>
          <a:p>
            <a:r>
              <a:rPr lang="zh-CN" altLang="en-US" sz="2400"/>
              <a:t>Thread.sleep</a:t>
            </a:r>
            <a:endParaRPr lang="zh-CN" altLang="en-US" sz="2400"/>
          </a:p>
          <a:p>
            <a:r>
              <a:rPr lang="zh-CN" altLang="en-US" sz="2400"/>
              <a:t>Object.wait with timeout</a:t>
            </a:r>
            <a:endParaRPr lang="zh-CN" altLang="en-US" sz="2400"/>
          </a:p>
          <a:p>
            <a:r>
              <a:rPr lang="zh-CN" altLang="en-US" sz="2400"/>
              <a:t>Thread.join with timeout</a:t>
            </a:r>
            <a:endParaRPr lang="zh-CN" altLang="en-US" sz="2400"/>
          </a:p>
          <a:p>
            <a:r>
              <a:rPr lang="zh-CN" altLang="en-US" sz="2400"/>
              <a:t>LockSupport.parkNanos</a:t>
            </a:r>
            <a:endParaRPr lang="zh-CN" altLang="en-US" sz="2400"/>
          </a:p>
          <a:p>
            <a:r>
              <a:rPr lang="zh-CN" altLang="en-US" sz="2400"/>
              <a:t>LockSupport.parkUntil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TERMINATED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Thread state for a terminated thread. The thread has completed execution.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2547</Words>
  <Application>WPS 演示</Application>
  <PresentationFormat>宽屏</PresentationFormat>
  <Paragraphs>75</Paragraphs>
  <Slides>14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Paint.Picture</vt:lpstr>
      <vt:lpstr>Paint.Picture</vt:lpstr>
      <vt:lpstr>39.线程有几种可用状态？</vt:lpstr>
      <vt:lpstr>定义</vt:lpstr>
      <vt:lpstr>State</vt:lpstr>
      <vt:lpstr>NEW</vt:lpstr>
      <vt:lpstr>RUNNABLE</vt:lpstr>
      <vt:lpstr>BLOCKED</vt:lpstr>
      <vt:lpstr>WAITING</vt:lpstr>
      <vt:lpstr>TIMED_WAITING</vt:lpstr>
      <vt:lpstr>TERMINATED</vt:lpstr>
      <vt:lpstr>状态转换</vt:lpstr>
      <vt:lpstr>不同的说法</vt:lpstr>
      <vt:lpstr>状态转移简图</vt:lpstr>
      <vt:lpstr>等待队列同步队列</vt:lpstr>
      <vt:lpstr>阻塞与等待的区别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yaleguo</cp:lastModifiedBy>
  <cp:revision>187</cp:revision>
  <dcterms:created xsi:type="dcterms:W3CDTF">2019-06-19T02:08:00Z</dcterms:created>
  <dcterms:modified xsi:type="dcterms:W3CDTF">2020-08-01T00:24:39Z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