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6" r:id="rId6"/>
    <p:sldId id="414" r:id="rId7"/>
    <p:sldId id="417" r:id="rId8"/>
    <p:sldId id="418" r:id="rId9"/>
    <p:sldId id="419" r:id="rId10"/>
    <p:sldId id="412" r:id="rId11"/>
    <p:sldId id="420" r:id="rId12"/>
    <p:sldId id="41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p>
            <a:r>
              <a:rPr lang="zh-CN" altLang="zh-CN"/>
              <a:t>40.Thread类的sleep()方法和对象的wait()方法有什么区别? </a:t>
            </a:r>
            <a:endParaRPr lang="zh-CN"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使用协同方式</a:t>
            </a:r>
            <a:r>
              <a:rPr lang="zh-CN" altLang="en-US"/>
              <a:t>interrupt</a:t>
            </a:r>
            <a:endParaRPr lang="zh-CN" altLang="en-US"/>
          </a:p>
        </p:txBody>
      </p:sp>
      <p:sp>
        <p:nvSpPr>
          <p:cNvPr id="3" name="内容占位符 2"/>
          <p:cNvSpPr>
            <a:spLocks noGrp="1"/>
          </p:cNvSpPr>
          <p:nvPr>
            <p:ph idx="1"/>
          </p:nvPr>
        </p:nvSpPr>
        <p:spPr/>
        <p:txBody>
          <a:bodyPr>
            <a:normAutofit fontScale="90000"/>
          </a:bodyPr>
          <a:p>
            <a:pPr marL="0" indent="0">
              <a:buNone/>
            </a:pPr>
            <a:r>
              <a:rPr lang="zh-CN" altLang="en-US" sz="2400"/>
              <a:t>JAVA提倡通过协作的方式结束线程。调用interrupt方法是在线程中设置一个中断的标志位，中断标志默认为fals。被中断的线程通过循环的方式监听这个标志位确定当前线程需要中断。</a:t>
            </a:r>
            <a:endParaRPr lang="zh-CN" altLang="en-US" sz="2400"/>
          </a:p>
          <a:p>
            <a:endParaRPr lang="zh-CN" altLang="en-US"/>
          </a:p>
          <a:p>
            <a:pPr marL="0" indent="0">
              <a:buNone/>
            </a:pPr>
            <a:r>
              <a:rPr lang="zh-CN" altLang="en-US" sz="2400"/>
              <a:t>public void run() {</a:t>
            </a:r>
            <a:endParaRPr lang="zh-CN" altLang="en-US" sz="2400"/>
          </a:p>
          <a:p>
            <a:pPr marL="0" indent="0">
              <a:buNone/>
            </a:pPr>
            <a:r>
              <a:rPr lang="zh-CN" altLang="en-US" sz="2400"/>
              <a:t>     while(!Thread.currentThread().isInterrupted()) {</a:t>
            </a:r>
            <a:endParaRPr lang="zh-CN" altLang="en-US" sz="2400"/>
          </a:p>
          <a:p>
            <a:pPr marL="0" indent="0">
              <a:buNone/>
            </a:pPr>
            <a:r>
              <a:rPr lang="zh-CN" altLang="en-US" sz="2400"/>
              <a:t>          System.out.println("running");</a:t>
            </a:r>
            <a:endParaRPr lang="zh-CN" altLang="en-US" sz="2400"/>
          </a:p>
          <a:p>
            <a:pPr marL="0" indent="0">
              <a:buNone/>
            </a:pPr>
            <a:r>
              <a:rPr lang="zh-CN" altLang="en-US" sz="2400"/>
              <a:t>      }</a:t>
            </a:r>
            <a:endParaRPr lang="zh-CN" altLang="en-US" sz="2400"/>
          </a:p>
          <a:p>
            <a:pPr marL="0" indent="0">
              <a:buNone/>
            </a:pPr>
            <a:r>
              <a:rPr lang="zh-CN" altLang="en-US" sz="2400"/>
              <a:t>}</a:t>
            </a:r>
            <a:endParaRPr lang="zh-CN" altLang="en-US" sz="24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interrupt+try/catch</a:t>
            </a:r>
            <a:endParaRPr lang="en-US" altLang="zh-CN"/>
          </a:p>
        </p:txBody>
      </p:sp>
      <p:sp>
        <p:nvSpPr>
          <p:cNvPr id="3" name="内容占位符 2"/>
          <p:cNvSpPr>
            <a:spLocks noGrp="1"/>
          </p:cNvSpPr>
          <p:nvPr>
            <p:ph idx="1"/>
          </p:nvPr>
        </p:nvSpPr>
        <p:spPr/>
        <p:txBody>
          <a:bodyPr>
            <a:normAutofit/>
          </a:bodyPr>
          <a:p>
            <a:r>
              <a:rPr lang="zh-CN" altLang="en-US"/>
              <a:t>在我们的被中断的线程中如果使用到了sleep方法时，如果中断线程调用时，该线程处于sleep时，会抛出InterruptedException，如果使用进行try/catch捕捉该异常的时候会清除标志位。所以我们需要再调用被中断的线程的 interrupt()方法。</a:t>
            </a:r>
            <a:endParaRPr lang="zh-CN" altLang="en-US"/>
          </a:p>
          <a:p>
            <a:pPr marL="0" indent="0">
              <a:buNone/>
            </a:pPr>
            <a:r>
              <a:rPr lang="zh-CN" altLang="en-US"/>
              <a:t>            while(!Thread.currentThread().isInterrupted()) {</a:t>
            </a:r>
            <a:endParaRPr lang="zh-CN" altLang="en-US"/>
          </a:p>
          <a:p>
            <a:pPr marL="0" indent="0">
              <a:buNone/>
            </a:pPr>
            <a:r>
              <a:rPr lang="zh-CN" altLang="en-US"/>
              <a:t>                try {</a:t>
            </a:r>
            <a:endParaRPr lang="zh-CN" altLang="en-US"/>
          </a:p>
          <a:p>
            <a:pPr marL="0" indent="0">
              <a:buNone/>
            </a:pPr>
            <a:r>
              <a:rPr lang="zh-CN" altLang="en-US"/>
              <a:t>                    Thread.sleep(1000);</a:t>
            </a:r>
            <a:endParaRPr lang="zh-CN" altLang="en-US"/>
          </a:p>
          <a:p>
            <a:pPr marL="0" indent="0">
              <a:buNone/>
            </a:pPr>
            <a:r>
              <a:rPr lang="zh-CN" altLang="en-US"/>
              <a:t>                } catch (InterruptedException e){</a:t>
            </a:r>
            <a:endParaRPr lang="zh-CN" altLang="en-US"/>
          </a:p>
          <a:p>
            <a:pPr marL="0" indent="0">
              <a:buNone/>
            </a:pPr>
            <a:r>
              <a:rPr lang="zh-CN" altLang="en-US"/>
              <a:t>                    Thread.currentThread().interrupt();</a:t>
            </a:r>
            <a:endParaRPr lang="zh-CN" altLang="en-US"/>
          </a:p>
          <a:p>
            <a:pPr marL="0" indent="0">
              <a:buNone/>
            </a:pPr>
            <a:r>
              <a:rPr lang="zh-CN" altLang="en-US"/>
              <a:t>                }</a:t>
            </a:r>
            <a:endParaRPr lang="zh-CN" altLang="en-US"/>
          </a:p>
          <a:p>
            <a:pPr marL="0" indent="0">
              <a:buNone/>
            </a:pPr>
            <a:r>
              <a:rPr lang="zh-CN" altLang="en-US"/>
              <a:t>            }</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区别</a:t>
            </a:r>
            <a:endParaRPr lang="zh-CN" altLang="en-US"/>
          </a:p>
        </p:txBody>
      </p:sp>
      <p:sp>
        <p:nvSpPr>
          <p:cNvPr id="3" name="内容占位符 2"/>
          <p:cNvSpPr>
            <a:spLocks noGrp="1"/>
          </p:cNvSpPr>
          <p:nvPr>
            <p:ph idx="1"/>
          </p:nvPr>
        </p:nvSpPr>
        <p:spPr/>
        <p:txBody>
          <a:bodyPr/>
          <a:p>
            <a:r>
              <a:rPr lang="zh-CN" altLang="en-US" sz="2400"/>
              <a:t>sleep()方法是Thread的方法，让当前线程暂停执行指定的时间，将CPU让给其他线程。</a:t>
            </a:r>
            <a:endParaRPr lang="zh-CN" altLang="en-US" sz="2400"/>
          </a:p>
          <a:p>
            <a:r>
              <a:rPr sz="2400"/>
              <a:t>调用</a:t>
            </a:r>
            <a:r>
              <a:rPr lang="en-US" altLang="zh-CN" sz="2400"/>
              <a:t>sleep()</a:t>
            </a:r>
            <a:r>
              <a:rPr sz="2400"/>
              <a:t>后</a:t>
            </a:r>
            <a:r>
              <a:rPr lang="zh-CN" altLang="en-US" sz="2400"/>
              <a:t>对象的锁依然保持，休眠时间结束后会自动恢复。</a:t>
            </a:r>
            <a:endParaRPr lang="zh-CN" altLang="en-US" sz="2400"/>
          </a:p>
          <a:p>
            <a:endParaRPr lang="zh-CN" altLang="en-US" sz="2400"/>
          </a:p>
          <a:p>
            <a:r>
              <a:rPr lang="zh-CN" altLang="en-US" sz="2400"/>
              <a:t>wait()是Object类的方法，也让线程暂停执行。</a:t>
            </a:r>
            <a:endParaRPr lang="zh-CN" altLang="en-US" sz="2400"/>
          </a:p>
          <a:p>
            <a:r>
              <a:rPr lang="zh-CN" altLang="en-US" sz="2400"/>
              <a:t>调用wait()方法让当前线程放弃对象的锁，进入wait pool，然后调用对象的notify()方法时唤醒线程进入等锁池（lock pool），如果线程重新获得对象的锁就可以进入</a:t>
            </a:r>
            <a:r>
              <a:rPr lang="en-US" altLang="zh-CN" sz="2400"/>
              <a:t>Runnable</a:t>
            </a:r>
            <a:r>
              <a:rPr lang="zh-CN" altLang="en-US" sz="2400"/>
              <a:t>状态，如果没有获得锁就会处于</a:t>
            </a:r>
            <a:r>
              <a:rPr lang="en-US" altLang="zh-CN" sz="2400"/>
              <a:t>Blocked</a:t>
            </a:r>
            <a:r>
              <a:rPr sz="2400"/>
              <a:t>状态</a:t>
            </a:r>
            <a:r>
              <a:rPr lang="zh-CN" altLang="en-US" sz="2400"/>
              <a:t>。</a:t>
            </a:r>
            <a:endParaRPr lang="zh-CN" altLang="en-US" sz="2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相关方法</a:t>
            </a:r>
            <a:endParaRPr lang="zh-CN" altLang="en-US"/>
          </a:p>
        </p:txBody>
      </p:sp>
      <p:sp>
        <p:nvSpPr>
          <p:cNvPr id="3" name="内容占位符 2"/>
          <p:cNvSpPr>
            <a:spLocks noGrp="1"/>
          </p:cNvSpPr>
          <p:nvPr>
            <p:ph idx="1"/>
          </p:nvPr>
        </p:nvSpPr>
        <p:spPr/>
        <p:txBody>
          <a:bodyPr>
            <a:normAutofit lnSpcReduction="10000"/>
          </a:bodyPr>
          <a:p>
            <a:r>
              <a:rPr lang="en-US" altLang="zh-CN"/>
              <a:t>sleep</a:t>
            </a:r>
            <a:endParaRPr lang="en-US" altLang="zh-CN"/>
          </a:p>
          <a:p>
            <a:r>
              <a:rPr lang="en-US" altLang="zh-CN"/>
              <a:t>wait</a:t>
            </a:r>
            <a:endParaRPr lang="en-US" altLang="zh-CN"/>
          </a:p>
          <a:p>
            <a:r>
              <a:rPr lang="en-US" altLang="zh-CN"/>
              <a:t>notify</a:t>
            </a:r>
            <a:endParaRPr lang="en-US" altLang="zh-CN"/>
          </a:p>
          <a:p>
            <a:r>
              <a:rPr lang="en-US" altLang="zh-CN"/>
              <a:t>notifyAll</a:t>
            </a:r>
            <a:endParaRPr lang="en-US" altLang="zh-CN"/>
          </a:p>
          <a:p>
            <a:r>
              <a:rPr lang="en-US" altLang="zh-CN">
                <a:sym typeface="+mn-ea"/>
              </a:rPr>
              <a:t>join</a:t>
            </a:r>
            <a:endParaRPr lang="en-US" altLang="zh-CN"/>
          </a:p>
          <a:p>
            <a:r>
              <a:rPr lang="en-US" altLang="zh-CN"/>
              <a:t>park</a:t>
            </a:r>
            <a:endParaRPr lang="en-US" altLang="zh-CN"/>
          </a:p>
          <a:p>
            <a:r>
              <a:rPr lang="en-US" altLang="zh-CN"/>
              <a:t>unpark</a:t>
            </a:r>
            <a:endParaRPr lang="en-US" altLang="zh-CN"/>
          </a:p>
          <a:p>
            <a:r>
              <a:rPr lang="en-US" altLang="zh-CN">
                <a:sym typeface="+mn-ea"/>
              </a:rPr>
              <a:t>yield</a:t>
            </a:r>
            <a:endParaRPr lang="en-US" altLang="zh-CN"/>
          </a:p>
          <a:p>
            <a:r>
              <a:rPr lang="en-US" altLang="zh-CN">
                <a:sym typeface="+mn-ea"/>
              </a:rPr>
              <a:t>interrupt</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方法及状态转移</a:t>
            </a:r>
            <a:endParaRPr lang="zh-CN" altLang="en-US"/>
          </a:p>
        </p:txBody>
      </p:sp>
      <p:sp>
        <p:nvSpPr>
          <p:cNvPr id="3" name="内容占位符 2"/>
          <p:cNvSpPr>
            <a:spLocks noGrp="1"/>
          </p:cNvSpPr>
          <p:nvPr>
            <p:ph idx="1"/>
          </p:nvPr>
        </p:nvSpPr>
        <p:spPr/>
        <p:txBody>
          <a:bodyPr/>
          <a:p>
            <a:endParaRPr lang="zh-CN" altLang="en-US"/>
          </a:p>
        </p:txBody>
      </p:sp>
      <p:graphicFrame>
        <p:nvGraphicFramePr>
          <p:cNvPr id="14" name="对象 13"/>
          <p:cNvGraphicFramePr>
            <a:graphicFrameLocks noChangeAspect="1"/>
          </p:cNvGraphicFramePr>
          <p:nvPr/>
        </p:nvGraphicFramePr>
        <p:xfrm>
          <a:off x="942975" y="1490345"/>
          <a:ext cx="10299065" cy="5204460"/>
        </p:xfrm>
        <a:graphic>
          <a:graphicData uri="http://schemas.openxmlformats.org/presentationml/2006/ole">
            <mc:AlternateContent xmlns:mc="http://schemas.openxmlformats.org/markup-compatibility/2006">
              <mc:Choice xmlns:v="urn:schemas-microsoft-com:vml" Requires="v">
                <p:oleObj spid="_x0000_s15" name="" r:id="rId1" imgW="10744200" imgH="5429250" progId="Paint.Picture">
                  <p:embed/>
                </p:oleObj>
              </mc:Choice>
              <mc:Fallback>
                <p:oleObj name="" r:id="rId1" imgW="10744200" imgH="5429250" progId="Paint.Picture">
                  <p:embed/>
                  <p:pic>
                    <p:nvPicPr>
                      <p:cNvPr id="0" name="图片 14"/>
                      <p:cNvPicPr/>
                      <p:nvPr/>
                    </p:nvPicPr>
                    <p:blipFill>
                      <a:blip r:embed="rId2"/>
                      <a:stretch>
                        <a:fillRect/>
                      </a:stretch>
                    </p:blipFill>
                    <p:spPr>
                      <a:xfrm>
                        <a:off x="942975" y="1490345"/>
                        <a:ext cx="10299065" cy="5204460"/>
                      </a:xfrm>
                      <a:prstGeom prst="rect">
                        <a:avLst/>
                      </a:prstGeom>
                    </p:spPr>
                  </p:pic>
                </p:oleObj>
              </mc:Fallback>
            </mc:AlternateContent>
          </a:graphicData>
        </a:graphic>
      </p:graphicFrame>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sleep()</a:t>
            </a:r>
            <a:endParaRPr lang="en-US" altLang="zh-CN"/>
          </a:p>
        </p:txBody>
      </p:sp>
      <p:sp>
        <p:nvSpPr>
          <p:cNvPr id="3" name="内容占位符 2"/>
          <p:cNvSpPr>
            <a:spLocks noGrp="1"/>
          </p:cNvSpPr>
          <p:nvPr>
            <p:ph idx="1"/>
          </p:nvPr>
        </p:nvSpPr>
        <p:spPr/>
        <p:txBody>
          <a:bodyPr>
            <a:normAutofit/>
          </a:bodyPr>
          <a:p>
            <a:r>
              <a:rPr lang="zh-CN" altLang="en-US" sz="2400"/>
              <a:t>sleep让线程睡眠，交出CPU，让CPU去执行其他的任务。</a:t>
            </a:r>
            <a:endParaRPr lang="zh-CN" altLang="en-US" sz="2400"/>
          </a:p>
          <a:p>
            <a:endParaRPr lang="zh-CN" altLang="en-US" sz="2400"/>
          </a:p>
          <a:p>
            <a:r>
              <a:rPr lang="en-US" altLang="zh-CN" sz="2400"/>
              <a:t>sleep</a:t>
            </a:r>
            <a:r>
              <a:rPr sz="2400"/>
              <a:t>后进入</a:t>
            </a:r>
            <a:r>
              <a:rPr lang="en-US" altLang="zh-CN" sz="2400"/>
              <a:t>TIME_WAITING</a:t>
            </a:r>
            <a:r>
              <a:rPr sz="2400"/>
              <a:t>状态</a:t>
            </a:r>
            <a:endParaRPr sz="2400"/>
          </a:p>
          <a:p>
            <a:endParaRPr lang="zh-CN" altLang="en-US" sz="2400"/>
          </a:p>
          <a:p>
            <a:r>
              <a:rPr lang="zh-CN" altLang="en-US" sz="2400"/>
              <a:t>注意，sleep方法不会释放锁，也就是说如果当前线程持有对某个对象的锁，则即使调用sleep方法，其他线程也无法访问这个对象。</a:t>
            </a:r>
            <a:endParaRPr lang="zh-CN" altLang="en-US" sz="24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wait() notify()</a:t>
            </a:r>
            <a:endParaRPr lang="en-US" altLang="zh-CN"/>
          </a:p>
        </p:txBody>
      </p:sp>
      <p:sp>
        <p:nvSpPr>
          <p:cNvPr id="3" name="内容占位符 2"/>
          <p:cNvSpPr>
            <a:spLocks noGrp="1"/>
          </p:cNvSpPr>
          <p:nvPr>
            <p:ph idx="1"/>
          </p:nvPr>
        </p:nvSpPr>
        <p:spPr/>
        <p:txBody>
          <a:bodyPr/>
          <a:p>
            <a:r>
              <a:rPr lang="en-US" altLang="zh-CN" sz="2400"/>
              <a:t>wait()</a:t>
            </a:r>
            <a:r>
              <a:rPr lang="zh-CN" altLang="en-US" sz="2400"/>
              <a:t>使一个线程处于等待状态，并且释放所持有的对象的锁；</a:t>
            </a:r>
            <a:endParaRPr lang="zh-CN" altLang="en-US" sz="2400"/>
          </a:p>
          <a:p>
            <a:endParaRPr lang="zh-CN" altLang="en-US" sz="2400"/>
          </a:p>
          <a:p>
            <a:r>
              <a:rPr lang="zh-CN" altLang="en-US" sz="2400"/>
              <a:t>notify()唤醒一个处于等待状态的线程，调用此方法的时候，并不能确切的唤醒某一个等待状态的线程，而是由JVM确定唤醒哪个线程； </a:t>
            </a:r>
            <a:endParaRPr lang="zh-CN" altLang="en-US" sz="2400"/>
          </a:p>
          <a:p>
            <a:r>
              <a:rPr lang="zh-CN" altLang="en-US" sz="2400"/>
              <a:t>notityAll()唤醒所有处于等待状态的线程</a:t>
            </a:r>
            <a:endParaRPr lang="zh-CN" altLang="en-US" sz="2400"/>
          </a:p>
          <a:p>
            <a:endParaRPr lang="zh-CN" altLang="en-US" sz="2400"/>
          </a:p>
          <a:p>
            <a:r>
              <a:rPr lang="en-US" altLang="zh-CN" sz="2400"/>
              <a:t>notify</a:t>
            </a:r>
            <a:r>
              <a:rPr lang="zh-CN" altLang="en-US" sz="2400"/>
              <a:t>并不是将对象的锁给线程，而是让它们竞争，只有获得锁的线程才能进入就绪状态；没有获得锁的进入</a:t>
            </a:r>
            <a:r>
              <a:rPr lang="en-US" altLang="zh-CN" sz="2400"/>
              <a:t>BLOCKED</a:t>
            </a:r>
            <a:r>
              <a:rPr sz="2400"/>
              <a:t>状态</a:t>
            </a:r>
            <a:endParaRPr sz="24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join()</a:t>
            </a:r>
            <a:endParaRPr lang="en-US" altLang="zh-CN"/>
          </a:p>
        </p:txBody>
      </p:sp>
      <p:sp>
        <p:nvSpPr>
          <p:cNvPr id="3" name="内容占位符 2"/>
          <p:cNvSpPr>
            <a:spLocks noGrp="1"/>
          </p:cNvSpPr>
          <p:nvPr>
            <p:ph idx="1"/>
          </p:nvPr>
        </p:nvSpPr>
        <p:spPr/>
        <p:txBody>
          <a:bodyPr/>
          <a:p>
            <a:r>
              <a:rPr lang="zh-CN" altLang="en-US" sz="2400"/>
              <a:t>作用是运行某个线程，让调用线程等待</a:t>
            </a:r>
            <a:endParaRPr lang="zh-CN" altLang="en-US" sz="2400"/>
          </a:p>
          <a:p>
            <a:r>
              <a:rPr lang="zh-CN" altLang="en-US" sz="2400"/>
              <a:t>假如在main线程中，调用thread.join方法，则main方法会等待thread线程执行完毕或者等待一定的时间。如果调用的是无参join方法，则等待thread执行完毕，如果调用的是指定了时间参数的join方法，则等待一定的事件。</a:t>
            </a:r>
            <a:endParaRPr lang="zh-CN" altLang="en-US" sz="2400"/>
          </a:p>
          <a:p>
            <a:endParaRPr lang="zh-CN" altLang="en-US" sz="2400"/>
          </a:p>
          <a:p>
            <a:r>
              <a:rPr lang="zh-CN" altLang="en-US" sz="2400"/>
              <a:t>内部调用了</a:t>
            </a:r>
            <a:r>
              <a:rPr lang="en-US" altLang="zh-CN" sz="2400"/>
              <a:t>wait()</a:t>
            </a:r>
            <a:r>
              <a:rPr sz="2400"/>
              <a:t>。也因此</a:t>
            </a:r>
            <a:r>
              <a:rPr lang="en-US" altLang="zh-CN" sz="2400"/>
              <a:t>join()</a:t>
            </a:r>
            <a:r>
              <a:rPr sz="2400"/>
              <a:t>会释放锁。</a:t>
            </a:r>
            <a:endParaRPr sz="24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park() unpark()</a:t>
            </a:r>
            <a:endParaRPr lang="en-US" altLang="zh-CN"/>
          </a:p>
        </p:txBody>
      </p:sp>
      <p:sp>
        <p:nvSpPr>
          <p:cNvPr id="3" name="内容占位符 2"/>
          <p:cNvSpPr>
            <a:spLocks noGrp="1"/>
          </p:cNvSpPr>
          <p:nvPr>
            <p:ph idx="1"/>
          </p:nvPr>
        </p:nvSpPr>
        <p:spPr/>
        <p:txBody>
          <a:bodyPr/>
          <a:p>
            <a:r>
              <a:rPr lang="en-US" altLang="zh-CN" sz="2400">
                <a:sym typeface="+mn-ea"/>
              </a:rPr>
              <a:t>park()</a:t>
            </a:r>
            <a:r>
              <a:rPr sz="2400">
                <a:sym typeface="+mn-ea"/>
              </a:rPr>
              <a:t>使一个线程处于等待状态，不释放所持有的对象的锁；</a:t>
            </a:r>
            <a:endParaRPr lang="zh-CN" altLang="en-US" sz="2400"/>
          </a:p>
          <a:p>
            <a:endParaRPr lang="zh-CN" altLang="en-US" sz="2400"/>
          </a:p>
          <a:p>
            <a:r>
              <a:rPr lang="en-US" altLang="zh-CN" sz="2400">
                <a:sym typeface="+mn-ea"/>
              </a:rPr>
              <a:t>unpark</a:t>
            </a:r>
            <a:r>
              <a:rPr sz="2400">
                <a:sym typeface="+mn-ea"/>
              </a:rPr>
              <a:t>()唤醒指定的线程。</a:t>
            </a:r>
            <a:endParaRPr lang="zh-CN" altLang="en-US" sz="24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interrupt</a:t>
            </a:r>
            <a:endParaRPr lang="zh-CN" altLang="en-US"/>
          </a:p>
        </p:txBody>
      </p:sp>
      <p:sp>
        <p:nvSpPr>
          <p:cNvPr id="3" name="内容占位符 2"/>
          <p:cNvSpPr>
            <a:spLocks noGrp="1"/>
          </p:cNvSpPr>
          <p:nvPr>
            <p:ph idx="1"/>
          </p:nvPr>
        </p:nvSpPr>
        <p:spPr/>
        <p:txBody>
          <a:bodyPr>
            <a:normAutofit/>
          </a:bodyPr>
          <a:p>
            <a:pPr marL="0" indent="0">
              <a:buNone/>
            </a:pPr>
            <a:r>
              <a:rPr lang="zh-CN" altLang="en-US" sz="2400"/>
              <a:t>中断某个等待阻塞</a:t>
            </a:r>
            <a:r>
              <a:rPr lang="zh-CN" altLang="en-US" sz="2400"/>
              <a:t>线程。</a:t>
            </a:r>
            <a:endParaRPr lang="zh-CN" altLang="en-US" sz="2400"/>
          </a:p>
          <a:p>
            <a:pPr marL="0" indent="0">
              <a:buNone/>
            </a:pPr>
            <a:endParaRPr lang="zh-CN" altLang="en-US" sz="2400"/>
          </a:p>
          <a:p>
            <a:pPr marL="0" indent="0">
              <a:buNone/>
            </a:pPr>
            <a:r>
              <a:rPr lang="zh-CN" altLang="en-US" sz="2400"/>
              <a:t>会让等待阻塞线程抛出一个异常。</a:t>
            </a:r>
            <a:endParaRPr lang="zh-CN" altLang="en-US" sz="2400"/>
          </a:p>
          <a:p>
            <a:pPr marL="0" indent="0">
              <a:buNone/>
            </a:pPr>
            <a:endParaRPr lang="zh-CN" altLang="en-US" sz="2400"/>
          </a:p>
          <a:p>
            <a:pPr marL="0" indent="0">
              <a:buNone/>
            </a:pPr>
            <a:r>
              <a:rPr lang="zh-CN" altLang="en-US" sz="2400"/>
              <a:t>不能中断某个运行中的线程。</a:t>
            </a:r>
            <a:endParaRPr lang="zh-CN" altLang="en-US" sz="24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1556</Words>
  <Application>WPS 演示</Application>
  <PresentationFormat>宽屏</PresentationFormat>
  <Paragraphs>83</Paragraphs>
  <Slides>11</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0" baseType="lpstr">
      <vt:lpstr>Arial</vt:lpstr>
      <vt:lpstr>宋体</vt:lpstr>
      <vt:lpstr>Wingdings</vt:lpstr>
      <vt:lpstr>微软雅黑</vt:lpstr>
      <vt:lpstr>Wingdings</vt:lpstr>
      <vt:lpstr>Arial Unicode MS</vt:lpstr>
      <vt:lpstr>Calibri</vt:lpstr>
      <vt:lpstr>Office 主题​​</vt:lpstr>
      <vt:lpstr>Paint.Picture</vt:lpstr>
      <vt:lpstr>40.Thread类的sleep()方法和对象的wait()方法有什么区别? </vt:lpstr>
      <vt:lpstr>区别</vt:lpstr>
      <vt:lpstr>相关方法</vt:lpstr>
      <vt:lpstr>方法及状态转移</vt:lpstr>
      <vt:lpstr>sleep()</vt:lpstr>
      <vt:lpstr>wait() notify()</vt:lpstr>
      <vt:lpstr>join()</vt:lpstr>
      <vt:lpstr>park() unpark()</vt:lpstr>
      <vt:lpstr>interrupt</vt:lpstr>
      <vt:lpstr>使用协同方式interrupt</vt:lpstr>
      <vt:lpstr>interrupt+try/catch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yaleguo</cp:lastModifiedBy>
  <cp:revision>204</cp:revision>
  <dcterms:created xsi:type="dcterms:W3CDTF">2019-06-19T02:08:00Z</dcterms:created>
  <dcterms:modified xsi:type="dcterms:W3CDTF">2020-08-01T00:24:14Z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