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18" autoAdjust="0"/>
  </p:normalViewPr>
  <p:slideViewPr>
    <p:cSldViewPr snapToGrid="0">
      <p:cViewPr>
        <p:scale>
          <a:sx n="75" d="100"/>
          <a:sy n="75" d="100"/>
        </p:scale>
        <p:origin x="51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6154B-BF5F-456F-A02B-D1E0C580A9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CCA52-2623-4F22-91C3-EA448BD1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7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数学上有很多方法来表示的和的接近程度，比如我们可以用和的差的平方的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来表示它们的接近程度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叫做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单个样本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误差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CA52-2623-4F22-91C3-EA448BD10A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69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CA52-2623-4F22-91C3-EA448BD10A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42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CA52-2623-4F22-91C3-EA448BD10A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86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我们会发现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梯度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是一个向量，它指向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函数值上升最快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向。显然，梯度的反方向当然就是函数值下降最快的方向了。我们每次沿着梯度相反方向去修改的值，当然就能走到函数的最小值附近。之所以是最小值附近而不是最小值那个点，是因为我们每次移动的步长不会那么恰到好处，有可能最后一次迭代走远了越过了最小值那个点。步长的选择是门手艺，如果选择小了，那么就会迭代很多轮才能走到最小值附近；如果选择大了，那可能就会越过最小值很远，收敛不到一个好的点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CA52-2623-4F22-91C3-EA448BD10A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74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假使我们采用的都是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50x50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像素的小图片，并且我们将所有的像素视为特征，则会有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2500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个特征，如果我们要进一步将两两特征组合构成一个多项式模型，则会有约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2500</m:t>
                        </m:r>
                      </m:e>
                      <m:sup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/2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个（接近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百万个）特征。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假使我们采用的都是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50x50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像素的小图片，并且我们将所有的像素视为特征，则会有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2500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个特征，如果我们要进一步将两两特征组合构成一个多项式模型，则会有约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2500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〗^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2/2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个（接近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百万个）特征。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CA52-2623-4F22-91C3-EA448BD10A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5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神经元把自己的收到的消息进行计算，并向其他神经元传递消息。这也是我们的感觉和肌肉运转的原理。如果你想活动一块肌肉，就会触发一个神经元给你的肌肉发送脉冲，并引起你的肌肉收缩。如果一些感官：比如说眼睛想要给大脑传递一个消息，那么它就像这样发送电脉冲给大脑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CA52-2623-4F22-91C3-EA448BD10A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8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该模型的输出变量范围始终在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CA52-2623-4F22-91C3-EA448BD10A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0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神经网络其实就是按照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一定规则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连接起来的多个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神经元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。上图展示了一个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全连接</a:t>
                </a:r>
                <a:r>
                  <a:rPr lang="en-US" altLang="zh-CN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(full connected, FC)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神经网络，通过观察上面的图，我们可以发现它的规则包括：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神经元按照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来布局。最左边的层叫做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输入层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，负责接收输入数据；最右边的层叫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输出层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，我们可以从这层获取神经网络输出数据。输入层和输出层之间的层叫做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隐藏层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，因为它们对于外部来说是不可见的。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同一层的神经元之间没有连接。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层的每个神经元和第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N-1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层的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所有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神经元相连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这就是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full connected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的含义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N-1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层神经元的输出就是第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层神经元的输入。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每个连接都有一个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权值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</a:p>
              <a:p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200" i="1" kern="120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代表第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𝑗</m:t>
                    </m:r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层的第 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个激活单元。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代表从第 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𝑗</m:t>
                    </m:r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层映射到第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𝑗</m:t>
                    </m:r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+1</m:t>
                    </m:r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层时的权重的矩阵，例如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代表从第一层映射到第二层的权重的矩阵。其尺寸为：以第 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𝑗</m:t>
                    </m:r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+1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层的激活单元数量为行数，以第 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𝑗</m:t>
                    </m:r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层的激活单元数加一为列数的矩阵。例如：上图所示的神经网络中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的尺寸为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3*4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神经网络其实就是按照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一定规则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连接起来的多个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神经元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。上图展示了一个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全连接</a:t>
                </a:r>
                <a:r>
                  <a:rPr lang="en-US" altLang="zh-CN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(full connected, FC)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神经网络，通过观察上面的图，我们可以发现它的规则包括：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神经元按照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来布局。最左边的层叫做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输入层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，负责接收输入数据；最右边的层叫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输出层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，我们可以从这层获取神经网络输出数据。输入层和输出层之间的层叫做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隐藏层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，因为它们对于外部来说是不可见的。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同一层的神经元之间没有连接。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层的每个神经元和第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N-1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层的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所有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神经元相连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这就是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full connected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的含义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N-1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层神经元的输出就是第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层神经元的输入。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每个连接都有一个</a:t>
                </a: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权值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</a:p>
              <a:p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𝑖^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𝑗) 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代表第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层的第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个激活单元。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𝜃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𝑗)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代表从第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层映射到第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𝑗+1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层时的权重的矩阵，例如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𝜃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1)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代表从第一层映射到第二层的权重的矩阵。其尺寸为：以第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𝑗+1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层的激活单元数量为行数，以第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层的激活单元数加一为列数的矩阵。例如：上图所示的神经网络中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𝜃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1)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的尺寸为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3*4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CA52-2623-4F22-91C3-EA448BD10A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28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上面进行的讨论中只是将特征矩阵中的一行（一个训练实例）喂给了神经网络，我们需要将整个训练集都喂给我们的神经网络算法来学习模型。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我们可以知道：每一个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都是由上一层所有的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和每一个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所对应的决定的。</a:t>
                </a: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我们把这样从左到右的算法称为前向传播算法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 </a:t>
                </a:r>
                <a:r>
                  <a:rPr lang="en-US" altLang="zh-CN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FORWARD PROPAGATION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上面进行的讨论中只是将特征矩阵中的一行（一个训练实例）喂给了神经网络，我们需要将整个训练集都喂给我们的神经网络算法来学习模型。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我们可以知道：每一个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都是由上一层所有的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和每一个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所对应的决定的。</a:t>
                </a: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我们把这样从左到右的算法称为前向传播算法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 </a:t>
                </a:r>
                <a:r>
                  <a:rPr lang="en-US" altLang="zh-CN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FORWARD PROPAGATION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CA52-2623-4F22-91C3-EA448BD10A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25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CA52-2623-4F22-91C3-EA448BD10A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1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CA52-2623-4F22-91C3-EA448BD10A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9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9197-FA6D-49A2-B122-515029F62839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94B4-EFEA-422A-99D0-F1EEC42C0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69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9197-FA6D-49A2-B122-515029F62839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94B4-EFEA-422A-99D0-F1EEC42C0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3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9197-FA6D-49A2-B122-515029F62839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94B4-EFEA-422A-99D0-F1EEC42C0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2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9197-FA6D-49A2-B122-515029F62839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94B4-EFEA-422A-99D0-F1EEC42C0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0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9197-FA6D-49A2-B122-515029F62839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94B4-EFEA-422A-99D0-F1EEC42C0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5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9197-FA6D-49A2-B122-515029F62839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94B4-EFEA-422A-99D0-F1EEC42C0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7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9197-FA6D-49A2-B122-515029F62839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94B4-EFEA-422A-99D0-F1EEC42C0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9197-FA6D-49A2-B122-515029F62839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94B4-EFEA-422A-99D0-F1EEC42C0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8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9197-FA6D-49A2-B122-515029F62839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94B4-EFEA-422A-99D0-F1EEC42C0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9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9197-FA6D-49A2-B122-515029F62839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94B4-EFEA-422A-99D0-F1EEC42C0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9197-FA6D-49A2-B122-515029F62839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94B4-EFEA-422A-99D0-F1EEC42C0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8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9197-FA6D-49A2-B122-515029F62839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94B4-EFEA-422A-99D0-F1EEC42C0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9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神经网络与</a:t>
            </a:r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马啸凡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r>
                      <a:rPr lang="en-US" altLang="zh-CN" i="1"/>
                      <m:t>=−30,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=20,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=20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我们的输出函数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h</m:t>
                        </m:r>
                      </m:e>
                      <m:sub>
                        <m:r>
                          <a:rPr lang="en-US" altLang="zh-CN" i="1"/>
                          <m:t>𝜃</m:t>
                        </m:r>
                      </m:sub>
                    </m:sSub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即为：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h</m:t>
                        </m:r>
                      </m:e>
                      <m:sub>
                        <m:r>
                          <a:rPr lang="en-US" altLang="zh-CN" i="1"/>
                          <m:t>𝛩</m:t>
                        </m:r>
                      </m:sub>
                    </m:sSub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)=</m:t>
                    </m:r>
                    <m:r>
                      <a:rPr lang="en-US" altLang="zh-CN" i="1"/>
                      <m:t>𝑔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−30+20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+20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69731"/>
            <a:ext cx="5464629" cy="32072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061" y="2328069"/>
            <a:ext cx="3714750" cy="2028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930" y="4269127"/>
            <a:ext cx="5226638" cy="24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多重分类</a:t>
            </a:r>
            <a:endParaRPr lang="zh-CN" altLang="en-US" dirty="0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180718" y="1825624"/>
            <a:ext cx="3298267" cy="30402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200272" cy="31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1825624"/>
            <a:ext cx="163365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87744"/>
              </p:ext>
            </p:extLst>
          </p:nvPr>
        </p:nvGraphicFramePr>
        <p:xfrm>
          <a:off x="948960" y="3871459"/>
          <a:ext cx="10404840" cy="230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4" imgW="4254500" imgH="939800" progId="Equation.DSMT4">
                  <p:embed/>
                </p:oleObj>
              </mc:Choice>
              <mc:Fallback>
                <p:oleObj r:id="rId4" imgW="4254500" imgH="93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960" y="3871459"/>
                        <a:ext cx="10404840" cy="2305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04876" y="1456939"/>
            <a:ext cx="19372282" cy="110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047515"/>
              </p:ext>
            </p:extLst>
          </p:nvPr>
        </p:nvGraphicFramePr>
        <p:xfrm>
          <a:off x="904876" y="1914139"/>
          <a:ext cx="10501690" cy="117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6" imgW="4356100" imgH="482600" progId="Equation.DSMT4">
                  <p:embed/>
                </p:oleObj>
              </mc:Choice>
              <mc:Fallback>
                <p:oleObj r:id="rId6" imgW="43561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6" y="1914139"/>
                        <a:ext cx="10501690" cy="1171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3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200" y="1825625"/>
            <a:ext cx="5956300" cy="43513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90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我们用</a:t>
                </a:r>
                <a14:m>
                  <m:oMath xmlns:m="http://schemas.openxmlformats.org/officeDocument/2006/math">
                    <m:r>
                      <a:rPr lang="en-US" altLang="zh-CN" i="1"/>
                      <m:t>𝛿</m:t>
                    </m:r>
                  </m:oMath>
                </a14:m>
                <a:r>
                  <a:rPr lang="zh-CN" altLang="zh-CN" dirty="0"/>
                  <a:t>来表示误差，则：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𝛿</m:t>
                        </m:r>
                      </m:e>
                      <m:sup>
                        <m:r>
                          <a:rPr lang="en-US" altLang="zh-CN" i="1"/>
                          <m:t>(4)</m:t>
                        </m:r>
                      </m:sup>
                    </m:sSup>
                    <m:r>
                      <a:rPr lang="en-US" altLang="zh-CN" i="1"/>
                      <m:t>=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𝑎</m:t>
                        </m:r>
                      </m:e>
                      <m:sup>
                        <m:r>
                          <a:rPr lang="en-US" altLang="zh-CN" i="1"/>
                          <m:t>(4)</m:t>
                        </m:r>
                      </m:sup>
                    </m:sSup>
                    <m:r>
                      <a:rPr lang="en-US" altLang="zh-CN" i="1"/>
                      <m:t>−</m:t>
                    </m:r>
                    <m:r>
                      <a:rPr lang="en-US" altLang="zh-CN" i="1"/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r>
                  <a:rPr lang="zh-CN" altLang="zh-CN" dirty="0"/>
                  <a:t>我们利用这个误差值来计算前一层的误差：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𝛿</m:t>
                        </m:r>
                      </m:e>
                      <m:sup>
                        <m:r>
                          <a:rPr lang="en-US" altLang="zh-CN" i="1"/>
                          <m:t>(3)</m:t>
                        </m:r>
                      </m:sup>
                    </m:sSup>
                    <m:r>
                      <a:rPr lang="en-US" altLang="zh-CN" i="1"/>
                      <m:t>=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𝛩</m:t>
                                </m:r>
                              </m:e>
                              <m:sup>
                                <m:r>
                                  <a:rPr lang="en-US" altLang="zh-CN" i="1"/>
                                  <m:t>(3)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𝛿</m:t>
                        </m:r>
                      </m:e>
                      <m:sup>
                        <m:r>
                          <a:rPr lang="en-US" altLang="zh-CN" i="1"/>
                          <m:t>(4)</m:t>
                        </m:r>
                      </m:sup>
                    </m:sSup>
                    <m:r>
                      <a:rPr lang="en-US" altLang="zh-CN" i="1"/>
                      <m:t>∗</m:t>
                    </m:r>
                    <m:r>
                      <a:rPr lang="en-US" altLang="zh-CN" i="1"/>
                      <m:t>𝑔</m:t>
                    </m:r>
                    <m:r>
                      <a:rPr lang="en-US" altLang="zh-CN" i="1"/>
                      <m:t>′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𝑧</m:t>
                            </m:r>
                          </m:e>
                          <m:sup>
                            <m:r>
                              <a:rPr lang="en-US" altLang="zh-CN" i="1"/>
                              <m:t>(3)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r>
                  <a:rPr lang="zh-CN" altLang="zh-CN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i="1"/>
                      <m:t>𝑔</m:t>
                    </m:r>
                    <m:r>
                      <a:rPr lang="en-US" altLang="zh-CN" i="1"/>
                      <m:t>′(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𝑧</m:t>
                        </m:r>
                      </m:e>
                      <m:sup>
                        <m:r>
                          <a:rPr lang="en-US" altLang="zh-CN" i="1"/>
                          <m:t>(3)</m:t>
                        </m:r>
                      </m:sup>
                    </m:sSup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/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形函数的导数，</a:t>
                </a:r>
                <a14:m>
                  <m:oMath xmlns:m="http://schemas.openxmlformats.org/officeDocument/2006/math">
                    <m:r>
                      <a:rPr lang="en-US" altLang="zh-CN" i="1"/>
                      <m:t>𝑔</m:t>
                    </m:r>
                    <m:r>
                      <a:rPr lang="en-US" altLang="zh-CN" i="1"/>
                      <m:t>′(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𝑧</m:t>
                        </m:r>
                      </m:e>
                      <m:sup>
                        <m:r>
                          <a:rPr lang="en-US" altLang="zh-CN" i="1"/>
                          <m:t>(3)</m:t>
                        </m:r>
                      </m:sup>
                    </m:sSup>
                    <m:r>
                      <a:rPr lang="en-US" altLang="zh-CN" i="1"/>
                      <m:t>)=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𝑎</m:t>
                        </m:r>
                      </m:e>
                      <m:sup>
                        <m:r>
                          <a:rPr lang="en-US" altLang="zh-CN" i="1"/>
                          <m:t>(3)</m:t>
                        </m:r>
                      </m:sup>
                    </m:sSup>
                    <m:r>
                      <a:rPr lang="en-US" altLang="zh-CN" i="1"/>
                      <m:t>∗(1−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𝑎</m:t>
                        </m:r>
                      </m:e>
                      <m:sup>
                        <m:r>
                          <a:rPr lang="en-US" altLang="zh-CN" i="1"/>
                          <m:t>(3)</m:t>
                        </m:r>
                      </m:sup>
                    </m:sSup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r>
                  <a:rPr lang="zh-CN" altLang="zh-CN" dirty="0" smtClean="0"/>
                  <a:t>而</a:t>
                </a:r>
                <a14:m>
                  <m:oMath xmlns:m="http://schemas.openxmlformats.org/officeDocument/2006/math">
                    <m:r>
                      <a:rPr lang="en-US" altLang="zh-CN" i="1"/>
                      <m:t>(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𝜃</m:t>
                        </m:r>
                      </m:e>
                      <m:sup>
                        <m:r>
                          <a:rPr lang="en-US" altLang="zh-CN" i="1"/>
                          <m:t>(3)</m:t>
                        </m:r>
                      </m:sup>
                    </m:sSup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)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𝛿</m:t>
                        </m:r>
                      </m:e>
                      <m:sup>
                        <m:r>
                          <a:rPr lang="en-US" altLang="zh-CN" i="1"/>
                          <m:t>(4)</m:t>
                        </m:r>
                      </m:sup>
                    </m:sSup>
                  </m:oMath>
                </a14:m>
                <a:r>
                  <a:rPr lang="zh-CN" altLang="zh-CN" dirty="0"/>
                  <a:t>则是权重导致的误差的和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r>
                  <a:rPr lang="zh-CN" altLang="zh-CN" dirty="0" smtClean="0"/>
                  <a:t>下一步</a:t>
                </a:r>
                <a:r>
                  <a:rPr lang="zh-CN" altLang="zh-CN" dirty="0"/>
                  <a:t>是继续计算第二层的误差：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𝛿</m:t>
                        </m:r>
                      </m:e>
                      <m:sup>
                        <m:r>
                          <a:rPr lang="en-US" altLang="zh-CN" i="1"/>
                          <m:t>(2)</m:t>
                        </m:r>
                      </m:sup>
                    </m:sSup>
                    <m:r>
                      <a:rPr lang="en-US" altLang="zh-CN" i="1"/>
                      <m:t>=(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𝛩</m:t>
                        </m:r>
                      </m:e>
                      <m:sup>
                        <m:r>
                          <a:rPr lang="en-US" altLang="zh-CN" i="1"/>
                          <m:t>(2)</m:t>
                        </m:r>
                      </m:sup>
                    </m:sSup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)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𝛿</m:t>
                        </m:r>
                      </m:e>
                      <m:sup>
                        <m:r>
                          <a:rPr lang="en-US" altLang="zh-CN" i="1"/>
                          <m:t>(3)</m:t>
                        </m:r>
                      </m:sup>
                    </m:sSup>
                    <m:r>
                      <a:rPr lang="en-US" altLang="zh-CN" i="1"/>
                      <m:t>∗</m:t>
                    </m:r>
                    <m:r>
                      <a:rPr lang="en-US" altLang="zh-CN" i="1"/>
                      <m:t>𝑔</m:t>
                    </m:r>
                    <m:r>
                      <a:rPr lang="en-US" altLang="zh-CN" i="1"/>
                      <m:t>′(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𝑧</m:t>
                        </m:r>
                      </m:e>
                      <m:sup>
                        <m:r>
                          <a:rPr lang="en-US" altLang="zh-CN" i="1"/>
                          <m:t>(2)</m:t>
                        </m:r>
                      </m:sup>
                    </m:sSup>
                    <m:r>
                      <a:rPr lang="en-US" altLang="zh-CN" i="1"/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8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838200" y="2174081"/>
            <a:ext cx="10248900" cy="31345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64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在求出了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𝛥</m:t>
                        </m:r>
                      </m:e>
                      <m:sub>
                        <m:r>
                          <a:rPr lang="en-US" altLang="zh-CN" i="1"/>
                          <m:t>𝑖𝑗</m:t>
                        </m:r>
                      </m:sub>
                      <m: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𝑙</m:t>
                        </m:r>
                        <m:r>
                          <a:rPr lang="en-US" altLang="zh-CN" i="1"/>
                          <m:t>)</m:t>
                        </m:r>
                      </m:sup>
                    </m:sSubSup>
                  </m:oMath>
                </a14:m>
                <a:r>
                  <a:rPr lang="zh-CN" altLang="zh-CN" dirty="0"/>
                  <a:t>之后，我们便可以计算代价函数的偏导数了，计算方法如下：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𝐷</m:t>
                        </m:r>
                      </m:e>
                      <m:sub>
                        <m:r>
                          <a:rPr lang="en-US" altLang="zh-CN" i="1"/>
                          <m:t>𝑖𝑗</m:t>
                        </m:r>
                      </m:sub>
                      <m: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𝑙</m:t>
                        </m:r>
                        <m:r>
                          <a:rPr lang="en-US" altLang="zh-CN" i="1"/>
                          <m:t>)</m:t>
                        </m:r>
                      </m:sup>
                    </m:sSubSup>
                    <m:r>
                      <a:rPr lang="en-US" altLang="zh-CN" i="1"/>
                      <m:t>:=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𝑚</m:t>
                        </m:r>
                      </m:den>
                    </m:f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𝛥</m:t>
                        </m:r>
                      </m:e>
                      <m:sub>
                        <m:r>
                          <a:rPr lang="en-US" altLang="zh-CN" i="1"/>
                          <m:t>𝑖𝑗</m:t>
                        </m:r>
                      </m:sub>
                      <m: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𝑙</m:t>
                        </m:r>
                        <m:r>
                          <a:rPr lang="en-US" altLang="zh-CN" i="1"/>
                          <m:t>)</m:t>
                        </m:r>
                      </m:sup>
                    </m:sSubSup>
                    <m:r>
                      <a:rPr lang="en-US" altLang="zh-CN" i="1"/>
                      <m:t>+</m:t>
                    </m:r>
                    <m:r>
                      <a:rPr lang="en-US" altLang="zh-CN" i="1"/>
                      <m:t>𝜆</m:t>
                    </m:r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𝛩</m:t>
                        </m:r>
                      </m:e>
                      <m:sub>
                        <m:r>
                          <a:rPr lang="en-US" altLang="zh-CN" i="1"/>
                          <m:t>𝑖𝑗</m:t>
                        </m:r>
                      </m:sub>
                      <m: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𝑙</m:t>
                        </m:r>
                        <m:r>
                          <a:rPr lang="en-US" altLang="zh-CN" i="1"/>
                          <m:t>)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/>
                      <m:t>𝑖𝑓</m:t>
                    </m:r>
                    <m:r>
                      <a:rPr lang="en-US" altLang="zh-CN" i="1"/>
                      <m:t> </m:t>
                    </m:r>
                    <m:r>
                      <a:rPr lang="en-US" altLang="zh-CN" i="1"/>
                      <m:t>𝑗</m:t>
                    </m:r>
                    <m:r>
                      <a:rPr lang="en-US" altLang="zh-CN" i="1"/>
                      <m:t>≠0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𝐷</m:t>
                        </m:r>
                      </m:e>
                      <m:sub>
                        <m:r>
                          <a:rPr lang="en-US" altLang="zh-CN" i="1"/>
                          <m:t>𝑖𝑗</m:t>
                        </m:r>
                      </m:sub>
                      <m: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𝑙</m:t>
                        </m:r>
                        <m:r>
                          <a:rPr lang="en-US" altLang="zh-CN" i="1"/>
                          <m:t>)</m:t>
                        </m:r>
                      </m:sup>
                    </m:sSubSup>
                    <m:r>
                      <a:rPr lang="en-US" altLang="zh-CN" i="1"/>
                      <m:t>:=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𝑚</m:t>
                        </m:r>
                      </m:den>
                    </m:f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𝛥</m:t>
                        </m:r>
                      </m:e>
                      <m:sub>
                        <m:r>
                          <a:rPr lang="en-US" altLang="zh-CN" i="1"/>
                          <m:t>𝑖𝑗</m:t>
                        </m:r>
                      </m:sub>
                      <m: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𝑙</m:t>
                        </m:r>
                        <m:r>
                          <a:rPr lang="en-US" altLang="zh-CN" i="1"/>
                          <m:t>)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/>
                      <m:t>𝑖𝑓</m:t>
                    </m:r>
                    <m:r>
                      <a:rPr lang="en-US" altLang="zh-CN" i="1"/>
                      <m:t> </m:t>
                    </m:r>
                    <m:r>
                      <a:rPr lang="en-US" altLang="zh-CN" i="1"/>
                      <m:t>𝑗</m:t>
                    </m:r>
                    <m:r>
                      <a:rPr lang="en-US" altLang="zh-CN" i="1"/>
                      <m:t>=0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2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824037" y="1690688"/>
            <a:ext cx="7370763" cy="44862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10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34350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9412"/>
            <a:ext cx="8643373" cy="9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400" y="4044426"/>
            <a:ext cx="7772400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0515600" cy="12594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762" y="3085052"/>
            <a:ext cx="2761574" cy="9535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02175"/>
            <a:ext cx="40100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</a:t>
            </a:r>
            <a:r>
              <a:rPr lang="zh-CN" altLang="en-US" dirty="0" smtClean="0"/>
              <a:t>下降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904398"/>
            <a:ext cx="4926534" cy="1288478"/>
          </a:xfrm>
          <a:prstGeom prst="rect">
            <a:avLst/>
          </a:prstGeom>
        </p:spPr>
      </p:pic>
      <p:pic>
        <p:nvPicPr>
          <p:cNvPr id="2050" name="Picture 2" descr="http://upload-images.jianshu.io/upload_images/2256672-46acc2c2d52fc366.png?imageMogr2/auto-orient/strip%7CimageView2/2/w/4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2035057"/>
            <a:ext cx="3692525" cy="373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25624"/>
            <a:ext cx="4704862" cy="955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781299"/>
            <a:ext cx="4704862" cy="145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非线性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969" y="1877785"/>
            <a:ext cx="5247303" cy="3155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213" y="2093570"/>
            <a:ext cx="4567730" cy="29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8795657" cy="43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3496468"/>
            <a:ext cx="6194169" cy="12025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5637"/>
            <a:ext cx="10414000" cy="1617825"/>
          </a:xfrm>
          <a:prstGeom prst="rect">
            <a:avLst/>
          </a:prstGeom>
        </p:spPr>
      </p:pic>
      <p:pic>
        <p:nvPicPr>
          <p:cNvPr id="3074" name="Picture 2" descr="http://upload-images.jianshu.io/upload_images/2256672-e7e64f57dc6b1c64.jp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4" y="4716461"/>
            <a:ext cx="2387600" cy="191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0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http://upload-images.jianshu.io/upload_images/2256672-92111b104ce0d57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8672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32" y="1741179"/>
            <a:ext cx="10519726" cy="443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601</Words>
  <Application>Microsoft Office PowerPoint</Application>
  <PresentationFormat>宽屏</PresentationFormat>
  <Paragraphs>48</Paragraphs>
  <Slides>17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Equation.DSMT4</vt:lpstr>
      <vt:lpstr>神经网络与BP</vt:lpstr>
      <vt:lpstr>线性模型</vt:lpstr>
      <vt:lpstr>PowerPoint 演示文稿</vt:lpstr>
      <vt:lpstr>梯度下降</vt:lpstr>
      <vt:lpstr>非线性</vt:lpstr>
      <vt:lpstr>神经元</vt:lpstr>
      <vt:lpstr>神经网络</vt:lpstr>
      <vt:lpstr>神经网络</vt:lpstr>
      <vt:lpstr>PowerPoint 演示文稿</vt:lpstr>
      <vt:lpstr>示例</vt:lpstr>
      <vt:lpstr>多重分类</vt:lpstr>
      <vt:lpstr>PowerPoint 演示文稿</vt:lpstr>
      <vt:lpstr>反向传播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神经网络与BP</dc:title>
  <dc:creator>马啸凡</dc:creator>
  <cp:lastModifiedBy>马啸凡</cp:lastModifiedBy>
  <cp:revision>10</cp:revision>
  <dcterms:created xsi:type="dcterms:W3CDTF">2018-08-31T06:01:12Z</dcterms:created>
  <dcterms:modified xsi:type="dcterms:W3CDTF">2018-08-31T09:44:50Z</dcterms:modified>
</cp:coreProperties>
</file>