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naheim"/>
      <p:regular r:id="rId19"/>
    </p:embeddedFont>
    <p:embeddedFont>
      <p:font typeface="DM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fNsI3yat77LKuBYFg6WTGPx+b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regular.fntdata"/><Relationship Id="rId11" Type="http://schemas.openxmlformats.org/officeDocument/2006/relationships/slide" Target="slides/slide7.xml"/><Relationship Id="rId22" Type="http://schemas.openxmlformats.org/officeDocument/2006/relationships/font" Target="fonts/DMSans-italic.fntdata"/><Relationship Id="rId10" Type="http://schemas.openxmlformats.org/officeDocument/2006/relationships/slide" Target="slides/slide6.xml"/><Relationship Id="rId21" Type="http://schemas.openxmlformats.org/officeDocument/2006/relationships/font" Target="fonts/DM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DM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naheim-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0" name="Google Shape;89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0" name="Google Shape;9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6" name="Google Shape;9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2" name="Google Shape;9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5" name="Google Shape;8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4" name="Google Shape;8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6"/>
          <p:cNvGrpSpPr/>
          <p:nvPr/>
        </p:nvGrpSpPr>
        <p:grpSpPr>
          <a:xfrm>
            <a:off x="152371" y="4028341"/>
            <a:ext cx="374394" cy="962866"/>
            <a:chOff x="-720900" y="1958300"/>
            <a:chExt cx="462900" cy="1190488"/>
          </a:xfrm>
        </p:grpSpPr>
        <p:sp>
          <p:nvSpPr>
            <p:cNvPr id="10" name="Google Shape;10;p1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 name="Google Shape;11;p1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 name="Google Shape;12;p1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 name="Google Shape;13;p1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 name="Google Shape;14;p1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 name="Google Shape;15;p1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 name="Google Shape;16;p1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 name="Google Shape;17;p1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 name="Google Shape;18;p1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 name="Google Shape;19;p1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 name="Google Shape;20;p1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 name="Google Shape;21;p1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 name="Google Shape;22;p1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 name="Google Shape;23;p1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 name="Google Shape;24;p1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 name="Google Shape;25;p16"/>
          <p:cNvGrpSpPr/>
          <p:nvPr/>
        </p:nvGrpSpPr>
        <p:grpSpPr>
          <a:xfrm rot="5400000">
            <a:off x="8322971" y="-141834"/>
            <a:ext cx="374394" cy="962866"/>
            <a:chOff x="-720900" y="1958300"/>
            <a:chExt cx="462900" cy="1190488"/>
          </a:xfrm>
        </p:grpSpPr>
        <p:sp>
          <p:nvSpPr>
            <p:cNvPr id="26" name="Google Shape;26;p1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 name="Google Shape;27;p1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 name="Google Shape;28;p1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 name="Google Shape;29;p1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 name="Google Shape;30;p1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 name="Google Shape;31;p1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 name="Google Shape;32;p1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 name="Google Shape;33;p1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 name="Google Shape;34;p1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 name="Google Shape;35;p1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 name="Google Shape;36;p1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 name="Google Shape;37;p1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 name="Google Shape;38;p1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 name="Google Shape;39;p1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 name="Google Shape;40;p1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
        <p:nvSpPr>
          <p:cNvPr id="41" name="Google Shape;41;p16"/>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16"/>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47" name="Google Shape;347;p25"/>
          <p:cNvGrpSpPr/>
          <p:nvPr/>
        </p:nvGrpSpPr>
        <p:grpSpPr>
          <a:xfrm flipH="1" rot="10800000">
            <a:off x="152371" y="152402"/>
            <a:ext cx="374394" cy="962866"/>
            <a:chOff x="-720900" y="1958300"/>
            <a:chExt cx="462900" cy="1190488"/>
          </a:xfrm>
        </p:grpSpPr>
        <p:sp>
          <p:nvSpPr>
            <p:cNvPr id="348" name="Google Shape;348;p25"/>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9" name="Google Shape;349;p25"/>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0" name="Google Shape;350;p25"/>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1" name="Google Shape;351;p25"/>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2" name="Google Shape;352;p25"/>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3" name="Google Shape;353;p25"/>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4" name="Google Shape;354;p25"/>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5" name="Google Shape;355;p25"/>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6" name="Google Shape;356;p25"/>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7" name="Google Shape;357;p25"/>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8" name="Google Shape;358;p25"/>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9" name="Google Shape;359;p25"/>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0" name="Google Shape;360;p25"/>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1" name="Google Shape;361;p25"/>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2" name="Google Shape;362;p25"/>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63" name="Google Shape;363;p25"/>
          <p:cNvGrpSpPr/>
          <p:nvPr/>
        </p:nvGrpSpPr>
        <p:grpSpPr>
          <a:xfrm flipH="1" rot="5400000">
            <a:off x="8322971" y="4322577"/>
            <a:ext cx="374394" cy="962866"/>
            <a:chOff x="-720900" y="1958300"/>
            <a:chExt cx="462900" cy="1190488"/>
          </a:xfrm>
        </p:grpSpPr>
        <p:sp>
          <p:nvSpPr>
            <p:cNvPr id="364" name="Google Shape;364;p25"/>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5" name="Google Shape;365;p25"/>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6" name="Google Shape;366;p25"/>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7" name="Google Shape;367;p25"/>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8" name="Google Shape;368;p25"/>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9" name="Google Shape;369;p25"/>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0" name="Google Shape;370;p25"/>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1" name="Google Shape;371;p25"/>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2" name="Google Shape;372;p25"/>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3" name="Google Shape;373;p25"/>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4" name="Google Shape;374;p25"/>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5" name="Google Shape;375;p25"/>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6" name="Google Shape;376;p25"/>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7" name="Google Shape;377;p25"/>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8" name="Google Shape;378;p25"/>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9" name="Shape 379"/>
        <p:cNvGrpSpPr/>
        <p:nvPr/>
      </p:nvGrpSpPr>
      <p:grpSpPr>
        <a:xfrm>
          <a:off x="0" y="0"/>
          <a:ext cx="0" cy="0"/>
          <a:chOff x="0" y="0"/>
          <a:chExt cx="0" cy="0"/>
        </a:xfrm>
      </p:grpSpPr>
      <p:sp>
        <p:nvSpPr>
          <p:cNvPr id="380" name="Google Shape;380;p26"/>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sp>
        <p:nvSpPr>
          <p:cNvPr id="382" name="Google Shape;382;p27"/>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3" name="Google Shape;383;p27"/>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4" name="Shape 384"/>
        <p:cNvGrpSpPr/>
        <p:nvPr/>
      </p:nvGrpSpPr>
      <p:grpSpPr>
        <a:xfrm>
          <a:off x="0" y="0"/>
          <a:ext cx="0" cy="0"/>
          <a:chOff x="0" y="0"/>
          <a:chExt cx="0" cy="0"/>
        </a:xfrm>
      </p:grpSpPr>
      <p:sp>
        <p:nvSpPr>
          <p:cNvPr id="385" name="Google Shape;385;p28"/>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6" name="Shape 386"/>
        <p:cNvGrpSpPr/>
        <p:nvPr/>
      </p:nvGrpSpPr>
      <p:grpSpPr>
        <a:xfrm>
          <a:off x="0" y="0"/>
          <a:ext cx="0" cy="0"/>
          <a:chOff x="0" y="0"/>
          <a:chExt cx="0" cy="0"/>
        </a:xfrm>
      </p:grpSpPr>
      <p:sp>
        <p:nvSpPr>
          <p:cNvPr id="387" name="Google Shape;387;p29"/>
          <p:cNvSpPr txBox="1"/>
          <p:nvPr>
            <p:ph hasCustomPrompt="1" type="title"/>
          </p:nvPr>
        </p:nvSpPr>
        <p:spPr>
          <a:xfrm>
            <a:off x="713225" y="1806525"/>
            <a:ext cx="52464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5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88" name="Google Shape;388;p29"/>
          <p:cNvSpPr txBox="1"/>
          <p:nvPr>
            <p:ph idx="1" type="subTitle"/>
          </p:nvPr>
        </p:nvSpPr>
        <p:spPr>
          <a:xfrm>
            <a:off x="713225" y="2901150"/>
            <a:ext cx="52464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389" name="Google Shape;389;p29"/>
          <p:cNvGrpSpPr/>
          <p:nvPr/>
        </p:nvGrpSpPr>
        <p:grpSpPr>
          <a:xfrm>
            <a:off x="242321" y="150516"/>
            <a:ext cx="374394" cy="962866"/>
            <a:chOff x="-720900" y="1958300"/>
            <a:chExt cx="462900" cy="1190488"/>
          </a:xfrm>
        </p:grpSpPr>
        <p:sp>
          <p:nvSpPr>
            <p:cNvPr id="390" name="Google Shape;390;p2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1" name="Google Shape;391;p2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2" name="Google Shape;392;p2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3" name="Google Shape;393;p2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4" name="Google Shape;394;p2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5" name="Google Shape;395;p2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6" name="Google Shape;396;p2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7" name="Google Shape;397;p2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8" name="Google Shape;398;p2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9" name="Google Shape;399;p2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0" name="Google Shape;400;p2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1" name="Google Shape;401;p2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2" name="Google Shape;402;p2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3" name="Google Shape;403;p2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4" name="Google Shape;404;p2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05" name="Google Shape;405;p29"/>
          <p:cNvGrpSpPr/>
          <p:nvPr/>
        </p:nvGrpSpPr>
        <p:grpSpPr>
          <a:xfrm rot="5400000">
            <a:off x="1110171" y="-143709"/>
            <a:ext cx="374394" cy="962866"/>
            <a:chOff x="-720900" y="1958300"/>
            <a:chExt cx="462900" cy="1190488"/>
          </a:xfrm>
        </p:grpSpPr>
        <p:sp>
          <p:nvSpPr>
            <p:cNvPr id="406" name="Google Shape;406;p2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7" name="Google Shape;407;p2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8" name="Google Shape;408;p2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9" name="Google Shape;409;p2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0" name="Google Shape;410;p2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1" name="Google Shape;411;p2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2" name="Google Shape;412;p2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3" name="Google Shape;413;p2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4" name="Google Shape;414;p2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5" name="Google Shape;415;p2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6" name="Google Shape;416;p2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7" name="Google Shape;417;p2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8" name="Google Shape;418;p2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9" name="Google Shape;419;p2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0" name="Google Shape;420;p2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1" name="Shape 42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22" name="Shape 422"/>
        <p:cNvGrpSpPr/>
        <p:nvPr/>
      </p:nvGrpSpPr>
      <p:grpSpPr>
        <a:xfrm>
          <a:off x="0" y="0"/>
          <a:ext cx="0" cy="0"/>
          <a:chOff x="0" y="0"/>
          <a:chExt cx="0" cy="0"/>
        </a:xfrm>
      </p:grpSpPr>
      <p:sp>
        <p:nvSpPr>
          <p:cNvPr id="423" name="Google Shape;423;p3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24" name="Google Shape;424;p31"/>
          <p:cNvGrpSpPr/>
          <p:nvPr/>
        </p:nvGrpSpPr>
        <p:grpSpPr>
          <a:xfrm>
            <a:off x="152371" y="4028341"/>
            <a:ext cx="374394" cy="962866"/>
            <a:chOff x="-720900" y="1958300"/>
            <a:chExt cx="462900" cy="1190488"/>
          </a:xfrm>
        </p:grpSpPr>
        <p:sp>
          <p:nvSpPr>
            <p:cNvPr id="425" name="Google Shape;425;p3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6" name="Google Shape;426;p3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7" name="Google Shape;427;p3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8" name="Google Shape;428;p3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9" name="Google Shape;429;p3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0" name="Google Shape;430;p3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1" name="Google Shape;431;p3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2" name="Google Shape;432;p3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3" name="Google Shape;433;p3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4" name="Google Shape;434;p3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5" name="Google Shape;435;p3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6" name="Google Shape;436;p3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7" name="Google Shape;437;p3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8" name="Google Shape;438;p3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9" name="Google Shape;439;p3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40" name="Google Shape;440;p31"/>
          <p:cNvGrpSpPr/>
          <p:nvPr/>
        </p:nvGrpSpPr>
        <p:grpSpPr>
          <a:xfrm rot="5400000">
            <a:off x="8322971" y="-141834"/>
            <a:ext cx="374394" cy="962866"/>
            <a:chOff x="-720900" y="1958300"/>
            <a:chExt cx="462900" cy="1190488"/>
          </a:xfrm>
        </p:grpSpPr>
        <p:sp>
          <p:nvSpPr>
            <p:cNvPr id="441" name="Google Shape;441;p3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2" name="Google Shape;442;p3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3" name="Google Shape;443;p3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4" name="Google Shape;444;p3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5" name="Google Shape;445;p3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6" name="Google Shape;446;p3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7" name="Google Shape;447;p3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8" name="Google Shape;448;p3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9" name="Google Shape;449;p3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0" name="Google Shape;450;p3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1" name="Google Shape;451;p3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2" name="Google Shape;452;p3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3" name="Google Shape;453;p3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4" name="Google Shape;454;p3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5" name="Google Shape;455;p3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6" name="Shape 456"/>
        <p:cNvGrpSpPr/>
        <p:nvPr/>
      </p:nvGrpSpPr>
      <p:grpSpPr>
        <a:xfrm>
          <a:off x="0" y="0"/>
          <a:ext cx="0" cy="0"/>
          <a:chOff x="0" y="0"/>
          <a:chExt cx="0" cy="0"/>
        </a:xfrm>
      </p:grpSpPr>
      <p:sp>
        <p:nvSpPr>
          <p:cNvPr id="457" name="Google Shape;457;p32"/>
          <p:cNvSpPr txBox="1"/>
          <p:nvPr>
            <p:ph type="title"/>
          </p:nvPr>
        </p:nvSpPr>
        <p:spPr>
          <a:xfrm>
            <a:off x="4070575" y="3459688"/>
            <a:ext cx="4360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58" name="Google Shape;458;p32"/>
          <p:cNvSpPr txBox="1"/>
          <p:nvPr>
            <p:ph idx="1" type="subTitle"/>
          </p:nvPr>
        </p:nvSpPr>
        <p:spPr>
          <a:xfrm>
            <a:off x="3745250" y="801375"/>
            <a:ext cx="4685400" cy="244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59" name="Google Shape;459;p32"/>
          <p:cNvGrpSpPr/>
          <p:nvPr/>
        </p:nvGrpSpPr>
        <p:grpSpPr>
          <a:xfrm>
            <a:off x="242321" y="150516"/>
            <a:ext cx="374394" cy="962866"/>
            <a:chOff x="-720900" y="1958300"/>
            <a:chExt cx="462900" cy="1190488"/>
          </a:xfrm>
        </p:grpSpPr>
        <p:sp>
          <p:nvSpPr>
            <p:cNvPr id="460" name="Google Shape;460;p3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1" name="Google Shape;461;p3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2" name="Google Shape;462;p3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3" name="Google Shape;463;p3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4" name="Google Shape;464;p3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5" name="Google Shape;465;p3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6" name="Google Shape;466;p3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7" name="Google Shape;467;p3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8" name="Google Shape;468;p3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9" name="Google Shape;469;p3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0" name="Google Shape;470;p3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1" name="Google Shape;471;p3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2" name="Google Shape;472;p3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3" name="Google Shape;473;p3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4" name="Google Shape;474;p3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75" name="Shape 475"/>
        <p:cNvGrpSpPr/>
        <p:nvPr/>
      </p:nvGrpSpPr>
      <p:grpSpPr>
        <a:xfrm>
          <a:off x="0" y="0"/>
          <a:ext cx="0" cy="0"/>
          <a:chOff x="0" y="0"/>
          <a:chExt cx="0" cy="0"/>
        </a:xfrm>
      </p:grpSpPr>
      <p:sp>
        <p:nvSpPr>
          <p:cNvPr id="476" name="Google Shape;476;p33"/>
          <p:cNvSpPr txBox="1"/>
          <p:nvPr>
            <p:ph type="title"/>
          </p:nvPr>
        </p:nvSpPr>
        <p:spPr>
          <a:xfrm>
            <a:off x="720000" y="534737"/>
            <a:ext cx="3237000" cy="1132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7" name="Google Shape;477;p33"/>
          <p:cNvSpPr txBox="1"/>
          <p:nvPr>
            <p:ph idx="1" type="subTitle"/>
          </p:nvPr>
        </p:nvSpPr>
        <p:spPr>
          <a:xfrm>
            <a:off x="713225" y="1686100"/>
            <a:ext cx="323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478" name="Google Shape;478;p33"/>
          <p:cNvGrpSpPr/>
          <p:nvPr/>
        </p:nvGrpSpPr>
        <p:grpSpPr>
          <a:xfrm>
            <a:off x="152371" y="4028341"/>
            <a:ext cx="374394" cy="962866"/>
            <a:chOff x="-720900" y="1958300"/>
            <a:chExt cx="462900" cy="1190488"/>
          </a:xfrm>
        </p:grpSpPr>
        <p:sp>
          <p:nvSpPr>
            <p:cNvPr id="479" name="Google Shape;479;p3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0" name="Google Shape;480;p3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1" name="Google Shape;481;p3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2" name="Google Shape;482;p3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3" name="Google Shape;483;p3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4" name="Google Shape;484;p3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5" name="Google Shape;485;p3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6" name="Google Shape;486;p3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7" name="Google Shape;487;p3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8" name="Google Shape;488;p3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9" name="Google Shape;489;p3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0" name="Google Shape;490;p3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1" name="Google Shape;491;p3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2" name="Google Shape;492;p3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3" name="Google Shape;493;p3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94" name="Google Shape;494;p33"/>
          <p:cNvGrpSpPr/>
          <p:nvPr/>
        </p:nvGrpSpPr>
        <p:grpSpPr>
          <a:xfrm rot="5400000">
            <a:off x="8322971" y="-141834"/>
            <a:ext cx="374394" cy="962866"/>
            <a:chOff x="-720900" y="1958300"/>
            <a:chExt cx="462900" cy="1190488"/>
          </a:xfrm>
        </p:grpSpPr>
        <p:sp>
          <p:nvSpPr>
            <p:cNvPr id="495" name="Google Shape;495;p3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6" name="Google Shape;496;p3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7" name="Google Shape;497;p3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8" name="Google Shape;498;p3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9" name="Google Shape;499;p3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0" name="Google Shape;500;p3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1" name="Google Shape;501;p3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2" name="Google Shape;502;p3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3" name="Google Shape;503;p3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4" name="Google Shape;504;p3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5" name="Google Shape;505;p3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6" name="Google Shape;506;p3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7" name="Google Shape;507;p3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8" name="Google Shape;508;p3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9" name="Google Shape;509;p3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10" name="Shape 510"/>
        <p:cNvGrpSpPr/>
        <p:nvPr/>
      </p:nvGrpSpPr>
      <p:grpSpPr>
        <a:xfrm>
          <a:off x="0" y="0"/>
          <a:ext cx="0" cy="0"/>
          <a:chOff x="0" y="0"/>
          <a:chExt cx="0" cy="0"/>
        </a:xfrm>
      </p:grpSpPr>
      <p:sp>
        <p:nvSpPr>
          <p:cNvPr id="511" name="Google Shape;511;p34"/>
          <p:cNvSpPr txBox="1"/>
          <p:nvPr>
            <p:ph type="title"/>
          </p:nvPr>
        </p:nvSpPr>
        <p:spPr>
          <a:xfrm>
            <a:off x="1085550" y="608376"/>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2" name="Google Shape;512;p34"/>
          <p:cNvSpPr txBox="1"/>
          <p:nvPr>
            <p:ph idx="1" type="subTitle"/>
          </p:nvPr>
        </p:nvSpPr>
        <p:spPr>
          <a:xfrm>
            <a:off x="1085550" y="1529675"/>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3" name="Google Shape;513;p34"/>
          <p:cNvSpPr txBox="1"/>
          <p:nvPr>
            <p:ph idx="2" type="title"/>
          </p:nvPr>
        </p:nvSpPr>
        <p:spPr>
          <a:xfrm flipH="1">
            <a:off x="1085550" y="192555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4" name="Google Shape;514;p34"/>
          <p:cNvSpPr txBox="1"/>
          <p:nvPr>
            <p:ph idx="3" type="subTitle"/>
          </p:nvPr>
        </p:nvSpPr>
        <p:spPr>
          <a:xfrm flipH="1">
            <a:off x="1085550" y="2852899"/>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5" name="Google Shape;515;p34"/>
          <p:cNvSpPr txBox="1"/>
          <p:nvPr>
            <p:ph idx="4" type="title"/>
          </p:nvPr>
        </p:nvSpPr>
        <p:spPr>
          <a:xfrm flipH="1">
            <a:off x="1085550" y="324271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6" name="Google Shape;516;p34"/>
          <p:cNvSpPr txBox="1"/>
          <p:nvPr>
            <p:ph idx="5" type="subTitle"/>
          </p:nvPr>
        </p:nvSpPr>
        <p:spPr>
          <a:xfrm flipH="1">
            <a:off x="1085550" y="4164024"/>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517" name="Google Shape;517;p34"/>
          <p:cNvGrpSpPr/>
          <p:nvPr/>
        </p:nvGrpSpPr>
        <p:grpSpPr>
          <a:xfrm>
            <a:off x="242321" y="150516"/>
            <a:ext cx="374394" cy="962866"/>
            <a:chOff x="-720900" y="1958300"/>
            <a:chExt cx="462900" cy="1190488"/>
          </a:xfrm>
        </p:grpSpPr>
        <p:sp>
          <p:nvSpPr>
            <p:cNvPr id="518" name="Google Shape;518;p3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9" name="Google Shape;519;p3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0" name="Google Shape;520;p3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1" name="Google Shape;521;p3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2" name="Google Shape;522;p3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3" name="Google Shape;523;p3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4" name="Google Shape;524;p3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5" name="Google Shape;525;p3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6" name="Google Shape;526;p3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7" name="Google Shape;527;p3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8" name="Google Shape;528;p3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9" name="Google Shape;529;p3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0" name="Google Shape;530;p3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1" name="Google Shape;531;p3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2" name="Google Shape;532;p3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33" name="Google Shape;533;p34"/>
          <p:cNvGrpSpPr/>
          <p:nvPr/>
        </p:nvGrpSpPr>
        <p:grpSpPr>
          <a:xfrm>
            <a:off x="8607396" y="3964741"/>
            <a:ext cx="374394" cy="962866"/>
            <a:chOff x="-720900" y="1958300"/>
            <a:chExt cx="462900" cy="1190488"/>
          </a:xfrm>
        </p:grpSpPr>
        <p:sp>
          <p:nvSpPr>
            <p:cNvPr id="534" name="Google Shape;534;p3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5" name="Google Shape;535;p3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6" name="Google Shape;536;p3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7" name="Google Shape;537;p3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8" name="Google Shape;538;p3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9" name="Google Shape;539;p3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0" name="Google Shape;540;p3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1" name="Google Shape;541;p3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2" name="Google Shape;542;p3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3" name="Google Shape;543;p3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4" name="Google Shape;544;p3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5" name="Google Shape;545;p3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6" name="Google Shape;546;p3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7" name="Google Shape;547;p3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8" name="Google Shape;548;p3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 name="Shape 43"/>
        <p:cNvGrpSpPr/>
        <p:nvPr/>
      </p:nvGrpSpPr>
      <p:grpSpPr>
        <a:xfrm>
          <a:off x="0" y="0"/>
          <a:ext cx="0" cy="0"/>
          <a:chOff x="0" y="0"/>
          <a:chExt cx="0" cy="0"/>
        </a:xfrm>
      </p:grpSpPr>
      <p:sp>
        <p:nvSpPr>
          <p:cNvPr id="44" name="Google Shape;44;p1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17"/>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17"/>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17"/>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17"/>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17"/>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17"/>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17"/>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17"/>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7"/>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7"/>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7"/>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17"/>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57" name="Google Shape;57;p17"/>
          <p:cNvGrpSpPr/>
          <p:nvPr/>
        </p:nvGrpSpPr>
        <p:grpSpPr>
          <a:xfrm>
            <a:off x="152371" y="4028341"/>
            <a:ext cx="374394" cy="962866"/>
            <a:chOff x="-720900" y="1958300"/>
            <a:chExt cx="462900" cy="1190488"/>
          </a:xfrm>
        </p:grpSpPr>
        <p:sp>
          <p:nvSpPr>
            <p:cNvPr id="58" name="Google Shape;58;p1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 name="Google Shape;59;p1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 name="Google Shape;60;p1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 name="Google Shape;61;p1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 name="Google Shape;62;p1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 name="Google Shape;63;p1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 name="Google Shape;64;p1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 name="Google Shape;65;p1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6" name="Google Shape;66;p1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7" name="Google Shape;67;p1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 name="Google Shape;68;p1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9" name="Google Shape;69;p1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0" name="Google Shape;70;p1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1" name="Google Shape;71;p1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2" name="Google Shape;72;p1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73" name="Google Shape;73;p17"/>
          <p:cNvGrpSpPr/>
          <p:nvPr/>
        </p:nvGrpSpPr>
        <p:grpSpPr>
          <a:xfrm rot="5400000">
            <a:off x="8322971" y="-141834"/>
            <a:ext cx="374394" cy="962866"/>
            <a:chOff x="-720900" y="1958300"/>
            <a:chExt cx="462900" cy="1190488"/>
          </a:xfrm>
        </p:grpSpPr>
        <p:sp>
          <p:nvSpPr>
            <p:cNvPr id="74" name="Google Shape;74;p1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5" name="Google Shape;75;p1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6" name="Google Shape;76;p1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7" name="Google Shape;77;p1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8" name="Google Shape;78;p1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9" name="Google Shape;79;p1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0" name="Google Shape;80;p1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1" name="Google Shape;81;p1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2" name="Google Shape;82;p1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3" name="Google Shape;83;p1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4" name="Google Shape;84;p1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5" name="Google Shape;85;p1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6" name="Google Shape;86;p1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7" name="Google Shape;87;p1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8" name="Google Shape;88;p1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9" name="Shape 549"/>
        <p:cNvGrpSpPr/>
        <p:nvPr/>
      </p:nvGrpSpPr>
      <p:grpSpPr>
        <a:xfrm>
          <a:off x="0" y="0"/>
          <a:ext cx="0" cy="0"/>
          <a:chOff x="0" y="0"/>
          <a:chExt cx="0" cy="0"/>
        </a:xfrm>
      </p:grpSpPr>
      <p:sp>
        <p:nvSpPr>
          <p:cNvPr id="550" name="Google Shape;550;p35"/>
          <p:cNvSpPr txBox="1"/>
          <p:nvPr>
            <p:ph type="title"/>
          </p:nvPr>
        </p:nvSpPr>
        <p:spPr>
          <a:xfrm>
            <a:off x="713257" y="641050"/>
            <a:ext cx="38280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1" name="Google Shape;551;p35"/>
          <p:cNvSpPr txBox="1"/>
          <p:nvPr>
            <p:ph idx="1" type="subTitle"/>
          </p:nvPr>
        </p:nvSpPr>
        <p:spPr>
          <a:xfrm>
            <a:off x="713225" y="1547350"/>
            <a:ext cx="38280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52" name="Google Shape;552;p35"/>
          <p:cNvSpPr txBox="1"/>
          <p:nvPr/>
        </p:nvSpPr>
        <p:spPr>
          <a:xfrm>
            <a:off x="713225" y="3611950"/>
            <a:ext cx="3690600" cy="7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s-ES" sz="1200" u="none" cap="none" strike="noStrike">
                <a:solidFill>
                  <a:schemeClr val="dk1"/>
                </a:solidFill>
                <a:latin typeface="DM Sans"/>
                <a:ea typeface="DM Sans"/>
                <a:cs typeface="DM Sans"/>
                <a:sym typeface="DM Sans"/>
              </a:rPr>
              <a:t>CREDITS: This presentation template was created by </a:t>
            </a:r>
            <a:r>
              <a:rPr b="0" i="0" lang="es-ES"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s-ES" sz="1200" u="none" cap="none" strike="noStrike">
                <a:solidFill>
                  <a:schemeClr val="dk1"/>
                </a:solidFill>
                <a:latin typeface="DM Sans"/>
                <a:ea typeface="DM Sans"/>
                <a:cs typeface="DM Sans"/>
                <a:sym typeface="DM Sans"/>
              </a:rPr>
              <a:t>, and includes icons by </a:t>
            </a:r>
            <a:r>
              <a:rPr b="0" i="0" lang="es-ES"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s-ES" sz="1200" u="none" cap="none" strike="noStrike">
                <a:solidFill>
                  <a:schemeClr val="dk1"/>
                </a:solidFill>
                <a:latin typeface="DM Sans"/>
                <a:ea typeface="DM Sans"/>
                <a:cs typeface="DM Sans"/>
                <a:sym typeface="DM Sans"/>
              </a:rPr>
              <a:t>, and infographics &amp; images by </a:t>
            </a:r>
            <a:r>
              <a:rPr b="0" i="0" lang="es-ES"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s-ES" sz="1200" u="sng" cap="none" strike="noStrike">
                <a:solidFill>
                  <a:schemeClr val="dk1"/>
                </a:solidFill>
                <a:latin typeface="DM Sans"/>
                <a:ea typeface="DM Sans"/>
                <a:cs typeface="DM Sans"/>
                <a:sym typeface="DM Sans"/>
              </a:rPr>
              <a:t> </a:t>
            </a:r>
            <a:endParaRPr b="0"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3" name="Shape 553"/>
        <p:cNvGrpSpPr/>
        <p:nvPr/>
      </p:nvGrpSpPr>
      <p:grpSpPr>
        <a:xfrm>
          <a:off x="0" y="0"/>
          <a:ext cx="0" cy="0"/>
          <a:chOff x="0" y="0"/>
          <a:chExt cx="0" cy="0"/>
        </a:xfrm>
      </p:grpSpPr>
      <p:grpSp>
        <p:nvGrpSpPr>
          <p:cNvPr id="554" name="Google Shape;554;p36"/>
          <p:cNvGrpSpPr/>
          <p:nvPr/>
        </p:nvGrpSpPr>
        <p:grpSpPr>
          <a:xfrm flipH="1">
            <a:off x="8617208" y="4028341"/>
            <a:ext cx="374394" cy="962866"/>
            <a:chOff x="-720900" y="1958300"/>
            <a:chExt cx="462900" cy="1190488"/>
          </a:xfrm>
        </p:grpSpPr>
        <p:sp>
          <p:nvSpPr>
            <p:cNvPr id="555" name="Google Shape;555;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6" name="Google Shape;556;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7" name="Google Shape;557;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8" name="Google Shape;558;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9" name="Google Shape;559;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0" name="Google Shape;560;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1" name="Google Shape;561;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2" name="Google Shape;562;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3" name="Google Shape;563;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4" name="Google Shape;564;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5" name="Google Shape;565;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6" name="Google Shape;566;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7" name="Google Shape;567;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8" name="Google Shape;568;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9" name="Google Shape;569;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70" name="Google Shape;570;p36"/>
          <p:cNvGrpSpPr/>
          <p:nvPr/>
        </p:nvGrpSpPr>
        <p:grpSpPr>
          <a:xfrm flipH="1" rot="-5400000">
            <a:off x="446608" y="-141834"/>
            <a:ext cx="374394" cy="962866"/>
            <a:chOff x="-720900" y="1958300"/>
            <a:chExt cx="462900" cy="1190488"/>
          </a:xfrm>
        </p:grpSpPr>
        <p:sp>
          <p:nvSpPr>
            <p:cNvPr id="571" name="Google Shape;571;p3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2" name="Google Shape;572;p3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3" name="Google Shape;573;p3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4" name="Google Shape;574;p3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5" name="Google Shape;575;p3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6" name="Google Shape;576;p3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7" name="Google Shape;577;p3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8" name="Google Shape;578;p3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9" name="Google Shape;579;p3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0" name="Google Shape;580;p3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1" name="Google Shape;581;p3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2" name="Google Shape;582;p3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3" name="Google Shape;583;p3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4" name="Google Shape;584;p3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5" name="Google Shape;585;p3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86" name="Google Shape;586;p36"/>
          <p:cNvGrpSpPr/>
          <p:nvPr/>
        </p:nvGrpSpPr>
        <p:grpSpPr>
          <a:xfrm flipH="1">
            <a:off x="8617208" y="152391"/>
            <a:ext cx="374394" cy="962866"/>
            <a:chOff x="-720900" y="1958300"/>
            <a:chExt cx="462900" cy="1190488"/>
          </a:xfrm>
        </p:grpSpPr>
        <p:sp>
          <p:nvSpPr>
            <p:cNvPr id="587" name="Google Shape;587;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8" name="Google Shape;588;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9" name="Google Shape;589;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0" name="Google Shape;590;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1" name="Google Shape;591;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2" name="Google Shape;592;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3" name="Google Shape;593;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4" name="Google Shape;594;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5" name="Google Shape;595;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6" name="Google Shape;596;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7" name="Google Shape;597;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8" name="Google Shape;598;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9" name="Google Shape;599;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0" name="Google Shape;600;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1" name="Google Shape;601;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02" name="Shape 602"/>
        <p:cNvGrpSpPr/>
        <p:nvPr/>
      </p:nvGrpSpPr>
      <p:grpSpPr>
        <a:xfrm>
          <a:off x="0" y="0"/>
          <a:ext cx="0" cy="0"/>
          <a:chOff x="0" y="0"/>
          <a:chExt cx="0" cy="0"/>
        </a:xfrm>
      </p:grpSpPr>
      <p:grpSp>
        <p:nvGrpSpPr>
          <p:cNvPr id="603" name="Google Shape;603;p37"/>
          <p:cNvGrpSpPr/>
          <p:nvPr/>
        </p:nvGrpSpPr>
        <p:grpSpPr>
          <a:xfrm flipH="1" rot="5400000">
            <a:off x="446646" y="4322466"/>
            <a:ext cx="374394" cy="962866"/>
            <a:chOff x="-720900" y="1958300"/>
            <a:chExt cx="462900" cy="1190488"/>
          </a:xfrm>
        </p:grpSpPr>
        <p:sp>
          <p:nvSpPr>
            <p:cNvPr id="604" name="Google Shape;604;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5" name="Google Shape;605;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6" name="Google Shape;606;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7" name="Google Shape;607;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8" name="Google Shape;608;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9" name="Google Shape;609;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0" name="Google Shape;610;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1" name="Google Shape;611;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2" name="Google Shape;612;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3" name="Google Shape;613;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4" name="Google Shape;614;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5" name="Google Shape;615;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6" name="Google Shape;616;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7" name="Google Shape;617;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8" name="Google Shape;618;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19" name="Google Shape;619;p37"/>
          <p:cNvGrpSpPr/>
          <p:nvPr/>
        </p:nvGrpSpPr>
        <p:grpSpPr>
          <a:xfrm rot="5400000">
            <a:off x="8322971" y="-141834"/>
            <a:ext cx="374394" cy="962866"/>
            <a:chOff x="-720900" y="1958300"/>
            <a:chExt cx="462900" cy="1190488"/>
          </a:xfrm>
        </p:grpSpPr>
        <p:sp>
          <p:nvSpPr>
            <p:cNvPr id="620" name="Google Shape;620;p3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1" name="Google Shape;621;p3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2" name="Google Shape;622;p3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3" name="Google Shape;623;p3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4" name="Google Shape;624;p3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5" name="Google Shape;625;p3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6" name="Google Shape;626;p3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7" name="Google Shape;627;p3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8" name="Google Shape;628;p3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9" name="Google Shape;629;p3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0" name="Google Shape;630;p3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1" name="Google Shape;631;p3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2" name="Google Shape;632;p3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3" name="Google Shape;633;p3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4" name="Google Shape;634;p3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35" name="Google Shape;635;p37"/>
          <p:cNvGrpSpPr/>
          <p:nvPr/>
        </p:nvGrpSpPr>
        <p:grpSpPr>
          <a:xfrm>
            <a:off x="152396" y="152391"/>
            <a:ext cx="374394" cy="962866"/>
            <a:chOff x="-720900" y="1958300"/>
            <a:chExt cx="462900" cy="1190488"/>
          </a:xfrm>
        </p:grpSpPr>
        <p:sp>
          <p:nvSpPr>
            <p:cNvPr id="636" name="Google Shape;636;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7" name="Google Shape;637;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8" name="Google Shape;638;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9" name="Google Shape;639;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0" name="Google Shape;640;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1" name="Google Shape;641;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2" name="Google Shape;642;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3" name="Google Shape;643;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4" name="Google Shape;644;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5" name="Google Shape;645;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6" name="Google Shape;646;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7" name="Google Shape;647;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8" name="Google Shape;648;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9" name="Google Shape;649;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0" name="Google Shape;650;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8"/>
          <p:cNvSpPr txBox="1"/>
          <p:nvPr>
            <p:ph type="title"/>
          </p:nvPr>
        </p:nvSpPr>
        <p:spPr>
          <a:xfrm>
            <a:off x="713225" y="1248000"/>
            <a:ext cx="39717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8"/>
          <p:cNvSpPr txBox="1"/>
          <p:nvPr>
            <p:ph idx="1" type="subTitle"/>
          </p:nvPr>
        </p:nvSpPr>
        <p:spPr>
          <a:xfrm>
            <a:off x="713225" y="2040300"/>
            <a:ext cx="3971700" cy="18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92" name="Google Shape;92;p18"/>
          <p:cNvSpPr/>
          <p:nvPr>
            <p:ph idx="2" type="pic"/>
          </p:nvPr>
        </p:nvSpPr>
        <p:spPr>
          <a:xfrm>
            <a:off x="5328075" y="998300"/>
            <a:ext cx="3102900" cy="4145100"/>
          </a:xfrm>
          <a:prstGeom prst="round2SameRect">
            <a:avLst>
              <a:gd fmla="val 16667" name="adj1"/>
              <a:gd fmla="val 0" name="adj2"/>
            </a:avLst>
          </a:prstGeom>
          <a:noFill/>
          <a:ln>
            <a:noFill/>
          </a:ln>
        </p:spPr>
      </p:sp>
      <p:grpSp>
        <p:nvGrpSpPr>
          <p:cNvPr id="93" name="Google Shape;93;p18"/>
          <p:cNvGrpSpPr/>
          <p:nvPr/>
        </p:nvGrpSpPr>
        <p:grpSpPr>
          <a:xfrm rot="-5400000">
            <a:off x="446646" y="4322466"/>
            <a:ext cx="374394" cy="962866"/>
            <a:chOff x="-720900" y="1958300"/>
            <a:chExt cx="462900" cy="1190488"/>
          </a:xfrm>
        </p:grpSpPr>
        <p:sp>
          <p:nvSpPr>
            <p:cNvPr id="94" name="Google Shape;94;p18"/>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5" name="Google Shape;95;p18"/>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6" name="Google Shape;96;p18"/>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7" name="Google Shape;97;p18"/>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8" name="Google Shape;98;p18"/>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9" name="Google Shape;99;p18"/>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0" name="Google Shape;100;p18"/>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1" name="Google Shape;101;p18"/>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2" name="Google Shape;102;p18"/>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3" name="Google Shape;103;p18"/>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4" name="Google Shape;104;p18"/>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5" name="Google Shape;105;p18"/>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6" name="Google Shape;106;p18"/>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7" name="Google Shape;107;p18"/>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8" name="Google Shape;108;p18"/>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1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1" name="Google Shape;111;p19"/>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2" name="Google Shape;112;p19"/>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p19"/>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4" name="Google Shape;114;p19"/>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15" name="Google Shape;115;p19"/>
          <p:cNvGrpSpPr/>
          <p:nvPr/>
        </p:nvGrpSpPr>
        <p:grpSpPr>
          <a:xfrm>
            <a:off x="152371" y="4028341"/>
            <a:ext cx="374394" cy="962866"/>
            <a:chOff x="-720900" y="1958300"/>
            <a:chExt cx="462900" cy="1190488"/>
          </a:xfrm>
        </p:grpSpPr>
        <p:sp>
          <p:nvSpPr>
            <p:cNvPr id="116" name="Google Shape;116;p1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7" name="Google Shape;117;p1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8" name="Google Shape;118;p1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9" name="Google Shape;119;p1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0" name="Google Shape;120;p1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1" name="Google Shape;121;p1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2" name="Google Shape;122;p1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3" name="Google Shape;123;p1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4" name="Google Shape;124;p1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1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6" name="Google Shape;126;p1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7" name="Google Shape;127;p1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8" name="Google Shape;128;p1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9" name="Google Shape;129;p1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0" name="Google Shape;130;p1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31" name="Google Shape;131;p19"/>
          <p:cNvGrpSpPr/>
          <p:nvPr/>
        </p:nvGrpSpPr>
        <p:grpSpPr>
          <a:xfrm rot="5400000">
            <a:off x="8322971" y="-141834"/>
            <a:ext cx="374394" cy="962866"/>
            <a:chOff x="-720900" y="1958300"/>
            <a:chExt cx="462900" cy="1190488"/>
          </a:xfrm>
        </p:grpSpPr>
        <p:sp>
          <p:nvSpPr>
            <p:cNvPr id="132" name="Google Shape;132;p1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3" name="Google Shape;133;p1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4" name="Google Shape;134;p1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5" name="Google Shape;135;p1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6" name="Google Shape;136;p1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7" name="Google Shape;137;p1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8" name="Google Shape;138;p1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9" name="Google Shape;139;p1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0" name="Google Shape;140;p1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1" name="Google Shape;141;p1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2" name="Google Shape;142;p1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3" name="Google Shape;143;p1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4" name="Google Shape;144;p1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5" name="Google Shape;145;p1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6" name="Google Shape;146;p1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7" name="Shape 147"/>
        <p:cNvGrpSpPr/>
        <p:nvPr/>
      </p:nvGrpSpPr>
      <p:grpSpPr>
        <a:xfrm>
          <a:off x="0" y="0"/>
          <a:ext cx="0" cy="0"/>
          <a:chOff x="0" y="0"/>
          <a:chExt cx="0" cy="0"/>
        </a:xfrm>
      </p:grpSpPr>
      <p:sp>
        <p:nvSpPr>
          <p:cNvPr id="148" name="Google Shape;148;p2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9" name="Google Shape;149;p20"/>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0" name="Google Shape;150;p20"/>
          <p:cNvSpPr txBox="1"/>
          <p:nvPr>
            <p:ph idx="2" type="subTitle"/>
          </p:nvPr>
        </p:nvSpPr>
        <p:spPr>
          <a:xfrm>
            <a:off x="3484347"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1" name="Google Shape;151;p20"/>
          <p:cNvSpPr txBox="1"/>
          <p:nvPr>
            <p:ph idx="3" type="subTitle"/>
          </p:nvPr>
        </p:nvSpPr>
        <p:spPr>
          <a:xfrm>
            <a:off x="603107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2" name="Google Shape;152;p20"/>
          <p:cNvSpPr txBox="1"/>
          <p:nvPr>
            <p:ph idx="4" type="subTitle"/>
          </p:nvPr>
        </p:nvSpPr>
        <p:spPr>
          <a:xfrm>
            <a:off x="93762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3" name="Google Shape;153;p20"/>
          <p:cNvSpPr txBox="1"/>
          <p:nvPr>
            <p:ph idx="5" type="subTitle"/>
          </p:nvPr>
        </p:nvSpPr>
        <p:spPr>
          <a:xfrm>
            <a:off x="3484350"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4" name="Google Shape;154;p20"/>
          <p:cNvSpPr txBox="1"/>
          <p:nvPr>
            <p:ph idx="6" type="subTitle"/>
          </p:nvPr>
        </p:nvSpPr>
        <p:spPr>
          <a:xfrm>
            <a:off x="603107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55" name="Google Shape;155;p20"/>
          <p:cNvGrpSpPr/>
          <p:nvPr/>
        </p:nvGrpSpPr>
        <p:grpSpPr>
          <a:xfrm flipH="1" rot="10800000">
            <a:off x="152371" y="152402"/>
            <a:ext cx="374394" cy="962866"/>
            <a:chOff x="-720900" y="1958300"/>
            <a:chExt cx="462900" cy="1190488"/>
          </a:xfrm>
        </p:grpSpPr>
        <p:sp>
          <p:nvSpPr>
            <p:cNvPr id="156" name="Google Shape;156;p20"/>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7" name="Google Shape;157;p20"/>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8" name="Google Shape;158;p20"/>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9" name="Google Shape;159;p20"/>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0" name="Google Shape;160;p20"/>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1" name="Google Shape;161;p20"/>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2" name="Google Shape;162;p20"/>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3" name="Google Shape;163;p20"/>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4" name="Google Shape;164;p20"/>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5" name="Google Shape;165;p20"/>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6" name="Google Shape;166;p20"/>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7" name="Google Shape;167;p20"/>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8" name="Google Shape;168;p20"/>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9" name="Google Shape;169;p20"/>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0" name="Google Shape;170;p20"/>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71" name="Google Shape;171;p20"/>
          <p:cNvGrpSpPr/>
          <p:nvPr/>
        </p:nvGrpSpPr>
        <p:grpSpPr>
          <a:xfrm flipH="1" rot="5400000">
            <a:off x="8322971" y="4322577"/>
            <a:ext cx="374394" cy="962866"/>
            <a:chOff x="-720900" y="1958300"/>
            <a:chExt cx="462900" cy="1190488"/>
          </a:xfrm>
        </p:grpSpPr>
        <p:sp>
          <p:nvSpPr>
            <p:cNvPr id="172" name="Google Shape;172;p20"/>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 name="Google Shape;173;p20"/>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4" name="Google Shape;174;p20"/>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5" name="Google Shape;175;p20"/>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6" name="Google Shape;176;p20"/>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7" name="Google Shape;177;p20"/>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8" name="Google Shape;178;p20"/>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9" name="Google Shape;179;p20"/>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0" name="Google Shape;180;p20"/>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1" name="Google Shape;181;p20"/>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2" name="Google Shape;182;p20"/>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3" name="Google Shape;183;p20"/>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4" name="Google Shape;184;p20"/>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5" name="Google Shape;185;p20"/>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6" name="Google Shape;186;p20"/>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7" name="Shape 187"/>
        <p:cNvGrpSpPr/>
        <p:nvPr/>
      </p:nvGrpSpPr>
      <p:grpSpPr>
        <a:xfrm>
          <a:off x="0" y="0"/>
          <a:ext cx="0" cy="0"/>
          <a:chOff x="0" y="0"/>
          <a:chExt cx="0" cy="0"/>
        </a:xfrm>
      </p:grpSpPr>
      <p:sp>
        <p:nvSpPr>
          <p:cNvPr id="188" name="Google Shape;188;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9" name="Google Shape;189;p2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0" name="Google Shape;190;p2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1" name="Google Shape;191;p21"/>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2" name="Google Shape;192;p21"/>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3" name="Google Shape;193;p21"/>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4" name="Google Shape;194;p21"/>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5" name="Google Shape;195;p21"/>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6" name="Google Shape;196;p21"/>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97" name="Google Shape;197;p21"/>
          <p:cNvGrpSpPr/>
          <p:nvPr/>
        </p:nvGrpSpPr>
        <p:grpSpPr>
          <a:xfrm>
            <a:off x="152371" y="4028341"/>
            <a:ext cx="374394" cy="962866"/>
            <a:chOff x="-720900" y="1958300"/>
            <a:chExt cx="462900" cy="1190488"/>
          </a:xfrm>
        </p:grpSpPr>
        <p:sp>
          <p:nvSpPr>
            <p:cNvPr id="198" name="Google Shape;198;p2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2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0" name="Google Shape;200;p2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1" name="Google Shape;201;p2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2" name="Google Shape;202;p2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3" name="Google Shape;203;p2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4" name="Google Shape;204;p2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5" name="Google Shape;205;p2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6" name="Google Shape;206;p2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7" name="Google Shape;207;p2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8" name="Google Shape;208;p2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9" name="Google Shape;209;p2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0" name="Google Shape;210;p2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 name="Google Shape;211;p2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2" name="Google Shape;212;p2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13" name="Google Shape;213;p21"/>
          <p:cNvGrpSpPr/>
          <p:nvPr/>
        </p:nvGrpSpPr>
        <p:grpSpPr>
          <a:xfrm rot="5400000">
            <a:off x="8322971" y="-141834"/>
            <a:ext cx="374394" cy="962866"/>
            <a:chOff x="-720900" y="1958300"/>
            <a:chExt cx="462900" cy="1190488"/>
          </a:xfrm>
        </p:grpSpPr>
        <p:sp>
          <p:nvSpPr>
            <p:cNvPr id="214" name="Google Shape;214;p2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5" name="Google Shape;215;p2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6" name="Google Shape;216;p2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 name="Google Shape;217;p2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 name="Google Shape;218;p2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9" name="Google Shape;219;p2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0" name="Google Shape;220;p2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1" name="Google Shape;221;p2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2" name="Google Shape;222;p2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3" name="Google Shape;223;p2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4" name="Google Shape;224;p2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5" name="Google Shape;225;p2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6" name="Google Shape;226;p2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7" name="Google Shape;227;p2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8" name="Google Shape;228;p2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9" name="Shape 229"/>
        <p:cNvGrpSpPr/>
        <p:nvPr/>
      </p:nvGrpSpPr>
      <p:grpSpPr>
        <a:xfrm>
          <a:off x="0" y="0"/>
          <a:ext cx="0" cy="0"/>
          <a:chOff x="0" y="0"/>
          <a:chExt cx="0" cy="0"/>
        </a:xfrm>
      </p:grpSpPr>
      <p:sp>
        <p:nvSpPr>
          <p:cNvPr id="230" name="Google Shape;230;p2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1" name="Google Shape;231;p22"/>
          <p:cNvSpPr txBox="1"/>
          <p:nvPr>
            <p:ph idx="1" type="subTitle"/>
          </p:nvPr>
        </p:nvSpPr>
        <p:spPr>
          <a:xfrm>
            <a:off x="7200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2" name="Google Shape;232;p22"/>
          <p:cNvSpPr txBox="1"/>
          <p:nvPr>
            <p:ph idx="2" type="subTitle"/>
          </p:nvPr>
        </p:nvSpPr>
        <p:spPr>
          <a:xfrm>
            <a:off x="33558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3" name="Google Shape;233;p22"/>
          <p:cNvSpPr txBox="1"/>
          <p:nvPr>
            <p:ph idx="3" type="subTitle"/>
          </p:nvPr>
        </p:nvSpPr>
        <p:spPr>
          <a:xfrm>
            <a:off x="7200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4" name="Google Shape;234;p22"/>
          <p:cNvSpPr txBox="1"/>
          <p:nvPr>
            <p:ph idx="4" type="subTitle"/>
          </p:nvPr>
        </p:nvSpPr>
        <p:spPr>
          <a:xfrm>
            <a:off x="33558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5" name="Google Shape;235;p22"/>
          <p:cNvSpPr txBox="1"/>
          <p:nvPr>
            <p:ph idx="5" type="subTitle"/>
          </p:nvPr>
        </p:nvSpPr>
        <p:spPr>
          <a:xfrm>
            <a:off x="59916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6" name="Google Shape;236;p22"/>
          <p:cNvSpPr txBox="1"/>
          <p:nvPr>
            <p:ph idx="6" type="subTitle"/>
          </p:nvPr>
        </p:nvSpPr>
        <p:spPr>
          <a:xfrm>
            <a:off x="59916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7" name="Google Shape;237;p22"/>
          <p:cNvSpPr txBox="1"/>
          <p:nvPr>
            <p:ph idx="7" type="subTitle"/>
          </p:nvPr>
        </p:nvSpPr>
        <p:spPr>
          <a:xfrm>
            <a:off x="7200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8" name="Google Shape;238;p22"/>
          <p:cNvSpPr txBox="1"/>
          <p:nvPr>
            <p:ph idx="8" type="subTitle"/>
          </p:nvPr>
        </p:nvSpPr>
        <p:spPr>
          <a:xfrm>
            <a:off x="33558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9" name="Google Shape;239;p22"/>
          <p:cNvSpPr txBox="1"/>
          <p:nvPr>
            <p:ph idx="9" type="subTitle"/>
          </p:nvPr>
        </p:nvSpPr>
        <p:spPr>
          <a:xfrm>
            <a:off x="59922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0" name="Google Shape;240;p22"/>
          <p:cNvSpPr txBox="1"/>
          <p:nvPr>
            <p:ph idx="13" type="subTitle"/>
          </p:nvPr>
        </p:nvSpPr>
        <p:spPr>
          <a:xfrm>
            <a:off x="7200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1" name="Google Shape;241;p22"/>
          <p:cNvSpPr txBox="1"/>
          <p:nvPr>
            <p:ph idx="14" type="subTitle"/>
          </p:nvPr>
        </p:nvSpPr>
        <p:spPr>
          <a:xfrm>
            <a:off x="33558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2" name="Google Shape;242;p22"/>
          <p:cNvSpPr txBox="1"/>
          <p:nvPr>
            <p:ph idx="15" type="subTitle"/>
          </p:nvPr>
        </p:nvSpPr>
        <p:spPr>
          <a:xfrm>
            <a:off x="59922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243" name="Google Shape;243;p22"/>
          <p:cNvGrpSpPr/>
          <p:nvPr/>
        </p:nvGrpSpPr>
        <p:grpSpPr>
          <a:xfrm flipH="1">
            <a:off x="8617208" y="4028341"/>
            <a:ext cx="374394" cy="962866"/>
            <a:chOff x="-720900" y="1958300"/>
            <a:chExt cx="462900" cy="1190488"/>
          </a:xfrm>
        </p:grpSpPr>
        <p:sp>
          <p:nvSpPr>
            <p:cNvPr id="244" name="Google Shape;244;p2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5" name="Google Shape;245;p2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6" name="Google Shape;246;p2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7" name="Google Shape;247;p2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8" name="Google Shape;248;p2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9" name="Google Shape;249;p2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0" name="Google Shape;250;p2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1" name="Google Shape;251;p2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2" name="Google Shape;252;p2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3" name="Google Shape;253;p2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4" name="Google Shape;254;p2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5" name="Google Shape;255;p2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6" name="Google Shape;256;p2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7" name="Google Shape;257;p2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8" name="Google Shape;258;p2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9" name="Google Shape;259;p22"/>
          <p:cNvGrpSpPr/>
          <p:nvPr/>
        </p:nvGrpSpPr>
        <p:grpSpPr>
          <a:xfrm flipH="1" rot="-5400000">
            <a:off x="446608" y="-141834"/>
            <a:ext cx="374394" cy="962866"/>
            <a:chOff x="-720900" y="1958300"/>
            <a:chExt cx="462900" cy="1190488"/>
          </a:xfrm>
        </p:grpSpPr>
        <p:sp>
          <p:nvSpPr>
            <p:cNvPr id="260" name="Google Shape;260;p22"/>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1" name="Google Shape;261;p22"/>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2" name="Google Shape;262;p22"/>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3" name="Google Shape;263;p22"/>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4" name="Google Shape;264;p22"/>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5" name="Google Shape;265;p22"/>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6" name="Google Shape;266;p22"/>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7" name="Google Shape;267;p22"/>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8" name="Google Shape;268;p22"/>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9" name="Google Shape;269;p22"/>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0" name="Google Shape;270;p22"/>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1" name="Google Shape;271;p22"/>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2" name="Google Shape;272;p22"/>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3" name="Google Shape;273;p22"/>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4" name="Google Shape;274;p22"/>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5" name="Shape 275"/>
        <p:cNvGrpSpPr/>
        <p:nvPr/>
      </p:nvGrpSpPr>
      <p:grpSpPr>
        <a:xfrm>
          <a:off x="0" y="0"/>
          <a:ext cx="0" cy="0"/>
          <a:chOff x="0" y="0"/>
          <a:chExt cx="0" cy="0"/>
        </a:xfrm>
      </p:grpSpPr>
      <p:sp>
        <p:nvSpPr>
          <p:cNvPr id="276" name="Google Shape;276;p23"/>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7" name="Google Shape;277;p23"/>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b="0" sz="10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278" name="Google Shape;278;p23"/>
          <p:cNvGrpSpPr/>
          <p:nvPr/>
        </p:nvGrpSpPr>
        <p:grpSpPr>
          <a:xfrm flipH="1" rot="10800000">
            <a:off x="152371" y="152402"/>
            <a:ext cx="374394" cy="962866"/>
            <a:chOff x="-720900" y="1958300"/>
            <a:chExt cx="462900" cy="1190488"/>
          </a:xfrm>
        </p:grpSpPr>
        <p:sp>
          <p:nvSpPr>
            <p:cNvPr id="279" name="Google Shape;279;p2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0" name="Google Shape;280;p2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1" name="Google Shape;281;p2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2" name="Google Shape;282;p2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3" name="Google Shape;283;p2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4" name="Google Shape;284;p2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5" name="Google Shape;285;p2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6" name="Google Shape;286;p2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7" name="Google Shape;287;p2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8" name="Google Shape;288;p2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9" name="Google Shape;289;p2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0" name="Google Shape;290;p2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1" name="Google Shape;291;p2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2" name="Google Shape;292;p2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3" name="Google Shape;293;p2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94" name="Google Shape;294;p23"/>
          <p:cNvGrpSpPr/>
          <p:nvPr/>
        </p:nvGrpSpPr>
        <p:grpSpPr>
          <a:xfrm flipH="1" rot="5400000">
            <a:off x="446646" y="4322477"/>
            <a:ext cx="374394" cy="962866"/>
            <a:chOff x="-720900" y="1958300"/>
            <a:chExt cx="462900" cy="1190488"/>
          </a:xfrm>
        </p:grpSpPr>
        <p:sp>
          <p:nvSpPr>
            <p:cNvPr id="295" name="Google Shape;295;p2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6" name="Google Shape;296;p2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7" name="Google Shape;297;p2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8" name="Google Shape;298;p2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9" name="Google Shape;299;p2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0" name="Google Shape;300;p2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1" name="Google Shape;301;p2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2" name="Google Shape;302;p2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3" name="Google Shape;303;p2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4" name="Google Shape;304;p2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5" name="Google Shape;305;p2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6" name="Google Shape;306;p2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7" name="Google Shape;307;p2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8" name="Google Shape;308;p2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9" name="Google Shape;309;p2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0" name="Shape 310"/>
        <p:cNvGrpSpPr/>
        <p:nvPr/>
      </p:nvGrpSpPr>
      <p:grpSpPr>
        <a:xfrm>
          <a:off x="0" y="0"/>
          <a:ext cx="0" cy="0"/>
          <a:chOff x="0" y="0"/>
          <a:chExt cx="0" cy="0"/>
        </a:xfrm>
      </p:grpSpPr>
      <p:sp>
        <p:nvSpPr>
          <p:cNvPr id="311" name="Google Shape;311;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2" name="Google Shape;312;p24"/>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Char char="●"/>
              <a:defRPr>
                <a:solidFill>
                  <a:srgbClr val="333333"/>
                </a:solidFill>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grpSp>
        <p:nvGrpSpPr>
          <p:cNvPr id="313" name="Google Shape;313;p24"/>
          <p:cNvGrpSpPr/>
          <p:nvPr/>
        </p:nvGrpSpPr>
        <p:grpSpPr>
          <a:xfrm rot="10800000">
            <a:off x="8617208" y="152402"/>
            <a:ext cx="374394" cy="962866"/>
            <a:chOff x="-720900" y="1958300"/>
            <a:chExt cx="462900" cy="1190488"/>
          </a:xfrm>
        </p:grpSpPr>
        <p:sp>
          <p:nvSpPr>
            <p:cNvPr id="314" name="Google Shape;314;p2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5" name="Google Shape;315;p2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6" name="Google Shape;316;p2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7" name="Google Shape;317;p2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8" name="Google Shape;318;p2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9" name="Google Shape;319;p2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0" name="Google Shape;320;p2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1" name="Google Shape;321;p2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2" name="Google Shape;322;p2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3" name="Google Shape;323;p2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4" name="Google Shape;324;p2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5" name="Google Shape;325;p2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6" name="Google Shape;326;p2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7" name="Google Shape;327;p2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8" name="Google Shape;328;p2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29" name="Google Shape;329;p24"/>
          <p:cNvGrpSpPr/>
          <p:nvPr/>
        </p:nvGrpSpPr>
        <p:grpSpPr>
          <a:xfrm rot="-5400000">
            <a:off x="446608" y="4322577"/>
            <a:ext cx="374394" cy="962866"/>
            <a:chOff x="-720900" y="1958300"/>
            <a:chExt cx="462900" cy="1190488"/>
          </a:xfrm>
        </p:grpSpPr>
        <p:sp>
          <p:nvSpPr>
            <p:cNvPr id="330" name="Google Shape;330;p2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1" name="Google Shape;331;p2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2" name="Google Shape;332;p2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3" name="Google Shape;333;p2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4" name="Google Shape;334;p2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5" name="Google Shape;335;p2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6" name="Google Shape;336;p2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7" name="Google Shape;337;p2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8" name="Google Shape;338;p2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9" name="Google Shape;339;p2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0" name="Google Shape;340;p2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1" name="Google Shape;341;p2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2" name="Google Shape;342;p2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3" name="Google Shape;343;p2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4" name="Google Shape;344;p2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1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concepto.de/planteamiento-del-problema/" TargetMode="External"/><Relationship Id="rId4" Type="http://schemas.openxmlformats.org/officeDocument/2006/relationships/hyperlink" Target="https://concepto.de/investigacion/" TargetMode="External"/><Relationship Id="rId5"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acortar.link/VbXkDX" TargetMode="External"/><Relationship Id="rId4" Type="http://schemas.openxmlformats.org/officeDocument/2006/relationships/hyperlink" Target="https://n9.cl/wp30x" TargetMode="External"/><Relationship Id="rId5" Type="http://schemas.openxmlformats.org/officeDocument/2006/relationships/hyperlink" Target="https://n9.cl/880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acortar.link/VbXkDX"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cxnSp>
        <p:nvCxnSpPr>
          <p:cNvPr id="655" name="Google Shape;655;p1"/>
          <p:cNvCxnSpPr/>
          <p:nvPr/>
        </p:nvCxnSpPr>
        <p:spPr>
          <a:xfrm>
            <a:off x="3760975" y="4604000"/>
            <a:ext cx="4669800" cy="0"/>
          </a:xfrm>
          <a:prstGeom prst="straightConnector1">
            <a:avLst/>
          </a:prstGeom>
          <a:noFill/>
          <a:ln cap="flat" cmpd="sng" w="19050">
            <a:solidFill>
              <a:schemeClr val="dk1"/>
            </a:solidFill>
            <a:prstDash val="solid"/>
            <a:round/>
            <a:headEnd len="sm" w="sm" type="none"/>
            <a:tailEnd len="sm" w="sm" type="none"/>
          </a:ln>
        </p:spPr>
      </p:cxnSp>
      <p:sp>
        <p:nvSpPr>
          <p:cNvPr id="656" name="Google Shape;656;p1"/>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191919"/>
              </a:buClr>
              <a:buSzPts val="5200"/>
              <a:buNone/>
            </a:pPr>
            <a:r>
              <a:rPr lang="es-ES">
                <a:solidFill>
                  <a:srgbClr val="000000"/>
                </a:solidFill>
              </a:rPr>
              <a:t>Gestion de </a:t>
            </a:r>
            <a:r>
              <a:rPr lang="es-ES">
                <a:solidFill>
                  <a:schemeClr val="dk2"/>
                </a:solidFill>
              </a:rPr>
              <a:t> proyecto </a:t>
            </a:r>
            <a:endParaRPr>
              <a:solidFill>
                <a:schemeClr val="dk2"/>
              </a:solidFill>
            </a:endParaRPr>
          </a:p>
        </p:txBody>
      </p:sp>
      <p:grpSp>
        <p:nvGrpSpPr>
          <p:cNvPr id="657" name="Google Shape;657;p1"/>
          <p:cNvGrpSpPr/>
          <p:nvPr/>
        </p:nvGrpSpPr>
        <p:grpSpPr>
          <a:xfrm>
            <a:off x="3832441" y="3736579"/>
            <a:ext cx="592215" cy="864508"/>
            <a:chOff x="4393218" y="3866890"/>
            <a:chExt cx="567799" cy="828867"/>
          </a:xfrm>
        </p:grpSpPr>
        <p:sp>
          <p:nvSpPr>
            <p:cNvPr id="658" name="Google Shape;658;p1"/>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669373" y="4695723"/>
              <a:ext cx="262238" cy="34"/>
            </a:xfrm>
            <a:custGeom>
              <a:rect b="b" l="l" r="r" t="t"/>
              <a:pathLst>
                <a:path extrusionOk="0" h="1" w="7821">
                  <a:moveTo>
                    <a:pt x="1" y="1"/>
                  </a:moveTo>
                  <a:lnTo>
                    <a:pt x="7821" y="1"/>
                  </a:lnTo>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1"/>
          <p:cNvGrpSpPr/>
          <p:nvPr/>
        </p:nvGrpSpPr>
        <p:grpSpPr>
          <a:xfrm>
            <a:off x="4838958" y="2841219"/>
            <a:ext cx="3470037" cy="1984543"/>
            <a:chOff x="5844986" y="3011106"/>
            <a:chExt cx="3032719" cy="1734437"/>
          </a:xfrm>
        </p:grpSpPr>
        <p:sp>
          <p:nvSpPr>
            <p:cNvPr id="665" name="Google Shape;665;p1"/>
            <p:cNvSpPr/>
            <p:nvPr/>
          </p:nvSpPr>
          <p:spPr>
            <a:xfrm>
              <a:off x="7480558" y="4511476"/>
              <a:ext cx="220882" cy="149225"/>
            </a:xfrm>
            <a:custGeom>
              <a:rect b="b" l="l" r="r" t="t"/>
              <a:pathLst>
                <a:path extrusionOk="0" h="4267" w="6316">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7642688" y="4587855"/>
              <a:ext cx="225288" cy="151008"/>
            </a:xfrm>
            <a:custGeom>
              <a:rect b="b" l="l" r="r" t="t"/>
              <a:pathLst>
                <a:path extrusionOk="0" h="4318" w="6442">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6681167" y="3439269"/>
              <a:ext cx="155450" cy="131774"/>
            </a:xfrm>
            <a:custGeom>
              <a:rect b="b" l="l" r="r" t="t"/>
              <a:pathLst>
                <a:path extrusionOk="0" h="3768" w="4445">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6378799" y="3994344"/>
              <a:ext cx="17556" cy="383955"/>
            </a:xfrm>
            <a:custGeom>
              <a:rect b="b" l="l" r="r" t="t"/>
              <a:pathLst>
                <a:path extrusionOk="0" h="10979" w="502">
                  <a:moveTo>
                    <a:pt x="0" y="1"/>
                  </a:moveTo>
                  <a:lnTo>
                    <a:pt x="0" y="10978"/>
                  </a:lnTo>
                  <a:lnTo>
                    <a:pt x="501" y="10978"/>
                  </a:lnTo>
                  <a:lnTo>
                    <a:pt x="50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6235029" y="4378267"/>
              <a:ext cx="301562" cy="80680"/>
            </a:xfrm>
            <a:custGeom>
              <a:rect b="b" l="l" r="r" t="t"/>
              <a:pathLst>
                <a:path extrusionOk="0" fill="none" h="2307" w="8623">
                  <a:moveTo>
                    <a:pt x="1" y="2306"/>
                  </a:moveTo>
                  <a:cubicBezTo>
                    <a:pt x="1" y="702"/>
                    <a:pt x="2883" y="0"/>
                    <a:pt x="4312" y="0"/>
                  </a:cubicBezTo>
                  <a:cubicBezTo>
                    <a:pt x="6016" y="0"/>
                    <a:pt x="8622" y="627"/>
                    <a:pt x="8622"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6387542" y="4380016"/>
              <a:ext cx="35" cy="94704"/>
            </a:xfrm>
            <a:custGeom>
              <a:rect b="b" l="l" r="r" t="t"/>
              <a:pathLst>
                <a:path extrusionOk="0" fill="none" h="2708" w="1">
                  <a:moveTo>
                    <a:pt x="1" y="2707"/>
                  </a:moveTo>
                  <a:lnTo>
                    <a:pt x="1"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512008" y="4448386"/>
              <a:ext cx="49135" cy="49100"/>
            </a:xfrm>
            <a:custGeom>
              <a:rect b="b" l="l" r="r" t="t"/>
              <a:pathLst>
                <a:path extrusionOk="0" h="1404" w="1405">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6362117" y="4448386"/>
              <a:ext cx="49135" cy="49100"/>
            </a:xfrm>
            <a:custGeom>
              <a:rect b="b" l="l" r="r" t="t"/>
              <a:pathLst>
                <a:path extrusionOk="0" h="1404" w="1405">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6213137" y="4448386"/>
              <a:ext cx="49100" cy="49100"/>
            </a:xfrm>
            <a:custGeom>
              <a:rect b="b" l="l" r="r" t="t"/>
              <a:pathLst>
                <a:path extrusionOk="0" h="1404" w="1404">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095666" y="3494734"/>
              <a:ext cx="460194" cy="531221"/>
            </a:xfrm>
            <a:custGeom>
              <a:rect b="b" l="l" r="r" t="t"/>
              <a:pathLst>
                <a:path extrusionOk="0" h="15190" w="13159">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919140" y="4339693"/>
              <a:ext cx="223540" cy="157163"/>
            </a:xfrm>
            <a:custGeom>
              <a:rect b="b" l="l" r="r" t="t"/>
              <a:pathLst>
                <a:path extrusionOk="0" h="4494" w="6392">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6329733" y="3803187"/>
              <a:ext cx="489080" cy="223330"/>
            </a:xfrm>
            <a:custGeom>
              <a:rect b="b" l="l" r="r" t="t"/>
              <a:pathLst>
                <a:path extrusionOk="0" h="6386" w="13985">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6165785" y="3720024"/>
              <a:ext cx="428649" cy="298030"/>
            </a:xfrm>
            <a:custGeom>
              <a:rect b="b" l="l" r="r" t="t"/>
              <a:pathLst>
                <a:path extrusionOk="0" h="8522" w="12257">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6157042" y="3819344"/>
              <a:ext cx="687196" cy="298274"/>
            </a:xfrm>
            <a:custGeom>
              <a:rect b="b" l="l" r="r" t="t"/>
              <a:pathLst>
                <a:path extrusionOk="0" h="8529" w="1965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6619826" y="4365118"/>
              <a:ext cx="180594" cy="157583"/>
            </a:xfrm>
            <a:custGeom>
              <a:rect b="b" l="l" r="r" t="t"/>
              <a:pathLst>
                <a:path extrusionOk="0" h="4506" w="5164">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6413841" y="3301059"/>
              <a:ext cx="346256" cy="435259"/>
            </a:xfrm>
            <a:custGeom>
              <a:rect b="b" l="l" r="r" t="t"/>
              <a:pathLst>
                <a:path extrusionOk="0" h="12446" w="9901">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6648317" y="3925485"/>
              <a:ext cx="362867" cy="489815"/>
            </a:xfrm>
            <a:custGeom>
              <a:rect b="b" l="l" r="r" t="t"/>
              <a:pathLst>
                <a:path extrusionOk="0" h="14006" w="10376">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6121090" y="3301933"/>
              <a:ext cx="368183" cy="525031"/>
            </a:xfrm>
            <a:custGeom>
              <a:rect b="b" l="l" r="r" t="t"/>
              <a:pathLst>
                <a:path extrusionOk="0" h="15013" w="10528">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6615455" y="3817036"/>
              <a:ext cx="232283" cy="600291"/>
            </a:xfrm>
            <a:custGeom>
              <a:rect b="b" l="l" r="r" t="t"/>
              <a:pathLst>
                <a:path extrusionOk="0" h="17165" w="6642">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6396320" y="3686800"/>
              <a:ext cx="158667" cy="79036"/>
            </a:xfrm>
            <a:custGeom>
              <a:rect b="b" l="l" r="r" t="t"/>
              <a:pathLst>
                <a:path extrusionOk="0" h="2260" w="4537">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6118467" y="3433393"/>
              <a:ext cx="322580" cy="319642"/>
            </a:xfrm>
            <a:custGeom>
              <a:rect b="b" l="l" r="r" t="t"/>
              <a:pathLst>
                <a:path extrusionOk="0" h="9140" w="9224">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6507636" y="3730516"/>
              <a:ext cx="433021" cy="15842"/>
            </a:xfrm>
            <a:custGeom>
              <a:rect b="b" l="l" r="r" t="t"/>
              <a:pathLst>
                <a:path extrusionOk="0" h="453" w="12382">
                  <a:moveTo>
                    <a:pt x="426" y="1"/>
                  </a:moveTo>
                  <a:cubicBezTo>
                    <a:pt x="176" y="1"/>
                    <a:pt x="0" y="201"/>
                    <a:pt x="0" y="452"/>
                  </a:cubicBezTo>
                  <a:lnTo>
                    <a:pt x="12381" y="452"/>
                  </a:lnTo>
                  <a:lnTo>
                    <a:pt x="1238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6582126" y="3488614"/>
              <a:ext cx="511043" cy="241935"/>
            </a:xfrm>
            <a:custGeom>
              <a:rect b="b" l="l" r="r" t="t"/>
              <a:pathLst>
                <a:path extrusionOk="0" h="6918" w="14613">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6580378" y="3711246"/>
              <a:ext cx="434769" cy="35112"/>
            </a:xfrm>
            <a:custGeom>
              <a:rect b="b" l="l" r="r" t="t"/>
              <a:pathLst>
                <a:path extrusionOk="0" h="1004" w="12432">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6824937" y="3591152"/>
              <a:ext cx="33048" cy="23746"/>
            </a:xfrm>
            <a:custGeom>
              <a:rect b="b" l="l" r="r" t="t"/>
              <a:pathLst>
                <a:path extrusionOk="0" h="679" w="945">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6556702" y="3599930"/>
              <a:ext cx="14933" cy="23711"/>
            </a:xfrm>
            <a:custGeom>
              <a:rect b="b" l="l" r="r" t="t"/>
              <a:pathLst>
                <a:path extrusionOk="0" h="678" w="427">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6636473" y="4003122"/>
              <a:ext cx="16682" cy="145518"/>
            </a:xfrm>
            <a:custGeom>
              <a:rect b="b" l="l" r="r" t="t"/>
              <a:pathLst>
                <a:path extrusionOk="0" fill="none" h="4161" w="477">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7897774" y="3377053"/>
              <a:ext cx="442638" cy="388676"/>
            </a:xfrm>
            <a:custGeom>
              <a:rect b="b" l="l" r="r" t="t"/>
              <a:pathLst>
                <a:path extrusionOk="0" h="11114" w="12657">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8090575" y="4200854"/>
              <a:ext cx="174474" cy="264387"/>
            </a:xfrm>
            <a:custGeom>
              <a:rect b="b" l="l" r="r" t="t"/>
              <a:pathLst>
                <a:path extrusionOk="0" h="7560" w="4989">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8379828" y="3966297"/>
              <a:ext cx="17556" cy="383955"/>
            </a:xfrm>
            <a:custGeom>
              <a:rect b="b" l="l" r="r" t="t"/>
              <a:pathLst>
                <a:path extrusionOk="0" h="10979" w="502">
                  <a:moveTo>
                    <a:pt x="1" y="1"/>
                  </a:moveTo>
                  <a:lnTo>
                    <a:pt x="1" y="10978"/>
                  </a:lnTo>
                  <a:lnTo>
                    <a:pt x="502" y="10978"/>
                  </a:lnTo>
                  <a:lnTo>
                    <a:pt x="50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8239590" y="4349345"/>
              <a:ext cx="300687" cy="80645"/>
            </a:xfrm>
            <a:custGeom>
              <a:rect b="b" l="l" r="r" t="t"/>
              <a:pathLst>
                <a:path extrusionOk="0" fill="none" h="2306" w="8598">
                  <a:moveTo>
                    <a:pt x="8597" y="2306"/>
                  </a:moveTo>
                  <a:cubicBezTo>
                    <a:pt x="8597" y="702"/>
                    <a:pt x="5740" y="25"/>
                    <a:pt x="4311" y="25"/>
                  </a:cubicBezTo>
                  <a:cubicBezTo>
                    <a:pt x="2607" y="0"/>
                    <a:pt x="1" y="652"/>
                    <a:pt x="1"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8388606" y="4351094"/>
              <a:ext cx="35" cy="94704"/>
            </a:xfrm>
            <a:custGeom>
              <a:rect b="b" l="l" r="r" t="t"/>
              <a:pathLst>
                <a:path extrusionOk="0" fill="none" h="2708" w="1">
                  <a:moveTo>
                    <a:pt x="0" y="2707"/>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8215040" y="4419464"/>
              <a:ext cx="49135" cy="49100"/>
            </a:xfrm>
            <a:custGeom>
              <a:rect b="b" l="l" r="r" t="t"/>
              <a:pathLst>
                <a:path extrusionOk="0" h="1404" w="1405">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8364056"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8513072"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8220321" y="3465812"/>
              <a:ext cx="459319" cy="531187"/>
            </a:xfrm>
            <a:custGeom>
              <a:rect b="b" l="l" r="r" t="t"/>
              <a:pathLst>
                <a:path extrusionOk="0" h="15189" w="13134">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7960863" y="4314233"/>
              <a:ext cx="218294" cy="202312"/>
            </a:xfrm>
            <a:custGeom>
              <a:rect b="b" l="l" r="r" t="t"/>
              <a:pathLst>
                <a:path extrusionOk="0" h="5785" w="6242">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8276416" y="3672672"/>
              <a:ext cx="35" cy="909"/>
            </a:xfrm>
            <a:custGeom>
              <a:rect b="b" l="l" r="r" t="t"/>
              <a:pathLst>
                <a:path extrusionOk="0" h="26" w="1">
                  <a:moveTo>
                    <a:pt x="0" y="26"/>
                  </a:moveTo>
                  <a:lnTo>
                    <a:pt x="0" y="26"/>
                  </a:lnTo>
                  <a:cubicBezTo>
                    <a:pt x="0" y="26"/>
                    <a:pt x="0" y="1"/>
                    <a:pt x="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8341254" y="3357154"/>
              <a:ext cx="909" cy="6155"/>
            </a:xfrm>
            <a:custGeom>
              <a:rect b="b" l="l" r="r" t="t"/>
              <a:pathLst>
                <a:path extrusionOk="0" h="176" w="26">
                  <a:moveTo>
                    <a:pt x="26" y="0"/>
                  </a:moveTo>
                  <a:lnTo>
                    <a:pt x="1" y="176"/>
                  </a:lnTo>
                  <a:lnTo>
                    <a:pt x="1" y="176"/>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8276416" y="3668300"/>
              <a:ext cx="909" cy="4406"/>
            </a:xfrm>
            <a:custGeom>
              <a:rect b="b" l="l" r="r" t="t"/>
              <a:pathLst>
                <a:path extrusionOk="0" h="126" w="26">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8210669" y="3340473"/>
              <a:ext cx="10561" cy="86835"/>
            </a:xfrm>
            <a:custGeom>
              <a:rect b="b" l="l" r="r" t="t"/>
              <a:pathLst>
                <a:path extrusionOk="0" h="2483" w="302">
                  <a:moveTo>
                    <a:pt x="0" y="2482"/>
                  </a:moveTo>
                  <a:lnTo>
                    <a:pt x="301" y="1"/>
                  </a:lnTo>
                  <a:lnTo>
                    <a:pt x="0" y="2482"/>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8210669" y="3263045"/>
              <a:ext cx="142020" cy="183532"/>
            </a:xfrm>
            <a:custGeom>
              <a:rect b="b" l="l" r="r" t="t"/>
              <a:pathLst>
                <a:path extrusionOk="0" h="5248" w="4061">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7941594" y="3760172"/>
              <a:ext cx="550456" cy="219168"/>
            </a:xfrm>
            <a:custGeom>
              <a:rect b="b" l="l" r="r" t="t"/>
              <a:pathLst>
                <a:path extrusionOk="0" h="6267" w="1574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7933690" y="3810252"/>
              <a:ext cx="269108" cy="496180"/>
            </a:xfrm>
            <a:custGeom>
              <a:rect b="b" l="l" r="r" t="t"/>
              <a:pathLst>
                <a:path extrusionOk="0" h="14188" w="7695">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8241339" y="3680366"/>
              <a:ext cx="359405" cy="299114"/>
            </a:xfrm>
            <a:custGeom>
              <a:rect b="b" l="l" r="r" t="t"/>
              <a:pathLst>
                <a:path extrusionOk="0" h="8553" w="10277">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8062527" y="3764963"/>
              <a:ext cx="550491" cy="370246"/>
            </a:xfrm>
            <a:custGeom>
              <a:rect b="b" l="l" r="r" t="t"/>
              <a:pathLst>
                <a:path extrusionOk="0" h="10587" w="15741">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8270261" y="3258673"/>
              <a:ext cx="356782" cy="529753"/>
            </a:xfrm>
            <a:custGeom>
              <a:rect b="b" l="l" r="r" t="t"/>
              <a:pathLst>
                <a:path extrusionOk="0" h="15148" w="10202">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8321984" y="3067026"/>
              <a:ext cx="149924" cy="261869"/>
            </a:xfrm>
            <a:custGeom>
              <a:rect b="b" l="l" r="r" t="t"/>
              <a:pathLst>
                <a:path extrusionOk="0" h="7488" w="4287">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8343003" y="3214748"/>
              <a:ext cx="47387" cy="23221"/>
            </a:xfrm>
            <a:custGeom>
              <a:rect b="b" l="l" r="r" t="t"/>
              <a:pathLst>
                <a:path extrusionOk="0" h="664" w="1355">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8309709" y="3011106"/>
              <a:ext cx="170942" cy="192415"/>
            </a:xfrm>
            <a:custGeom>
              <a:rect b="b" l="l" r="r" t="t"/>
              <a:pathLst>
                <a:path extrusionOk="0" h="5502" w="4888">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8415779" y="3154316"/>
              <a:ext cx="29831" cy="27942"/>
            </a:xfrm>
            <a:custGeom>
              <a:rect b="b" l="l" r="r" t="t"/>
              <a:pathLst>
                <a:path extrusionOk="0" h="799" w="853">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8068682" y="3881140"/>
              <a:ext cx="204620" cy="522514"/>
            </a:xfrm>
            <a:custGeom>
              <a:rect b="b" l="l" r="r" t="t"/>
              <a:pathLst>
                <a:path extrusionOk="0" h="14941" w="5851">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8080957" y="3157219"/>
              <a:ext cx="452290" cy="352236"/>
            </a:xfrm>
            <a:custGeom>
              <a:rect b="b" l="l" r="r" t="t"/>
              <a:pathLst>
                <a:path extrusionOk="0" h="10072" w="12933">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8529718" y="3419369"/>
              <a:ext cx="69279" cy="53507"/>
            </a:xfrm>
            <a:custGeom>
              <a:rect b="b" l="l" r="r" t="t"/>
              <a:pathLst>
                <a:path extrusionOk="0" h="1530" w="1981">
                  <a:moveTo>
                    <a:pt x="1980" y="1"/>
                  </a:moveTo>
                  <a:lnTo>
                    <a:pt x="0" y="1529"/>
                  </a:lnTo>
                  <a:cubicBezTo>
                    <a:pt x="827" y="1279"/>
                    <a:pt x="1529" y="727"/>
                    <a:pt x="198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8529718" y="3419369"/>
              <a:ext cx="69279" cy="53507"/>
            </a:xfrm>
            <a:custGeom>
              <a:rect b="b" l="l" r="r" t="t"/>
              <a:pathLst>
                <a:path extrusionOk="0" fill="none" h="1530" w="1981">
                  <a:moveTo>
                    <a:pt x="1980" y="1"/>
                  </a:moveTo>
                  <a:cubicBezTo>
                    <a:pt x="1529" y="727"/>
                    <a:pt x="827" y="1279"/>
                    <a:pt x="0" y="1529"/>
                  </a:cubicBezTo>
                </a:path>
              </a:pathLst>
            </a:custGeom>
            <a:solidFill>
              <a:schemeClr val="accent1"/>
            </a:solidFill>
            <a:ln cap="flat" cmpd="sng" w="1065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7607646" y="3338724"/>
              <a:ext cx="587281" cy="315585"/>
            </a:xfrm>
            <a:custGeom>
              <a:rect b="b" l="l" r="r" t="t"/>
              <a:pathLst>
                <a:path extrusionOk="0" h="9024" w="16793">
                  <a:moveTo>
                    <a:pt x="577" y="1"/>
                  </a:moveTo>
                  <a:cubicBezTo>
                    <a:pt x="251" y="1"/>
                    <a:pt x="0" y="302"/>
                    <a:pt x="75" y="602"/>
                  </a:cubicBezTo>
                  <a:lnTo>
                    <a:pt x="1805" y="8622"/>
                  </a:lnTo>
                  <a:cubicBezTo>
                    <a:pt x="1855" y="8848"/>
                    <a:pt x="2055" y="9023"/>
                    <a:pt x="2306" y="9023"/>
                  </a:cubicBezTo>
                  <a:lnTo>
                    <a:pt x="16241" y="9023"/>
                  </a:lnTo>
                  <a:cubicBezTo>
                    <a:pt x="16567" y="9023"/>
                    <a:pt x="16792" y="8723"/>
                    <a:pt x="16742" y="8397"/>
                  </a:cubicBezTo>
                  <a:lnTo>
                    <a:pt x="14988" y="402"/>
                  </a:lnTo>
                  <a:cubicBezTo>
                    <a:pt x="14938" y="151"/>
                    <a:pt x="14737" y="1"/>
                    <a:pt x="145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7801356" y="3598181"/>
              <a:ext cx="180594" cy="148175"/>
            </a:xfrm>
            <a:custGeom>
              <a:rect b="b" l="l" r="r" t="t"/>
              <a:pathLst>
                <a:path extrusionOk="0" h="4237" w="5164">
                  <a:moveTo>
                    <a:pt x="2832" y="0"/>
                  </a:moveTo>
                  <a:cubicBezTo>
                    <a:pt x="2557" y="0"/>
                    <a:pt x="2306" y="226"/>
                    <a:pt x="2281" y="502"/>
                  </a:cubicBezTo>
                  <a:lnTo>
                    <a:pt x="2005" y="3885"/>
                  </a:lnTo>
                  <a:lnTo>
                    <a:pt x="0" y="3885"/>
                  </a:lnTo>
                  <a:lnTo>
                    <a:pt x="0" y="4236"/>
                  </a:lnTo>
                  <a:lnTo>
                    <a:pt x="5163" y="4236"/>
                  </a:lnTo>
                  <a:lnTo>
                    <a:pt x="5163" y="3885"/>
                  </a:lnTo>
                  <a:lnTo>
                    <a:pt x="3083" y="3885"/>
                  </a:lnTo>
                  <a:lnTo>
                    <a:pt x="3359" y="577"/>
                  </a:lnTo>
                  <a:cubicBezTo>
                    <a:pt x="3384" y="276"/>
                    <a:pt x="3133" y="0"/>
                    <a:pt x="283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7806602" y="3393525"/>
              <a:ext cx="24585" cy="56340"/>
            </a:xfrm>
            <a:custGeom>
              <a:rect b="b" l="l" r="r" t="t"/>
              <a:pathLst>
                <a:path extrusionOk="0" h="1611" w="703">
                  <a:moveTo>
                    <a:pt x="251" y="0"/>
                  </a:moveTo>
                  <a:cubicBezTo>
                    <a:pt x="120" y="0"/>
                    <a:pt x="0" y="88"/>
                    <a:pt x="26" y="263"/>
                  </a:cubicBezTo>
                  <a:cubicBezTo>
                    <a:pt x="51" y="614"/>
                    <a:pt x="101" y="990"/>
                    <a:pt x="151" y="1366"/>
                  </a:cubicBezTo>
                  <a:cubicBezTo>
                    <a:pt x="163" y="1529"/>
                    <a:pt x="308" y="1611"/>
                    <a:pt x="442" y="1611"/>
                  </a:cubicBezTo>
                  <a:cubicBezTo>
                    <a:pt x="577" y="1611"/>
                    <a:pt x="702" y="1529"/>
                    <a:pt x="677" y="1366"/>
                  </a:cubicBezTo>
                  <a:cubicBezTo>
                    <a:pt x="627" y="990"/>
                    <a:pt x="602" y="614"/>
                    <a:pt x="552" y="263"/>
                  </a:cubicBezTo>
                  <a:cubicBezTo>
                    <a:pt x="527" y="88"/>
                    <a:pt x="383" y="0"/>
                    <a:pt x="2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7843847" y="3393525"/>
              <a:ext cx="24585" cy="56340"/>
            </a:xfrm>
            <a:custGeom>
              <a:rect b="b" l="l" r="r" t="t"/>
              <a:pathLst>
                <a:path extrusionOk="0" h="1611" w="703">
                  <a:moveTo>
                    <a:pt x="261" y="0"/>
                  </a:moveTo>
                  <a:cubicBezTo>
                    <a:pt x="126" y="0"/>
                    <a:pt x="1" y="88"/>
                    <a:pt x="13" y="263"/>
                  </a:cubicBezTo>
                  <a:cubicBezTo>
                    <a:pt x="63" y="614"/>
                    <a:pt x="113" y="990"/>
                    <a:pt x="138" y="1366"/>
                  </a:cubicBezTo>
                  <a:cubicBezTo>
                    <a:pt x="164" y="1529"/>
                    <a:pt x="308" y="1611"/>
                    <a:pt x="442" y="1611"/>
                  </a:cubicBezTo>
                  <a:cubicBezTo>
                    <a:pt x="577" y="1611"/>
                    <a:pt x="702" y="1529"/>
                    <a:pt x="690" y="1366"/>
                  </a:cubicBezTo>
                  <a:cubicBezTo>
                    <a:pt x="640" y="990"/>
                    <a:pt x="615" y="614"/>
                    <a:pt x="565" y="263"/>
                  </a:cubicBezTo>
                  <a:cubicBezTo>
                    <a:pt x="540" y="88"/>
                    <a:pt x="395" y="0"/>
                    <a:pt x="26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7881547" y="3393525"/>
              <a:ext cx="24585" cy="56340"/>
            </a:xfrm>
            <a:custGeom>
              <a:rect b="b" l="l" r="r" t="t"/>
              <a:pathLst>
                <a:path extrusionOk="0" h="1611" w="703">
                  <a:moveTo>
                    <a:pt x="260" y="0"/>
                  </a:moveTo>
                  <a:cubicBezTo>
                    <a:pt x="126" y="0"/>
                    <a:pt x="0" y="88"/>
                    <a:pt x="13" y="263"/>
                  </a:cubicBezTo>
                  <a:cubicBezTo>
                    <a:pt x="63" y="614"/>
                    <a:pt x="113" y="990"/>
                    <a:pt x="138" y="1366"/>
                  </a:cubicBezTo>
                  <a:cubicBezTo>
                    <a:pt x="163" y="1529"/>
                    <a:pt x="307" y="1611"/>
                    <a:pt x="442" y="1611"/>
                  </a:cubicBezTo>
                  <a:cubicBezTo>
                    <a:pt x="577" y="1611"/>
                    <a:pt x="702" y="1529"/>
                    <a:pt x="690"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7919247" y="3393525"/>
              <a:ext cx="24550" cy="56340"/>
            </a:xfrm>
            <a:custGeom>
              <a:rect b="b" l="l" r="r" t="t"/>
              <a:pathLst>
                <a:path extrusionOk="0" h="1611" w="702">
                  <a:moveTo>
                    <a:pt x="260" y="0"/>
                  </a:moveTo>
                  <a:cubicBezTo>
                    <a:pt x="125" y="0"/>
                    <a:pt x="0" y="88"/>
                    <a:pt x="13" y="263"/>
                  </a:cubicBezTo>
                  <a:cubicBezTo>
                    <a:pt x="63" y="614"/>
                    <a:pt x="88" y="990"/>
                    <a:pt x="138" y="1366"/>
                  </a:cubicBezTo>
                  <a:cubicBezTo>
                    <a:pt x="163" y="1529"/>
                    <a:pt x="307" y="1611"/>
                    <a:pt x="442" y="1611"/>
                  </a:cubicBezTo>
                  <a:cubicBezTo>
                    <a:pt x="576" y="1611"/>
                    <a:pt x="702" y="1529"/>
                    <a:pt x="689"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7956492" y="3393525"/>
              <a:ext cx="24550" cy="56340"/>
            </a:xfrm>
            <a:custGeom>
              <a:rect b="b" l="l" r="r" t="t"/>
              <a:pathLst>
                <a:path extrusionOk="0" h="1611" w="702">
                  <a:moveTo>
                    <a:pt x="260" y="0"/>
                  </a:moveTo>
                  <a:cubicBezTo>
                    <a:pt x="126" y="0"/>
                    <a:pt x="0" y="88"/>
                    <a:pt x="25" y="263"/>
                  </a:cubicBezTo>
                  <a:cubicBezTo>
                    <a:pt x="75" y="614"/>
                    <a:pt x="100" y="990"/>
                    <a:pt x="151" y="1366"/>
                  </a:cubicBezTo>
                  <a:cubicBezTo>
                    <a:pt x="176" y="1529"/>
                    <a:pt x="320" y="1611"/>
                    <a:pt x="451" y="1611"/>
                  </a:cubicBezTo>
                  <a:cubicBezTo>
                    <a:pt x="583" y="1611"/>
                    <a:pt x="702" y="1529"/>
                    <a:pt x="677" y="1366"/>
                  </a:cubicBezTo>
                  <a:cubicBezTo>
                    <a:pt x="652" y="990"/>
                    <a:pt x="602" y="614"/>
                    <a:pt x="552"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8271135" y="3656899"/>
              <a:ext cx="20214" cy="29831"/>
            </a:xfrm>
            <a:custGeom>
              <a:rect b="b" l="l" r="r" t="t"/>
              <a:pathLst>
                <a:path extrusionOk="0" h="853" w="578">
                  <a:moveTo>
                    <a:pt x="552" y="1"/>
                  </a:moveTo>
                  <a:lnTo>
                    <a:pt x="1" y="853"/>
                  </a:lnTo>
                  <a:cubicBezTo>
                    <a:pt x="151" y="828"/>
                    <a:pt x="302" y="778"/>
                    <a:pt x="402" y="702"/>
                  </a:cubicBezTo>
                  <a:cubicBezTo>
                    <a:pt x="577" y="527"/>
                    <a:pt x="577" y="251"/>
                    <a:pt x="55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8385074" y="3473716"/>
              <a:ext cx="29866" cy="13359"/>
            </a:xfrm>
            <a:custGeom>
              <a:rect b="b" l="l" r="r" t="t"/>
              <a:pathLst>
                <a:path extrusionOk="0" h="382" w="854">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5844986" y="3744539"/>
              <a:ext cx="3032719" cy="34237"/>
            </a:xfrm>
            <a:custGeom>
              <a:rect b="b" l="l" r="r" t="t"/>
              <a:pathLst>
                <a:path extrusionOk="0" h="979" w="86719">
                  <a:moveTo>
                    <a:pt x="1" y="1"/>
                  </a:moveTo>
                  <a:lnTo>
                    <a:pt x="1" y="978"/>
                  </a:lnTo>
                  <a:lnTo>
                    <a:pt x="86718" y="978"/>
                  </a:lnTo>
                  <a:lnTo>
                    <a:pt x="8671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8634879" y="3751569"/>
              <a:ext cx="211265" cy="789733"/>
            </a:xfrm>
            <a:custGeom>
              <a:rect b="b" l="l" r="r" t="t"/>
              <a:pathLst>
                <a:path extrusionOk="0" h="22582" w="6041">
                  <a:moveTo>
                    <a:pt x="1" y="0"/>
                  </a:moveTo>
                  <a:lnTo>
                    <a:pt x="5389" y="22582"/>
                  </a:lnTo>
                  <a:lnTo>
                    <a:pt x="6041" y="22582"/>
                  </a:lnTo>
                  <a:lnTo>
                    <a:pt x="65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8425397" y="3754968"/>
              <a:ext cx="212139" cy="789733"/>
            </a:xfrm>
            <a:custGeom>
              <a:rect b="b" l="l" r="r" t="t"/>
              <a:pathLst>
                <a:path extrusionOk="0" h="22582" w="6066">
                  <a:moveTo>
                    <a:pt x="1" y="0"/>
                  </a:moveTo>
                  <a:lnTo>
                    <a:pt x="5414" y="22582"/>
                  </a:lnTo>
                  <a:lnTo>
                    <a:pt x="6066" y="22582"/>
                  </a:lnTo>
                  <a:lnTo>
                    <a:pt x="67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5884435" y="3751569"/>
              <a:ext cx="212139" cy="789733"/>
            </a:xfrm>
            <a:custGeom>
              <a:rect b="b" l="l" r="r" t="t"/>
              <a:pathLst>
                <a:path extrusionOk="0" h="22582" w="6066">
                  <a:moveTo>
                    <a:pt x="5414" y="0"/>
                  </a:moveTo>
                  <a:lnTo>
                    <a:pt x="1" y="22582"/>
                  </a:lnTo>
                  <a:lnTo>
                    <a:pt x="677" y="22582"/>
                  </a:lnTo>
                  <a:lnTo>
                    <a:pt x="606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6093917" y="3751569"/>
              <a:ext cx="211265" cy="789733"/>
            </a:xfrm>
            <a:custGeom>
              <a:rect b="b" l="l" r="r" t="t"/>
              <a:pathLst>
                <a:path extrusionOk="0" h="22582" w="6041">
                  <a:moveTo>
                    <a:pt x="5389" y="0"/>
                  </a:moveTo>
                  <a:lnTo>
                    <a:pt x="1" y="22582"/>
                  </a:lnTo>
                  <a:lnTo>
                    <a:pt x="652" y="22582"/>
                  </a:lnTo>
                  <a:lnTo>
                    <a:pt x="60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7314021" y="3998821"/>
              <a:ext cx="384795" cy="582210"/>
            </a:xfrm>
            <a:custGeom>
              <a:rect b="b" l="l" r="r" t="t"/>
              <a:pathLst>
                <a:path extrusionOk="0" h="16648" w="11003">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7329793" y="3880825"/>
              <a:ext cx="584658" cy="774975"/>
            </a:xfrm>
            <a:custGeom>
              <a:rect b="b" l="l" r="r" t="t"/>
              <a:pathLst>
                <a:path extrusionOk="0" h="22160" w="16718">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7263172" y="3227723"/>
              <a:ext cx="130620" cy="279460"/>
            </a:xfrm>
            <a:custGeom>
              <a:rect b="b" l="l" r="r" t="t"/>
              <a:pathLst>
                <a:path extrusionOk="0" h="7991" w="3735">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7505947" y="3153792"/>
              <a:ext cx="577664" cy="419766"/>
            </a:xfrm>
            <a:custGeom>
              <a:rect b="b" l="l" r="r" t="t"/>
              <a:pathLst>
                <a:path extrusionOk="0" h="12003" w="16518">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7127305" y="3426399"/>
              <a:ext cx="513666" cy="496320"/>
            </a:xfrm>
            <a:custGeom>
              <a:rect b="b" l="l" r="r" t="t"/>
              <a:pathLst>
                <a:path extrusionOk="0" h="14192" w="14688">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7379733" y="4009243"/>
              <a:ext cx="268269" cy="247216"/>
            </a:xfrm>
            <a:custGeom>
              <a:rect b="b" l="l" r="r" t="t"/>
              <a:pathLst>
                <a:path extrusionOk="0" fill="none" h="7069" w="7671">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7303494" y="4243275"/>
              <a:ext cx="17556" cy="383955"/>
            </a:xfrm>
            <a:custGeom>
              <a:rect b="b" l="l" r="r" t="t"/>
              <a:pathLst>
                <a:path extrusionOk="0" h="10979" w="502">
                  <a:moveTo>
                    <a:pt x="0" y="1"/>
                  </a:moveTo>
                  <a:lnTo>
                    <a:pt x="0" y="10978"/>
                  </a:lnTo>
                  <a:lnTo>
                    <a:pt x="502" y="10978"/>
                  </a:lnTo>
                  <a:lnTo>
                    <a:pt x="50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7159759" y="4627198"/>
              <a:ext cx="300652" cy="80645"/>
            </a:xfrm>
            <a:custGeom>
              <a:rect b="b" l="l" r="r" t="t"/>
              <a:pathLst>
                <a:path extrusionOk="0" fill="none" h="2306" w="8597">
                  <a:moveTo>
                    <a:pt x="0" y="2306"/>
                  </a:moveTo>
                  <a:cubicBezTo>
                    <a:pt x="0" y="677"/>
                    <a:pt x="2882" y="0"/>
                    <a:pt x="4311" y="0"/>
                  </a:cubicBezTo>
                  <a:cubicBezTo>
                    <a:pt x="6015" y="0"/>
                    <a:pt x="8597" y="627"/>
                    <a:pt x="8597"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7312272" y="4628947"/>
              <a:ext cx="35" cy="93794"/>
            </a:xfrm>
            <a:custGeom>
              <a:rect b="b" l="l" r="r" t="t"/>
              <a:pathLst>
                <a:path extrusionOk="0" fill="none" h="2682" w="1">
                  <a:moveTo>
                    <a:pt x="0" y="2682"/>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7435828" y="4696443"/>
              <a:ext cx="50010" cy="49100"/>
            </a:xfrm>
            <a:custGeom>
              <a:rect b="b" l="l" r="r" t="t"/>
              <a:pathLst>
                <a:path extrusionOk="0" h="1404" w="143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7286848" y="4696443"/>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7137832" y="4696443"/>
              <a:ext cx="49135" cy="49100"/>
            </a:xfrm>
            <a:custGeom>
              <a:rect b="b" l="l" r="r" t="t"/>
              <a:pathLst>
                <a:path extrusionOk="0" h="1404" w="1405">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7067713" y="3665677"/>
              <a:ext cx="606551" cy="619700"/>
            </a:xfrm>
            <a:custGeom>
              <a:rect b="b" l="l" r="r" t="t"/>
              <a:pathLst>
                <a:path extrusionOk="0" h="17720" w="17344">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6986193" y="3152603"/>
              <a:ext cx="418997" cy="426061"/>
            </a:xfrm>
            <a:custGeom>
              <a:rect b="b" l="l" r="r" t="t"/>
              <a:pathLst>
                <a:path extrusionOk="0" h="12183" w="11981">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7757501" y="3485117"/>
              <a:ext cx="36860" cy="11436"/>
            </a:xfrm>
            <a:custGeom>
              <a:rect b="b" l="l" r="r" t="t"/>
              <a:pathLst>
                <a:path extrusionOk="0" h="327" w="1054">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8432426" y="3162570"/>
              <a:ext cx="6155" cy="12310"/>
            </a:xfrm>
            <a:custGeom>
              <a:rect b="b" l="l" r="r" t="t"/>
              <a:pathLst>
                <a:path extrusionOk="0" h="352" w="176">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8336883" y="3176594"/>
              <a:ext cx="28082" cy="12730"/>
            </a:xfrm>
            <a:custGeom>
              <a:rect b="b" l="l" r="r" t="t"/>
              <a:pathLst>
                <a:path extrusionOk="0" h="364" w="803">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6371265" y="3312084"/>
              <a:ext cx="114417" cy="136976"/>
            </a:xfrm>
            <a:custGeom>
              <a:rect b="b" l="l" r="r" t="t"/>
              <a:pathLst>
                <a:path extrusionOk="0" h="4815" w="4022">
                  <a:moveTo>
                    <a:pt x="1587" y="0"/>
                  </a:moveTo>
                  <a:lnTo>
                    <a:pt x="1058" y="1481"/>
                  </a:lnTo>
                  <a:lnTo>
                    <a:pt x="0" y="2169"/>
                  </a:lnTo>
                  <a:lnTo>
                    <a:pt x="106" y="2963"/>
                  </a:lnTo>
                  <a:lnTo>
                    <a:pt x="4022" y="4815"/>
                  </a:lnTo>
                  <a:lnTo>
                    <a:pt x="3440" y="952"/>
                  </a:lnTo>
                  <a:close/>
                </a:path>
              </a:pathLst>
            </a:custGeom>
            <a:solidFill>
              <a:schemeClr val="dk2"/>
            </a:solidFill>
            <a:ln cap="flat" cmpd="sng" w="9525">
              <a:solidFill>
                <a:schemeClr val="dk2"/>
              </a:solidFill>
              <a:prstDash val="solid"/>
              <a:round/>
              <a:headEnd len="sm" w="sm" type="none"/>
              <a:tailEnd len="sm" w="sm" type="none"/>
            </a:ln>
          </p:spPr>
        </p:sp>
        <p:grpSp>
          <p:nvGrpSpPr>
            <p:cNvPr id="752" name="Google Shape;752;p1"/>
            <p:cNvGrpSpPr/>
            <p:nvPr/>
          </p:nvGrpSpPr>
          <p:grpSpPr>
            <a:xfrm>
              <a:off x="6285878" y="3051254"/>
              <a:ext cx="164818" cy="315544"/>
              <a:chOff x="5990537" y="2792332"/>
              <a:chExt cx="144842" cy="277301"/>
            </a:xfrm>
          </p:grpSpPr>
          <p:sp>
            <p:nvSpPr>
              <p:cNvPr id="753" name="Google Shape;753;p1"/>
              <p:cNvSpPr/>
              <p:nvPr/>
            </p:nvSpPr>
            <p:spPr>
              <a:xfrm>
                <a:off x="6003630" y="2839324"/>
                <a:ext cx="126341" cy="230309"/>
              </a:xfrm>
              <a:custGeom>
                <a:rect b="b" l="l" r="r" t="t"/>
                <a:pathLst>
                  <a:path extrusionOk="0" h="7494" w="4111">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5990537" y="2792332"/>
                <a:ext cx="144842" cy="168476"/>
              </a:xfrm>
              <a:custGeom>
                <a:rect b="b" l="l" r="r" t="t"/>
                <a:pathLst>
                  <a:path extrusionOk="0" h="5482" w="4713">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6064482" y="2971017"/>
                <a:ext cx="45484" cy="44716"/>
              </a:xfrm>
              <a:custGeom>
                <a:rect b="b" l="l" r="r" t="t"/>
                <a:pathLst>
                  <a:path extrusionOk="0" h="1455" w="148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6082983" y="2929434"/>
                <a:ext cx="28520" cy="18993"/>
              </a:xfrm>
              <a:custGeom>
                <a:rect b="b" l="l" r="r" t="t"/>
                <a:pathLst>
                  <a:path extrusionOk="0" h="618" w="928">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7" name="Google Shape;757;p1"/>
          <p:cNvGrpSpPr/>
          <p:nvPr/>
        </p:nvGrpSpPr>
        <p:grpSpPr>
          <a:xfrm>
            <a:off x="6171613" y="0"/>
            <a:ext cx="422503" cy="1832059"/>
            <a:chOff x="7093138" y="727500"/>
            <a:chExt cx="422503" cy="1832059"/>
          </a:xfrm>
        </p:grpSpPr>
        <p:sp>
          <p:nvSpPr>
            <p:cNvPr id="758" name="Google Shape;758;p1"/>
            <p:cNvSpPr/>
            <p:nvPr/>
          </p:nvSpPr>
          <p:spPr>
            <a:xfrm>
              <a:off x="7246525" y="2440303"/>
              <a:ext cx="119221" cy="119256"/>
            </a:xfrm>
            <a:custGeom>
              <a:rect b="b" l="l" r="r" t="t"/>
              <a:pathLst>
                <a:path extrusionOk="0" h="3410" w="3409">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7093138" y="2264989"/>
              <a:ext cx="422503" cy="213052"/>
            </a:xfrm>
            <a:custGeom>
              <a:rect b="b" l="l" r="r" t="t"/>
              <a:pathLst>
                <a:path extrusionOk="0" h="6092" w="12081">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0" name="Google Shape;760;p1"/>
            <p:cNvCxnSpPr/>
            <p:nvPr/>
          </p:nvCxnSpPr>
          <p:spPr>
            <a:xfrm rot="10800000">
              <a:off x="7304385" y="727500"/>
              <a:ext cx="0" cy="1537500"/>
            </a:xfrm>
            <a:prstGeom prst="straightConnector1">
              <a:avLst/>
            </a:prstGeom>
            <a:noFill/>
            <a:ln cap="flat" cmpd="sng" w="19050">
              <a:solidFill>
                <a:schemeClr val="dk1"/>
              </a:solidFill>
              <a:prstDash val="solid"/>
              <a:round/>
              <a:headEnd len="sm" w="sm" type="none"/>
              <a:tailEnd len="sm" w="sm" type="none"/>
            </a:ln>
          </p:spPr>
        </p:cxnSp>
      </p:grpSp>
      <p:grpSp>
        <p:nvGrpSpPr>
          <p:cNvPr id="761" name="Google Shape;761;p1"/>
          <p:cNvGrpSpPr/>
          <p:nvPr/>
        </p:nvGrpSpPr>
        <p:grpSpPr>
          <a:xfrm>
            <a:off x="7047923" y="0"/>
            <a:ext cx="422503" cy="1286059"/>
            <a:chOff x="7856998" y="456300"/>
            <a:chExt cx="422503" cy="1286059"/>
          </a:xfrm>
        </p:grpSpPr>
        <p:sp>
          <p:nvSpPr>
            <p:cNvPr id="762" name="Google Shape;762;p1"/>
            <p:cNvSpPr/>
            <p:nvPr/>
          </p:nvSpPr>
          <p:spPr>
            <a:xfrm>
              <a:off x="8011260" y="1623103"/>
              <a:ext cx="119256" cy="119256"/>
            </a:xfrm>
            <a:custGeom>
              <a:rect b="b" l="l" r="r" t="t"/>
              <a:pathLst>
                <a:path extrusionOk="0" h="3410" w="341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7856998" y="1447789"/>
              <a:ext cx="422503" cy="213052"/>
            </a:xfrm>
            <a:custGeom>
              <a:rect b="b" l="l" r="r" t="t"/>
              <a:pathLst>
                <a:path extrusionOk="0" h="6092" w="12081">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4" name="Google Shape;764;p1"/>
            <p:cNvCxnSpPr/>
            <p:nvPr/>
          </p:nvCxnSpPr>
          <p:spPr>
            <a:xfrm rot="10800000">
              <a:off x="8068260" y="456300"/>
              <a:ext cx="0" cy="991500"/>
            </a:xfrm>
            <a:prstGeom prst="straightConnector1">
              <a:avLst/>
            </a:prstGeom>
            <a:noFill/>
            <a:ln cap="flat" cmpd="sng" w="19050">
              <a:solidFill>
                <a:schemeClr val="dk1"/>
              </a:solidFill>
              <a:prstDash val="solid"/>
              <a:round/>
              <a:headEnd len="sm" w="sm" type="none"/>
              <a:tailEnd len="sm" w="sm" type="none"/>
            </a:ln>
          </p:spPr>
        </p:cxnSp>
      </p:grpSp>
      <p:cxnSp>
        <p:nvCxnSpPr>
          <p:cNvPr id="765" name="Google Shape;765;p1"/>
          <p:cNvCxnSpPr/>
          <p:nvPr/>
        </p:nvCxnSpPr>
        <p:spPr>
          <a:xfrm>
            <a:off x="813967" y="2535500"/>
            <a:ext cx="1732800" cy="0"/>
          </a:xfrm>
          <a:prstGeom prst="straightConnector1">
            <a:avLst/>
          </a:prstGeom>
          <a:noFill/>
          <a:ln cap="flat" cmpd="sng" w="19050">
            <a:solidFill>
              <a:schemeClr val="dk1"/>
            </a:solidFill>
            <a:prstDash val="solid"/>
            <a:round/>
            <a:headEnd len="sm" w="sm" type="none"/>
            <a:tailEnd len="sm" w="sm" type="none"/>
          </a:ln>
        </p:spPr>
      </p:cxnSp>
      <p:sp>
        <p:nvSpPr>
          <p:cNvPr id="766" name="Google Shape;766;p1"/>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a:t>Jonny Pulido</a:t>
            </a:r>
            <a:endParaRPr/>
          </a:p>
          <a:p>
            <a:pPr indent="-304800" lvl="0" marL="457200" rtl="0" algn="l">
              <a:lnSpc>
                <a:spcPct val="100000"/>
              </a:lnSpc>
              <a:spcBef>
                <a:spcPts val="0"/>
              </a:spcBef>
              <a:spcAft>
                <a:spcPts val="0"/>
              </a:spcAft>
              <a:buSzPts val="1200"/>
              <a:buNone/>
            </a:pPr>
            <a:r>
              <a:rPr lang="es-ES"/>
              <a:t>Nayarit Gutiérrez</a:t>
            </a:r>
            <a:endParaRPr/>
          </a:p>
          <a:p>
            <a:pPr indent="-304800" lvl="0" marL="457200" rtl="0" algn="l">
              <a:lnSpc>
                <a:spcPct val="100000"/>
              </a:lnSpc>
              <a:spcBef>
                <a:spcPts val="0"/>
              </a:spcBef>
              <a:spcAft>
                <a:spcPts val="0"/>
              </a:spcAft>
              <a:buSzPts val="1200"/>
              <a:buNone/>
            </a:pPr>
            <a:r>
              <a:rPr lang="es-ES"/>
              <a:t>Angel Puentes</a:t>
            </a:r>
            <a:endParaRPr/>
          </a:p>
          <a:p>
            <a:pPr indent="-304800" lvl="0" marL="457200" rtl="0" algn="l">
              <a:lnSpc>
                <a:spcPct val="100000"/>
              </a:lnSpc>
              <a:spcBef>
                <a:spcPts val="0"/>
              </a:spcBef>
              <a:spcAft>
                <a:spcPts val="0"/>
              </a:spcAft>
              <a:buSzPts val="1200"/>
              <a:buNone/>
            </a:pPr>
            <a:r>
              <a:rPr lang="es-ES"/>
              <a:t>Lilley Caicedo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0"/>
          <p:cNvSpPr txBox="1"/>
          <p:nvPr>
            <p:ph type="title"/>
          </p:nvPr>
        </p:nvSpPr>
        <p:spPr>
          <a:xfrm>
            <a:off x="720000" y="366972"/>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893" name="Google Shape;893;p10"/>
          <p:cNvSpPr txBox="1"/>
          <p:nvPr>
            <p:ph idx="1" type="subTitle"/>
          </p:nvPr>
        </p:nvSpPr>
        <p:spPr>
          <a:xfrm>
            <a:off x="471991" y="1001406"/>
            <a:ext cx="7856257" cy="96653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Comprende los procesos necesarios para asegurar que el proyecto incluya todo el trabajo requerido. Encuentra la forma correcta de definir el alcance en un proyecto de software desde el inicio para ahorrar problemas futuros. Así mismo se obtendrá a partir del método que se realizará para obtener resultados.</a:t>
            </a:r>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Representa el objetivo final a donde se espera llegar, describe una meta por alcanzar e indica hasta dónde va el proyecto. Aunque en la práctica el alcance del proyecto se expresa en un corto párrafo, detrás de este está todo un análisis respecto a:</a:t>
            </a:r>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Las necesidades del cliente,</a:t>
            </a:r>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El trabajo que se requerirá proyectar,</a:t>
            </a:r>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El contexto dentro del cual se desarrolla el proyecto,</a:t>
            </a:r>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Los riesgos a los cuales puede tener que hacer frente,</a:t>
            </a:r>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Los recursos con los que se cuenta (capacidad de ejecución),</a:t>
            </a:r>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Los costes en los que se incurrirá,</a:t>
            </a:r>
            <a:endParaRPr/>
          </a:p>
          <a:p>
            <a:pPr indent="-285750" lvl="0" marL="2857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El tiempo o plazo establecido, etc.</a:t>
            </a:r>
            <a:endParaRPr/>
          </a:p>
          <a:p>
            <a:pPr indent="-209550" lvl="0" marL="285750" rtl="0" algn="l">
              <a:lnSpc>
                <a:spcPct val="100000"/>
              </a:lnSpc>
              <a:spcBef>
                <a:spcPts val="0"/>
              </a:spcBef>
              <a:spcAft>
                <a:spcPts val="0"/>
              </a:spcAft>
              <a:buSzPts val="1200"/>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a:solidFill>
                  <a:schemeClr val="dk1"/>
                </a:solidFill>
                <a:latin typeface="Times New Roman"/>
                <a:ea typeface="Times New Roman"/>
                <a:cs typeface="Times New Roman"/>
                <a:sym typeface="Times New Roman"/>
              </a:rPr>
              <a:t>Aguirre (2021)</a:t>
            </a:r>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p:txBody>
      </p:sp>
      <p:sp>
        <p:nvSpPr>
          <p:cNvPr id="894" name="Google Shape;894;p10"/>
          <p:cNvSpPr txBox="1"/>
          <p:nvPr/>
        </p:nvSpPr>
        <p:spPr>
          <a:xfrm>
            <a:off x="79498" y="4761654"/>
            <a:ext cx="5257883"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chemeClr val="dk1"/>
                </a:solidFill>
                <a:latin typeface="Times New Roman"/>
                <a:ea typeface="Times New Roman"/>
                <a:cs typeface="Times New Roman"/>
                <a:sym typeface="Times New Roman"/>
              </a:rPr>
              <a:t>Aguirre, M. (2021) </a:t>
            </a:r>
            <a:r>
              <a:rPr b="0" i="1" lang="es-ES" sz="1050" u="none" cap="none" strike="noStrike">
                <a:solidFill>
                  <a:schemeClr val="dk1"/>
                </a:solidFill>
                <a:latin typeface="Times New Roman"/>
                <a:ea typeface="Times New Roman"/>
                <a:cs typeface="Times New Roman"/>
                <a:sym typeface="Times New Roman"/>
              </a:rPr>
              <a:t>¿Cómo definir claramente el alcance de un proyecto?</a:t>
            </a:r>
            <a:r>
              <a:rPr b="0" i="0" lang="es-ES" sz="1050" u="none" cap="none" strike="noStrike">
                <a:solidFill>
                  <a:schemeClr val="dk1"/>
                </a:solidFill>
                <a:latin typeface="Times New Roman"/>
                <a:ea typeface="Times New Roman"/>
                <a:cs typeface="Times New Roman"/>
                <a:sym typeface="Times New Roman"/>
              </a:rPr>
              <a:t> </a:t>
            </a:r>
            <a:r>
              <a:rPr b="0" i="0" lang="es-ES" sz="1050" u="sng" cap="none" strike="noStrike">
                <a:solidFill>
                  <a:srgbClr val="0070C0"/>
                </a:solidFill>
                <a:latin typeface="Times New Roman"/>
                <a:ea typeface="Times New Roman"/>
                <a:cs typeface="Times New Roman"/>
                <a:sym typeface="Times New Roman"/>
              </a:rPr>
              <a:t>https://n9.cl/wp30x</a:t>
            </a:r>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Times New Roman"/>
              <a:ea typeface="Times New Roman"/>
              <a:cs typeface="Times New Roman"/>
              <a:sym typeface="Times New Roman"/>
            </a:endParaRPr>
          </a:p>
        </p:txBody>
      </p:sp>
      <p:pic>
        <p:nvPicPr>
          <p:cNvPr descr="En qué consiste el alcance del proyecto? - Universidad Benito Juárez G." id="895" name="Google Shape;895;p10"/>
          <p:cNvPicPr preferRelativeResize="0"/>
          <p:nvPr/>
        </p:nvPicPr>
        <p:blipFill rotWithShape="1">
          <a:blip r:embed="rId3">
            <a:alphaModFix/>
          </a:blip>
          <a:srcRect b="0" l="0" r="0" t="0"/>
          <a:stretch/>
        </p:blipFill>
        <p:spPr>
          <a:xfrm>
            <a:off x="5410918" y="2899553"/>
            <a:ext cx="3325482" cy="167352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96" name="Google Shape;896;p10"/>
          <p:cNvSpPr txBox="1"/>
          <p:nvPr/>
        </p:nvSpPr>
        <p:spPr>
          <a:xfrm>
            <a:off x="5012098" y="2479843"/>
            <a:ext cx="319302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Figura </a:t>
            </a:r>
            <a:endParaRPr/>
          </a:p>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En que consiste el alcance de un proyecto</a:t>
            </a:r>
            <a:endParaRPr/>
          </a:p>
        </p:txBody>
      </p:sp>
      <p:sp>
        <p:nvSpPr>
          <p:cNvPr id="897" name="Google Shape;897;p10"/>
          <p:cNvSpPr txBox="1"/>
          <p:nvPr/>
        </p:nvSpPr>
        <p:spPr>
          <a:xfrm>
            <a:off x="5896305" y="4571748"/>
            <a:ext cx="264309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(Juárez, 2017) </a:t>
            </a:r>
            <a:r>
              <a:rPr b="0" i="0" lang="es-ES" sz="1200" u="none" cap="none" strike="noStrike">
                <a:solidFill>
                  <a:srgbClr val="0070C0"/>
                </a:solidFill>
                <a:latin typeface="Times New Roman"/>
                <a:ea typeface="Times New Roman"/>
                <a:cs typeface="Times New Roman"/>
                <a:sym typeface="Times New Roman"/>
              </a:rPr>
              <a:t> </a:t>
            </a:r>
            <a:r>
              <a:rPr b="0" i="0" lang="es-ES" sz="1200" u="sng" cap="none" strike="noStrike">
                <a:solidFill>
                  <a:srgbClr val="0070C0"/>
                </a:solidFill>
                <a:latin typeface="Times New Roman"/>
                <a:ea typeface="Times New Roman"/>
                <a:cs typeface="Times New Roman"/>
                <a:sym typeface="Times New Roman"/>
              </a:rPr>
              <a:t>hhttps://n9.cl/h9fd2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
          <p:cNvSpPr txBox="1"/>
          <p:nvPr>
            <p:ph type="title"/>
          </p:nvPr>
        </p:nvSpPr>
        <p:spPr>
          <a:xfrm>
            <a:off x="6337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903" name="Google Shape;903;p11"/>
          <p:cNvSpPr txBox="1"/>
          <p:nvPr>
            <p:ph idx="1" type="subTitle"/>
          </p:nvPr>
        </p:nvSpPr>
        <p:spPr>
          <a:xfrm>
            <a:off x="471991" y="1001406"/>
            <a:ext cx="7187710" cy="96653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El proyecto de software para la empresa PATY SPORT estuvo dirigido a la recuperación de las nuevas prendas en el inventario del acceso existente, la aplicación del servicio se e incrementaran al carrito por el cual el cliente podrá realizar sus compras teniendo en cuenta que el administrador podrá ver cuáles son las prendas que se visualizarán en el inventario. Así como como la nueva realización del software y el mejoramiento de la empresa PATY SPORT  existente, esta empleada para ejecutarse en distintas áreas </a:t>
            </a:r>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Al realizar el software se espera crear el aplicativo web que permita a los usuarios gestionar y organizar sus tareas diarias de manera eficiente y efectiva.</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El control del alcance se puede realizar cualquier cambio con las funcionalidades características del proyecto a realizar y así mismo será evaluado y aprobado por el cliente, así mismo es adoptado y personalizado a las necesidades del cliente.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Delimi</a:t>
            </a:r>
            <a:r>
              <a:rPr lang="es-ES" sz="3200">
                <a:latin typeface="Times New Roman"/>
                <a:ea typeface="Times New Roman"/>
                <a:cs typeface="Times New Roman"/>
                <a:sym typeface="Times New Roman"/>
              </a:rPr>
              <a:t>tación</a:t>
            </a:r>
            <a:r>
              <a:rPr lang="es-ES" sz="3200">
                <a:solidFill>
                  <a:srgbClr val="000000"/>
                </a:solidFill>
                <a:latin typeface="Times New Roman"/>
                <a:ea typeface="Times New Roman"/>
                <a:cs typeface="Times New Roman"/>
                <a:sym typeface="Times New Roman"/>
              </a:rPr>
              <a:t> </a:t>
            </a:r>
            <a:endParaRPr/>
          </a:p>
        </p:txBody>
      </p:sp>
      <p:sp>
        <p:nvSpPr>
          <p:cNvPr id="909" name="Google Shape;909;p12"/>
          <p:cNvSpPr txBox="1"/>
          <p:nvPr>
            <p:ph idx="1" type="subTitle"/>
          </p:nvPr>
        </p:nvSpPr>
        <p:spPr>
          <a:xfrm>
            <a:off x="461208" y="1281764"/>
            <a:ext cx="4481173" cy="35328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delimitación forma parte del </a:t>
            </a:r>
            <a:r>
              <a:rPr lang="es-ES" sz="1400" u="sng">
                <a:solidFill>
                  <a:srgbClr val="E84E2B"/>
                </a:solidFill>
                <a:latin typeface="Times New Roman"/>
                <a:ea typeface="Times New Roman"/>
                <a:cs typeface="Times New Roman"/>
                <a:sym typeface="Times New Roman"/>
                <a:hlinkClick r:id="rId3">
                  <a:extLst>
                    <a:ext uri="{A12FA001-AC4F-418D-AE19-62706E023703}">
                      <ahyp:hlinkClr val="tx"/>
                    </a:ext>
                  </a:extLst>
                </a:hlinkClick>
              </a:rPr>
              <a:t>planteamiento del problema</a:t>
            </a:r>
            <a:r>
              <a:rPr lang="es-ES" sz="1400">
                <a:latin typeface="Times New Roman"/>
                <a:ea typeface="Times New Roman"/>
                <a:cs typeface="Times New Roman"/>
                <a:sym typeface="Times New Roman"/>
              </a:rPr>
              <a:t>, es la etapa preliminar de la </a:t>
            </a:r>
            <a:r>
              <a:rPr lang="es-ES" sz="1400" u="sng">
                <a:solidFill>
                  <a:srgbClr val="E84E2B"/>
                </a:solidFill>
                <a:latin typeface="Times New Roman"/>
                <a:ea typeface="Times New Roman"/>
                <a:cs typeface="Times New Roman"/>
                <a:sym typeface="Times New Roman"/>
                <a:hlinkClick r:id="rId4">
                  <a:extLst>
                    <a:ext uri="{A12FA001-AC4F-418D-AE19-62706E023703}">
                      <ahyp:hlinkClr val="tx"/>
                    </a:ext>
                  </a:extLst>
                </a:hlinkClick>
              </a:rPr>
              <a:t>investigación</a:t>
            </a:r>
            <a:r>
              <a:rPr lang="es-ES" sz="1400">
                <a:latin typeface="Times New Roman"/>
                <a:ea typeface="Times New Roman"/>
                <a:cs typeface="Times New Roman"/>
                <a:sym typeface="Times New Roman"/>
              </a:rPr>
              <a:t> en la que se realiza un recorte o un enfoque del tema a investigar, de manera tal de abordar un aspecto específico y evitar las aproximaciones panorámicas, generales y demasiado abarcadas, ya que resultarían ambiguas o imposibles en términos prácticos.</a:t>
            </a:r>
            <a:endParaRPr sz="1400">
              <a:solidFill>
                <a:srgbClr val="003399"/>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Se hace foco en los puntos cruciales o principales que se estudiarán, ya que un tema de investigación puede ser sumamente amplio y se puede abordar desde numerosas perspectivas.</a:t>
            </a:r>
            <a:endParaRPr>
              <a:solidFill>
                <a:srgbClr val="003399"/>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es-ES">
                <a:latin typeface="Times New Roman"/>
                <a:ea typeface="Times New Roman"/>
                <a:cs typeface="Times New Roman"/>
                <a:sym typeface="Times New Roman"/>
              </a:rPr>
              <a:t>Universidad (2022)</a:t>
            </a:r>
            <a:br>
              <a:rPr lang="es-ES"/>
            </a:br>
            <a:br>
              <a:rPr lang="es-ES"/>
            </a:br>
            <a:br>
              <a:rPr lang="es-ES" sz="1400"/>
            </a:br>
            <a:br>
              <a:rPr lang="es-ES"/>
            </a:br>
            <a:endParaRPr>
              <a:solidFill>
                <a:srgbClr val="003399"/>
              </a:solidFill>
            </a:endParaRPr>
          </a:p>
        </p:txBody>
      </p:sp>
      <p:pic>
        <p:nvPicPr>
          <p:cNvPr descr="Unev Investigando: Delimitación del Objeto de Estudio" id="910" name="Google Shape;910;p12"/>
          <p:cNvPicPr preferRelativeResize="0"/>
          <p:nvPr/>
        </p:nvPicPr>
        <p:blipFill rotWithShape="1">
          <a:blip r:embed="rId5">
            <a:alphaModFix/>
          </a:blip>
          <a:srcRect b="0" l="0" r="0" t="0"/>
          <a:stretch/>
        </p:blipFill>
        <p:spPr>
          <a:xfrm>
            <a:off x="4882552" y="2065904"/>
            <a:ext cx="3810717" cy="134596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911" name="Google Shape;911;p12"/>
          <p:cNvSpPr txBox="1"/>
          <p:nvPr/>
        </p:nvSpPr>
        <p:spPr>
          <a:xfrm>
            <a:off x="4882702" y="1606418"/>
            <a:ext cx="319302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Figura </a:t>
            </a:r>
            <a:endParaRPr/>
          </a:p>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Delimitación del objeto de estudio</a:t>
            </a:r>
            <a:endParaRPr/>
          </a:p>
        </p:txBody>
      </p:sp>
      <p:sp>
        <p:nvSpPr>
          <p:cNvPr id="912" name="Google Shape;912;p12"/>
          <p:cNvSpPr txBox="1"/>
          <p:nvPr/>
        </p:nvSpPr>
        <p:spPr>
          <a:xfrm>
            <a:off x="6047267" y="3407182"/>
            <a:ext cx="264309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(Víctor, 2021) </a:t>
            </a:r>
            <a:r>
              <a:rPr b="0" i="0" lang="es-ES" sz="1200" u="sng" cap="none" strike="noStrike">
                <a:solidFill>
                  <a:srgbClr val="0070C0"/>
                </a:solidFill>
                <a:latin typeface="Times New Roman"/>
                <a:ea typeface="Times New Roman"/>
                <a:cs typeface="Times New Roman"/>
                <a:sym typeface="Times New Roman"/>
              </a:rPr>
              <a:t> </a:t>
            </a:r>
            <a:r>
              <a:rPr b="0" i="0" lang="es-ES" sz="1200" u="sng" cap="none" strike="noStrike">
                <a:solidFill>
                  <a:srgbClr val="0070C0"/>
                </a:solidFill>
                <a:latin typeface="Arial"/>
                <a:ea typeface="Arial"/>
                <a:cs typeface="Arial"/>
                <a:sym typeface="Arial"/>
              </a:rPr>
              <a:t>https://n9.cl/5ohj7</a:t>
            </a:r>
            <a:endParaRPr b="0" i="0" sz="1200" u="sng" cap="none" strike="noStrike">
              <a:solidFill>
                <a:srgbClr val="0070C0"/>
              </a:solidFill>
              <a:latin typeface="Times New Roman"/>
              <a:ea typeface="Times New Roman"/>
              <a:cs typeface="Times New Roman"/>
              <a:sym typeface="Times New Roman"/>
            </a:endParaRPr>
          </a:p>
        </p:txBody>
      </p:sp>
      <p:sp>
        <p:nvSpPr>
          <p:cNvPr id="913" name="Google Shape;913;p12"/>
          <p:cNvSpPr txBox="1"/>
          <p:nvPr/>
        </p:nvSpPr>
        <p:spPr>
          <a:xfrm>
            <a:off x="3152658" y="4729305"/>
            <a:ext cx="5257883"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chemeClr val="dk1"/>
                </a:solidFill>
                <a:latin typeface="Times New Roman"/>
                <a:ea typeface="Times New Roman"/>
                <a:cs typeface="Times New Roman"/>
                <a:sym typeface="Times New Roman"/>
              </a:rPr>
              <a:t>Universidad, V. (2022) </a:t>
            </a:r>
            <a:r>
              <a:rPr b="0" i="1" lang="es-ES" sz="1050" u="none" cap="none" strike="noStrike">
                <a:solidFill>
                  <a:schemeClr val="dk1"/>
                </a:solidFill>
                <a:latin typeface="Times New Roman"/>
                <a:ea typeface="Times New Roman"/>
                <a:cs typeface="Times New Roman"/>
                <a:sym typeface="Times New Roman"/>
              </a:rPr>
              <a:t> Delimitación del problema</a:t>
            </a:r>
            <a:r>
              <a:rPr b="0" i="0" lang="es-ES" sz="1050" u="none" cap="none" strike="noStrike">
                <a:solidFill>
                  <a:schemeClr val="dk1"/>
                </a:solidFill>
                <a:latin typeface="Times New Roman"/>
                <a:ea typeface="Times New Roman"/>
                <a:cs typeface="Times New Roman"/>
                <a:sym typeface="Times New Roman"/>
              </a:rPr>
              <a:t> </a:t>
            </a:r>
            <a:r>
              <a:rPr b="0" i="0" lang="es-ES" sz="1050" u="sng" cap="none" strike="noStrike">
                <a:solidFill>
                  <a:srgbClr val="0070C0"/>
                </a:solidFill>
                <a:latin typeface="Times New Roman"/>
                <a:ea typeface="Times New Roman"/>
                <a:cs typeface="Times New Roman"/>
                <a:sym typeface="Times New Roman"/>
              </a:rPr>
              <a:t>https://n9.cl/88010</a:t>
            </a:r>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3"/>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Delimi</a:t>
            </a:r>
            <a:r>
              <a:rPr lang="es-ES" sz="3200">
                <a:latin typeface="Times New Roman"/>
                <a:ea typeface="Times New Roman"/>
                <a:cs typeface="Times New Roman"/>
                <a:sym typeface="Times New Roman"/>
              </a:rPr>
              <a:t>tación</a:t>
            </a:r>
            <a:r>
              <a:rPr lang="es-ES" sz="3200">
                <a:solidFill>
                  <a:srgbClr val="000000"/>
                </a:solidFill>
                <a:latin typeface="Times New Roman"/>
                <a:ea typeface="Times New Roman"/>
                <a:cs typeface="Times New Roman"/>
                <a:sym typeface="Times New Roman"/>
              </a:rPr>
              <a:t> </a:t>
            </a:r>
            <a:endParaRPr/>
          </a:p>
        </p:txBody>
      </p:sp>
      <p:sp>
        <p:nvSpPr>
          <p:cNvPr id="919" name="Google Shape;919;p13"/>
          <p:cNvSpPr txBox="1"/>
          <p:nvPr>
            <p:ph idx="1" type="subTitle"/>
          </p:nvPr>
        </p:nvSpPr>
        <p:spPr>
          <a:xfrm>
            <a:off x="461208" y="1281764"/>
            <a:ext cx="8028785" cy="353289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delimitación de este  proyecto se estará aplicando en la empresa Paty Sport,  ubicada en Bogotá más precisamente en usme-santalibrada, el tiempo en el cual el proyecto se estará realizando seria de 2 a 4 años, en los cuales se estaría implementando una serie de mejoras y de alineamientos para que el cliente se pueda sentir satisfecho a la hora de recibir el aplicativo web.</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br>
              <a:rPr lang="es-ES"/>
            </a:br>
            <a:br>
              <a:rPr lang="es-ES" sz="1400"/>
            </a:br>
            <a:br>
              <a:rPr lang="es-ES"/>
            </a:br>
            <a:endParaRPr>
              <a:solidFill>
                <a:srgbClr val="0033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rgbClr val="000000"/>
                </a:solidFill>
                <a:latin typeface="Times New Roman"/>
                <a:ea typeface="Times New Roman"/>
                <a:cs typeface="Times New Roman"/>
                <a:sym typeface="Times New Roman"/>
              </a:rPr>
              <a:t>Refer</a:t>
            </a:r>
            <a:r>
              <a:rPr lang="es-ES" sz="3200">
                <a:solidFill>
                  <a:schemeClr val="dk2"/>
                </a:solidFill>
                <a:latin typeface="Times New Roman"/>
                <a:ea typeface="Times New Roman"/>
                <a:cs typeface="Times New Roman"/>
                <a:sym typeface="Times New Roman"/>
              </a:rPr>
              <a:t>encias</a:t>
            </a:r>
            <a:endParaRPr/>
          </a:p>
        </p:txBody>
      </p:sp>
      <p:sp>
        <p:nvSpPr>
          <p:cNvPr id="925" name="Google Shape;925;p14"/>
          <p:cNvSpPr txBox="1"/>
          <p:nvPr>
            <p:ph idx="1" type="subTitle"/>
          </p:nvPr>
        </p:nvSpPr>
        <p:spPr>
          <a:xfrm>
            <a:off x="461208" y="1281764"/>
            <a:ext cx="8395409" cy="3532890"/>
          </a:xfrm>
          <a:prstGeom prst="rect">
            <a:avLst/>
          </a:prstGeom>
          <a:noFill/>
          <a:ln>
            <a:noFill/>
          </a:ln>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Álvarez (2022) </a:t>
            </a:r>
            <a:r>
              <a:rPr i="1" lang="es-ES" sz="1400">
                <a:solidFill>
                  <a:schemeClr val="dk1"/>
                </a:solidFill>
                <a:latin typeface="Times New Roman"/>
                <a:ea typeface="Times New Roman"/>
                <a:cs typeface="Times New Roman"/>
                <a:sym typeface="Times New Roman"/>
              </a:rPr>
              <a:t>¿Cómo hacer la justificación de un proyecto?</a:t>
            </a:r>
            <a:r>
              <a:rPr lang="es-ES" sz="1400">
                <a:solidFill>
                  <a:schemeClr val="dk1"/>
                </a:solidFill>
                <a:latin typeface="Times New Roman"/>
                <a:ea typeface="Times New Roman"/>
                <a:cs typeface="Times New Roman"/>
                <a:sym typeface="Times New Roman"/>
              </a:rPr>
              <a:t> </a:t>
            </a:r>
            <a:r>
              <a:rPr lang="es-ES" sz="1400" u="sng">
                <a:solidFill>
                  <a:srgbClr val="0070C0"/>
                </a:solidFill>
                <a:latin typeface="Times New Roman"/>
                <a:ea typeface="Times New Roman"/>
                <a:cs typeface="Times New Roman"/>
                <a:sym typeface="Times New Roman"/>
                <a:hlinkClick r:id="rId3">
                  <a:extLst>
                    <a:ext uri="{A12FA001-AC4F-418D-AE19-62706E023703}">
                      <ahyp:hlinkClr val="tx"/>
                    </a:ext>
                  </a:extLst>
                </a:hlinkClick>
              </a:rPr>
              <a:t>https://acortar.link/VbXkDX</a:t>
            </a:r>
            <a:endParaRPr sz="1400">
              <a:latin typeface="Times New Roman"/>
              <a:ea typeface="Times New Roman"/>
              <a:cs typeface="Times New Roman"/>
              <a:sym typeface="Times New Roman"/>
            </a:endParaRPr>
          </a:p>
          <a:p>
            <a:pPr indent="-171450" lvl="0" marL="1714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Aguirre, M. (2021) </a:t>
            </a:r>
            <a:r>
              <a:rPr i="1" lang="es-ES" sz="1400">
                <a:solidFill>
                  <a:schemeClr val="dk1"/>
                </a:solidFill>
                <a:latin typeface="Times New Roman"/>
                <a:ea typeface="Times New Roman"/>
                <a:cs typeface="Times New Roman"/>
                <a:sym typeface="Times New Roman"/>
              </a:rPr>
              <a:t>¿Cómo definir claramente el alcance de un proyecto?</a:t>
            </a:r>
            <a:r>
              <a:rPr lang="es-ES" sz="1400">
                <a:solidFill>
                  <a:schemeClr val="dk1"/>
                </a:solidFill>
                <a:latin typeface="Times New Roman"/>
                <a:ea typeface="Times New Roman"/>
                <a:cs typeface="Times New Roman"/>
                <a:sym typeface="Times New Roman"/>
              </a:rPr>
              <a:t> </a:t>
            </a:r>
            <a:r>
              <a:rPr lang="es-ES" sz="1400" u="sng">
                <a:solidFill>
                  <a:srgbClr val="0070C0"/>
                </a:solidFill>
                <a:latin typeface="Times New Roman"/>
                <a:ea typeface="Times New Roman"/>
                <a:cs typeface="Times New Roman"/>
                <a:sym typeface="Times New Roman"/>
                <a:hlinkClick r:id="rId4">
                  <a:extLst>
                    <a:ext uri="{A12FA001-AC4F-418D-AE19-62706E023703}">
                      <ahyp:hlinkClr val="tx"/>
                    </a:ext>
                  </a:extLst>
                </a:hlinkClick>
              </a:rPr>
              <a:t>https://n9.cl/wp30x</a:t>
            </a:r>
            <a:endParaRPr sz="1400">
              <a:solidFill>
                <a:srgbClr val="0070C0"/>
              </a:solidFill>
              <a:latin typeface="Times New Roman"/>
              <a:ea typeface="Times New Roman"/>
              <a:cs typeface="Times New Roman"/>
              <a:sym typeface="Times New Roman"/>
            </a:endParaRPr>
          </a:p>
          <a:p>
            <a:pPr indent="-95250" lvl="0" marL="171450" rtl="0" algn="l">
              <a:lnSpc>
                <a:spcPct val="100000"/>
              </a:lnSpc>
              <a:spcBef>
                <a:spcPts val="0"/>
              </a:spcBef>
              <a:spcAft>
                <a:spcPts val="0"/>
              </a:spcAft>
              <a:buSzPts val="1200"/>
              <a:buFont typeface="Arial"/>
              <a:buNone/>
            </a:pPr>
            <a:r>
              <a:t/>
            </a:r>
            <a:endParaRPr sz="1400" u="sng">
              <a:solidFill>
                <a:srgbClr val="0070C0"/>
              </a:solidFill>
              <a:latin typeface="Times New Roman"/>
              <a:ea typeface="Times New Roman"/>
              <a:cs typeface="Times New Roman"/>
              <a:sym typeface="Times New Roman"/>
            </a:endParaRPr>
          </a:p>
          <a:p>
            <a:pPr indent="-171450" lvl="0" marL="1714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Universidad, V. (2022) </a:t>
            </a:r>
            <a:r>
              <a:rPr i="1" lang="es-ES" sz="1400">
                <a:solidFill>
                  <a:schemeClr val="dk1"/>
                </a:solidFill>
                <a:latin typeface="Times New Roman"/>
                <a:ea typeface="Times New Roman"/>
                <a:cs typeface="Times New Roman"/>
                <a:sym typeface="Times New Roman"/>
              </a:rPr>
              <a:t> Delimitación del problema</a:t>
            </a:r>
            <a:r>
              <a:rPr lang="es-ES" sz="1400">
                <a:solidFill>
                  <a:schemeClr val="dk1"/>
                </a:solidFill>
                <a:latin typeface="Times New Roman"/>
                <a:ea typeface="Times New Roman"/>
                <a:cs typeface="Times New Roman"/>
                <a:sym typeface="Times New Roman"/>
              </a:rPr>
              <a:t> </a:t>
            </a:r>
            <a:r>
              <a:rPr lang="es-ES" sz="1400" u="sng">
                <a:solidFill>
                  <a:srgbClr val="0101FE"/>
                </a:solidFill>
                <a:latin typeface="Times New Roman"/>
                <a:ea typeface="Times New Roman"/>
                <a:cs typeface="Times New Roman"/>
                <a:sym typeface="Times New Roman"/>
                <a:hlinkClick r:id="rId5">
                  <a:extLst>
                    <a:ext uri="{A12FA001-AC4F-418D-AE19-62706E023703}">
                      <ahyp:hlinkClr val="tx"/>
                    </a:ext>
                  </a:extLst>
                </a:hlinkClick>
              </a:rPr>
              <a:t>https://n9.cl/88010</a:t>
            </a:r>
            <a:endParaRPr sz="1400" u="sng">
              <a:solidFill>
                <a:srgbClr val="0101FE"/>
              </a:solidFill>
              <a:latin typeface="Times New Roman"/>
              <a:ea typeface="Times New Roman"/>
              <a:cs typeface="Times New Roman"/>
              <a:sym typeface="Times New Roman"/>
            </a:endParaRPr>
          </a:p>
          <a:p>
            <a:pPr indent="-171450" lvl="0" marL="171450" rtl="0" algn="l">
              <a:lnSpc>
                <a:spcPct val="100000"/>
              </a:lnSpc>
              <a:spcBef>
                <a:spcPts val="0"/>
              </a:spcBef>
              <a:spcAft>
                <a:spcPts val="0"/>
              </a:spcAft>
              <a:buSzPts val="1200"/>
              <a:buFont typeface="Arial"/>
              <a:buChar char="•"/>
            </a:pPr>
            <a:r>
              <a:rPr lang="es-ES" sz="1400">
                <a:solidFill>
                  <a:schemeClr val="dk1"/>
                </a:solidFill>
                <a:latin typeface="Times New Roman"/>
                <a:ea typeface="Times New Roman"/>
                <a:cs typeface="Times New Roman"/>
                <a:sym typeface="Times New Roman"/>
              </a:rPr>
              <a:t>Etece, E. (2022) </a:t>
            </a:r>
            <a:r>
              <a:rPr i="1" lang="es-ES" sz="1400">
                <a:solidFill>
                  <a:schemeClr val="dk1"/>
                </a:solidFill>
                <a:latin typeface="Times New Roman"/>
                <a:ea typeface="Times New Roman"/>
                <a:cs typeface="Times New Roman"/>
                <a:sym typeface="Times New Roman"/>
              </a:rPr>
              <a:t>Objetivos de una empresa</a:t>
            </a:r>
            <a:r>
              <a:rPr lang="es-ES" sz="1400">
                <a:solidFill>
                  <a:schemeClr val="dk1"/>
                </a:solidFill>
                <a:latin typeface="Times New Roman"/>
                <a:ea typeface="Times New Roman"/>
                <a:cs typeface="Times New Roman"/>
                <a:sym typeface="Times New Roman"/>
              </a:rPr>
              <a:t> </a:t>
            </a:r>
            <a:r>
              <a:rPr lang="es-ES" sz="1400" u="sng">
                <a:solidFill>
                  <a:srgbClr val="0101FE"/>
                </a:solidFill>
                <a:latin typeface="Times New Roman"/>
                <a:ea typeface="Times New Roman"/>
                <a:cs typeface="Times New Roman"/>
                <a:sym typeface="Times New Roman"/>
              </a:rPr>
              <a:t>https://n9.cl/uzih</a:t>
            </a:r>
            <a:endParaRPr u="sng">
              <a:solidFill>
                <a:srgbClr val="0101FE"/>
              </a:solidFill>
              <a:latin typeface="Times New Roman"/>
              <a:ea typeface="Times New Roman"/>
              <a:cs typeface="Times New Roman"/>
              <a:sym typeface="Times New Roman"/>
            </a:endParaRPr>
          </a:p>
          <a:p>
            <a:pPr indent="-95250" lvl="0" marL="171450" rtl="0" algn="l">
              <a:lnSpc>
                <a:spcPct val="100000"/>
              </a:lnSpc>
              <a:spcBef>
                <a:spcPts val="0"/>
              </a:spcBef>
              <a:spcAft>
                <a:spcPts val="0"/>
              </a:spcAft>
              <a:buSzPts val="1200"/>
              <a:buFont typeface="Arial"/>
              <a:buNone/>
            </a:pPr>
            <a:r>
              <a:t/>
            </a:r>
            <a:endParaRPr sz="1100">
              <a:solidFill>
                <a:srgbClr val="0070C0"/>
              </a:solidFill>
              <a:latin typeface="Arial"/>
              <a:ea typeface="Arial"/>
              <a:cs typeface="Arial"/>
              <a:sym typeface="Arial"/>
            </a:endParaRPr>
          </a:p>
          <a:p>
            <a:pPr indent="0" lvl="0" marL="0" rtl="0" algn="l">
              <a:lnSpc>
                <a:spcPct val="100000"/>
              </a:lnSpc>
              <a:spcBef>
                <a:spcPts val="0"/>
              </a:spcBef>
              <a:spcAft>
                <a:spcPts val="0"/>
              </a:spcAft>
              <a:buSzPts val="1200"/>
              <a:buNone/>
            </a:pPr>
            <a:r>
              <a:t/>
            </a:r>
            <a:endParaRPr sz="1100">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3500"/>
              <a:buFont typeface="Arial"/>
              <a:buChar char="•"/>
            </a:pPr>
            <a:r>
              <a:rPr lang="es-ES">
                <a:latin typeface="Times New Roman"/>
                <a:ea typeface="Times New Roman"/>
                <a:cs typeface="Times New Roman"/>
                <a:sym typeface="Times New Roman"/>
              </a:rPr>
              <a:t>Contenido</a:t>
            </a:r>
            <a:endParaRPr/>
          </a:p>
        </p:txBody>
      </p:sp>
      <p:sp>
        <p:nvSpPr>
          <p:cNvPr id="772" name="Google Shape;772;p2"/>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t>01</a:t>
            </a:r>
            <a:endParaRPr/>
          </a:p>
        </p:txBody>
      </p:sp>
      <p:sp>
        <p:nvSpPr>
          <p:cNvPr id="773" name="Google Shape;773;p2"/>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t>04</a:t>
            </a:r>
            <a:endParaRPr/>
          </a:p>
        </p:txBody>
      </p:sp>
      <p:sp>
        <p:nvSpPr>
          <p:cNvPr id="774" name="Google Shape;774;p2"/>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t>02</a:t>
            </a:r>
            <a:endParaRPr/>
          </a:p>
        </p:txBody>
      </p:sp>
      <p:sp>
        <p:nvSpPr>
          <p:cNvPr id="775" name="Google Shape;775;p2"/>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t>05</a:t>
            </a:r>
            <a:endParaRPr/>
          </a:p>
        </p:txBody>
      </p:sp>
      <p:sp>
        <p:nvSpPr>
          <p:cNvPr id="776" name="Google Shape;776;p2"/>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t>03</a:t>
            </a:r>
            <a:endParaRPr/>
          </a:p>
        </p:txBody>
      </p:sp>
      <p:sp>
        <p:nvSpPr>
          <p:cNvPr id="777" name="Google Shape;777;p2"/>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t>06</a:t>
            </a:r>
            <a:endParaRPr/>
          </a:p>
        </p:txBody>
      </p:sp>
      <p:sp>
        <p:nvSpPr>
          <p:cNvPr id="778" name="Google Shape;778;p2"/>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Problemática</a:t>
            </a:r>
            <a:endParaRPr/>
          </a:p>
        </p:txBody>
      </p:sp>
      <p:sp>
        <p:nvSpPr>
          <p:cNvPr id="779" name="Google Shape;779;p2"/>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Objetivos generales</a:t>
            </a:r>
            <a:endParaRPr/>
          </a:p>
        </p:txBody>
      </p:sp>
      <p:sp>
        <p:nvSpPr>
          <p:cNvPr id="780" name="Google Shape;780;p2"/>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Objetivos específicos</a:t>
            </a:r>
            <a:endParaRPr/>
          </a:p>
        </p:txBody>
      </p:sp>
      <p:sp>
        <p:nvSpPr>
          <p:cNvPr id="781" name="Google Shape;781;p2"/>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Justificación</a:t>
            </a:r>
            <a:endParaRPr/>
          </a:p>
        </p:txBody>
      </p:sp>
      <p:sp>
        <p:nvSpPr>
          <p:cNvPr id="782" name="Google Shape;782;p2"/>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Alcance</a:t>
            </a:r>
            <a:endParaRPr/>
          </a:p>
        </p:txBody>
      </p:sp>
      <p:sp>
        <p:nvSpPr>
          <p:cNvPr id="783" name="Google Shape;783;p2"/>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Delimitación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3"/>
          <p:cNvSpPr txBox="1"/>
          <p:nvPr>
            <p:ph type="title"/>
          </p:nvPr>
        </p:nvSpPr>
        <p:spPr>
          <a:xfrm>
            <a:off x="519131" y="805896"/>
            <a:ext cx="39717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Proble</a:t>
            </a:r>
            <a:r>
              <a:rPr lang="es-ES" sz="3200">
                <a:solidFill>
                  <a:schemeClr val="dk1"/>
                </a:solidFill>
                <a:latin typeface="Times New Roman"/>
                <a:ea typeface="Times New Roman"/>
                <a:cs typeface="Times New Roman"/>
                <a:sym typeface="Times New Roman"/>
              </a:rPr>
              <a:t>mática</a:t>
            </a:r>
            <a:endParaRPr/>
          </a:p>
        </p:txBody>
      </p:sp>
      <p:sp>
        <p:nvSpPr>
          <p:cNvPr id="789" name="Google Shape;789;p3"/>
          <p:cNvSpPr txBox="1"/>
          <p:nvPr>
            <p:ph idx="1" type="subTitle"/>
          </p:nvPr>
        </p:nvSpPr>
        <p:spPr>
          <a:xfrm>
            <a:off x="637744" y="1641328"/>
            <a:ext cx="4467718" cy="185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empresa PATY SPORT vende ropa de moda Sport para dama y caballero, pero debido a la variación en tendencias de moda y modelos, yo les propongo utilizar algoritmos y procesos automáticos para identificar productos no requeridos, así notificando al dueño y manteniendo el inventario actualizado. </a:t>
            </a:r>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Esto podría mejorar la eficiencia y la rentabilidad al evitar la acumulación de productos no vendibles y garantizar que el inventario se alinee continuamente con la demanda del mercado.</a:t>
            </a:r>
            <a:endParaRPr sz="1400">
              <a:latin typeface="Times New Roman"/>
              <a:ea typeface="Times New Roman"/>
              <a:cs typeface="Times New Roman"/>
              <a:sym typeface="Times New Roman"/>
            </a:endParaRPr>
          </a:p>
        </p:txBody>
      </p:sp>
      <p:grpSp>
        <p:nvGrpSpPr>
          <p:cNvPr id="790" name="Google Shape;790;p3"/>
          <p:cNvGrpSpPr/>
          <p:nvPr/>
        </p:nvGrpSpPr>
        <p:grpSpPr>
          <a:xfrm rot="10800000">
            <a:off x="8625196" y="135041"/>
            <a:ext cx="374394" cy="962866"/>
            <a:chOff x="-720900" y="1958300"/>
            <a:chExt cx="462900" cy="1190488"/>
          </a:xfrm>
        </p:grpSpPr>
        <p:sp>
          <p:nvSpPr>
            <p:cNvPr id="791" name="Google Shape;791;p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06" name="Google Shape;806;p3"/>
          <p:cNvPicPr preferRelativeResize="0"/>
          <p:nvPr>
            <p:ph idx="2" type="pic"/>
          </p:nvPr>
        </p:nvPicPr>
        <p:blipFill rotWithShape="1">
          <a:blip r:embed="rId3">
            <a:alphaModFix/>
          </a:blip>
          <a:srcRect b="0" l="17055" r="17054" t="0"/>
          <a:stretch/>
        </p:blipFill>
        <p:spPr>
          <a:xfrm>
            <a:off x="5284943" y="631678"/>
            <a:ext cx="3102900" cy="41451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07" name="Google Shape;807;p3"/>
          <p:cNvSpPr txBox="1"/>
          <p:nvPr/>
        </p:nvSpPr>
        <p:spPr>
          <a:xfrm>
            <a:off x="5454201" y="172277"/>
            <a:ext cx="2643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Figura </a:t>
            </a:r>
            <a:endParaRPr/>
          </a:p>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Diagnóstico educativo</a:t>
            </a:r>
            <a:endParaRPr/>
          </a:p>
        </p:txBody>
      </p:sp>
      <p:grpSp>
        <p:nvGrpSpPr>
          <p:cNvPr id="808" name="Google Shape;808;p3"/>
          <p:cNvGrpSpPr/>
          <p:nvPr/>
        </p:nvGrpSpPr>
        <p:grpSpPr>
          <a:xfrm>
            <a:off x="4724220" y="-43156"/>
            <a:ext cx="1119432" cy="1639409"/>
            <a:chOff x="5903235" y="-19"/>
            <a:chExt cx="1293543" cy="1894394"/>
          </a:xfrm>
        </p:grpSpPr>
        <p:sp>
          <p:nvSpPr>
            <p:cNvPr id="809" name="Google Shape;809;p3"/>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2" name="Google Shape;812;p3"/>
          <p:cNvSpPr txBox="1"/>
          <p:nvPr/>
        </p:nvSpPr>
        <p:spPr>
          <a:xfrm>
            <a:off x="5324805" y="4776625"/>
            <a:ext cx="264309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(Rodríguez, 2021) </a:t>
            </a:r>
            <a:r>
              <a:rPr b="0" i="0" lang="es-ES" sz="1200" u="sng" cap="none" strike="noStrike">
                <a:solidFill>
                  <a:srgbClr val="0070C0"/>
                </a:solidFill>
                <a:latin typeface="Times New Roman"/>
                <a:ea typeface="Times New Roman"/>
                <a:cs typeface="Times New Roman"/>
                <a:sym typeface="Times New Roman"/>
              </a:rPr>
              <a:t> https://n9.cl/wk246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
          <p:cNvSpPr txBox="1"/>
          <p:nvPr>
            <p:ph idx="4" type="subTitle"/>
          </p:nvPr>
        </p:nvSpPr>
        <p:spPr>
          <a:xfrm>
            <a:off x="740617" y="2908429"/>
            <a:ext cx="2747100" cy="4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ES"/>
              <a:t>Mediano Plazo</a:t>
            </a:r>
            <a:endParaRPr/>
          </a:p>
        </p:txBody>
      </p:sp>
      <p:sp>
        <p:nvSpPr>
          <p:cNvPr id="818" name="Google Shape;818;p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solidFill>
                  <a:schemeClr val="dk1"/>
                </a:solidFill>
                <a:latin typeface="Times New Roman"/>
                <a:ea typeface="Times New Roman"/>
                <a:cs typeface="Times New Roman"/>
                <a:sym typeface="Times New Roman"/>
              </a:rPr>
              <a:t>generales</a:t>
            </a:r>
            <a:endParaRPr/>
          </a:p>
        </p:txBody>
      </p:sp>
      <p:sp>
        <p:nvSpPr>
          <p:cNvPr id="819" name="Google Shape;819;p4"/>
          <p:cNvSpPr txBox="1"/>
          <p:nvPr>
            <p:ph idx="1" type="subTitle"/>
          </p:nvPr>
        </p:nvSpPr>
        <p:spPr>
          <a:xfrm>
            <a:off x="3058966" y="1917824"/>
            <a:ext cx="2757883" cy="63194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t>Aquellos que son alcanzables más o menos de inmediato.</a:t>
            </a:r>
            <a:endParaRPr/>
          </a:p>
        </p:txBody>
      </p:sp>
      <p:sp>
        <p:nvSpPr>
          <p:cNvPr id="820" name="Google Shape;820;p4"/>
          <p:cNvSpPr txBox="1"/>
          <p:nvPr>
            <p:ph idx="2" type="subTitle"/>
          </p:nvPr>
        </p:nvSpPr>
        <p:spPr>
          <a:xfrm>
            <a:off x="253993" y="2208965"/>
            <a:ext cx="2747100" cy="63194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a:t>Aquellos que tomarán la vida de la empresa obtener.</a:t>
            </a:r>
            <a:endParaRPr/>
          </a:p>
        </p:txBody>
      </p:sp>
      <p:sp>
        <p:nvSpPr>
          <p:cNvPr id="821" name="Google Shape;821;p4"/>
          <p:cNvSpPr txBox="1"/>
          <p:nvPr>
            <p:ph idx="3" type="subTitle"/>
          </p:nvPr>
        </p:nvSpPr>
        <p:spPr>
          <a:xfrm>
            <a:off x="253991" y="1711514"/>
            <a:ext cx="2747100" cy="4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ES"/>
              <a:t>Largo Plazo</a:t>
            </a:r>
            <a:endParaRPr/>
          </a:p>
        </p:txBody>
      </p:sp>
      <p:sp>
        <p:nvSpPr>
          <p:cNvPr id="822" name="Google Shape;822;p4"/>
          <p:cNvSpPr txBox="1"/>
          <p:nvPr/>
        </p:nvSpPr>
        <p:spPr>
          <a:xfrm>
            <a:off x="3060404" y="1421811"/>
            <a:ext cx="2747100" cy="49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DM Sans"/>
              <a:buNone/>
            </a:pPr>
            <a:r>
              <a:rPr b="1" i="0" lang="es-ES" sz="2400" u="none" cap="none" strike="noStrike">
                <a:solidFill>
                  <a:schemeClr val="dk1"/>
                </a:solidFill>
                <a:latin typeface="DM Sans"/>
                <a:ea typeface="DM Sans"/>
                <a:cs typeface="DM Sans"/>
                <a:sym typeface="DM Sans"/>
              </a:rPr>
              <a:t>Corto Plazo</a:t>
            </a:r>
            <a:endParaRPr/>
          </a:p>
        </p:txBody>
      </p:sp>
      <p:sp>
        <p:nvSpPr>
          <p:cNvPr id="823" name="Google Shape;823;p4"/>
          <p:cNvSpPr txBox="1"/>
          <p:nvPr/>
        </p:nvSpPr>
        <p:spPr>
          <a:xfrm>
            <a:off x="645008" y="3407319"/>
            <a:ext cx="2747100" cy="148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DM Sans"/>
              <a:buNone/>
            </a:pPr>
            <a:r>
              <a:rPr b="0" i="0" lang="es-ES" sz="1400" u="none" cap="none" strike="noStrike">
                <a:solidFill>
                  <a:schemeClr val="dk1"/>
                </a:solidFill>
                <a:latin typeface="DM Sans"/>
                <a:ea typeface="DM Sans"/>
                <a:cs typeface="DM Sans"/>
                <a:sym typeface="DM Sans"/>
              </a:rPr>
              <a:t>Aquellos que son imposibles a corto plazo, pero que con un esfuerzo sostenido en el tiempo pueden volverse realidad sin tener que esperar toda la vida.</a:t>
            </a:r>
            <a:endParaRPr b="0" i="0" sz="1200" u="none" cap="none" strike="noStrike">
              <a:solidFill>
                <a:schemeClr val="dk1"/>
              </a:solidFill>
              <a:latin typeface="DM Sans"/>
              <a:ea typeface="DM Sans"/>
              <a:cs typeface="DM Sans"/>
              <a:sym typeface="DM Sans"/>
            </a:endParaRPr>
          </a:p>
        </p:txBody>
      </p:sp>
      <p:pic>
        <p:nvPicPr>
          <p:cNvPr descr="Objetivo empresarial " id="824" name="Google Shape;824;p4"/>
          <p:cNvPicPr preferRelativeResize="0"/>
          <p:nvPr/>
        </p:nvPicPr>
        <p:blipFill rotWithShape="1">
          <a:blip r:embed="rId3">
            <a:alphaModFix/>
          </a:blip>
          <a:srcRect b="0" l="0" r="0" t="0"/>
          <a:stretch/>
        </p:blipFill>
        <p:spPr>
          <a:xfrm>
            <a:off x="6198079" y="2344606"/>
            <a:ext cx="2473624" cy="173746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25" name="Google Shape;825;p4"/>
          <p:cNvSpPr txBox="1"/>
          <p:nvPr/>
        </p:nvSpPr>
        <p:spPr>
          <a:xfrm>
            <a:off x="6101182" y="1768162"/>
            <a:ext cx="2643093"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Times New Roman"/>
                <a:ea typeface="Times New Roman"/>
                <a:cs typeface="Times New Roman"/>
                <a:sym typeface="Times New Roman"/>
              </a:rPr>
              <a:t>Figura </a:t>
            </a:r>
            <a:endParaRPr/>
          </a:p>
          <a:p>
            <a:pPr indent="0" lvl="0" marL="0" marR="0" rtl="0" algn="l">
              <a:lnSpc>
                <a:spcPct val="100000"/>
              </a:lnSpc>
              <a:spcBef>
                <a:spcPts val="0"/>
              </a:spcBef>
              <a:spcAft>
                <a:spcPts val="0"/>
              </a:spcAft>
              <a:buNone/>
            </a:pPr>
            <a:r>
              <a:rPr b="0" i="0" lang="es-ES" sz="1000" u="none" cap="none" strike="noStrike">
                <a:solidFill>
                  <a:srgbClr val="000000"/>
                </a:solidFill>
                <a:latin typeface="Times New Roman"/>
                <a:ea typeface="Times New Roman"/>
                <a:cs typeface="Times New Roman"/>
                <a:sym typeface="Times New Roman"/>
              </a:rPr>
              <a:t>Objetivos de una empresa ¿Que son los objetivos empresariales'</a:t>
            </a:r>
            <a:endParaRPr/>
          </a:p>
        </p:txBody>
      </p:sp>
      <p:sp>
        <p:nvSpPr>
          <p:cNvPr id="826" name="Google Shape;826;p4"/>
          <p:cNvSpPr txBox="1"/>
          <p:nvPr/>
        </p:nvSpPr>
        <p:spPr>
          <a:xfrm>
            <a:off x="6101182" y="4161992"/>
            <a:ext cx="2643093"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rgbClr val="000000"/>
                </a:solidFill>
                <a:latin typeface="Times New Roman"/>
                <a:ea typeface="Times New Roman"/>
                <a:cs typeface="Times New Roman"/>
                <a:sym typeface="Times New Roman"/>
              </a:rPr>
              <a:t>(Noriega  D., 2020) </a:t>
            </a:r>
            <a:r>
              <a:rPr b="0" i="0" lang="es-ES" sz="1000" u="sng" cap="none" strike="noStrike">
                <a:solidFill>
                  <a:srgbClr val="0070C0"/>
                </a:solidFill>
                <a:latin typeface="Times New Roman"/>
                <a:ea typeface="Times New Roman"/>
                <a:cs typeface="Times New Roman"/>
                <a:sym typeface="Times New Roman"/>
              </a:rPr>
              <a:t> </a:t>
            </a:r>
            <a:r>
              <a:rPr b="0" i="0" lang="es-ES" sz="1000" u="sng" cap="none" strike="noStrike">
                <a:solidFill>
                  <a:srgbClr val="0070C0"/>
                </a:solidFill>
                <a:latin typeface="Arial"/>
                <a:ea typeface="Arial"/>
                <a:cs typeface="Arial"/>
                <a:sym typeface="Arial"/>
              </a:rPr>
              <a:t>https://n9.cl/pjvyi</a:t>
            </a:r>
            <a:endParaRPr b="0" i="0" sz="1000" u="sng" cap="none" strike="noStrike">
              <a:solidFill>
                <a:srgbClr val="0070C0"/>
              </a:solidFill>
              <a:latin typeface="Times New Roman"/>
              <a:ea typeface="Times New Roman"/>
              <a:cs typeface="Times New Roman"/>
              <a:sym typeface="Times New Roman"/>
            </a:endParaRPr>
          </a:p>
        </p:txBody>
      </p:sp>
      <p:sp>
        <p:nvSpPr>
          <p:cNvPr id="827" name="Google Shape;827;p4"/>
          <p:cNvSpPr txBox="1"/>
          <p:nvPr/>
        </p:nvSpPr>
        <p:spPr>
          <a:xfrm>
            <a:off x="2290017" y="4891050"/>
            <a:ext cx="5257883"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chemeClr val="dk1"/>
                </a:solidFill>
                <a:latin typeface="Times New Roman"/>
                <a:ea typeface="Times New Roman"/>
                <a:cs typeface="Times New Roman"/>
                <a:sym typeface="Times New Roman"/>
              </a:rPr>
              <a:t>Etece, E. (2022) </a:t>
            </a:r>
            <a:r>
              <a:rPr b="0" i="1" lang="es-ES" sz="1050" u="none" cap="none" strike="noStrike">
                <a:solidFill>
                  <a:schemeClr val="dk1"/>
                </a:solidFill>
                <a:latin typeface="Times New Roman"/>
                <a:ea typeface="Times New Roman"/>
                <a:cs typeface="Times New Roman"/>
                <a:sym typeface="Times New Roman"/>
              </a:rPr>
              <a:t>Objetivos de una empresa</a:t>
            </a:r>
            <a:r>
              <a:rPr b="0" i="0" lang="es-ES" sz="1050" u="none" cap="none" strike="noStrike">
                <a:solidFill>
                  <a:schemeClr val="dk1"/>
                </a:solidFill>
                <a:latin typeface="Times New Roman"/>
                <a:ea typeface="Times New Roman"/>
                <a:cs typeface="Times New Roman"/>
                <a:sym typeface="Times New Roman"/>
              </a:rPr>
              <a:t> </a:t>
            </a:r>
            <a:r>
              <a:rPr b="0" i="0" lang="es-ES" sz="1050" u="sng" cap="none" strike="noStrike">
                <a:solidFill>
                  <a:srgbClr val="0101FE"/>
                </a:solidFill>
                <a:latin typeface="Arial"/>
                <a:ea typeface="Arial"/>
                <a:cs typeface="Arial"/>
                <a:sym typeface="Arial"/>
              </a:rPr>
              <a:t>https://n9.cl/uzih</a:t>
            </a:r>
            <a:endParaRPr b="0" i="0" sz="1050" u="sng" cap="none" strike="noStrike">
              <a:solidFill>
                <a:srgbClr val="0101F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
          <p:cNvSpPr txBox="1"/>
          <p:nvPr>
            <p:ph idx="4" type="subTitle"/>
          </p:nvPr>
        </p:nvSpPr>
        <p:spPr>
          <a:xfrm>
            <a:off x="3199145" y="1517420"/>
            <a:ext cx="2747100" cy="4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ES"/>
              <a:t>Mediano Plazo</a:t>
            </a:r>
            <a:endParaRPr/>
          </a:p>
        </p:txBody>
      </p:sp>
      <p:sp>
        <p:nvSpPr>
          <p:cNvPr id="833" name="Google Shape;833;p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solidFill>
                  <a:schemeClr val="dk1"/>
                </a:solidFill>
                <a:latin typeface="Times New Roman"/>
                <a:ea typeface="Times New Roman"/>
                <a:cs typeface="Times New Roman"/>
                <a:sym typeface="Times New Roman"/>
              </a:rPr>
              <a:t>generales</a:t>
            </a:r>
            <a:endParaRPr/>
          </a:p>
        </p:txBody>
      </p:sp>
      <p:sp>
        <p:nvSpPr>
          <p:cNvPr id="834" name="Google Shape;834;p5"/>
          <p:cNvSpPr txBox="1"/>
          <p:nvPr>
            <p:ph idx="1" type="subTitle"/>
          </p:nvPr>
        </p:nvSpPr>
        <p:spPr>
          <a:xfrm>
            <a:off x="6035079" y="2014871"/>
            <a:ext cx="2757883" cy="110639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a:t>Queremos lograr en un plazo de 3 a 5 meses comenzar a incrementar nuevas funcionalidades en el aplicativo, como, por ejemplo, un catálogo, función de roles, etc.</a:t>
            </a:r>
            <a:endParaRPr/>
          </a:p>
        </p:txBody>
      </p:sp>
      <p:sp>
        <p:nvSpPr>
          <p:cNvPr id="835" name="Google Shape;835;p5"/>
          <p:cNvSpPr txBox="1"/>
          <p:nvPr>
            <p:ph idx="2" type="subTitle"/>
          </p:nvPr>
        </p:nvSpPr>
        <p:spPr>
          <a:xfrm>
            <a:off x="361823" y="2014871"/>
            <a:ext cx="2747100" cy="110639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a:t>Lo que queremos lograr a largo plazo con el aplicativo web es  ayudar y facilitar el contacto con dos roles que son, el cliente y el empleado.</a:t>
            </a:r>
            <a:endParaRPr/>
          </a:p>
        </p:txBody>
      </p:sp>
      <p:sp>
        <p:nvSpPr>
          <p:cNvPr id="836" name="Google Shape;836;p5"/>
          <p:cNvSpPr txBox="1"/>
          <p:nvPr>
            <p:ph idx="3" type="subTitle"/>
          </p:nvPr>
        </p:nvSpPr>
        <p:spPr>
          <a:xfrm>
            <a:off x="361821" y="1517420"/>
            <a:ext cx="2747100" cy="49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ES"/>
              <a:t>Largo Plazo</a:t>
            </a:r>
            <a:endParaRPr/>
          </a:p>
        </p:txBody>
      </p:sp>
      <p:sp>
        <p:nvSpPr>
          <p:cNvPr id="837" name="Google Shape;837;p5"/>
          <p:cNvSpPr txBox="1"/>
          <p:nvPr/>
        </p:nvSpPr>
        <p:spPr>
          <a:xfrm>
            <a:off x="6036517" y="1518858"/>
            <a:ext cx="2747100" cy="49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DM Sans"/>
              <a:buNone/>
            </a:pPr>
            <a:r>
              <a:rPr b="1" i="0" lang="es-ES" sz="2400" u="none" cap="none" strike="noStrike">
                <a:solidFill>
                  <a:schemeClr val="dk1"/>
                </a:solidFill>
                <a:latin typeface="DM Sans"/>
                <a:ea typeface="DM Sans"/>
                <a:cs typeface="DM Sans"/>
                <a:sym typeface="DM Sans"/>
              </a:rPr>
              <a:t>Corto Plazo</a:t>
            </a:r>
            <a:endParaRPr/>
          </a:p>
        </p:txBody>
      </p:sp>
      <p:sp>
        <p:nvSpPr>
          <p:cNvPr id="838" name="Google Shape;838;p5"/>
          <p:cNvSpPr txBox="1"/>
          <p:nvPr/>
        </p:nvSpPr>
        <p:spPr>
          <a:xfrm>
            <a:off x="3103536" y="2016310"/>
            <a:ext cx="2747100" cy="72898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DM Sans"/>
              <a:buNone/>
            </a:pPr>
            <a:r>
              <a:rPr b="0" i="0" lang="es-ES" sz="1200" u="none" cap="none" strike="noStrike">
                <a:solidFill>
                  <a:schemeClr val="dk1"/>
                </a:solidFill>
                <a:latin typeface="DM Sans"/>
                <a:ea typeface="DM Sans"/>
                <a:cs typeface="DM Sans"/>
                <a:sym typeface="DM Sans"/>
              </a:rPr>
              <a:t>En el próximo año queremos lograr que la página web incremente su tráfico en un 15%.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
          <p:cNvSpPr txBox="1"/>
          <p:nvPr>
            <p:ph type="title"/>
          </p:nvPr>
        </p:nvSpPr>
        <p:spPr>
          <a:xfrm>
            <a:off x="687651" y="28070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grpSp>
        <p:nvGrpSpPr>
          <p:cNvPr id="844" name="Google Shape;844;p6"/>
          <p:cNvGrpSpPr/>
          <p:nvPr/>
        </p:nvGrpSpPr>
        <p:grpSpPr>
          <a:xfrm>
            <a:off x="1063900" y="1616324"/>
            <a:ext cx="320142" cy="243149"/>
            <a:chOff x="3086313" y="2877049"/>
            <a:chExt cx="320142" cy="243149"/>
          </a:xfrm>
        </p:grpSpPr>
        <p:sp>
          <p:nvSpPr>
            <p:cNvPr id="845" name="Google Shape;845;p6"/>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p6"/>
          <p:cNvSpPr txBox="1"/>
          <p:nvPr>
            <p:ph idx="1" type="subTitle"/>
          </p:nvPr>
        </p:nvSpPr>
        <p:spPr>
          <a:xfrm>
            <a:off x="128898" y="1033614"/>
            <a:ext cx="6844346" cy="2709498"/>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Los objetivos específicos son aquellos que describen de forma detallada y precisa las</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metas que se deben alcanzar en un proyecto para lograr uno o varios objetivos</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generales. Estos objetivos están enfocados de una forma más concreta que los</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objetivos generales, y se utilizan para guiar la planificación y la ejecución del</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Proyecto. También ayudan a desglosar el proyecto en tareas manejables y</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alcanzables. Además, permiten medir el progreso del proyecto por etapas, y evaluar</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el éxito de cada una de ellas en relación a cada objetivo específico.</a:t>
            </a:r>
            <a:endParaRPr>
              <a:solidFill>
                <a:schemeClr val="dk1"/>
              </a:solidFill>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Características</a:t>
            </a:r>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Concretos y detallados. Se enfocan en lograr un resultado concreto y medible.</a:t>
            </a:r>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Especifican detalles, plazos y recursos.</a:t>
            </a:r>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Ayudan a alcanzar los objetivos generales y establecen un camino claro hacia su</a:t>
            </a:r>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consecución.</a:t>
            </a:r>
            <a:endParaRPr>
              <a:solidFill>
                <a:schemeClr val="dk1"/>
              </a:solidFill>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Son más tangibles y cuantificables que los objetivos generales.</a:t>
            </a:r>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Son la base para medir el progreso y el logro de los objetivos generales.</a:t>
            </a:r>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Estructuran el trabajo y ayudan a mantener al equipo enfocado en las tareas a realizar.</a:t>
            </a:r>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a:solidFill>
                  <a:schemeClr val="dk1"/>
                </a:solidFill>
                <a:latin typeface="Times New Roman"/>
                <a:ea typeface="Times New Roman"/>
                <a:cs typeface="Times New Roman"/>
                <a:sym typeface="Times New Roman"/>
              </a:rPr>
              <a:t>De Miguel (2020)</a:t>
            </a:r>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p:txBody>
      </p:sp>
      <p:sp>
        <p:nvSpPr>
          <p:cNvPr id="855" name="Google Shape;855;p6"/>
          <p:cNvSpPr txBox="1"/>
          <p:nvPr/>
        </p:nvSpPr>
        <p:spPr>
          <a:xfrm>
            <a:off x="2842029" y="4822353"/>
            <a:ext cx="590417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100" u="none" cap="none" strike="noStrike">
                <a:solidFill>
                  <a:schemeClr val="dk1"/>
                </a:solidFill>
                <a:latin typeface="Times New Roman"/>
                <a:ea typeface="Times New Roman"/>
                <a:cs typeface="Times New Roman"/>
                <a:sym typeface="Times New Roman"/>
              </a:rPr>
              <a:t>De miguel  (2020) </a:t>
            </a:r>
            <a:r>
              <a:rPr b="0" i="1" lang="es-ES" sz="900" u="none" cap="none" strike="noStrike">
                <a:solidFill>
                  <a:schemeClr val="dk1"/>
                </a:solidFill>
                <a:latin typeface="Times New Roman"/>
                <a:ea typeface="Times New Roman"/>
                <a:cs typeface="Times New Roman"/>
                <a:sym typeface="Times New Roman"/>
              </a:rPr>
              <a:t>Objetivos generales y específicos: qué son y cómo fijarlos </a:t>
            </a:r>
            <a:r>
              <a:rPr b="0" i="0" lang="es-ES" sz="1100" u="sng" cap="none" strike="noStrike">
                <a:solidFill>
                  <a:srgbClr val="0070C0"/>
                </a:solidFill>
                <a:latin typeface="Arial"/>
                <a:ea typeface="Arial"/>
                <a:cs typeface="Arial"/>
                <a:sym typeface="Arial"/>
              </a:rPr>
              <a:t>https://n9.cl/ie5vm</a:t>
            </a:r>
            <a:endParaRPr b="0" i="0" sz="14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
          <p:cNvSpPr txBox="1"/>
          <p:nvPr>
            <p:ph type="title"/>
          </p:nvPr>
        </p:nvSpPr>
        <p:spPr>
          <a:xfrm>
            <a:off x="687651" y="28070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grpSp>
        <p:nvGrpSpPr>
          <p:cNvPr id="861" name="Google Shape;861;p7"/>
          <p:cNvGrpSpPr/>
          <p:nvPr/>
        </p:nvGrpSpPr>
        <p:grpSpPr>
          <a:xfrm>
            <a:off x="1063900" y="1616324"/>
            <a:ext cx="320142" cy="243149"/>
            <a:chOff x="3086313" y="2877049"/>
            <a:chExt cx="320142" cy="243149"/>
          </a:xfrm>
        </p:grpSpPr>
        <p:sp>
          <p:nvSpPr>
            <p:cNvPr id="862" name="Google Shape;862;p7"/>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7"/>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7"/>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7"/>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7"/>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1" name="Google Shape;871;p7"/>
          <p:cNvSpPr txBox="1"/>
          <p:nvPr>
            <p:ph idx="1" type="subTitle"/>
          </p:nvPr>
        </p:nvSpPr>
        <p:spPr>
          <a:xfrm>
            <a:off x="269077" y="1389454"/>
            <a:ext cx="6844346" cy="3399611"/>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Implementar un sistema de análisis de datos y algoritmos automatizados en la empresa PATY SPORT esto con el fin de identificar productos no requeridos en el inventario, notificando al dueño de la empresa de manera oportuna y manteniendo el inventario actualizado de acuerdo con las tendencias de moda y la demanda del mercado.</a:t>
            </a:r>
            <a:endParaRPr>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 En este objetivo específico queremos centrarnos en la implementación de herramientas tecnológicas que le permitan a la empresa identificar de manera automática los productos que no se están vendiendo, esto con el fin de contribuir a que la empresa tenga una mejor eficiencia y rentabilidad.</a:t>
            </a:r>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8"/>
          <p:cNvSpPr txBox="1"/>
          <p:nvPr>
            <p:ph type="title"/>
          </p:nvPr>
        </p:nvSpPr>
        <p:spPr>
          <a:xfrm>
            <a:off x="277896" y="18366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Justi</a:t>
            </a:r>
            <a:r>
              <a:rPr lang="es-ES" sz="3200">
                <a:solidFill>
                  <a:srgbClr val="000000"/>
                </a:solidFill>
                <a:latin typeface="Times New Roman"/>
                <a:ea typeface="Times New Roman"/>
                <a:cs typeface="Times New Roman"/>
                <a:sym typeface="Times New Roman"/>
              </a:rPr>
              <a:t>ficación</a:t>
            </a:r>
            <a:endParaRPr sz="3200">
              <a:latin typeface="Times New Roman"/>
              <a:ea typeface="Times New Roman"/>
              <a:cs typeface="Times New Roman"/>
              <a:sym typeface="Times New Roman"/>
            </a:endParaRPr>
          </a:p>
        </p:txBody>
      </p:sp>
      <p:sp>
        <p:nvSpPr>
          <p:cNvPr id="877" name="Google Shape;877;p8"/>
          <p:cNvSpPr txBox="1"/>
          <p:nvPr>
            <p:ph idx="1" type="subTitle"/>
          </p:nvPr>
        </p:nvSpPr>
        <p:spPr>
          <a:xfrm>
            <a:off x="398972" y="876195"/>
            <a:ext cx="8547565" cy="359673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Una justificación es la exposición de las razones por las que realizamos un proyecto o investigación. En otras palabras, es un ejercicio argumentativo donde son expuestas las razones por las cuales un proyecto es realizado.</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solidFill>
                <a:srgbClr val="333333"/>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solidFill>
                  <a:srgbClr val="333333"/>
                </a:solidFill>
                <a:latin typeface="Times New Roman"/>
                <a:ea typeface="Times New Roman"/>
                <a:cs typeface="Times New Roman"/>
                <a:sym typeface="Times New Roman"/>
              </a:rPr>
              <a:t>Pasos</a:t>
            </a:r>
            <a:r>
              <a:rPr lang="es-ES" sz="1400">
                <a:solidFill>
                  <a:srgbClr val="333333"/>
                </a:solidFill>
                <a:latin typeface="Times New Roman"/>
                <a:ea typeface="Times New Roman"/>
                <a:cs typeface="Times New Roman"/>
                <a:sym typeface="Times New Roman"/>
              </a:rPr>
              <a:t> que deben seguirse para hacer la justificación de un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proyecto son bastante claros: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rgbClr val="333333"/>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400">
                <a:solidFill>
                  <a:srgbClr val="333333"/>
                </a:solidFill>
                <a:latin typeface="Times New Roman"/>
                <a:ea typeface="Times New Roman"/>
                <a:cs typeface="Times New Roman"/>
                <a:sym typeface="Times New Roman"/>
              </a:rPr>
              <a:t>Describir el problema.</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400">
                <a:solidFill>
                  <a:srgbClr val="333333"/>
                </a:solidFill>
                <a:latin typeface="Times New Roman"/>
                <a:ea typeface="Times New Roman"/>
                <a:cs typeface="Times New Roman"/>
                <a:sym typeface="Times New Roman"/>
              </a:rPr>
              <a:t>Describir el alcance del proyecto a corto, mediano</a:t>
            </a:r>
            <a:endParaRPr sz="14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400">
                <a:solidFill>
                  <a:srgbClr val="333333"/>
                </a:solidFill>
                <a:latin typeface="Times New Roman"/>
                <a:ea typeface="Times New Roman"/>
                <a:cs typeface="Times New Roman"/>
                <a:sym typeface="Times New Roman"/>
              </a:rPr>
              <a:t> y largo plazo. Es decir, los propósitos.</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400">
                <a:solidFill>
                  <a:srgbClr val="333333"/>
                </a:solidFill>
                <a:latin typeface="Times New Roman"/>
                <a:ea typeface="Times New Roman"/>
                <a:cs typeface="Times New Roman"/>
                <a:sym typeface="Times New Roman"/>
              </a:rPr>
              <a:t>Responder una serie de cuestionamientos.</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rgbClr val="333333"/>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El punto número tres podemos desmenuzarlo en puntos aún más</a:t>
            </a:r>
            <a:endParaRPr>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 específicos. Dentro de una justificación deben responderse varias</a:t>
            </a:r>
            <a:endParaRPr>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 preguntas que van a esclarecer la temática tratada, demostrando la</a:t>
            </a:r>
            <a:endParaRPr>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 utilidad del proyecto para el ámbito que corresponda. Estas interrogantes</a:t>
            </a:r>
            <a:endParaRPr>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 no deben escribirse en forma literal como cuestionario, sino que deben </a:t>
            </a:r>
            <a:endParaRPr>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rgbClr val="333333"/>
                </a:solidFill>
                <a:latin typeface="Times New Roman"/>
                <a:ea typeface="Times New Roman"/>
                <a:cs typeface="Times New Roman"/>
                <a:sym typeface="Times New Roman"/>
              </a:rPr>
              <a:t>dentro del texto de manera natural y con un orden claro.</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rgbClr val="333333"/>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a:solidFill>
                  <a:srgbClr val="333333"/>
                </a:solidFill>
                <a:latin typeface="Times New Roman"/>
                <a:ea typeface="Times New Roman"/>
                <a:cs typeface="Times New Roman"/>
                <a:sym typeface="Times New Roman"/>
              </a:rPr>
              <a:t>(Álvarez, 2022)</a:t>
            </a:r>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sp>
        <p:nvSpPr>
          <p:cNvPr id="878" name="Google Shape;878;p8"/>
          <p:cNvSpPr txBox="1"/>
          <p:nvPr/>
        </p:nvSpPr>
        <p:spPr>
          <a:xfrm>
            <a:off x="3734942" y="4783220"/>
            <a:ext cx="5257883" cy="577081"/>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50" u="none" cap="none" strike="noStrike">
                <a:solidFill>
                  <a:schemeClr val="dk1"/>
                </a:solidFill>
                <a:latin typeface="Times New Roman"/>
                <a:ea typeface="Times New Roman"/>
                <a:cs typeface="Times New Roman"/>
                <a:sym typeface="Times New Roman"/>
              </a:rPr>
              <a:t>Álvarez (2022) </a:t>
            </a:r>
            <a:r>
              <a:rPr b="0" i="1" lang="es-ES" sz="1050" u="none" cap="none" strike="noStrike">
                <a:solidFill>
                  <a:schemeClr val="dk1"/>
                </a:solidFill>
                <a:latin typeface="Times New Roman"/>
                <a:ea typeface="Times New Roman"/>
                <a:cs typeface="Times New Roman"/>
                <a:sym typeface="Times New Roman"/>
              </a:rPr>
              <a:t>¿Cómo hacer la justificación de un proyecto?</a:t>
            </a:r>
            <a:r>
              <a:rPr b="0" i="0" lang="es-ES" sz="1050" u="none" cap="none" strike="noStrike">
                <a:solidFill>
                  <a:schemeClr val="dk1"/>
                </a:solidFill>
                <a:latin typeface="Times New Roman"/>
                <a:ea typeface="Times New Roman"/>
                <a:cs typeface="Times New Roman"/>
                <a:sym typeface="Times New Roman"/>
              </a:rPr>
              <a:t> </a:t>
            </a:r>
            <a:r>
              <a:rPr b="0" i="0" lang="es-ES" sz="1050" u="sng" cap="none" strike="noStrike">
                <a:solidFill>
                  <a:srgbClr val="0070C0"/>
                </a:solidFill>
                <a:latin typeface="Arial"/>
                <a:ea typeface="Arial"/>
                <a:cs typeface="Arial"/>
                <a:sym typeface="Arial"/>
                <a:hlinkClick r:id="rId3">
                  <a:extLst>
                    <a:ext uri="{A12FA001-AC4F-418D-AE19-62706E023703}">
                      <ahyp:hlinkClr val="tx"/>
                    </a:ext>
                  </a:extLst>
                </a:hlinkClick>
              </a:rPr>
              <a:t>https://acortar.link/VbXkDX</a:t>
            </a:r>
            <a:endParaRPr b="0" i="0" sz="1050" u="sng"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chemeClr val="dk1"/>
              </a:solidFill>
              <a:latin typeface="Times New Roman"/>
              <a:ea typeface="Times New Roman"/>
              <a:cs typeface="Times New Roman"/>
              <a:sym typeface="Times New Roman"/>
            </a:endParaRPr>
          </a:p>
        </p:txBody>
      </p:sp>
      <p:pic>
        <p:nvPicPr>
          <p:cNvPr descr="Cómo hacer una justificación de un proyecto?" id="879" name="Google Shape;879;p8"/>
          <p:cNvPicPr preferRelativeResize="0"/>
          <p:nvPr/>
        </p:nvPicPr>
        <p:blipFill rotWithShape="1">
          <a:blip r:embed="rId4">
            <a:alphaModFix/>
          </a:blip>
          <a:srcRect b="13934" l="0" r="392" t="27322"/>
          <a:stretch/>
        </p:blipFill>
        <p:spPr>
          <a:xfrm>
            <a:off x="6113972" y="2030788"/>
            <a:ext cx="2732444" cy="232048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80" name="Google Shape;880;p8"/>
          <p:cNvSpPr txBox="1"/>
          <p:nvPr/>
        </p:nvSpPr>
        <p:spPr>
          <a:xfrm>
            <a:off x="6068834" y="1606418"/>
            <a:ext cx="319302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Figura </a:t>
            </a:r>
            <a:endParaRPr/>
          </a:p>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Como hacer una justificación en un proyecto</a:t>
            </a:r>
            <a:endParaRPr/>
          </a:p>
        </p:txBody>
      </p:sp>
      <p:sp>
        <p:nvSpPr>
          <p:cNvPr id="881" name="Google Shape;881;p8"/>
          <p:cNvSpPr txBox="1"/>
          <p:nvPr/>
        </p:nvSpPr>
        <p:spPr>
          <a:xfrm>
            <a:off x="6111966" y="4356088"/>
            <a:ext cx="314989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200" u="none" cap="none" strike="noStrike">
                <a:solidFill>
                  <a:srgbClr val="000000"/>
                </a:solidFill>
                <a:latin typeface="Times New Roman"/>
                <a:ea typeface="Times New Roman"/>
                <a:cs typeface="Times New Roman"/>
                <a:sym typeface="Times New Roman"/>
              </a:rPr>
              <a:t>(Florido, 2020) </a:t>
            </a:r>
            <a:r>
              <a:rPr b="0" i="0" lang="es-ES" sz="1200" u="none" cap="none" strike="noStrike">
                <a:solidFill>
                  <a:srgbClr val="0070C0"/>
                </a:solidFill>
                <a:latin typeface="Times New Roman"/>
                <a:ea typeface="Times New Roman"/>
                <a:cs typeface="Times New Roman"/>
                <a:sym typeface="Times New Roman"/>
              </a:rPr>
              <a:t> </a:t>
            </a:r>
            <a:r>
              <a:rPr b="0" i="0" lang="es-ES" sz="1200" u="none" cap="none" strike="noStrike">
                <a:solidFill>
                  <a:srgbClr val="0070C0"/>
                </a:solidFill>
                <a:latin typeface="Arial"/>
                <a:ea typeface="Arial"/>
                <a:cs typeface="Arial"/>
                <a:sym typeface="Arial"/>
              </a:rPr>
              <a:t>https://acortar.link/10rjxO</a:t>
            </a:r>
            <a:endParaRPr b="0" i="0" sz="1200" u="sng"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9"/>
          <p:cNvSpPr txBox="1"/>
          <p:nvPr>
            <p:ph type="title"/>
          </p:nvPr>
        </p:nvSpPr>
        <p:spPr>
          <a:xfrm>
            <a:off x="277896" y="18366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Justi</a:t>
            </a:r>
            <a:r>
              <a:rPr lang="es-ES" sz="3200">
                <a:solidFill>
                  <a:srgbClr val="000000"/>
                </a:solidFill>
                <a:latin typeface="Times New Roman"/>
                <a:ea typeface="Times New Roman"/>
                <a:cs typeface="Times New Roman"/>
                <a:sym typeface="Times New Roman"/>
              </a:rPr>
              <a:t>ficación</a:t>
            </a:r>
            <a:endParaRPr sz="3200">
              <a:latin typeface="Times New Roman"/>
              <a:ea typeface="Times New Roman"/>
              <a:cs typeface="Times New Roman"/>
              <a:sym typeface="Times New Roman"/>
            </a:endParaRPr>
          </a:p>
        </p:txBody>
      </p:sp>
      <p:sp>
        <p:nvSpPr>
          <p:cNvPr id="887" name="Google Shape;887;p9"/>
          <p:cNvSpPr txBox="1"/>
          <p:nvPr>
            <p:ph idx="1" type="subTitle"/>
          </p:nvPr>
        </p:nvSpPr>
        <p:spPr>
          <a:xfrm>
            <a:off x="595461" y="919327"/>
            <a:ext cx="8191726" cy="3823182"/>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El objetivo de este aplicativo es que los inventarios añaden una flexibilidad a la hora de tener que hacer un registro de todo lo que hay. En la creciente demanda de los materiales en la industria mantener un stock apropiado es de vital importancia dado a que de ello depende el mantener una venta o cubrir una demanda que el cliente final solicita.</a:t>
            </a:r>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Es por ello por lo que en las empresas mantienen un mejor control en la cuestión de manejo de los inventarios, con el fin de evitar un exceso en las compras o mantener márgenes bajos de mercancías.</a:t>
            </a:r>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A través de un mejor control de los niveles de stock es posible disminuir pérdidas en el inventario de los productos, así como también evitar llegar a un exceso de productos que no es necesario según los planes de comercialización.</a:t>
            </a:r>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Mediante este sistema operativo, la empresa obtendrá información real de los niveles de inventario con que se cuenta físicamente en las bodegas, para así mismo contar con la información actualizada. Esto se traduce en un aprovechamiento de los recursos del sistema que se le realizará a la empresa PATY SPORT.</a:t>
            </a:r>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