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17" r:id="rId3"/>
    <p:sldId id="319" r:id="rId4"/>
    <p:sldId id="320" r:id="rId5"/>
    <p:sldId id="366" r:id="rId6"/>
    <p:sldId id="322" r:id="rId7"/>
    <p:sldId id="323" r:id="rId8"/>
    <p:sldId id="378" r:id="rId9"/>
    <p:sldId id="324" r:id="rId10"/>
    <p:sldId id="377" r:id="rId11"/>
    <p:sldId id="379" r:id="rId12"/>
    <p:sldId id="380" r:id="rId13"/>
    <p:sldId id="615" r:id="rId14"/>
    <p:sldId id="616" r:id="rId16"/>
    <p:sldId id="617" r:id="rId17"/>
    <p:sldId id="382" r:id="rId18"/>
    <p:sldId id="383" r:id="rId19"/>
    <p:sldId id="385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390" r:id="rId29"/>
    <p:sldId id="400" r:id="rId30"/>
    <p:sldId id="403" r:id="rId31"/>
    <p:sldId id="404" r:id="rId32"/>
    <p:sldId id="402" r:id="rId33"/>
    <p:sldId id="391" r:id="rId34"/>
    <p:sldId id="405" r:id="rId35"/>
    <p:sldId id="410" r:id="rId36"/>
    <p:sldId id="406" r:id="rId37"/>
    <p:sldId id="409" r:id="rId38"/>
    <p:sldId id="411" r:id="rId39"/>
    <p:sldId id="408" r:id="rId40"/>
    <p:sldId id="412" r:id="rId41"/>
    <p:sldId id="415" r:id="rId42"/>
    <p:sldId id="416" r:id="rId43"/>
    <p:sldId id="413" r:id="rId44"/>
    <p:sldId id="414" r:id="rId45"/>
    <p:sldId id="418" r:id="rId46"/>
    <p:sldId id="417" r:id="rId47"/>
    <p:sldId id="419" r:id="rId48"/>
    <p:sldId id="420" r:id="rId49"/>
    <p:sldId id="421" r:id="rId50"/>
    <p:sldId id="514" r:id="rId51"/>
    <p:sldId id="513" r:id="rId52"/>
    <p:sldId id="422" r:id="rId53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7" autoAdjust="0"/>
    <p:restoredTop sz="96137" autoAdjust="0"/>
  </p:normalViewPr>
  <p:slideViewPr>
    <p:cSldViewPr snapToGrid="0" snapToObjects="1">
      <p:cViewPr>
        <p:scale>
          <a:sx n="100" d="100"/>
          <a:sy n="100" d="100"/>
        </p:scale>
        <p:origin x="-73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二级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三级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四级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matplotlib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: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 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最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流行的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Python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底层绘图库，</a:t>
            </a:r>
            <a:r>
              <a:rPr lang="zh-CN" altLang="en-US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+mn-ea"/>
              </a:rPr>
              <a:t>主要做数据可视化</a:t>
            </a:r>
            <a:r>
              <a:rPr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+mn-ea"/>
              </a:rPr>
              <a:t>图表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,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名字取材于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MATLAB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，模仿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MATLAB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构建</a:t>
            </a:r>
            <a:endParaRPr lang="zh-CN" altLang="en-US" dirty="0" smtClean="0">
              <a:latin typeface="PingFang SC" charset="-122"/>
              <a:ea typeface="PingFang SC" charset="-122"/>
              <a:cs typeface="PingFang SC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1.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能将数据进行</a:t>
            </a:r>
            <a:r>
              <a:rPr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+mn-ea"/>
              </a:rPr>
              <a:t>可视化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,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更</a:t>
            </a:r>
            <a:r>
              <a:rPr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+mn-ea"/>
              </a:rPr>
              <a:t>直观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的呈现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2.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使数据更加</a:t>
            </a:r>
            <a:r>
              <a:rPr lang="zh-CN" altLang="en-US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+mn-ea"/>
              </a:rPr>
              <a:t>客观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、更具</a:t>
            </a:r>
            <a:r>
              <a:rPr lang="zh-CN" altLang="en-US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  <a:sym typeface="+mn-ea"/>
              </a:rPr>
              <a:t>说服力</a:t>
            </a:r>
            <a:endParaRPr lang="zh-CN" altLang="en-US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endParaRPr lang="zh-CN" altLang="en-US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98475" y="1844824"/>
            <a:ext cx="8128000" cy="415925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 sz="2000"/>
            </a:lvl1pPr>
            <a:lvl2pPr marL="800100" indent="-342900">
              <a:buFont typeface="Wingdings" panose="05000000000000000000" pitchFamily="2" charset="2"/>
              <a:buChar char="p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8475" y="595318"/>
            <a:ext cx="8128000" cy="715579"/>
          </a:xfrm>
        </p:spPr>
        <p:txBody>
          <a:bodyPr anchor="b"/>
          <a:lstStyle>
            <a:lvl1pPr algn="ctr">
              <a:defRPr sz="3600">
                <a:latin typeface="Hiragino Sans GB W3" charset="-122"/>
                <a:ea typeface="Hiragino Sans GB W3" charset="-122"/>
                <a:cs typeface="Hiragino Sans GB W3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0728" y="6126163"/>
            <a:ext cx="2770187" cy="50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43336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 smtClean="0">
                <a:sym typeface="Eurostile" charset="0"/>
              </a:rPr>
              <a:t>单击此处编辑母版标题样式</a:t>
            </a:r>
            <a:endParaRPr lang="zh-CN" dirty="0" smtClean="0">
              <a:sym typeface="Eurostile" charset="0"/>
            </a:endParaRPr>
          </a:p>
        </p:txBody>
      </p:sp>
      <p:sp>
        <p:nvSpPr>
          <p:cNvPr id="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994694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>
                <a:sym typeface="Eurostile" charset="0"/>
              </a:rPr>
              <a:t>单击此处编辑母版文本样式</a:t>
            </a:r>
            <a:endParaRPr lang="zh-CN" dirty="0" smtClean="0">
              <a:sym typeface="Eurostile" charset="0"/>
            </a:endParaRPr>
          </a:p>
          <a:p>
            <a:pPr lvl="1"/>
            <a:r>
              <a:rPr lang="zh-CN" dirty="0" smtClean="0">
                <a:sym typeface="Eurostile" charset="0"/>
              </a:rPr>
              <a:t>二级</a:t>
            </a:r>
            <a:endParaRPr lang="zh-CN" dirty="0" smtClean="0">
              <a:sym typeface="Eurostile" charset="0"/>
            </a:endParaRPr>
          </a:p>
          <a:p>
            <a:pPr lvl="2"/>
            <a:r>
              <a:rPr lang="zh-CN" dirty="0" smtClean="0">
                <a:sym typeface="Eurostile" charset="0"/>
              </a:rPr>
              <a:t>三级</a:t>
            </a:r>
            <a:endParaRPr lang="zh-CN" dirty="0" smtClean="0">
              <a:sym typeface="Eurostile" charset="0"/>
            </a:endParaRPr>
          </a:p>
          <a:p>
            <a:pPr lvl="3"/>
            <a:r>
              <a:rPr lang="zh-CN" dirty="0" smtClean="0">
                <a:sym typeface="Eurostile" charset="0"/>
              </a:rPr>
              <a:t>四级</a:t>
            </a:r>
            <a:endParaRPr lang="zh-CN" dirty="0" smtClean="0">
              <a:sym typeface="Eurostile" charset="0"/>
            </a:endParaRPr>
          </a:p>
          <a:p>
            <a:pPr lvl="4"/>
            <a:r>
              <a:rPr lang="zh-CN" dirty="0" smtClean="0">
                <a:sym typeface="Eurostile" charset="0"/>
              </a:rPr>
              <a:t>五级</a:t>
            </a:r>
            <a:endParaRPr lang="zh-CN" dirty="0" smtClean="0">
              <a:sym typeface="Eurostil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tiff"/><Relationship Id="rId1" Type="http://schemas.openxmlformats.org/officeDocument/2006/relationships/image" Target="../media/image8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1" Type="http://schemas.openxmlformats.org/officeDocument/2006/relationships/image" Target="../media/image8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tiff"/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image" Target="../media/image11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1" Type="http://schemas.openxmlformats.org/officeDocument/2006/relationships/image" Target="../media/image18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tiff"/><Relationship Id="rId3" Type="http://schemas.openxmlformats.org/officeDocument/2006/relationships/image" Target="../media/image13.png"/><Relationship Id="rId2" Type="http://schemas.openxmlformats.org/officeDocument/2006/relationships/image" Target="../media/image21.tiff"/><Relationship Id="rId1" Type="http://schemas.openxmlformats.org/officeDocument/2006/relationships/image" Target="../media/image20.tif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4260" y="2100250"/>
            <a:ext cx="264687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sz="4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840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9391" y="567278"/>
            <a:ext cx="5006040" cy="636346"/>
          </a:xfrm>
        </p:spPr>
        <p:txBody>
          <a:bodyPr/>
          <a:lstStyle/>
          <a:p>
            <a:pPr algn="l"/>
            <a:r>
              <a:rPr kumimoji="1" lang="zh-CN" altLang="en-US" dirty="0" smtClean="0"/>
              <a:t>第二部分 </a:t>
            </a:r>
            <a:r>
              <a:rPr kumimoji="1" lang="en-US" altLang="zh-CN" dirty="0" err="1" smtClean="0"/>
              <a:t>matplotlib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19391" y="1727854"/>
            <a:ext cx="57887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kumimoji="1" lang="zh-CN" altLang="en-US" sz="2400" dirty="0" smtClean="0">
                <a:latin typeface="PingFang SC" charset="-122"/>
                <a:ea typeface="PingFang SC" charset="-122"/>
                <a:cs typeface="PingFang SC" charset="-122"/>
              </a:rPr>
              <a:t>、什么是</a:t>
            </a:r>
            <a:r>
              <a:rPr kumimoji="1" lang="en-US" altLang="zh-CN" sz="2400" dirty="0" err="1" smtClean="0"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endParaRPr kumimoji="1" lang="en-US" altLang="zh-CN" sz="2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、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基本要点</a:t>
            </a:r>
            <a:endParaRPr kumimoji="1" lang="en-US" altLang="zh-CN" sz="24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、</a:t>
            </a:r>
            <a:r>
              <a:rPr kumimoji="1" lang="en-US" altLang="zh-CN" sz="24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的散点图、直方图、柱状图</a:t>
            </a:r>
            <a:endParaRPr kumimoji="1" lang="en-US" altLang="zh-CN" sz="24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PingFang SC" charset="-122"/>
                <a:ea typeface="PingFang SC" charset="-122"/>
                <a:cs typeface="PingFang SC" charset="-122"/>
              </a:rPr>
              <a:t>4</a:t>
            </a:r>
            <a:r>
              <a:rPr kumimoji="1" lang="zh-CN" altLang="en-US" sz="2400" dirty="0" smtClean="0">
                <a:latin typeface="PingFang SC" charset="-122"/>
                <a:ea typeface="PingFang SC" charset="-122"/>
                <a:cs typeface="PingFang SC" charset="-122"/>
              </a:rPr>
              <a:t>、更多的画图工具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23" y="557549"/>
            <a:ext cx="5259148" cy="636346"/>
          </a:xfrm>
        </p:spPr>
        <p:txBody>
          <a:bodyPr/>
          <a:lstStyle/>
          <a:p>
            <a:pPr algn="l"/>
            <a:r>
              <a:rPr kumimoji="1" lang="zh-CN" altLang="en-US" smtClean="0"/>
              <a:t>为什么</a:t>
            </a:r>
            <a:r>
              <a:rPr kumimoji="1" lang="zh-CN" altLang="en-US" dirty="0" smtClean="0"/>
              <a:t>要学习</a:t>
            </a:r>
            <a:r>
              <a:rPr kumimoji="1" lang="en-US" altLang="zh-CN" dirty="0" err="1" smtClean="0"/>
              <a:t>matplotlib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6162" y="2321721"/>
            <a:ext cx="409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1.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能将数据进行</a:t>
            </a:r>
            <a:r>
              <a:rPr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可视化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更</a:t>
            </a:r>
            <a:r>
              <a:rPr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直观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的呈现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2.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使数据更加</a:t>
            </a:r>
            <a:r>
              <a:rPr lang="zh-CN" altLang="en-US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客观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、更具</a:t>
            </a:r>
            <a:r>
              <a:rPr lang="zh-CN" altLang="en-US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说服力</a:t>
            </a:r>
            <a:endParaRPr lang="zh-CN" altLang="en-US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t="6535" r="8159"/>
          <a:stretch>
            <a:fillRect/>
          </a:stretch>
        </p:blipFill>
        <p:spPr>
          <a:xfrm>
            <a:off x="4200835" y="1702137"/>
            <a:ext cx="5095565" cy="4338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zh-CN" altLang="en-US" sz="3600" dirty="0" err="1" smtClean="0"/>
              <a:t>什么是</a:t>
            </a:r>
            <a:r>
              <a:rPr lang="en-US" altLang="zh-CN" sz="3600" dirty="0" err="1" smtClean="0"/>
              <a:t>matplotlib</a:t>
            </a:r>
            <a:endParaRPr lang="en-US" altLang="zh-CN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r>
              <a:rPr lang="zh-CN" altLang="en-US" sz="2800" dirty="0" smtClean="0"/>
              <a:t>轻松展示各种图形、可自定义炫酷图形</a:t>
            </a:r>
            <a:endParaRPr lang="zh-CN" altLang="en-US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4597400"/>
            <a:ext cx="7206615" cy="13214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" y="2127250"/>
            <a:ext cx="3070860" cy="2303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95" y="2270125"/>
            <a:ext cx="2690495" cy="2018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0" y="2379345"/>
            <a:ext cx="2398395" cy="1798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390" y="6350635"/>
            <a:ext cx="52063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http://www.labri.fr/perso/nrougier/teaching/matplotlib/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645" y="5774055"/>
            <a:ext cx="46685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https://matplotlib.org/2.2.2/gallery/index.html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 err="1" smtClean="0"/>
              <a:t>matplotlib</a:t>
            </a:r>
            <a:r>
              <a:rPr lang="zh-CN" altLang="en-US" sz="3600" dirty="0" err="1" smtClean="0"/>
              <a:t>基本要素</a:t>
            </a:r>
            <a:endParaRPr lang="zh-CN" altLang="en-US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r>
              <a:rPr lang="zh-CN" altLang="en-US" sz="2800" b="1" dirty="0" smtClean="0"/>
              <a:t>1、Matplotlib基本设置</a:t>
            </a:r>
            <a:endParaRPr lang="zh-CN" altLang="en-US" sz="2800" b="1" dirty="0" smtClean="0"/>
          </a:p>
          <a:p>
            <a:pPr lvl="1"/>
            <a:r>
              <a:rPr lang="zh-CN" altLang="en-US" sz="2330" dirty="0" smtClean="0"/>
              <a:t>import matplotlib.pyplot as plt</a:t>
            </a:r>
            <a:endParaRPr lang="zh-CN" altLang="en-US" sz="2330" dirty="0" smtClean="0"/>
          </a:p>
          <a:p>
            <a:pPr lvl="1"/>
            <a:r>
              <a:rPr lang="zh-CN" altLang="en-US" sz="2330" dirty="0" smtClean="0"/>
              <a:t>plt.rcParams['font.sans-serif']=['SimHei'] #用来正常显示中文标签</a:t>
            </a:r>
            <a:endParaRPr lang="zh-CN" altLang="en-US" sz="2330" dirty="0" smtClean="0"/>
          </a:p>
          <a:p>
            <a:pPr lvl="1"/>
            <a:r>
              <a:rPr lang="zh-CN" altLang="en-US" sz="2330" dirty="0" smtClean="0"/>
              <a:t>plt.rcParams['axes.unicode_minus']=False #用来正常显示负号</a:t>
            </a:r>
            <a:endParaRPr lang="zh-CN" altLang="en-US" sz="2330" dirty="0" smtClean="0"/>
          </a:p>
          <a:p>
            <a:pPr lvl="1"/>
            <a:r>
              <a:rPr lang="zh-CN" altLang="en-US" sz="2330" dirty="0" smtClean="0"/>
              <a:t># jupyer下正常显式图形</a:t>
            </a:r>
            <a:endParaRPr lang="zh-CN" altLang="en-US" sz="2330" dirty="0" smtClean="0"/>
          </a:p>
          <a:p>
            <a:pPr lvl="1"/>
            <a:r>
              <a:rPr lang="zh-CN" altLang="en-US" sz="2330" dirty="0" smtClean="0"/>
              <a:t>%matplotlib inline</a:t>
            </a:r>
            <a:endParaRPr lang="zh-CN" altLang="en-US" sz="233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 err="1" smtClean="0">
                <a:sym typeface="+mn-ea"/>
              </a:rPr>
              <a:t>matplotlib</a:t>
            </a:r>
            <a:r>
              <a:rPr lang="zh-CN" altLang="en-US" sz="3600" dirty="0" err="1" smtClean="0">
                <a:sym typeface="+mn-ea"/>
              </a:rPr>
              <a:t>基本要素</a:t>
            </a:r>
            <a:endParaRPr lang="en-US" altLang="zh-CN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r>
              <a:rPr lang="zh-CN" altLang="en-US" sz="2800" b="1" dirty="0" smtClean="0"/>
              <a:t>2、Matplotlib简单例子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pPr marL="457200" lvl="1" indent="0">
              <a:buNone/>
            </a:pPr>
            <a:endParaRPr lang="zh-CN" altLang="en-US" sz="2330" dirty="0" smtClean="0"/>
          </a:p>
          <a:p>
            <a:endParaRPr lang="en-US" altLang="zh-CN" sz="2800" dirty="0" smtClean="0"/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590" y="2289810"/>
            <a:ext cx="5367020" cy="3297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基本要素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637" y="1446814"/>
            <a:ext cx="5846152" cy="44607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7289" y="3064213"/>
            <a:ext cx="165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axis</a:t>
            </a:r>
            <a:r>
              <a:rPr kumimoji="1"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轴</a:t>
            </a:r>
            <a:r>
              <a:rPr kumimoji="1" lang="en-US" altLang="zh-CN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指的是</a:t>
            </a:r>
            <a:r>
              <a:rPr kumimoji="1" lang="en-US" altLang="zh-CN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x</a:t>
            </a:r>
            <a:r>
              <a:rPr kumimoji="1"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或者</a:t>
            </a:r>
            <a:r>
              <a:rPr kumimoji="1" lang="en-US" altLang="zh-CN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y</a:t>
            </a:r>
            <a:r>
              <a:rPr kumimoji="1"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这种坐标轴</a:t>
            </a:r>
            <a:endParaRPr kumimoji="1" lang="zh-CN" altLang="en-US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基本要素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2417" y="1773572"/>
            <a:ext cx="641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每个红色的点是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坐标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把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5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个点的坐标连接成一条线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组成了一个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折线图</a:t>
            </a:r>
            <a:endParaRPr kumimoji="1" lang="zh-CN" altLang="en-US" sz="16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9062" y="2476935"/>
            <a:ext cx="6410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那么到底如何把它通过代码画出来呢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?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通过下面的小例子我们来看一下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该如何简单的使用</a:t>
            </a:r>
            <a:endParaRPr kumimoji="1" lang="zh-CN" altLang="en-US" sz="16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2417" y="3783585"/>
            <a:ext cx="641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假设一天中每隔两个小时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range(2,26,2))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的气温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℃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分别是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[15,13,14.5,17,20,25,26,26,27,22,18,15]</a:t>
            </a:r>
            <a:endParaRPr kumimoji="1" lang="zh-CN" altLang="en-US" sz="16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基本要素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006" y="1760870"/>
            <a:ext cx="5807413" cy="263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 err="1" smtClean="0">
                <a:sym typeface="+mn-ea"/>
              </a:rPr>
              <a:t>matplotlib</a:t>
            </a:r>
            <a:r>
              <a:rPr lang="zh-CN" altLang="en-US" sz="3600" dirty="0" err="1" smtClean="0">
                <a:sym typeface="+mn-ea"/>
              </a:rPr>
              <a:t>基本要素</a:t>
            </a:r>
            <a:endParaRPr lang="en-US" altLang="zh-CN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、Matplotlib中的对象</a:t>
            </a:r>
            <a:endParaRPr lang="zh-CN" altLang="en-US" sz="2800" b="1" dirty="0" smtClean="0"/>
          </a:p>
          <a:p>
            <a:pPr lvl="1"/>
            <a:r>
              <a:rPr lang="en-US" altLang="zh-CN" sz="2330" dirty="0" smtClean="0"/>
              <a:t>Figure和axes对象</a:t>
            </a:r>
            <a:endParaRPr lang="en-US" altLang="zh-CN" sz="2330" dirty="0" smtClean="0"/>
          </a:p>
          <a:p>
            <a:endParaRPr lang="en-US" altLang="zh-CN" sz="2800" b="1" dirty="0" smtClean="0"/>
          </a:p>
          <a:p>
            <a:endParaRPr lang="zh-CN" altLang="en-US" sz="2800" b="1" dirty="0" smtClean="0"/>
          </a:p>
          <a:p>
            <a:pPr marL="457200" lvl="1" indent="0">
              <a:buNone/>
            </a:pPr>
            <a:endParaRPr lang="zh-CN" altLang="en-US" sz="2330" dirty="0" smtClean="0"/>
          </a:p>
          <a:p>
            <a:endParaRPr lang="en-US" altLang="zh-CN" sz="2800" dirty="0" smtClean="0"/>
          </a:p>
        </p:txBody>
      </p:sp>
      <p:pic>
        <p:nvPicPr>
          <p:cNvPr id="4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585" y="2626360"/>
            <a:ext cx="4886960" cy="3304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 err="1" smtClean="0">
                <a:sym typeface="+mn-ea"/>
              </a:rPr>
              <a:t>matplotlib</a:t>
            </a:r>
            <a:r>
              <a:rPr lang="zh-CN" altLang="en-US" sz="3600" dirty="0" err="1" smtClean="0">
                <a:sym typeface="+mn-ea"/>
              </a:rPr>
              <a:t>基本要素</a:t>
            </a:r>
            <a:endParaRPr lang="en-US" altLang="zh-CN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、Matplotlib中的对象</a:t>
            </a:r>
            <a:endParaRPr lang="zh-CN" altLang="en-US" sz="2800" b="1" dirty="0" smtClean="0"/>
          </a:p>
          <a:p>
            <a:pPr marL="457200" lvl="1" indent="0">
              <a:buNone/>
            </a:pPr>
            <a:endParaRPr lang="en-US" altLang="zh-CN" sz="2330" dirty="0" smtClean="0"/>
          </a:p>
          <a:p>
            <a:endParaRPr lang="en-US" altLang="zh-CN" sz="2800" b="1" dirty="0" smtClean="0"/>
          </a:p>
          <a:p>
            <a:endParaRPr lang="zh-CN" altLang="en-US" sz="2800" b="1" dirty="0" smtClean="0"/>
          </a:p>
          <a:p>
            <a:pPr marL="457200" lvl="1" indent="0">
              <a:buNone/>
            </a:pPr>
            <a:endParaRPr lang="zh-CN" altLang="en-US" sz="2330" dirty="0" smtClean="0"/>
          </a:p>
          <a:p>
            <a:endParaRPr lang="en-US" altLang="zh-CN" sz="2800" dirty="0" smtClean="0"/>
          </a:p>
        </p:txBody>
      </p:sp>
      <p:pic>
        <p:nvPicPr>
          <p:cNvPr id="5" name="图片 2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2102485"/>
            <a:ext cx="5307965" cy="4206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668142"/>
            <a:ext cx="8128000" cy="715579"/>
          </a:xfrm>
        </p:spPr>
        <p:txBody>
          <a:bodyPr/>
          <a:lstStyle/>
          <a:p>
            <a:r>
              <a:rPr kumimoji="1" lang="zh-CN" altLang="en-US" dirty="0" smtClean="0"/>
              <a:t>课程概要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8624" y="1638542"/>
            <a:ext cx="4129622" cy="4071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 err="1" smtClean="0">
                <a:sym typeface="+mn-ea"/>
              </a:rPr>
              <a:t>matplotlib</a:t>
            </a:r>
            <a:r>
              <a:rPr lang="zh-CN" altLang="en-US" sz="3600" dirty="0" err="1" smtClean="0">
                <a:sym typeface="+mn-ea"/>
              </a:rPr>
              <a:t>基本要素</a:t>
            </a:r>
            <a:endParaRPr lang="en-US" altLang="zh-CN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、Matplotlib中的对象</a:t>
            </a:r>
            <a:endParaRPr lang="zh-CN" altLang="en-US" sz="2800" b="1" dirty="0" smtClean="0"/>
          </a:p>
          <a:p>
            <a:pPr lvl="1"/>
            <a:r>
              <a:rPr lang="zh-CN" altLang="en-US" sz="2330" dirty="0" smtClean="0"/>
              <a:t>各对象之间的关系</a:t>
            </a:r>
            <a:endParaRPr lang="zh-CN" altLang="en-US" sz="2330" dirty="0" smtClean="0"/>
          </a:p>
          <a:p>
            <a:pPr marL="457200" lvl="1" indent="0">
              <a:buNone/>
            </a:pPr>
            <a:endParaRPr lang="en-US" altLang="zh-CN" sz="2330" dirty="0" smtClean="0"/>
          </a:p>
          <a:p>
            <a:endParaRPr lang="en-US" altLang="zh-CN" sz="2800" b="1" dirty="0" smtClean="0"/>
          </a:p>
          <a:p>
            <a:endParaRPr lang="zh-CN" altLang="en-US" sz="2800" b="1" dirty="0" smtClean="0"/>
          </a:p>
          <a:p>
            <a:pPr marL="457200" lvl="1" indent="0">
              <a:buNone/>
            </a:pPr>
            <a:endParaRPr lang="zh-CN" altLang="en-US" sz="2330" dirty="0" smtClean="0"/>
          </a:p>
          <a:p>
            <a:endParaRPr lang="en-US" altLang="zh-CN" sz="2800" dirty="0" smtClean="0"/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748" y="2609215"/>
            <a:ext cx="4647565" cy="2828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 err="1" smtClean="0">
                <a:sym typeface="+mn-ea"/>
              </a:rPr>
              <a:t>matplotlib</a:t>
            </a:r>
            <a:r>
              <a:rPr lang="zh-CN" altLang="en-US" sz="3600" dirty="0" err="1" smtClean="0">
                <a:sym typeface="+mn-ea"/>
              </a:rPr>
              <a:t>基本要素</a:t>
            </a:r>
            <a:endParaRPr lang="en-US" altLang="zh-CN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r>
              <a:rPr sz="2800" b="1" dirty="0" smtClean="0"/>
              <a:t>4、pyplot的绘图区域</a:t>
            </a:r>
            <a:endParaRPr sz="2800" b="1" dirty="0" smtClean="0"/>
          </a:p>
          <a:p>
            <a:pPr lvl="1"/>
            <a:r>
              <a:rPr lang="zh-CN" altLang="en-US" sz="2330" dirty="0" smtClean="0"/>
              <a:t>plt.subplot(nrows, ncols, plot_number) </a:t>
            </a:r>
            <a:endParaRPr lang="zh-CN" altLang="en-US" sz="2330" dirty="0" smtClean="0"/>
          </a:p>
          <a:p>
            <a:pPr lvl="1"/>
            <a:r>
              <a:rPr lang="zh-CN" altLang="en-US" sz="2330" dirty="0" smtClean="0"/>
              <a:t>- nrows : 将绘图区域分成的行数 </a:t>
            </a:r>
            <a:endParaRPr lang="zh-CN" altLang="en-US" sz="2330" dirty="0" smtClean="0"/>
          </a:p>
          <a:p>
            <a:pPr lvl="1"/>
            <a:r>
              <a:rPr lang="zh-CN" altLang="en-US" sz="2330" dirty="0" smtClean="0"/>
              <a:t>- ncols ： 将绘图区域分成的列数 </a:t>
            </a:r>
            <a:endParaRPr lang="zh-CN" altLang="en-US" sz="2330" dirty="0" smtClean="0"/>
          </a:p>
          <a:p>
            <a:pPr lvl="1"/>
            <a:r>
              <a:rPr lang="zh-CN" altLang="en-US" sz="2330" dirty="0" smtClean="0"/>
              <a:t>- plot_number： 当前绘图区</a:t>
            </a:r>
            <a:endParaRPr lang="zh-CN" altLang="en-US" sz="2330" dirty="0" smtClean="0"/>
          </a:p>
          <a:p>
            <a:pPr marL="457200" lvl="1" indent="0">
              <a:buNone/>
            </a:pPr>
            <a:endParaRPr lang="en-US" altLang="zh-CN" sz="2330" dirty="0" smtClean="0"/>
          </a:p>
          <a:p>
            <a:endParaRPr lang="en-US" altLang="zh-CN" sz="2800" b="1" dirty="0" smtClean="0"/>
          </a:p>
          <a:p>
            <a:endParaRPr lang="zh-CN" altLang="en-US" sz="2800" b="1" dirty="0" smtClean="0"/>
          </a:p>
          <a:p>
            <a:pPr marL="457200" lvl="1" indent="0">
              <a:buNone/>
            </a:pPr>
            <a:endParaRPr lang="zh-CN" altLang="en-US" sz="233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 err="1" smtClean="0">
                <a:sym typeface="+mn-ea"/>
              </a:rPr>
              <a:t>matplotlib</a:t>
            </a:r>
            <a:r>
              <a:rPr lang="zh-CN" altLang="en-US" sz="3600" dirty="0" err="1" smtClean="0">
                <a:sym typeface="+mn-ea"/>
              </a:rPr>
              <a:t>基本要素</a:t>
            </a:r>
            <a:endParaRPr lang="en-US" altLang="zh-CN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r>
              <a:rPr sz="2800" b="1" dirty="0" smtClean="0"/>
              <a:t>5、确定坐标范围</a:t>
            </a:r>
            <a:endParaRPr sz="2800" b="1" dirty="0" smtClean="0"/>
          </a:p>
          <a:p>
            <a:pPr lvl="1"/>
            <a:r>
              <a:rPr lang="zh-CN" altLang="en-US" sz="2330" dirty="0" smtClean="0"/>
              <a:t>plt.axis([xmin, xmax, ymin, ymax])</a:t>
            </a:r>
            <a:endParaRPr lang="zh-CN" altLang="en-US" sz="2330" dirty="0" smtClean="0"/>
          </a:p>
          <a:p>
            <a:pPr lvl="1"/>
            <a:r>
              <a:rPr lang="en-US" altLang="zh-CN" sz="2330" dirty="0" smtClean="0"/>
              <a:t>plt.</a:t>
            </a:r>
            <a:r>
              <a:rPr lang="zh-CN" altLang="en-US" sz="2330" dirty="0" smtClean="0"/>
              <a:t>xlim(xmin, xmax)和</a:t>
            </a:r>
            <a:r>
              <a:rPr lang="en-US" altLang="zh-CN" sz="2330" dirty="0" smtClean="0"/>
              <a:t>plt.</a:t>
            </a:r>
            <a:r>
              <a:rPr lang="zh-CN" altLang="en-US" sz="2330" dirty="0" smtClean="0"/>
              <a:t>ylim(ymin, ymax)来调整x,y坐标范围</a:t>
            </a:r>
            <a:endParaRPr lang="zh-CN" altLang="en-US" sz="2330" dirty="0" smtClean="0"/>
          </a:p>
          <a:p>
            <a:pPr marL="457200" lvl="1" indent="0">
              <a:buNone/>
            </a:pPr>
            <a:endParaRPr lang="en-US" altLang="zh-CN" sz="2330" dirty="0" smtClean="0"/>
          </a:p>
          <a:p>
            <a:endParaRPr lang="en-US" altLang="zh-CN" sz="2800" b="1" dirty="0" smtClean="0"/>
          </a:p>
          <a:p>
            <a:endParaRPr lang="zh-CN" altLang="en-US" sz="2800" b="1" dirty="0" smtClean="0"/>
          </a:p>
          <a:p>
            <a:pPr marL="457200" lvl="1" indent="0">
              <a:buNone/>
            </a:pPr>
            <a:endParaRPr lang="zh-CN" altLang="en-US" sz="233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 sz="3600" dirty="0" err="1" smtClean="0">
                <a:sym typeface="+mn-ea"/>
              </a:rPr>
              <a:t>matplotlib</a:t>
            </a:r>
            <a:r>
              <a:rPr lang="zh-CN" altLang="en-US" sz="3600" dirty="0" err="1" smtClean="0">
                <a:sym typeface="+mn-ea"/>
              </a:rPr>
              <a:t>基本要素</a:t>
            </a:r>
            <a:endParaRPr lang="en-US" altLang="zh-CN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r>
              <a:rPr sz="2800" b="1" dirty="0" smtClean="0"/>
              <a:t>6、pyplot的plot()函数</a:t>
            </a:r>
            <a:endParaRPr sz="2800" b="1" dirty="0" smtClean="0"/>
          </a:p>
          <a:p>
            <a:pPr marL="457200" lvl="1" indent="0">
              <a:buNone/>
            </a:pPr>
            <a:endParaRPr lang="en-US" altLang="zh-CN" sz="2330" dirty="0" smtClean="0"/>
          </a:p>
          <a:p>
            <a:r>
              <a:rPr lang="en-US" altLang="zh-CN" dirty="0" smtClean="0"/>
              <a:t>plt.plot(x,y,label,color,linestyle,linewidth,alpha)</a:t>
            </a:r>
            <a:endParaRPr lang="en-US" altLang="zh-CN" dirty="0" smtClean="0"/>
          </a:p>
          <a:p>
            <a:r>
              <a:rPr lang="en-US" altLang="zh-CN" dirty="0" smtClean="0"/>
              <a:t>Label:曲线的标签，可用于显示图例</a:t>
            </a:r>
            <a:endParaRPr lang="en-US" altLang="zh-CN" sz="2800" b="1" dirty="0" smtClean="0"/>
          </a:p>
          <a:p>
            <a:endParaRPr lang="zh-CN" altLang="en-US" sz="2800" b="1" dirty="0" smtClean="0"/>
          </a:p>
          <a:p>
            <a:pPr marL="457200" lvl="1" indent="0">
              <a:buNone/>
            </a:pPr>
            <a:endParaRPr lang="zh-CN" altLang="en-US" sz="2330" dirty="0" smtClean="0"/>
          </a:p>
          <a:p>
            <a:endParaRPr lang="en-US" altLang="zh-CN" sz="2800" dirty="0" smtClean="0"/>
          </a:p>
        </p:txBody>
      </p:sp>
      <p:pic>
        <p:nvPicPr>
          <p:cNvPr id="107374317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3895" y="2884170"/>
            <a:ext cx="2624455" cy="3810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4317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3575685"/>
            <a:ext cx="3174365" cy="2426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zh-CN" altLang="en-US" sz="3600" dirty="0" err="1" smtClean="0">
                <a:sym typeface="+mn-ea"/>
              </a:rPr>
              <a:t>二、</a:t>
            </a:r>
            <a:r>
              <a:rPr lang="en-US" altLang="zh-CN" sz="3600" dirty="0" err="1" smtClean="0">
                <a:sym typeface="+mn-ea"/>
              </a:rPr>
              <a:t>matplotlib</a:t>
            </a:r>
            <a:r>
              <a:rPr lang="zh-CN" altLang="en-US" sz="3600" dirty="0" err="1" smtClean="0">
                <a:sym typeface="+mn-ea"/>
              </a:rPr>
              <a:t>基本要素</a:t>
            </a:r>
            <a:endParaRPr lang="en-US" altLang="zh-CN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r>
              <a:rPr sz="2800" b="1" dirty="0" smtClean="0"/>
              <a:t>7、pyplot的文本显示</a:t>
            </a:r>
            <a:endParaRPr lang="zh-CN" altLang="en-US" sz="2330" dirty="0" smtClean="0"/>
          </a:p>
          <a:p>
            <a:pPr marL="457200" lvl="1" indent="0">
              <a:buNone/>
            </a:pPr>
            <a:endParaRPr lang="en-US" altLang="zh-CN" sz="2330" dirty="0" smtClean="0"/>
          </a:p>
          <a:p>
            <a:endParaRPr lang="en-US" altLang="zh-CN" sz="2800" b="1" dirty="0" smtClean="0"/>
          </a:p>
          <a:p>
            <a:endParaRPr lang="zh-CN" altLang="en-US" sz="2800" b="1" dirty="0" smtClean="0"/>
          </a:p>
          <a:p>
            <a:pPr marL="457200" lvl="1" indent="0">
              <a:buNone/>
            </a:pPr>
            <a:endParaRPr lang="zh-CN" altLang="en-US" sz="2330" dirty="0" smtClean="0"/>
          </a:p>
          <a:p>
            <a:endParaRPr lang="en-US" altLang="zh-CN" sz="2800" dirty="0" smtClean="0"/>
          </a:p>
        </p:txBody>
      </p:sp>
      <p:graphicFrame>
        <p:nvGraphicFramePr>
          <p:cNvPr id="0" name="表格 -1"/>
          <p:cNvGraphicFramePr/>
          <p:nvPr/>
        </p:nvGraphicFramePr>
        <p:xfrm>
          <a:off x="1198880" y="2225040"/>
          <a:ext cx="648589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250"/>
                <a:gridCol w="4231640"/>
              </a:tblGrid>
              <a:tr h="558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solidFill>
                            <a:srgbClr val="4F4F4F"/>
                          </a:solidFill>
                          <a:latin typeface="PingFang SC" charset="0"/>
                          <a:cs typeface="PingFang SC" charset="0"/>
                        </a:rPr>
                        <a:t>函数</a:t>
                      </a:r>
                      <a:endParaRPr lang="zh-CN" altLang="en-US" sz="1800" b="1">
                        <a:solidFill>
                          <a:srgbClr val="4F4F4F"/>
                        </a:solidFill>
                        <a:latin typeface="PingFang SC" charset="0"/>
                        <a:ea typeface="PingFang SC" charset="0"/>
                        <a:cs typeface="PingFang SC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solidFill>
                            <a:srgbClr val="4F4F4F"/>
                          </a:solidFill>
                          <a:latin typeface="PingFang SC" charset="0"/>
                          <a:cs typeface="PingFang SC" charset="0"/>
                        </a:rPr>
                        <a:t>说明</a:t>
                      </a:r>
                      <a:endParaRPr lang="zh-CN" altLang="en-US" sz="1800" b="1">
                        <a:solidFill>
                          <a:srgbClr val="4F4F4F"/>
                        </a:solidFill>
                        <a:latin typeface="PingFang SC" charset="0"/>
                        <a:ea typeface="PingFang SC" charset="0"/>
                        <a:cs typeface="PingFang SC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F5"/>
                    </a:solidFill>
                  </a:tcPr>
                </a:tc>
              </a:tr>
              <a:tr h="558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</a:rPr>
                        <a:t>plt.xlabel()</a:t>
                      </a:r>
                      <a:endParaRPr lang="en-US" altLang="zh-CN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对</a:t>
                      </a: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r>
                        <a:rPr lang="zh-CN" alt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轴增加文本标签</a:t>
                      </a:r>
                      <a:endParaRPr lang="zh-CN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8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</a:rPr>
                        <a:t>plt.ylabel()</a:t>
                      </a:r>
                      <a:endParaRPr lang="en-US" altLang="zh-CN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对</a:t>
                      </a: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</a:rPr>
                        <a:t>Y</a:t>
                      </a:r>
                      <a:r>
                        <a:rPr lang="zh-CN" alt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轴增加文本标签</a:t>
                      </a:r>
                      <a:endParaRPr lang="zh-CN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558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</a:rPr>
                        <a:t>plt.title()</a:t>
                      </a:r>
                      <a:endParaRPr lang="en-US" altLang="zh-CN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对图形整体增加文本标签</a:t>
                      </a:r>
                      <a:endParaRPr lang="zh-CN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8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</a:rPr>
                        <a:t>plt.text()</a:t>
                      </a:r>
                      <a:endParaRPr lang="en-US" altLang="zh-CN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在任意位置增加文本</a:t>
                      </a:r>
                      <a:endParaRPr lang="zh-CN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F7F7"/>
                    </a:solidFill>
                  </a:tcPr>
                </a:tc>
              </a:tr>
              <a:tr h="558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alibri" panose="020F0502020204030204" charset="0"/>
                          <a:cs typeface="Calibri" panose="020F0502020204030204" charset="0"/>
                        </a:rPr>
                        <a:t>plt.annotate()</a:t>
                      </a:r>
                      <a:endParaRPr lang="en-US" altLang="zh-CN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Calibri" panose="020F0502020204030204" charset="0"/>
                          <a:cs typeface="Calibri" panose="020F0502020204030204" charset="0"/>
                        </a:rPr>
                        <a:t>在图形中增加带箭头的注解</a:t>
                      </a:r>
                      <a:endParaRPr lang="zh-CN" altLang="en-US" sz="18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zh-CN" altLang="en-US" sz="3600" dirty="0" err="1" smtClean="0">
                <a:sym typeface="+mn-ea"/>
              </a:rPr>
              <a:t>二、</a:t>
            </a:r>
            <a:r>
              <a:rPr lang="en-US" altLang="zh-CN" sz="3600" dirty="0" err="1" smtClean="0">
                <a:sym typeface="+mn-ea"/>
              </a:rPr>
              <a:t>matplotlib</a:t>
            </a:r>
            <a:r>
              <a:rPr lang="zh-CN" altLang="en-US" sz="3600" dirty="0" err="1" smtClean="0">
                <a:sym typeface="+mn-ea"/>
              </a:rPr>
              <a:t>基本要素</a:t>
            </a:r>
            <a:endParaRPr lang="en-US" altLang="zh-CN" sz="3600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4" y="1000108"/>
            <a:ext cx="8786874" cy="5073427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 smtClean="0"/>
          </a:p>
          <a:p>
            <a:r>
              <a:rPr lang="en-US" sz="2800" b="1" dirty="0" smtClean="0"/>
              <a:t>8</a:t>
            </a:r>
            <a:r>
              <a:rPr sz="2800" b="1" dirty="0" smtClean="0"/>
              <a:t>、</a:t>
            </a:r>
            <a:r>
              <a:rPr lang="zh-CN" sz="2800" b="1" dirty="0" smtClean="0"/>
              <a:t>其他</a:t>
            </a:r>
            <a:endParaRPr lang="en-US" altLang="zh-CN" sz="2330" dirty="0" smtClean="0"/>
          </a:p>
          <a:p>
            <a:r>
              <a:rPr lang="en-US" altLang="zh-CN" sz="1800" dirty="0" smtClean="0"/>
              <a:t>调整刻度</a:t>
            </a:r>
            <a:endParaRPr lang="en-US" altLang="zh-CN" sz="1800" dirty="0" smtClean="0"/>
          </a:p>
          <a:p>
            <a:r>
              <a:rPr lang="en-US" altLang="zh-CN" sz="1800" dirty="0" smtClean="0"/>
              <a:t>plt.xticks(x,xtick_labels) # 第一个参数x表示所处的左边的位置，xtick_labels表示该位置对应的刻度标签</a:t>
            </a:r>
            <a:endParaRPr lang="en-US" altLang="zh-CN" sz="1800" dirty="0" smtClean="0"/>
          </a:p>
          <a:p>
            <a:r>
              <a:rPr lang="en-US" altLang="zh-CN" sz="1800" dirty="0" smtClean="0"/>
              <a:t>个性化中文显示</a:t>
            </a:r>
            <a:endParaRPr lang="en-US" altLang="zh-CN" sz="1800" dirty="0" smtClean="0"/>
          </a:p>
          <a:p>
            <a:r>
              <a:rPr lang="en-US" altLang="zh-CN" sz="1800" dirty="0" smtClean="0"/>
              <a:t>from matplotlib import font_manager</a:t>
            </a:r>
            <a:endParaRPr lang="en-US" altLang="zh-CN" sz="1800" dirty="0" smtClean="0"/>
          </a:p>
          <a:p>
            <a:r>
              <a:rPr lang="en-US" altLang="zh-CN" sz="1800" dirty="0" smtClean="0"/>
              <a:t>my_font = font_manager.FontProperties(fname="C:\Windows\Fonts\STKAITI.TTF",size=20)</a:t>
            </a:r>
            <a:endParaRPr lang="en-US" altLang="zh-CN" sz="2800" b="1" dirty="0" smtClean="0"/>
          </a:p>
          <a:p>
            <a:r>
              <a:rPr lang="zh-CN" altLang="en-US" sz="1800" dirty="0" smtClean="0"/>
              <a:t>增加图例</a:t>
            </a:r>
            <a:endParaRPr lang="zh-CN" altLang="en-US" sz="1800" dirty="0" smtClean="0"/>
          </a:p>
          <a:p>
            <a:r>
              <a:rPr lang="zh-CN" altLang="en-US" sz="1800" dirty="0" smtClean="0"/>
              <a:t>#添加图例</a:t>
            </a:r>
            <a:endParaRPr lang="zh-CN" altLang="en-US" sz="1800" dirty="0" smtClean="0"/>
          </a:p>
          <a:p>
            <a:r>
              <a:rPr lang="zh-CN" altLang="en-US" sz="1800" dirty="0" smtClean="0"/>
              <a:t>plt.legend(prop=my_font,loc="upper left")</a:t>
            </a:r>
            <a:endParaRPr lang="zh-CN" altLang="en-US" sz="1800" dirty="0" smtClean="0"/>
          </a:p>
          <a:p>
            <a:r>
              <a:rPr lang="zh-CN" altLang="en-US" sz="1800" dirty="0" smtClean="0"/>
              <a:t>绘制网格</a:t>
            </a:r>
            <a:endParaRPr lang="zh-CN" altLang="en-US" sz="1800" dirty="0" smtClean="0"/>
          </a:p>
          <a:p>
            <a:r>
              <a:rPr lang="zh-CN" altLang="en-US" sz="1800" dirty="0" smtClean="0"/>
              <a:t>#绘制网格</a:t>
            </a:r>
            <a:endParaRPr lang="zh-CN" altLang="en-US" sz="1800" dirty="0" smtClean="0"/>
          </a:p>
          <a:p>
            <a:r>
              <a:rPr lang="zh-CN" altLang="en-US" sz="1800" dirty="0" smtClean="0"/>
              <a:t>plt.grid(alpha=0.4,linestyle=':')</a:t>
            </a:r>
            <a:endParaRPr lang="zh-CN" altLang="en-US" sz="2800" b="1" dirty="0" smtClean="0"/>
          </a:p>
          <a:p>
            <a:pPr marL="457200" lvl="1" indent="0">
              <a:buNone/>
            </a:pPr>
            <a:endParaRPr lang="zh-CN" altLang="en-US" sz="233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动手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1055" y="1819072"/>
            <a:ext cx="65856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假设大家在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30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岁的时候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根据自己的实际情况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统计出来了从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11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岁到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30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岁每年交的女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男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朋友的数量如列表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请绘制出该数据的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折线图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以便分析自己每年交女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男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朋友的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数量走势</a:t>
            </a:r>
            <a:endParaRPr kumimoji="1" lang="en-US" altLang="zh-CN" sz="16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[1,0,1,1,2,4,3,2,3,4,4,5,6,5,4,3,3,1,1,1]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要求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 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y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轴表示个数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 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x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轴表示岁数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比如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11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岁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,12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岁等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动手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1055" y="1819072"/>
            <a:ext cx="6585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假设</a:t>
            </a:r>
            <a:r>
              <a:rPr kumimoji="1"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大家在</a:t>
            </a:r>
            <a:r>
              <a:rPr kumimoji="1" lang="en-US" altLang="zh-CN" sz="1600" dirty="0">
                <a:latin typeface="PingFang SC" charset="-122"/>
                <a:ea typeface="PingFang SC" charset="-122"/>
                <a:cs typeface="PingFang SC" charset="-122"/>
              </a:rPr>
              <a:t>30</a:t>
            </a:r>
            <a:r>
              <a:rPr kumimoji="1"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岁的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时候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根据自己的实际情况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统计出来了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你和你同桌各自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从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11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岁到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30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岁每年交的女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男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朋友的数量如列表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b,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请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在一个图中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绘制出该数据的折线图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以便比较自己和同桌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20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年间的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差异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同时分析每年交女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男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朋友的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数量走势</a:t>
            </a:r>
            <a:endParaRPr kumimoji="1" lang="en-US" altLang="zh-CN" sz="16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[1,0,1,1,2,4,3,2,3,4,4,5,6,5,4,3,3,1,1,1]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b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[1,0,3,1,2,2,3,3,2,1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,2,1,1,1,1,1,1,1,1,1]</a:t>
            </a:r>
            <a:endParaRPr kumimoji="1" lang="en-US" altLang="zh-CN" sz="1600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要求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 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y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轴表示个数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 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x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轴表示岁数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比如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11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岁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,12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岁等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动手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1055" y="1819072"/>
            <a:ext cx="6585626" cy="42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在上一个案例中如果大家希望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自定义绘制图形的风格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怎么办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?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6585" y="2626468"/>
            <a:ext cx="2526235" cy="36673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28" y="2737738"/>
            <a:ext cx="3378740" cy="2583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动手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71600" y="1632374"/>
            <a:ext cx="6585626" cy="42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虽然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线条有了不一样的风格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但是读者还是不知道那条线是谁怎么办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?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1600" y="2485783"/>
            <a:ext cx="213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为每条线添加图例</a:t>
            </a:r>
            <a:endParaRPr kumimoji="1" lang="en-US" altLang="zh-CN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775" y="3213000"/>
            <a:ext cx="8297693" cy="14324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47" y="2295726"/>
            <a:ext cx="4152782" cy="3589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15655" y="1795948"/>
            <a:ext cx="37160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charset="-122"/>
                <a:ea typeface="PingFang SC" charset="-122"/>
                <a:cs typeface="PingFang SC" charset="-122"/>
              </a:rPr>
              <a:t>1</a:t>
            </a:r>
            <a:r>
              <a:rPr kumimoji="1" lang="zh-CN" altLang="en-US" sz="2400" dirty="0" smtClean="0">
                <a:latin typeface="PingFang SC" charset="-122"/>
                <a:ea typeface="PingFang SC" charset="-122"/>
                <a:cs typeface="PingFang SC" charset="-122"/>
              </a:rPr>
              <a:t>、为什么要学习数据分析</a:t>
            </a:r>
            <a:endParaRPr kumimoji="1" lang="en-US" altLang="zh-CN" sz="2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、什么是数据分析</a:t>
            </a:r>
            <a:endParaRPr kumimoji="1" lang="en-US" altLang="zh-CN" sz="24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kumimoji="1" lang="zh-CN" altLang="en-US" sz="2400" dirty="0" smtClean="0">
                <a:latin typeface="PingFang SC" charset="-122"/>
                <a:ea typeface="PingFang SC" charset="-122"/>
                <a:cs typeface="PingFang SC" charset="-122"/>
              </a:rPr>
              <a:t>、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环境安装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PingFang SC" charset="-122"/>
                <a:ea typeface="PingFang SC" charset="-122"/>
                <a:cs typeface="PingFang SC" charset="-122"/>
              </a:rPr>
              <a:t>4</a:t>
            </a:r>
            <a:r>
              <a:rPr kumimoji="1" lang="zh-CN" altLang="en-US" sz="2400" dirty="0" smtClean="0">
                <a:latin typeface="PingFang SC" charset="-122"/>
                <a:ea typeface="PingFang SC" charset="-122"/>
                <a:cs typeface="PingFang SC" charset="-122"/>
              </a:rPr>
              <a:t>、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认识</a:t>
            </a:r>
            <a:r>
              <a:rPr kumimoji="1" lang="en-US" altLang="zh-CN" sz="2400" dirty="0" err="1">
                <a:latin typeface="PingFang SC" charset="-122"/>
                <a:ea typeface="PingFang SC" charset="-122"/>
                <a:cs typeface="PingFang SC" charset="-122"/>
              </a:rPr>
              <a:t>jupyter</a:t>
            </a:r>
            <a:r>
              <a:rPr kumimoji="1" lang="zh-CN" altLang="en-US" sz="2400" dirty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2400" dirty="0" smtClean="0">
                <a:latin typeface="PingFang SC" charset="-122"/>
                <a:ea typeface="PingFang SC" charset="-122"/>
                <a:cs typeface="PingFang SC" charset="-122"/>
              </a:rPr>
              <a:t>notebook</a:t>
            </a:r>
            <a:endParaRPr kumimoji="1" lang="en-US" altLang="zh-CN" sz="24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总结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前面我们都做了什么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42809" y="1663430"/>
            <a:ext cx="57587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绘制了折线图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plt.plot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设置了图片的大小和分辨率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plt.figure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实现了图片的保存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plt.savefig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设置了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xy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轴上的刻度和字符串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xticks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解决了刻度稀疏和密集的问题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>
                <a:latin typeface="PingFang SC" charset="-122"/>
                <a:ea typeface="PingFang SC" charset="-122"/>
                <a:cs typeface="PingFang SC" charset="-122"/>
              </a:rPr>
              <a:t>xticks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设置了标题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xy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轴的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lable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title,xlable,ylable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设置了字体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font_manager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. 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fontProperties,matplotlib.rc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在一个图上绘制多个图形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plt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多次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plot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即可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为不同的图形添加图例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以上统统很重要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en-US" altLang="zh-CN" dirty="0" err="1" smtClean="0"/>
              <a:t>matplotlib</a:t>
            </a:r>
            <a:r>
              <a:rPr kumimoji="1" lang="zh-CN" altLang="en-US" dirty="0" smtClean="0"/>
              <a:t>只能绘制折线图么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68365" y="1803816"/>
            <a:ext cx="6001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能够绘制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折线图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散点图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柱状图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直方图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箱线图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饼图等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但是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我们需要知道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不同的</a:t>
            </a:r>
            <a:r>
              <a:rPr kumimoji="1" lang="zh-CN" altLang="en-US" sz="1600" b="1" i="1" dirty="0" smtClean="0">
                <a:solidFill>
                  <a:srgbClr val="FFC000"/>
                </a:solidFill>
                <a:latin typeface="PingFang SC" charset="-122"/>
                <a:ea typeface="PingFang SC" charset="-122"/>
                <a:cs typeface="PingFang SC" charset="-122"/>
              </a:rPr>
              <a:t>统计图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到底能够表示出什么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以此来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决定选择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哪种</a:t>
            </a:r>
            <a:r>
              <a:rPr kumimoji="1" lang="zh-CN" altLang="en-US" sz="1600" b="1" i="1" dirty="0">
                <a:solidFill>
                  <a:srgbClr val="FFC000"/>
                </a:solidFill>
                <a:latin typeface="PingFang SC" charset="-122"/>
                <a:ea typeface="PingFang SC" charset="-122"/>
                <a:cs typeface="PingFang SC" charset="-122"/>
              </a:rPr>
              <a:t>统计图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来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更直观的呈现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我们的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数据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对比常用统计图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1675" y="1400784"/>
            <a:ext cx="67053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折线图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以折线的</a:t>
            </a:r>
            <a:r>
              <a:rPr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上升或下降来表示统计数量的增减变化的统计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图</a:t>
            </a:r>
            <a:endParaRPr lang="en-US" altLang="zh-CN" sz="1400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特点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能够显示数据的变化趋势，反映事物的变化情况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。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变化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直方图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由</a:t>
            </a:r>
            <a:r>
              <a:rPr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一系列高度不等的纵向条纹或线段表示数据分布的情况。 </a:t>
            </a:r>
            <a:endParaRPr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一般用横轴表示数据范围，</a:t>
            </a:r>
            <a:r>
              <a:rPr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纵轴表示分布情况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特点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绘制连</a:t>
            </a:r>
            <a:r>
              <a:rPr kumimoji="1" lang="zh-CN" altLang="en-US" sz="1400" b="1" i="1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续性</a:t>
            </a:r>
            <a:r>
              <a:rPr kumimoji="1"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的数据</a:t>
            </a:r>
            <a:r>
              <a:rPr kumimoji="1"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展示一组或者多组数据的分布状况</a:t>
            </a:r>
            <a:r>
              <a:rPr kumimoji="1"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统计</a:t>
            </a:r>
            <a:r>
              <a:rPr kumimoji="1"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条形图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排列在工作表的列或行中的数据可以绘制到条形图中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特点</a:t>
            </a:r>
            <a:r>
              <a:rPr lang="en-US" altLang="zh-CN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绘制</a:t>
            </a:r>
            <a:r>
              <a:rPr kumimoji="1"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连</a:t>
            </a:r>
            <a:r>
              <a:rPr kumimoji="1" lang="zh-CN" altLang="en-US" sz="1400" b="1" i="1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离散</a:t>
            </a:r>
            <a:r>
              <a:rPr kumimoji="1"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的数据</a:t>
            </a:r>
            <a:r>
              <a:rPr kumimoji="1"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能够一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眼看出各个数据的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大小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比较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数据之间的差别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r>
              <a:rPr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统计</a:t>
            </a:r>
            <a:r>
              <a:rPr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散点图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用两组数据构成多个坐标点，考察坐标点的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分布</a:t>
            </a:r>
            <a:r>
              <a:rPr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判断两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变量</a:t>
            </a:r>
            <a:endParaRPr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之间是否存</a:t>
            </a:r>
            <a:r>
              <a:rPr lang="zh-CN" altLang="en-US" sz="1400" dirty="0">
                <a:latin typeface="PingFang SC" charset="-122"/>
                <a:ea typeface="PingFang SC" charset="-122"/>
                <a:cs typeface="PingFang SC" charset="-122"/>
              </a:rPr>
              <a:t>在某种关联或总结坐标点的分布模式</a:t>
            </a:r>
            <a:r>
              <a:rPr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特点</a:t>
            </a:r>
            <a:r>
              <a:rPr kumimoji="1" lang="en-US" altLang="zh-CN" sz="1400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判断变量</a:t>
            </a:r>
            <a:r>
              <a:rPr lang="zh-CN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之间是否存在数量关联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趋势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展示离群点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分布规律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400" dirty="0">
              <a:solidFill>
                <a:schemeClr val="tx2">
                  <a:lumMod val="60000"/>
                  <a:lumOff val="40000"/>
                </a:schemeClr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solidFill>
                <a:srgbClr val="FFC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1193" y="2417994"/>
            <a:ext cx="1201366" cy="12013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50" y="1274088"/>
            <a:ext cx="1691418" cy="1030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197" y="3428613"/>
            <a:ext cx="1426994" cy="1413378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6275023" y="4841991"/>
            <a:ext cx="1441983" cy="1439694"/>
            <a:chOff x="6275023" y="4841991"/>
            <a:chExt cx="1441983" cy="14396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5023" y="4841991"/>
              <a:ext cx="1441983" cy="1439694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7496648" y="5126475"/>
              <a:ext cx="36000" cy="36000"/>
            </a:xfrm>
            <a:prstGeom prst="rect">
              <a:avLst/>
            </a:prstGeom>
            <a:solidFill>
              <a:srgbClr val="0081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00803" y="1922646"/>
            <a:ext cx="5723343" cy="16474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呈现公司产品</a:t>
            </a:r>
            <a: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不同区域</a:t>
            </a:r>
            <a: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每天活跃用户数</a:t>
            </a:r>
            <a:endParaRPr kumimoji="1" lang="en-US" altLang="zh-CN" sz="18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呈现</a:t>
            </a:r>
            <a: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  <a:t>app</a:t>
            </a: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每天下载数量</a:t>
            </a:r>
            <a:endParaRPr kumimoji="1" lang="en-US" altLang="zh-CN" sz="18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呈现产品新功能上线后</a:t>
            </a:r>
            <a:r>
              <a:rPr kumimoji="1" lang="en-US" altLang="zh-CN" sz="18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用户点击次数随时间的变化</a:t>
            </a:r>
            <a:endParaRPr kumimoji="1" lang="en-US" altLang="zh-CN" sz="18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latin typeface="PingFang SC" charset="-122"/>
                <a:ea typeface="PingFang SC" charset="-122"/>
                <a:cs typeface="PingFang SC" charset="-122"/>
              </a:rPr>
              <a:t>呈现员工每天上下班</a:t>
            </a:r>
            <a:r>
              <a:rPr kumimoji="1" lang="zh-CN" altLang="en-US" sz="1800" dirty="0" smtClean="0">
                <a:latin typeface="PingFang SC" charset="-122"/>
                <a:ea typeface="PingFang SC" charset="-122"/>
                <a:cs typeface="PingFang SC" charset="-122"/>
              </a:rPr>
              <a:t>时间</a:t>
            </a:r>
            <a:endParaRPr kumimoji="1" lang="en-US" altLang="zh-CN" sz="18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折线图的更多应用场景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绘制散点图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8733" y="1741252"/>
            <a:ext cx="7681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假设通过爬虫你获取到了北京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2016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年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3,10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月份每天白天的最高气温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分别位于列表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a,b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),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那么此时如何寻找出气温和随时间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天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变化的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某种规律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?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[</a:t>
            </a:r>
            <a:r>
              <a:rPr kumimoji="1" lang="cs-CZ" altLang="zh-CN" sz="1400" dirty="0">
                <a:latin typeface="PingFang SC" charset="-122"/>
                <a:ea typeface="PingFang SC" charset="-122"/>
                <a:cs typeface="PingFang SC" charset="-122"/>
              </a:rPr>
              <a:t>11,17,16,11,12,11,12,6,6,7,8,9,12,15,14,17,18,21,16,17,20,14,15,15,15,19,21,22,22,22,23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b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[</a:t>
            </a:r>
            <a:r>
              <a:rPr kumimoji="1" lang="is-IS" altLang="zh-CN" sz="1400" dirty="0">
                <a:latin typeface="PingFang SC" charset="-122"/>
                <a:ea typeface="PingFang SC" charset="-122"/>
                <a:cs typeface="PingFang SC" charset="-122"/>
              </a:rPr>
              <a:t>26,26,28,19,21,17,16,19,18,20,20,19,22,23,17,20,21,20,22,15,11,15,5,13,17,10,11,13,12,13,6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数据来源</a:t>
            </a:r>
            <a:r>
              <a:rPr kumimoji="1" lang="en-US" altLang="zh-CN" sz="1400" dirty="0">
                <a:latin typeface="PingFang SC" charset="-122"/>
                <a:ea typeface="PingFang SC" charset="-122"/>
                <a:cs typeface="PingFang SC" charset="-122"/>
              </a:rPr>
              <a:t>: http://</a:t>
            </a:r>
            <a:r>
              <a:rPr kumimoji="1" lang="en-US" altLang="zh-CN" sz="1400" dirty="0" err="1">
                <a:latin typeface="PingFang SC" charset="-122"/>
                <a:ea typeface="PingFang SC" charset="-122"/>
                <a:cs typeface="PingFang SC" charset="-122"/>
              </a:rPr>
              <a:t>lishi.tianqi.com</a:t>
            </a:r>
            <a:r>
              <a:rPr kumimoji="1" lang="en-US" altLang="zh-CN" sz="14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kumimoji="1" lang="en-US" altLang="zh-CN" sz="1400" dirty="0" err="1">
                <a:latin typeface="PingFang SC" charset="-122"/>
                <a:ea typeface="PingFang SC" charset="-122"/>
                <a:cs typeface="PingFang SC" charset="-122"/>
              </a:rPr>
              <a:t>beijing</a:t>
            </a:r>
            <a:r>
              <a:rPr kumimoji="1" lang="en-US" altLang="zh-CN" sz="14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kumimoji="1" lang="en-US" altLang="zh-CN" sz="1400" dirty="0" err="1">
                <a:latin typeface="PingFang SC" charset="-122"/>
                <a:ea typeface="PingFang SC" charset="-122"/>
                <a:cs typeface="PingFang SC" charset="-122"/>
              </a:rPr>
              <a:t>index.html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绘制散点图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744" y="1203623"/>
            <a:ext cx="8531913" cy="4118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8733" y="5468128"/>
            <a:ext cx="268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技术要点</a:t>
            </a:r>
            <a:r>
              <a:rPr kumimoji="1" lang="en-US" altLang="zh-CN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en-US" altLang="zh-CN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plt.scatter</a:t>
            </a:r>
            <a:r>
              <a:rPr kumimoji="1" lang="en-US" altLang="zh-CN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x,y</a:t>
            </a:r>
            <a:r>
              <a:rPr kumimoji="1" lang="en-US" altLang="zh-CN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zh-CN" altLang="en-US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78138" y="2068558"/>
            <a:ext cx="4568674" cy="9859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不同条件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维度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之间的内在关联关系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观察数据的离散聚合程度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散点图的更多应用场景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绘制条形图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66153" y="1585609"/>
            <a:ext cx="61478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假设你获取到了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2017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年内地电影票房前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20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的电影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列表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a)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和电影票房数据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列表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b),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那么如何更加直观的展示该数据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?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["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战狼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2","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速度与激情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8","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功夫瑜伽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西游伏妖篇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变形金刚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5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：最后的骑士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摔跤吧！爸爸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加勒比海盗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5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：死无对证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金刚：骷髅岛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极限特工：终极回归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生化危机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6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：终章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乘风破浪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神偷奶爸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3","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智取威虎山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大闹天竺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金刚狼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：殊死一战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蜘蛛侠：英雄归来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悟空传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银河护卫队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2","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情圣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新木乃伊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",]</a:t>
            </a:r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b=[56.01,26.94,17.53,16.49,15.45,12.96,11.8,11.61,11.28,11.12,10.49,10.3,8.75,7.55,7.32,6.99,6.88,6.86,6.58,6.23]</a:t>
            </a:r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 单位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亿</a:t>
            </a:r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数据来源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: http://58921.com/</a:t>
            </a:r>
            <a:r>
              <a:rPr kumimoji="1" lang="en-US" altLang="zh-CN" sz="1200" dirty="0" err="1">
                <a:latin typeface="PingFang SC" charset="-122"/>
                <a:ea typeface="PingFang SC" charset="-122"/>
                <a:cs typeface="PingFang SC" charset="-122"/>
              </a:rPr>
              <a:t>alltime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/2017</a:t>
            </a:r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绘制条形图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842" y="1371599"/>
            <a:ext cx="5127416" cy="41439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107" y="2178995"/>
            <a:ext cx="4483893" cy="1507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绘制条形图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15956" y="1789889"/>
            <a:ext cx="68327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假设你知道了列表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中电影分别在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2017-09-14(b_14), 2017-09-15(b_15), 2017-09-16(b_16)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三天的票房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为了展示列表中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电影本身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的票房以及同其他电影的数据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对比情况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应该如何更加直观的呈现该数据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?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200" dirty="0" err="1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= ["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猩球崛起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3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：终极之战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敦刻尔克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蜘蛛侠：英雄归来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","</a:t>
            </a:r>
            <a:r>
              <a:rPr kumimoji="1" lang="zh-CN" altLang="en-US" sz="1200" dirty="0">
                <a:latin typeface="PingFang SC" charset="-122"/>
                <a:ea typeface="PingFang SC" charset="-122"/>
                <a:cs typeface="PingFang SC" charset="-122"/>
              </a:rPr>
              <a:t>战狼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2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"]</a:t>
            </a:r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b_16 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= [15746,312,4497,319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b_15 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= 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[12357,156,2045,168]</a:t>
            </a:r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b_14 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= [2358,399,2358,362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]</a:t>
            </a:r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数据来源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: http://</a:t>
            </a:r>
            <a:r>
              <a:rPr kumimoji="1" lang="en-US" altLang="zh-CN" sz="1200" dirty="0" err="1">
                <a:latin typeface="PingFang SC" charset="-122"/>
                <a:ea typeface="PingFang SC" charset="-122"/>
                <a:cs typeface="PingFang SC" charset="-122"/>
              </a:rPr>
              <a:t>www.cbooo.cn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kumimoji="1" lang="en-US" altLang="zh-CN" sz="1200" dirty="0" err="1">
                <a:latin typeface="PingFang SC" charset="-122"/>
                <a:ea typeface="PingFang SC" charset="-122"/>
                <a:cs typeface="PingFang SC" charset="-122"/>
              </a:rPr>
              <a:t>movieday</a:t>
            </a:r>
            <a:endParaRPr kumimoji="1" lang="zh-CN" altLang="en-US" sz="1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为什么要学习数据分析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35" y="2190260"/>
            <a:ext cx="3774094" cy="26249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25" y="1711843"/>
            <a:ext cx="3774850" cy="3608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绘制条形图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015" y="2076303"/>
            <a:ext cx="7742071" cy="15735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31" y="1203623"/>
            <a:ext cx="4092167" cy="4888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/>
              <a:t>条形图的更多应用场景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26468" y="2081719"/>
            <a:ext cx="308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数量统计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频率统计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市场饱和度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绘制直方图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22962" y="1614791"/>
            <a:ext cx="701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假设你获取了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250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部电影的时长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列表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a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中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),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希望统计出这些电影时长的分布状态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比如时长为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100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分钟到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120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分钟电影的数量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出现的频率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等信息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你应该如何呈现这些数据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?</a:t>
            </a:r>
            <a:endParaRPr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2962" y="2941477"/>
            <a:ext cx="78210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a=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[131,  98, 125, 131, 124, 139, 131, 117, 128, 108, 135, 138, 131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, </a:t>
            </a:r>
            <a:r>
              <a:rPr lang="fi-FI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102</a:t>
            </a:r>
            <a:r>
              <a:rPr lang="fi-FI" altLang="zh-CN" sz="1100" dirty="0">
                <a:latin typeface="PingFang SC" charset="-122"/>
                <a:ea typeface="PingFang SC" charset="-122"/>
                <a:cs typeface="PingFang SC" charset="-122"/>
              </a:rPr>
              <a:t>, 107, 114, 119, 128, 121, 142, 127, 130, 124, 101, 110, 116</a:t>
            </a:r>
            <a:r>
              <a:rPr lang="fi-FI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117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110, 128, 128, 115,  99, 136, 126, 134,  95, 138, 117,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111,78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132, 124, 113, 150, 110, 117,  86,  95, 144, 105, 126,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130,126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130, 126, 116, 123, 106, 112, 138, 123,  86, 101,  99,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136,123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117, 119, 105, 137, 123, 128, 125, 104, 109, 134, 125,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127,105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120, 107, 129, 116, 108, 132, 103, 136, 118, 102, 120,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114,105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115, 132, 145, 119, 121, 112, 139, 125, 138, 109, 132,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134,156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106, 117, 127, 144, 139, 139, 119, 140,  83, 110,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102</a:t>
            </a:r>
            <a:r>
              <a:rPr lang="en-US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123,107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143, 115, 136, 118, 139, 123, 112, 118, 125, 109, 119,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133,112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114, 122, 109, 106, 123, 116, 131, 127, 115, 118, 112,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135,115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146, 137, 116, 103, 144,  83, 123, 111, 110, 111, 100,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154,136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100, 118, 119, 133, 134, 106, 129, 126, 110, 111, 109,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141,120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117, 106, 149, 122, 122, 110, 118, 127, 121, 114, 125,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126,114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140, 103, 130, 141, 117, 106, 114, 121, 114, 133, 137, 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92,121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112, 146,  97, 137, 105,  98, 117, 112,  81,  97, 139,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113,134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106, 144, 110, 137, 137, 111, 104, 117, 100, 111, 101,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110,</a:t>
            </a:r>
            <a:r>
              <a:rPr lang="fi-FI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105</a:t>
            </a:r>
            <a:r>
              <a:rPr lang="fi-FI" altLang="zh-CN" sz="1100" dirty="0">
                <a:latin typeface="PingFang SC" charset="-122"/>
                <a:ea typeface="PingFang SC" charset="-122"/>
                <a:cs typeface="PingFang SC" charset="-122"/>
              </a:rPr>
              <a:t>, 129, 137, 112, 120, 113, 133, 112,  83,  94, 146, 133, </a:t>
            </a:r>
            <a:r>
              <a:rPr lang="fi-FI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101,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131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116, 111,  84, 137, 115, 122, 106, 144, 109, 123, 116, </a:t>
            </a:r>
            <a:r>
              <a:rPr lang="cs-CZ" altLang="zh-CN" sz="1100" dirty="0" smtClean="0">
                <a:latin typeface="PingFang SC" charset="-122"/>
                <a:ea typeface="PingFang SC" charset="-122"/>
                <a:cs typeface="PingFang SC" charset="-122"/>
              </a:rPr>
              <a:t>111,111</a:t>
            </a:r>
            <a:r>
              <a:rPr lang="cs-CZ" altLang="zh-CN" sz="1100" dirty="0">
                <a:latin typeface="PingFang SC" charset="-122"/>
                <a:ea typeface="PingFang SC" charset="-122"/>
                <a:cs typeface="PingFang SC" charset="-122"/>
              </a:rPr>
              <a:t>, 133, 150]</a:t>
            </a:r>
            <a:endParaRPr kumimoji="1" lang="zh-CN" altLang="en-US" sz="11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绘制直方图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1300" y="1251964"/>
            <a:ext cx="5720547" cy="31735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97" y="4475077"/>
            <a:ext cx="5077838" cy="1742395"/>
          </a:xfrm>
          <a:prstGeom prst="rect">
            <a:avLst/>
          </a:prstGeom>
        </p:spPr>
      </p:pic>
      <p:grpSp>
        <p:nvGrpSpPr>
          <p:cNvPr id="15" name="组 14"/>
          <p:cNvGrpSpPr/>
          <p:nvPr/>
        </p:nvGrpSpPr>
        <p:grpSpPr>
          <a:xfrm>
            <a:off x="812329" y="4426101"/>
            <a:ext cx="2752927" cy="1647968"/>
            <a:chOff x="325946" y="4324815"/>
            <a:chExt cx="2752927" cy="1647968"/>
          </a:xfrm>
        </p:grpSpPr>
        <p:grpSp>
          <p:nvGrpSpPr>
            <p:cNvPr id="10" name="组 9"/>
            <p:cNvGrpSpPr/>
            <p:nvPr/>
          </p:nvGrpSpPr>
          <p:grpSpPr>
            <a:xfrm>
              <a:off x="325946" y="4324815"/>
              <a:ext cx="2752927" cy="1505952"/>
              <a:chOff x="5997173" y="1484161"/>
              <a:chExt cx="2752927" cy="150595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5704" y="2144287"/>
                <a:ext cx="2159676" cy="845826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5997173" y="1484161"/>
                <a:ext cx="275292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400" dirty="0" smtClean="0">
                    <a:latin typeface="PingFang SC" charset="-122"/>
                    <a:ea typeface="PingFang SC" charset="-122"/>
                    <a:cs typeface="PingFang SC" charset="-122"/>
                  </a:rPr>
                  <a:t>把</a:t>
                </a:r>
                <a:r>
                  <a:rPr kumimoji="1" lang="zh-CN" altLang="en-US" sz="1400" dirty="0" smtClean="0">
                    <a:solidFill>
                      <a:srgbClr val="FF0000"/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数据分为多少组</a:t>
                </a:r>
                <a:r>
                  <a:rPr kumimoji="1" lang="zh-CN" altLang="en-US" sz="1400" dirty="0" smtClean="0">
                    <a:latin typeface="PingFang SC" charset="-122"/>
                    <a:ea typeface="PingFang SC" charset="-122"/>
                    <a:cs typeface="PingFang SC" charset="-122"/>
                  </a:rPr>
                  <a:t>进行统计</a:t>
                </a:r>
                <a:r>
                  <a:rPr kumimoji="1" lang="en-US" altLang="zh-CN" sz="1400" dirty="0" smtClean="0">
                    <a:latin typeface="PingFang SC" charset="-122"/>
                    <a:ea typeface="PingFang SC" charset="-122"/>
                    <a:cs typeface="PingFang SC" charset="-122"/>
                  </a:rPr>
                  <a:t>???</a:t>
                </a:r>
                <a:endParaRPr kumimoji="1" lang="en-US" altLang="zh-CN" sz="1400" dirty="0" smtClean="0">
                  <a:latin typeface="PingFang SC" charset="-122"/>
                  <a:ea typeface="PingFang SC" charset="-122"/>
                  <a:cs typeface="PingFang SC" charset="-122"/>
                </a:endParaRPr>
              </a:p>
              <a:p>
                <a:r>
                  <a:rPr kumimoji="1" lang="zh-CN" altLang="en-US" sz="1050" dirty="0" smtClean="0">
                    <a:solidFill>
                      <a:srgbClr val="FF0000"/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组数要适当</a:t>
                </a:r>
                <a:r>
                  <a:rPr kumimoji="1" lang="en-US" altLang="zh-CN" sz="1050" dirty="0" smtClean="0">
                    <a:solidFill>
                      <a:srgbClr val="FF0000"/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,</a:t>
                </a:r>
                <a:r>
                  <a:rPr kumimoji="1" lang="zh-CN" altLang="en-US" sz="1050" dirty="0" smtClean="0">
                    <a:solidFill>
                      <a:srgbClr val="FF0000"/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太少会有较大的统计误差</a:t>
                </a:r>
                <a:r>
                  <a:rPr kumimoji="1" lang="en-US" altLang="zh-CN" sz="1050" dirty="0" smtClean="0">
                    <a:solidFill>
                      <a:srgbClr val="FF0000"/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,</a:t>
                </a:r>
                <a:r>
                  <a:rPr kumimoji="1" lang="zh-CN" altLang="en-US" sz="1050" dirty="0" smtClean="0">
                    <a:solidFill>
                      <a:srgbClr val="FF0000"/>
                    </a:solidFill>
                    <a:latin typeface="PingFang SC" charset="-122"/>
                    <a:ea typeface="PingFang SC" charset="-122"/>
                    <a:cs typeface="PingFang SC" charset="-122"/>
                  </a:rPr>
                  <a:t>大多规律不明显</a:t>
                </a:r>
                <a:endParaRPr kumimoji="1" lang="zh-CN" altLang="en-US" sz="1050" dirty="0">
                  <a:solidFill>
                    <a:srgbClr val="FF0000"/>
                  </a:solidFill>
                  <a:latin typeface="PingFang SC" charset="-122"/>
                  <a:ea typeface="PingFang SC" charset="-122"/>
                  <a:cs typeface="PingFang SC" charset="-122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0273" y="5667713"/>
              <a:ext cx="620660" cy="3050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424964" y="5629119"/>
              <a:ext cx="737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b="1" dirty="0" err="1" smtClean="0"/>
                <a:t>bin_width</a:t>
              </a:r>
              <a:endParaRPr kumimoji="1" lang="zh-CN" altLang="en-US" sz="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那么问题来了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66153" y="1585609"/>
            <a:ext cx="6673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在美国</a:t>
            </a:r>
            <a:r>
              <a:rPr lang="en-US" altLang="zh-CN" sz="1600" dirty="0">
                <a:latin typeface="PingFang SC" charset="-122"/>
                <a:ea typeface="PingFang SC" charset="-122"/>
                <a:cs typeface="PingFang SC" charset="-122"/>
              </a:rPr>
              <a:t>2004</a:t>
            </a:r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年人口普查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发现有</a:t>
            </a:r>
            <a:r>
              <a:rPr lang="en-US" altLang="zh-CN" sz="1600" dirty="0">
                <a:latin typeface="PingFang SC" charset="-122"/>
                <a:ea typeface="PingFang SC" charset="-122"/>
                <a:cs typeface="PingFang SC" charset="-122"/>
              </a:rPr>
              <a:t>124 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million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的人在离家相对较远的地方工作。根据他们从家到上班地点所需要的时间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通过抽样统计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最后一列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)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出了下表的数据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这些数据能够绘制成直方图么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?</a:t>
            </a:r>
            <a:endParaRPr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153" y="2490281"/>
            <a:ext cx="2118944" cy="26556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2423" y="2659696"/>
            <a:ext cx="5194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interval</a:t>
            </a:r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[0,5,10,15,20,25,30,35,40,45,60,90]</a:t>
            </a:r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width</a:t>
            </a:r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[5,5,5,5,5,5,5,5,5,15,30,60]</a:t>
            </a:r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quantity</a:t>
            </a:r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=</a:t>
            </a:r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[836,2737,3723,3926,3596,1438,3273,642,824,613,215,47]</a:t>
            </a:r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数据来源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:https://</a:t>
            </a:r>
            <a:r>
              <a:rPr kumimoji="1" lang="en-US" altLang="zh-CN" sz="1200" dirty="0" err="1" smtClean="0">
                <a:latin typeface="PingFang SC" charset="-122"/>
                <a:ea typeface="PingFang SC" charset="-122"/>
                <a:cs typeface="PingFang SC" charset="-122"/>
              </a:rPr>
              <a:t>en.wikipedia.org</a:t>
            </a:r>
            <a:r>
              <a:rPr kumimoji="1" lang="en-US" altLang="zh-CN" sz="1200" dirty="0" smtClean="0">
                <a:latin typeface="PingFang SC" charset="-122"/>
                <a:ea typeface="PingFang SC" charset="-122"/>
                <a:cs typeface="PingFang SC" charset="-122"/>
              </a:rPr>
              <a:t>/wiki/Histogram</a:t>
            </a:r>
            <a:endParaRPr kumimoji="1" lang="en-US" altLang="zh-CN" sz="12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200" dirty="0" smtClean="0">
                <a:latin typeface="PingFang SC" charset="-122"/>
                <a:ea typeface="PingFang SC" charset="-122"/>
                <a:cs typeface="PingFang SC" charset="-122"/>
              </a:rPr>
              <a:t>普查报告地址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:https://</a:t>
            </a:r>
            <a:r>
              <a:rPr kumimoji="1" lang="en-US" altLang="zh-CN" sz="1200" dirty="0" err="1">
                <a:latin typeface="PingFang SC" charset="-122"/>
                <a:ea typeface="PingFang SC" charset="-122"/>
                <a:cs typeface="PingFang SC" charset="-122"/>
              </a:rPr>
              <a:t>www.census.gov</a:t>
            </a:r>
            <a:r>
              <a:rPr kumimoji="1" lang="en-US" altLang="zh-CN" sz="1200" dirty="0">
                <a:latin typeface="PingFang SC" charset="-122"/>
                <a:ea typeface="PingFang SC" charset="-122"/>
                <a:cs typeface="PingFang SC" charset="-122"/>
              </a:rPr>
              <a:t>/prod/2004pubs/c2kbr-33.pdf</a:t>
            </a:r>
            <a:endParaRPr kumimoji="1" lang="zh-CN" altLang="en-US" sz="12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/>
              <a:t>绘制直方图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02341" y="1890888"/>
            <a:ext cx="60350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前面的问题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问的是</a:t>
            </a:r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什么呢</a:t>
            </a:r>
            <a:r>
              <a:rPr lang="en-US" altLang="zh-CN" sz="1600" dirty="0">
                <a:latin typeface="PingFang SC" charset="-122"/>
                <a:ea typeface="PingFang SC" charset="-122"/>
                <a:cs typeface="PingFang SC" charset="-122"/>
              </a:rPr>
              <a:t>?</a:t>
            </a:r>
            <a:endParaRPr lang="en-US" altLang="zh-CN" sz="1600" dirty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      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问的是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哪些</a:t>
            </a:r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数据能够绘制直方图</a:t>
            </a:r>
            <a:endParaRPr lang="en-US" altLang="zh-CN" sz="1600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前面的问题中给出的数据都是统计之后的数据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所以为了达到直方图的效果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需要绘制条形图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>
              <a:latin typeface="PingFang SC" charset="-122"/>
              <a:ea typeface="PingFang SC" charset="-122"/>
              <a:cs typeface="PingFang SC" charset="-122"/>
            </a:endParaRPr>
          </a:p>
          <a:p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所以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一般来说能够使用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plt.hist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方法的的是那些没有统计过的数据</a:t>
            </a:r>
            <a:endParaRPr kumimoji="1" lang="zh-CN" altLang="en-US" sz="16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直方图</a:t>
            </a:r>
            <a:r>
              <a:rPr kumimoji="1" lang="zh-CN" altLang="en-US" dirty="0"/>
              <a:t>更多应用场景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12460" y="1988165"/>
            <a:ext cx="385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用户的年龄分布状态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一段时间内用户点击次数的分布状态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用户活跃时间的分布状态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en-US" altLang="zh-CN" dirty="0" err="1" smtClean="0"/>
              <a:t>matplotlib</a:t>
            </a:r>
            <a:r>
              <a:rPr kumimoji="1" lang="zh-CN" altLang="en-US" dirty="0" smtClean="0"/>
              <a:t>常见问题总结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54504" y="1803339"/>
            <a:ext cx="36284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应该选择那种图形来呈现数据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matplotlib.plot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x,y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matplotlib.bar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x,y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matplotlib.scatter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x,y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matplotlib.hist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(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data,bins,normed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)</a:t>
            </a:r>
            <a:endParaRPr kumimoji="1" lang="en-US" altLang="zh-CN" sz="1600" dirty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xticks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和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yticks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的设置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label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和</a:t>
            </a:r>
            <a:r>
              <a:rPr kumimoji="1" lang="en-US" altLang="zh-CN" sz="16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titile,grid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的设置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绘图的大小和保存图片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pPr lvl="0"/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使用的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流程</a:t>
            </a:r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50205" y="1828800"/>
            <a:ext cx="3005846" cy="15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明确问题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800100" lvl="1" indent="-34290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选择图形的呈现方式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800100" lvl="1" indent="-34290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准备数据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  <a:p>
            <a:pPr marL="800100" lvl="1" indent="-34290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绘图和图形完善</a:t>
            </a:r>
            <a:endParaRPr kumimoji="1" lang="en-US" altLang="zh-CN" sz="1600" dirty="0" smtClean="0">
              <a:solidFill>
                <a:srgbClr val="FF0000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en-US" altLang="zh-CN" dirty="0" err="1" smtClean="0"/>
              <a:t>matplotlib</a:t>
            </a:r>
            <a:r>
              <a:rPr kumimoji="1" lang="zh-CN" altLang="en-US" dirty="0" smtClean="0"/>
              <a:t>更多的图形样式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58226" y="2139321"/>
            <a:ext cx="5677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matplotlib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支持的图形是非常多的，如果有其他的需求，我们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可以查看一下</a:t>
            </a: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url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地址：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		http</a:t>
            </a:r>
            <a:r>
              <a:rPr kumimoji="1" lang="en-US" altLang="zh-CN" sz="1600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://</a:t>
            </a:r>
            <a:r>
              <a:rPr kumimoji="1" lang="en-US" altLang="zh-CN" sz="1600" dirty="0" err="1">
                <a:latin typeface="PingFang SC" charset="-122"/>
                <a:ea typeface="PingFang SC" charset="-122"/>
                <a:cs typeface="PingFang SC" charset="-122"/>
                <a:sym typeface="+mn-ea"/>
              </a:rPr>
              <a:t>matplotlib.org</a:t>
            </a:r>
            <a:r>
              <a:rPr kumimoji="1" lang="en-US" altLang="zh-CN" sz="1600" dirty="0">
                <a:latin typeface="PingFang SC" charset="-122"/>
                <a:ea typeface="PingFang SC" charset="-122"/>
                <a:cs typeface="PingFang SC" charset="-122"/>
                <a:sym typeface="+mn-ea"/>
              </a:rPr>
              <a:t>/gallery/</a:t>
            </a:r>
            <a:r>
              <a:rPr kumimoji="1" lang="en-US" altLang="zh-CN" sz="1600" dirty="0" err="1">
                <a:latin typeface="PingFang SC" charset="-122"/>
                <a:ea typeface="PingFang SC" charset="-122"/>
                <a:cs typeface="PingFang SC" charset="-122"/>
                <a:sym typeface="+mn-ea"/>
              </a:rPr>
              <a:t>index.html</a:t>
            </a:r>
            <a:endParaRPr kumimoji="1"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为什么要学习数据分析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45218" y="1983765"/>
            <a:ext cx="32535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有岗位需求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是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python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数据科学的基础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>
                <a:latin typeface="PingFang SC" charset="-122"/>
                <a:ea typeface="PingFang SC" charset="-122"/>
                <a:cs typeface="PingFang SC" charset="-122"/>
              </a:rPr>
              <a:t>是机器学习课程的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基础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8733" y="567277"/>
            <a:ext cx="7159961" cy="636346"/>
          </a:xfrm>
        </p:spPr>
        <p:txBody>
          <a:bodyPr/>
          <a:lstStyle/>
          <a:p>
            <a:r>
              <a:rPr kumimoji="1" lang="zh-CN" altLang="en-US" dirty="0" smtClean="0"/>
              <a:t>更多的绘图工具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52956" y="1774157"/>
            <a:ext cx="46315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 err="1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plotly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可视化工具中的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github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相比于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更加简单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图形更加漂亮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同时兼容</a:t>
            </a:r>
            <a:r>
              <a:rPr kumimoji="1" lang="en-US" altLang="zh-CN" sz="1400" dirty="0" err="1" smtClean="0">
                <a:latin typeface="PingFang SC" charset="-122"/>
                <a:ea typeface="PingFang SC" charset="-122"/>
                <a:cs typeface="PingFang SC" charset="-122"/>
              </a:rPr>
              <a:t>matplotlib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和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pandas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使用用法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简单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,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照着文档写即可</a:t>
            </a:r>
            <a:endParaRPr kumimoji="1" lang="en-US" altLang="zh-CN" sz="14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文档地址</a:t>
            </a:r>
            <a:r>
              <a:rPr kumimoji="1" lang="en-US" altLang="zh-CN" sz="14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zh-CN" altLang="en-US" sz="14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400" i="1" dirty="0" smtClean="0">
                <a:latin typeface="PingFang SC" charset="-122"/>
                <a:ea typeface="PingFang SC" charset="-122"/>
                <a:cs typeface="PingFang SC" charset="-122"/>
              </a:rPr>
              <a:t>https</a:t>
            </a:r>
            <a:r>
              <a:rPr kumimoji="1" lang="en-US" altLang="zh-CN" sz="1400" i="1" dirty="0">
                <a:latin typeface="PingFang SC" charset="-122"/>
                <a:ea typeface="PingFang SC" charset="-122"/>
                <a:cs typeface="PingFang SC" charset="-122"/>
              </a:rPr>
              <a:t>://</a:t>
            </a:r>
            <a:r>
              <a:rPr kumimoji="1" lang="en-US" altLang="zh-CN" sz="1400" i="1" dirty="0" err="1">
                <a:latin typeface="PingFang SC" charset="-122"/>
                <a:ea typeface="PingFang SC" charset="-122"/>
                <a:cs typeface="PingFang SC" charset="-122"/>
              </a:rPr>
              <a:t>plot.ly</a:t>
            </a:r>
            <a:r>
              <a:rPr kumimoji="1" lang="en-US" altLang="zh-CN" sz="1400" i="1" dirty="0">
                <a:latin typeface="PingFang SC" charset="-122"/>
                <a:ea typeface="PingFang SC" charset="-122"/>
                <a:cs typeface="PingFang SC" charset="-122"/>
              </a:rPr>
              <a:t>/python/</a:t>
            </a:r>
            <a:endParaRPr kumimoji="1" lang="en-US" altLang="zh-CN" sz="1400" i="1" dirty="0" smtClean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什么是数据分析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75637" y="2243470"/>
            <a:ext cx="597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数据分析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是用适当的方法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对收集来的大量数据进行分析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帮助</a:t>
            </a:r>
            <a:r>
              <a:rPr lang="zh-CN" altLang="en-US" dirty="0">
                <a:solidFill>
                  <a:srgbClr val="FF0000"/>
                </a:solidFill>
                <a:latin typeface="PingFang SC" charset="-122"/>
                <a:ea typeface="PingFang SC" charset="-122"/>
                <a:cs typeface="PingFang SC" charset="-122"/>
              </a:rPr>
              <a:t>人们作出判断，以便采取适当行动</a:t>
            </a:r>
            <a:r>
              <a:rPr lang="zh-CN" altLang="en-US" dirty="0">
                <a:latin typeface="PingFang SC" charset="-122"/>
                <a:ea typeface="PingFang SC" charset="-122"/>
                <a:cs typeface="PingFang SC" charset="-122"/>
              </a:rPr>
              <a:t>。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数据分析的流程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86" y="1669339"/>
            <a:ext cx="3484442" cy="4283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0493" y="674282"/>
            <a:ext cx="4509672" cy="636346"/>
          </a:xfrm>
        </p:spPr>
        <p:txBody>
          <a:bodyPr/>
          <a:lstStyle/>
          <a:p>
            <a:pPr algn="l"/>
            <a:r>
              <a:rPr kumimoji="1" lang="zh-CN" altLang="en-US" dirty="0" smtClean="0"/>
              <a:t>环境安装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12933" y="1922888"/>
            <a:ext cx="6418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c</a:t>
            </a:r>
            <a:r>
              <a:rPr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onda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data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science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package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&amp;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environment</a:t>
            </a:r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manager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创建环境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	</a:t>
            </a:r>
            <a:r>
              <a:rPr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conda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lang="en-US" altLang="zh-CN" dirty="0">
                <a:latin typeface="PingFang SC" charset="-122"/>
                <a:ea typeface="PingFang SC" charset="-122"/>
                <a:cs typeface="PingFang SC" charset="-122"/>
              </a:rPr>
              <a:t>create --name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python3 python=3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切换环境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	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windows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activate python3</a:t>
            </a:r>
            <a:endParaRPr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	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linux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kumimoji="1" lang="en-US" altLang="zh-CN" dirty="0" err="1" smtClean="0">
                <a:latin typeface="PingFang SC" charset="-122"/>
                <a:ea typeface="PingFang SC" charset="-122"/>
                <a:cs typeface="PingFang SC" charset="-122"/>
              </a:rPr>
              <a:t>macos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source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activate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python3</a:t>
            </a:r>
            <a:endParaRPr kumimoji="1" lang="en-US" altLang="zh-CN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官方地址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kumimoji="1"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  </a:t>
            </a:r>
            <a:r>
              <a:rPr kumimoji="1"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https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://</a:t>
            </a:r>
            <a:r>
              <a:rPr kumimoji="1" lang="en-US" altLang="zh-CN" dirty="0" err="1">
                <a:latin typeface="PingFang SC" charset="-122"/>
                <a:ea typeface="PingFang SC" charset="-122"/>
                <a:cs typeface="PingFang SC" charset="-122"/>
              </a:rPr>
              <a:t>www.anaconda.com</a:t>
            </a:r>
            <a:r>
              <a:rPr kumimoji="1" lang="en-US" altLang="zh-CN" dirty="0">
                <a:latin typeface="PingFang SC" charset="-122"/>
                <a:ea typeface="PingFang SC" charset="-122"/>
                <a:cs typeface="PingFang SC" charset="-122"/>
              </a:rPr>
              <a:t>/download/</a:t>
            </a:r>
            <a:endParaRPr kumimoji="1" lang="zh-CN" altLang="en-US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599" y="783011"/>
            <a:ext cx="1991695" cy="418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9391" y="567278"/>
            <a:ext cx="5006040" cy="636346"/>
          </a:xfrm>
        </p:spPr>
        <p:txBody>
          <a:bodyPr/>
          <a:lstStyle/>
          <a:p>
            <a:pPr algn="l"/>
            <a:r>
              <a:rPr kumimoji="1" lang="zh-CN" altLang="en-US" dirty="0" smtClean="0"/>
              <a:t>认识</a:t>
            </a:r>
            <a:r>
              <a:rPr kumimoji="1" lang="en-US" altLang="zh-CN" dirty="0" err="1" smtClean="0"/>
              <a:t>jupyter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notebook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26118" y="1640785"/>
            <a:ext cx="6646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 err="1" smtClean="0">
                <a:latin typeface="PingFang SC" charset="-122"/>
                <a:ea typeface="PingFang SC" charset="-122"/>
                <a:cs typeface="PingFang SC" charset="-122"/>
              </a:rPr>
              <a:t>jupyter</a:t>
            </a:r>
            <a:r>
              <a:rPr kumimoji="1"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notebook: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一款编程</a:t>
            </a:r>
            <a:r>
              <a:rPr lang="en-US" altLang="zh-CN" sz="16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文档</a:t>
            </a:r>
            <a:r>
              <a:rPr lang="en-US" altLang="zh-CN" sz="16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笔记</a:t>
            </a:r>
            <a:r>
              <a:rPr lang="en-US" altLang="zh-CN" sz="1600" dirty="0">
                <a:latin typeface="PingFang SC" charset="-122"/>
                <a:ea typeface="PingFang SC" charset="-122"/>
                <a:cs typeface="PingFang SC" charset="-122"/>
              </a:rPr>
              <a:t>/</a:t>
            </a:r>
            <a:r>
              <a:rPr lang="zh-CN" altLang="en-US" sz="1600" dirty="0">
                <a:latin typeface="PingFang SC" charset="-122"/>
                <a:ea typeface="PingFang SC" charset="-122"/>
                <a:cs typeface="PingFang SC" charset="-122"/>
              </a:rPr>
              <a:t>展示</a:t>
            </a: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软件</a:t>
            </a:r>
            <a:endParaRPr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PingFang SC" charset="-122"/>
              <a:ea typeface="PingFang SC" charset="-122"/>
              <a:cs typeface="PingFang SC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PingFang SC" charset="-122"/>
                <a:ea typeface="PingFang SC" charset="-122"/>
                <a:cs typeface="PingFang SC" charset="-122"/>
              </a:rPr>
              <a:t>启动命令</a:t>
            </a:r>
            <a:r>
              <a:rPr lang="en-US" altLang="zh-CN" sz="1600" dirty="0" smtClean="0">
                <a:latin typeface="PingFang SC" charset="-122"/>
                <a:ea typeface="PingFang SC" charset="-122"/>
                <a:cs typeface="PingFang SC" charset="-122"/>
              </a:rPr>
              <a:t>:</a:t>
            </a:r>
            <a:r>
              <a:rPr lang="en-US" altLang="zh-CN" sz="1600" dirty="0" err="1"/>
              <a:t>jupyter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notebook</a:t>
            </a:r>
            <a:endParaRPr lang="en-US" altLang="zh-CN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33339"/>
          <a:stretch>
            <a:fillRect/>
          </a:stretch>
        </p:blipFill>
        <p:spPr>
          <a:xfrm>
            <a:off x="1126118" y="3278275"/>
            <a:ext cx="7182475" cy="2227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6653</Words>
  <Application>WPS 演示</Application>
  <PresentationFormat>全屏显示(4:3)</PresentationFormat>
  <Paragraphs>408</Paragraphs>
  <Slides>50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Arial</vt:lpstr>
      <vt:lpstr>宋体</vt:lpstr>
      <vt:lpstr>Wingdings</vt:lpstr>
      <vt:lpstr>Eurostile</vt:lpstr>
      <vt:lpstr>Hiragino Sans GB W3</vt:lpstr>
      <vt:lpstr>微软雅黑</vt:lpstr>
      <vt:lpstr>PingFang SC</vt:lpstr>
      <vt:lpstr>Arial Unicode MS</vt:lpstr>
      <vt:lpstr>Calibri</vt:lpstr>
      <vt:lpstr>PingFang SC Semibold</vt:lpstr>
      <vt:lpstr>Wingdings</vt:lpstr>
      <vt:lpstr>Segoe Print</vt:lpstr>
      <vt:lpstr>PingFang SC</vt:lpstr>
      <vt:lpstr>华文中宋</vt:lpstr>
      <vt:lpstr>1_Office 主题</vt:lpstr>
      <vt:lpstr>PowerPoint 演示文稿</vt:lpstr>
      <vt:lpstr>课程概要</vt:lpstr>
      <vt:lpstr>第一部分 综述</vt:lpstr>
      <vt:lpstr>为什么要学习数据分析</vt:lpstr>
      <vt:lpstr>为什么要学习数据分析</vt:lpstr>
      <vt:lpstr>什么是数据分析</vt:lpstr>
      <vt:lpstr>数据分析的流程</vt:lpstr>
      <vt:lpstr>环境安装</vt:lpstr>
      <vt:lpstr>认识jupyter notebook</vt:lpstr>
      <vt:lpstr>第二部分 matplotlib</vt:lpstr>
      <vt:lpstr>为什么要学习matplotlib</vt:lpstr>
      <vt:lpstr>一、什么是matplotlib</vt:lpstr>
      <vt:lpstr>二、matplotlib基本要素</vt:lpstr>
      <vt:lpstr>二、matplotlib基本要素</vt:lpstr>
      <vt:lpstr>matplotlib基本要点</vt:lpstr>
      <vt:lpstr>matplotlib基本要点</vt:lpstr>
      <vt:lpstr>matplotlib基本要点</vt:lpstr>
      <vt:lpstr>二、matplotlib基本要素</vt:lpstr>
      <vt:lpstr>二、matplotlib基本要素</vt:lpstr>
      <vt:lpstr>二、matplotlib基本要素</vt:lpstr>
      <vt:lpstr>二、matplotlib基本要素</vt:lpstr>
      <vt:lpstr>二、matplotlib基本要素</vt:lpstr>
      <vt:lpstr>二、matplotlib基本要素</vt:lpstr>
      <vt:lpstr>二、matplotlib基本要素</vt:lpstr>
      <vt:lpstr>二、matplotlib基本要素</vt:lpstr>
      <vt:lpstr>动手</vt:lpstr>
      <vt:lpstr>动手</vt:lpstr>
      <vt:lpstr>动手</vt:lpstr>
      <vt:lpstr>动手</vt:lpstr>
      <vt:lpstr>总结:前面我们都做了什么</vt:lpstr>
      <vt:lpstr>matplotlib只能绘制折线图么?</vt:lpstr>
      <vt:lpstr>对比常用统计图</vt:lpstr>
      <vt:lpstr>折线图的更多应用场景</vt:lpstr>
      <vt:lpstr>绘制散点图</vt:lpstr>
      <vt:lpstr>绘制散点图</vt:lpstr>
      <vt:lpstr>散点图的更多应用场景</vt:lpstr>
      <vt:lpstr>绘制条形图</vt:lpstr>
      <vt:lpstr>绘制条形图</vt:lpstr>
      <vt:lpstr>绘制条形图</vt:lpstr>
      <vt:lpstr>绘制条形图</vt:lpstr>
      <vt:lpstr>条形图的更多应用场景</vt:lpstr>
      <vt:lpstr>绘制直方图</vt:lpstr>
      <vt:lpstr>绘制直方图</vt:lpstr>
      <vt:lpstr>那么问题来了</vt:lpstr>
      <vt:lpstr>绘制直方图</vt:lpstr>
      <vt:lpstr>直方图更多应用场景</vt:lpstr>
      <vt:lpstr>matplotlib常见问题总结</vt:lpstr>
      <vt:lpstr>matplotlib使用的流程总结</vt:lpstr>
      <vt:lpstr>matplotlib更多的图形样式</vt:lpstr>
      <vt:lpstr>更多的绘图工具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lnovo</cp:lastModifiedBy>
  <cp:revision>302</cp:revision>
  <dcterms:created xsi:type="dcterms:W3CDTF">2015-04-23T13:51:00Z</dcterms:created>
  <dcterms:modified xsi:type="dcterms:W3CDTF">2018-09-20T09:16:39Z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