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 showSpecialPlsOnTitleSld="0">
  <p:sldMasterIdLst>
    <p:sldMasterId id="2147483648" r:id="rId1"/>
  </p:sldMasterIdLst>
  <p:notesMasterIdLst>
    <p:notesMasterId r:id="rId6"/>
  </p:notesMasterIdLst>
  <p:handoutMasterIdLst>
    <p:handoutMasterId r:id="rId35"/>
  </p:handoutMasterIdLst>
  <p:sldIdLst>
    <p:sldId id="312" r:id="rId3"/>
    <p:sldId id="330" r:id="rId4"/>
    <p:sldId id="328" r:id="rId5"/>
    <p:sldId id="332" r:id="rId7"/>
    <p:sldId id="333" r:id="rId8"/>
    <p:sldId id="334" r:id="rId9"/>
    <p:sldId id="335" r:id="rId10"/>
    <p:sldId id="336" r:id="rId11"/>
    <p:sldId id="337" r:id="rId12"/>
    <p:sldId id="338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2" r:id="rId34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30"/>
            <p14:sldId id="328"/>
          </p14:sldIdLst>
        </p14:section>
        <p14:section name="无标题节" id="{9FFD6A15-B5AB-4553-8930-6F93358D6395}">
          <p14:sldIdLst>
            <p14:sldId id="332"/>
            <p14:sldId id="333"/>
            <p14:sldId id="336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2"/>
            <p14:sldId id="334"/>
            <p14:sldId id="337"/>
            <p14:sldId id="335"/>
            <p14:sldId id="348"/>
            <p14:sldId id="3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56" autoAdjust="0"/>
    <p:restoredTop sz="94424" autoAdjust="0"/>
  </p:normalViewPr>
  <p:slideViewPr>
    <p:cSldViewPr>
      <p:cViewPr varScale="1">
        <p:scale>
          <a:sx n="87" d="100"/>
          <a:sy n="87" d="100"/>
        </p:scale>
        <p:origin x="480" y="78"/>
      </p:cViewPr>
      <p:guideLst>
        <p:guide orient="horz" pos="2136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4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 smtClean="0"/>
              <a:t>Muokkaa tekstin perustyylejä napsauttamalla</a:t>
            </a:r>
            <a:endParaRPr lang="fi-FI" noProof="0" smtClean="0"/>
          </a:p>
          <a:p>
            <a:pPr lvl="1"/>
            <a:r>
              <a:rPr lang="fi-FI" noProof="0" smtClean="0"/>
              <a:t>toinen taso</a:t>
            </a:r>
            <a:endParaRPr lang="fi-FI" noProof="0" smtClean="0"/>
          </a:p>
          <a:p>
            <a:pPr lvl="2"/>
            <a:r>
              <a:rPr lang="fi-FI" noProof="0" smtClean="0"/>
              <a:t>kolmas taso</a:t>
            </a:r>
            <a:endParaRPr lang="fi-FI" noProof="0" smtClean="0"/>
          </a:p>
          <a:p>
            <a:pPr lvl="3"/>
            <a:r>
              <a:rPr lang="fi-FI" noProof="0" smtClean="0"/>
              <a:t>neljäs taso</a:t>
            </a:r>
            <a:endParaRPr lang="fi-FI" noProof="0" smtClean="0"/>
          </a:p>
          <a:p>
            <a:pPr lvl="4"/>
            <a:r>
              <a:rPr lang="fi-FI" noProof="0" smtClean="0"/>
              <a:t>viides taso</a:t>
            </a:r>
            <a:endParaRPr lang="fi-FI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2" name="图片 1" descr="百战视频水印 (1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20728" y="6126163"/>
            <a:ext cx="2770187" cy="50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pPr algn="l"/>
            <a:r>
              <a:rPr lang="zh-CN" altLang="zh-CN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科学计算基础库</a:t>
            </a:r>
            <a:r>
              <a:rPr lang="en-US" altLang="zh-CN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Numpy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530" y="2997200"/>
            <a:ext cx="6400800" cy="350329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加入尚学堂，一起进步！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6</a:t>
            </a:r>
            <a:r>
              <a:rPr lang="zh-CN" altLang="en-US" sz="3600" dirty="0"/>
              <a:t>、通用函数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892175"/>
            <a:ext cx="9142730" cy="4998085"/>
          </a:xfrm>
        </p:spPr>
        <p:txBody>
          <a:bodyPr/>
          <a:lstStyle/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参考代码：通用函数</a:t>
            </a:r>
            <a:endParaRPr lang="zh-CN" altLang="en-US" dirty="0" smtClean="0"/>
          </a:p>
          <a:p>
            <a:endParaRPr lang="en-US" altLang="zh-CN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427990" y="1082675"/>
          <a:ext cx="8288020" cy="469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455"/>
                <a:gridCol w="5409565"/>
              </a:tblGrid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将数组中对应的元素相加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subtract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从第一个数组中减去第二个数组中的元素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multiply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数组元素相乘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divide floor_divide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除法或向下取整除法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4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power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对第一个数组中的元素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和第二个数组中对应位置的元素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，计算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A^B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maximum fmax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元素级的最大值计算。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fmax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将忽略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NaN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minimum fmin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元素级的最小值计算。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fmin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将忽略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NaN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元素级的求模计算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copysign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将第二个数组中的符号复制给第一个数组中的值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5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greater, greater_equal, less,less_equal,equal, not_equal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执行元素级的比较，最终产生布尔型数组。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logical_and, logical_ or,logical_xor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执行元素级的真值逻辑运算，最终产生布尔型数组。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7</a:t>
            </a:r>
            <a:r>
              <a:rPr lang="zh-CN" altLang="en-US" sz="3600" dirty="0"/>
              <a:t>、利用数组进行数据处理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892175"/>
            <a:ext cx="9142730" cy="4998085"/>
          </a:xfrm>
        </p:spPr>
        <p:txBody>
          <a:bodyPr/>
          <a:lstStyle/>
          <a:p>
            <a:r>
              <a:rPr lang="zh-CN" altLang="en-US" dirty="0" smtClean="0"/>
              <a:t>将条件逻辑表达为数组运算</a:t>
            </a:r>
            <a:r>
              <a:rPr lang="en-US" altLang="zh-CN" dirty="0" smtClean="0"/>
              <a:t>np.where</a:t>
            </a:r>
            <a:endParaRPr lang="en-US" altLang="zh-CN" dirty="0" smtClean="0"/>
          </a:p>
          <a:p>
            <a:r>
              <a:rPr lang="zh-CN" altLang="en-US" dirty="0" smtClean="0"/>
              <a:t>数学和统计方法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  <p:graphicFrame>
        <p:nvGraphicFramePr>
          <p:cNvPr id="0" name="表格 -1"/>
          <p:cNvGraphicFramePr/>
          <p:nvPr/>
        </p:nvGraphicFramePr>
        <p:xfrm>
          <a:off x="694690" y="1847850"/>
          <a:ext cx="66884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265"/>
                <a:gridCol w="4441190"/>
              </a:tblGrid>
              <a:tr h="383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7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sum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对数组中全部或某轴向的元素求和。零长度的数组的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sum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mean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算术平均数。零长度的数组的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mean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NaN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std var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分别为标准差和方差，自由度可调（默认为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min max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最大值和最小值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argmin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分别为最大值和最小值的索引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cumsum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所有元素的累计和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7</a:t>
            </a:r>
            <a:r>
              <a:rPr lang="zh-CN" altLang="en-US" sz="3600" dirty="0"/>
              <a:t>、利用数组进行数据处理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741045"/>
            <a:ext cx="9142730" cy="4998085"/>
          </a:xfrm>
        </p:spPr>
        <p:txBody>
          <a:bodyPr/>
          <a:lstStyle/>
          <a:p>
            <a:r>
              <a:rPr lang="zh-CN" altLang="en-US" dirty="0" smtClean="0"/>
              <a:t>布尔数组中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值的统计</a:t>
            </a:r>
            <a:endParaRPr lang="zh-CN" altLang="en-US" dirty="0" smtClean="0"/>
          </a:p>
          <a:p>
            <a:r>
              <a:rPr lang="zh-CN" altLang="en-US" dirty="0" smtClean="0"/>
              <a:t>排序</a:t>
            </a:r>
            <a:endParaRPr lang="zh-CN" altLang="en-US" dirty="0" smtClean="0"/>
          </a:p>
          <a:p>
            <a:r>
              <a:rPr lang="zh-CN" altLang="en-US" dirty="0" smtClean="0"/>
              <a:t>唯一化（去重）以及其他的集合逻辑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参考代码：利用数组进行数据处理</a:t>
            </a:r>
            <a:endParaRPr lang="zh-CN" altLang="en-US" dirty="0" smtClean="0"/>
          </a:p>
          <a:p>
            <a:endParaRPr lang="en-US" altLang="zh-CN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91770" y="2469515"/>
          <a:ext cx="8244205" cy="320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130"/>
                <a:gridCol w="5934075"/>
              </a:tblGrid>
              <a:tr h="334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unique(x)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中的唯一元素，并返回有序结果。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intersect1d(x, y)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中的公共元素，并返回有序结果。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union1d(x, y)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的并集，并返回有序结果。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in1d(x, y)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得到一个表述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"x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的元素是否包含于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y"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的布尔型数组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setdiff1d(x, y)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集合的差，即元素在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中且不在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setxor1d(x, y)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集合的异或，即存在于一个数组中但不同时存在于两个数组中的元素。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8</a:t>
            </a:r>
            <a:r>
              <a:rPr lang="zh-CN" altLang="en-US" sz="3600" dirty="0"/>
              <a:t>、数组的文件输入和输出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892175"/>
            <a:ext cx="9142730" cy="4998085"/>
          </a:xfrm>
        </p:spPr>
        <p:txBody>
          <a:bodyPr/>
          <a:lstStyle/>
          <a:p>
            <a:r>
              <a:rPr lang="zh-CN" altLang="en-US" dirty="0" smtClean="0"/>
              <a:t>将数组以二进制的格式保存到磁盘（</a:t>
            </a:r>
            <a:r>
              <a:rPr lang="en-US" altLang="zh-CN" dirty="0" smtClean="0"/>
              <a:t>np.save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np.load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数据的读写在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部分重点讲解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9</a:t>
            </a:r>
            <a:r>
              <a:rPr lang="zh-CN" altLang="en-US" sz="3600" dirty="0"/>
              <a:t>、线性代数相关运算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892175"/>
            <a:ext cx="9142730" cy="4998085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r>
              <a:rPr lang="zh-CN" altLang="zh-CN" dirty="0" smtClean="0"/>
              <a:t>两个数组（矩阵）的内积</a:t>
            </a:r>
            <a:endParaRPr lang="zh-CN" altLang="zh-CN" dirty="0" smtClean="0"/>
          </a:p>
          <a:p>
            <a:r>
              <a:rPr lang="zh-CN" altLang="zh-CN" dirty="0" smtClean="0"/>
              <a:t>矩阵的逆</a:t>
            </a:r>
            <a:endParaRPr lang="zh-CN" altLang="zh-CN" dirty="0" smtClean="0"/>
          </a:p>
          <a:p>
            <a:r>
              <a:rPr lang="en-US" altLang="zh-CN" dirty="0" smtClean="0"/>
              <a:t>SVD</a:t>
            </a:r>
            <a:r>
              <a:rPr lang="zh-CN" altLang="en-US" dirty="0" smtClean="0"/>
              <a:t>分解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10</a:t>
            </a:r>
            <a:r>
              <a:rPr lang="zh-CN" altLang="en-US" sz="3600" dirty="0"/>
              <a:t>、其他注意事项及案例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892175"/>
            <a:ext cx="9142730" cy="4998085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 smtClean="0"/>
              <a:t>中三元运算符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89" y="2028999"/>
            <a:ext cx="5000017" cy="32086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9004" y="4406629"/>
            <a:ext cx="4241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那么问题来了：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如果我们想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把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t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中小于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10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的数字替换为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0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，把大于</a:t>
            </a:r>
            <a:r>
              <a:rPr kumimoji="1" lang="en-US" altLang="zh-CN" sz="16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0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的替换为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20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，应该怎么做？？</a:t>
            </a:r>
            <a:endParaRPr kumimoji="1" lang="zh-CN" altLang="en-US" sz="16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numpy</a:t>
            </a:r>
            <a:r>
              <a:rPr kumimoji="1" lang="zh-CN" altLang="en-US" dirty="0" smtClean="0"/>
              <a:t>中的</a:t>
            </a:r>
            <a:r>
              <a:rPr kumimoji="1" lang="en-US" altLang="zh-CN" dirty="0"/>
              <a:t>clip(</a:t>
            </a:r>
            <a:r>
              <a:rPr kumimoji="1" lang="zh-CN" altLang="en-US" dirty="0"/>
              <a:t>裁剪</a:t>
            </a:r>
            <a:r>
              <a:rPr kumimoji="1" lang="en-US" altLang="zh-CN" dirty="0"/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052" y="2081718"/>
            <a:ext cx="4284598" cy="26828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58383" y="3007658"/>
            <a:ext cx="4085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观察左边的操作：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小于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10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的替换为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10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，大于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18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的替换为了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18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但是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nan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没有被替换，那么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nan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是什么？</a:t>
            </a:r>
            <a:endParaRPr kumimoji="1" lang="zh-CN" altLang="en-US" sz="1600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numpy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nan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inf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4868" y="1859794"/>
            <a:ext cx="76848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nan(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NAN,Nan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):not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number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表示不是一个数字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什么时候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numpy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中会出现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nan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：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    当我们读取本地的文件为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float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的时候，如果有缺失，就会出现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nan</a:t>
            </a:r>
            <a:endParaRPr kumimoji="1" lang="en-US" altLang="zh-CN" sz="1600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     当做了一个不合适的计算的时候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比如无穷大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inf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减去无穷大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inf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/>
              </a:rPr>
              <a:t>(-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/>
              </a:rPr>
              <a:t>inf,inf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/>
              </a:rPr>
              <a:t>):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/>
              </a:rPr>
              <a:t>infinity,inf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/>
              </a:rPr>
              <a:t>表示正无穷，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/>
              </a:rPr>
              <a:t>-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/>
              </a:rPr>
              <a:t>inf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Wingdings" panose="05000000000000000000"/>
              </a:rPr>
              <a:t>表示负无穷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  <a:sym typeface="Wingdings" panose="05000000000000000000"/>
            </a:endParaRPr>
          </a:p>
          <a:p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什么时候回出现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inf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包括（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inf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+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inf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    比如一个数字除以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0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，（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python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中直接会报错，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numpy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中是一个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inf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或者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inf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1146" y="4737109"/>
            <a:ext cx="1644623" cy="15418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068" y="3266228"/>
            <a:ext cx="11176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77848" y="3545628"/>
            <a:ext cx="155642" cy="374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91055" y="4963236"/>
            <a:ext cx="377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那么如何指定一个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nan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或者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inf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呢？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注意他们的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type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类型</a:t>
            </a:r>
            <a:endParaRPr kumimoji="1" lang="zh-CN" altLang="en-US" sz="16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numpy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nan</a:t>
            </a:r>
            <a:r>
              <a:rPr kumimoji="1" lang="zh-CN" altLang="en-US" dirty="0" smtClean="0"/>
              <a:t>的注意点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643975" y="1942441"/>
            <a:ext cx="6546714" cy="3993101"/>
            <a:chOff x="1643975" y="1942441"/>
            <a:chExt cx="6546714" cy="399310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43975" y="1942441"/>
              <a:ext cx="6546714" cy="399310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643975" y="5369668"/>
              <a:ext cx="2840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latin typeface="PingFang SC" charset="-122"/>
                  <a:ea typeface="PingFang SC" charset="-122"/>
                  <a:cs typeface="PingFang SC" charset="-122"/>
                </a:rPr>
                <a:t>5.nan</a:t>
              </a:r>
              <a:r>
                <a:rPr kumimoji="1" lang="zh-CN" altLang="en-US" sz="1400" dirty="0" smtClean="0">
                  <a:latin typeface="PingFang SC" charset="-122"/>
                  <a:ea typeface="PingFang SC" charset="-122"/>
                  <a:cs typeface="PingFang SC" charset="-122"/>
                </a:rPr>
                <a:t>和任何值计算都为</a:t>
              </a:r>
              <a:r>
                <a:rPr kumimoji="1" lang="en-US" altLang="zh-CN" sz="1400" dirty="0" smtClean="0">
                  <a:latin typeface="PingFang SC" charset="-122"/>
                  <a:ea typeface="PingFang SC" charset="-122"/>
                  <a:cs typeface="PingFang SC" charset="-122"/>
                </a:rPr>
                <a:t>nan</a:t>
              </a:r>
              <a:endParaRPr kumimoji="1" lang="zh-CN" altLang="en-US" sz="1400" dirty="0">
                <a:latin typeface="PingFang SC" charset="-122"/>
                <a:ea typeface="PingFang SC" charset="-122"/>
                <a:cs typeface="PingFang SC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sz="3600" dirty="0" err="1" smtClean="0"/>
              <a:t>numpy</a:t>
            </a:r>
            <a:endParaRPr lang="en-US" altLang="zh-CN" sz="3600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主要内容</a:t>
            </a:r>
            <a:endParaRPr lang="zh-CN" altLang="en-US" sz="2800" dirty="0" smtClean="0"/>
          </a:p>
          <a:p>
            <a:r>
              <a:rPr lang="zh-CN" altLang="en-US" sz="2800" dirty="0" smtClean="0"/>
              <a:t>1、基本功能介绍</a:t>
            </a:r>
            <a:endParaRPr lang="zh-CN" altLang="en-US" sz="2800" dirty="0" smtClean="0"/>
          </a:p>
          <a:p>
            <a:r>
              <a:rPr lang="zh-CN" altLang="en-US" sz="2800" dirty="0" smtClean="0"/>
              <a:t>2、ndarray数组的创建</a:t>
            </a:r>
            <a:endParaRPr lang="zh-CN" altLang="en-US" sz="2800" dirty="0" smtClean="0"/>
          </a:p>
          <a:p>
            <a:r>
              <a:rPr lang="zh-CN" altLang="en-US" sz="2800" dirty="0" smtClean="0"/>
              <a:t>3、numpy数据类型</a:t>
            </a:r>
            <a:endParaRPr lang="zh-CN" altLang="en-US" sz="2800" dirty="0" smtClean="0"/>
          </a:p>
          <a:p>
            <a:r>
              <a:rPr lang="zh-CN" altLang="en-US" sz="2800" dirty="0" smtClean="0"/>
              <a:t>4、数组和标量之间的运算</a:t>
            </a:r>
            <a:endParaRPr lang="zh-CN" altLang="en-US" sz="2800" dirty="0" smtClean="0"/>
          </a:p>
          <a:p>
            <a:r>
              <a:rPr lang="zh-CN" altLang="en-US" sz="2800" dirty="0" smtClean="0"/>
              <a:t>5、数组的索引和切片、转置</a:t>
            </a:r>
            <a:endParaRPr lang="zh-CN" altLang="en-US" sz="2800" dirty="0" smtClean="0"/>
          </a:p>
          <a:p>
            <a:r>
              <a:rPr lang="zh-CN" altLang="en-US" sz="2800" dirty="0" smtClean="0"/>
              <a:t>6、通用函数</a:t>
            </a:r>
            <a:endParaRPr lang="zh-CN" altLang="en-US" sz="2800" dirty="0" smtClean="0"/>
          </a:p>
          <a:p>
            <a:r>
              <a:rPr lang="zh-CN" altLang="en-US" sz="2800" dirty="0" smtClean="0"/>
              <a:t>7、利用数组进行数据处理</a:t>
            </a:r>
            <a:endParaRPr lang="zh-CN" altLang="en-US" sz="2800" dirty="0" smtClean="0"/>
          </a:p>
          <a:p>
            <a:r>
              <a:rPr lang="zh-CN" altLang="en-US" sz="2800" dirty="0" smtClean="0"/>
              <a:t>8、数据文件的输入和输出</a:t>
            </a:r>
            <a:endParaRPr lang="zh-CN" altLang="en-US" sz="2800" dirty="0" smtClean="0"/>
          </a:p>
          <a:p>
            <a:r>
              <a:rPr lang="zh-CN" altLang="en-US" sz="2800" dirty="0" smtClean="0"/>
              <a:t>9、线性代数相关运算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nan</a:t>
            </a:r>
            <a:r>
              <a:rPr kumimoji="1" lang="zh-CN" altLang="en-US" dirty="0"/>
              <a:t>的注意点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3430" y="1935804"/>
            <a:ext cx="63716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那么问题来了，在一组数据中单纯的把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nan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替换为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0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，合适么？会带来什么样的影响？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600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比如，全部替换为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0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后，替换之前的平均值如果大于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0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，替换之后的均值肯定会变小，所以更一般的方式是把缺失的数值替换为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均值（中值）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或者是直接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删除有缺失值的一行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600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那么问题来了：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    如何计算一组数据的中值或者是均值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    如何删除有缺失数据的那一行（列）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[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在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pandas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中介绍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kumimoji="1" lang="zh-CN" altLang="en-US" sz="16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numpy</a:t>
            </a:r>
            <a:r>
              <a:rPr kumimoji="1" lang="zh-CN" altLang="en-US" dirty="0" smtClean="0"/>
              <a:t>中常用统计函数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6709" y="1750978"/>
            <a:ext cx="423153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求和：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t.sum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(axis=None)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均值：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t.mean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a,axis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=None)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 受离群点的影响较大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中值：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np.median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t,axis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=None)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最大值：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t.max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(axis=None)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最小值：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t.min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(axis=None)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极值：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np.ptp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t,axis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=None)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即最大值和最小值只差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标准差：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t.std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(axis=None)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默认</a:t>
            </a:r>
            <a:r>
              <a:rPr kumimoji="1" lang="zh-CN" altLang="en-US" sz="14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返回多维数组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的全部的统计结果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如果</a:t>
            </a:r>
            <a:r>
              <a:rPr kumimoji="1" lang="zh-CN" altLang="en-US" sz="14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指定</a:t>
            </a:r>
            <a:r>
              <a:rPr kumimoji="1" lang="en-US" altLang="zh-CN" sz="14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axis</a:t>
            </a:r>
            <a:r>
              <a:rPr kumimoji="1" lang="zh-CN" altLang="en-US" sz="14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则返回一个当前轴上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的结果</a:t>
            </a:r>
            <a:endParaRPr kumimoji="1" lang="en-US" altLang="zh-CN" sz="1400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740" y="4592409"/>
            <a:ext cx="1905000" cy="76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25321" y="3706239"/>
            <a:ext cx="2465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标准差是一组数据平均值分散程度的一种度量。</a:t>
            </a:r>
            <a:r>
              <a:rPr lang="zh-CN" altLang="en-US" sz="12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一个较大的标准差，代表大部分数值和其平均值之间差异较大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；一个较小的标准差，代表这些数值较接近平均</a:t>
            </a:r>
            <a:r>
              <a:rPr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值</a:t>
            </a:r>
            <a:endParaRPr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反映出数据的波动稳定情况，越大表示波动越大，约不稳定</a:t>
            </a:r>
            <a:endParaRPr kumimoji="1" lang="en-US" altLang="zh-CN" sz="1200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zh-CN" altLang="en-US" sz="1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ndarry</a:t>
            </a:r>
            <a:r>
              <a:rPr kumimoji="1" lang="zh-CN" altLang="en-US" dirty="0" smtClean="0"/>
              <a:t>缺失值填充均值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12854" y="1620308"/>
            <a:ext cx="478600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t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中存在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nan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值，如何操作把其中的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nan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填充为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每一列的均值</a:t>
            </a:r>
            <a:endParaRPr kumimoji="1" lang="en-US" altLang="zh-CN" sz="14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t</a:t>
            </a:r>
            <a:r>
              <a:rPr kumimoji="1" lang="zh-CN" altLang="en-US" sz="11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1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1100" dirty="0" err="1">
                <a:latin typeface="PingFang SC" charset="-122"/>
                <a:ea typeface="PingFang SC" charset="-122"/>
                <a:cs typeface="PingFang SC" charset="-122"/>
              </a:rPr>
              <a:t>array</a:t>
            </a:r>
            <a:r>
              <a:rPr lang="en-US" altLang="zh-CN" sz="1100" dirty="0">
                <a:latin typeface="PingFang SC" charset="-122"/>
                <a:ea typeface="PingFang SC" charset="-122"/>
                <a:cs typeface="PingFang SC" charset="-122"/>
              </a:rPr>
              <a:t>([[  0.,   1.,   2.,   3.,   4.,   5.],</a:t>
            </a:r>
            <a:endParaRPr lang="en-US" altLang="zh-CN" sz="1100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sz="1100" dirty="0">
                <a:latin typeface="PingFang SC" charset="-122"/>
                <a:ea typeface="PingFang SC" charset="-122"/>
                <a:cs typeface="PingFang SC" charset="-122"/>
              </a:rPr>
              <a:t>       [  6.,   7.,  </a:t>
            </a:r>
            <a:r>
              <a:rPr lang="en-US" altLang="zh-CN" sz="1100" dirty="0" err="1">
                <a:latin typeface="PingFang SC" charset="-122"/>
                <a:ea typeface="PingFang SC" charset="-122"/>
                <a:cs typeface="PingFang SC" charset="-122"/>
              </a:rPr>
              <a:t>nan</a:t>
            </a:r>
            <a:r>
              <a:rPr lang="en-US" altLang="zh-CN" sz="1100" dirty="0">
                <a:latin typeface="PingFang SC" charset="-122"/>
                <a:ea typeface="PingFang SC" charset="-122"/>
                <a:cs typeface="PingFang SC" charset="-122"/>
              </a:rPr>
              <a:t>,   9.,  10.,  11.],</a:t>
            </a:r>
            <a:endParaRPr lang="en-US" altLang="zh-CN" sz="1100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sz="1100" dirty="0">
                <a:latin typeface="PingFang SC" charset="-122"/>
                <a:ea typeface="PingFang SC" charset="-122"/>
                <a:cs typeface="PingFang SC" charset="-122"/>
              </a:rPr>
              <a:t>       [ 12.,  13.,  14.,  </a:t>
            </a:r>
            <a:r>
              <a:rPr lang="en-US" altLang="zh-CN" sz="1100" dirty="0" err="1">
                <a:latin typeface="PingFang SC" charset="-122"/>
                <a:ea typeface="PingFang SC" charset="-122"/>
                <a:cs typeface="PingFang SC" charset="-122"/>
              </a:rPr>
              <a:t>nan</a:t>
            </a:r>
            <a:r>
              <a:rPr lang="en-US" altLang="zh-CN" sz="1100" dirty="0">
                <a:latin typeface="PingFang SC" charset="-122"/>
                <a:ea typeface="PingFang SC" charset="-122"/>
                <a:cs typeface="PingFang SC" charset="-122"/>
              </a:rPr>
              <a:t>,  16.,  17.],</a:t>
            </a:r>
            <a:endParaRPr lang="en-US" altLang="zh-CN" sz="1100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sz="1100" dirty="0">
                <a:latin typeface="PingFang SC" charset="-122"/>
                <a:ea typeface="PingFang SC" charset="-122"/>
                <a:cs typeface="PingFang SC" charset="-122"/>
              </a:rPr>
              <a:t>       [ 18.,  19.,  20.,  21.,  22.,  23.]])</a:t>
            </a:r>
            <a:endParaRPr kumimoji="1" lang="en-US" altLang="zh-CN" sz="11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854" y="3102478"/>
            <a:ext cx="6254885" cy="15596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12854" y="5116748"/>
            <a:ext cx="6099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麻烦么？别担心，学完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pandas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我们有更容易的方法处理缺失值</a:t>
            </a:r>
            <a:endParaRPr kumimoji="1" lang="zh-CN" altLang="en-US" sz="16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小结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5664" y="1659219"/>
            <a:ext cx="36136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如何选择一行或者多行的数据（列）？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如何给选取的行或者列赋值？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如何大于把大于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10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的值替换为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10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？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np.where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如何使用？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np.clip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如何使用？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如何转置（交换轴）？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读取和保存数据为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csv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np.nan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和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np.inf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是什么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常用的统计函数你记得几个？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标准差反映出数据的什么信息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88737" y="2028870"/>
            <a:ext cx="5347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PingFang SC" charset="-122"/>
                <a:ea typeface="PingFang SC" charset="-122"/>
                <a:cs typeface="PingFang SC" charset="-122"/>
              </a:rPr>
              <a:t>英国和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美国各自</a:t>
            </a:r>
            <a:r>
              <a:rPr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youtube1000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的数据结合之前的</a:t>
            </a:r>
            <a:r>
              <a:rPr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matplotlib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绘制出各自的评论数量的直方图</a:t>
            </a:r>
            <a:endParaRPr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希望了解英国的</a:t>
            </a:r>
            <a:r>
              <a:rPr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youtube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中视频的评论数和喜欢数的关系，应该如何绘制改图</a:t>
            </a:r>
            <a:endParaRPr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数组的拼接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1966" y="1873228"/>
            <a:ext cx="5221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现在我希望把之前案例中两个国家的数据方法一起来研究分析，那么应该怎么做？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数组的拼接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903" y="1630461"/>
            <a:ext cx="5555489" cy="4419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数组的行列交换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1966" y="1873228"/>
            <a:ext cx="60538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数组水平或者竖直拼接很简单，但是拼接之前应该注意什么？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竖直拼接的时候：每一列代表的意义相同！！！否则牛头不对马嘴</a:t>
            </a:r>
            <a:endParaRPr kumimoji="1" lang="en-US" altLang="zh-CN" sz="14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如果每一列的意义不同，这个时候应该交换某一组的数的列，让其和另外一类相同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那么问题来了？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如何交换某个数组的行或者列呢？</a:t>
            </a:r>
            <a:endParaRPr kumimoji="1" lang="en-US" altLang="zh-CN" sz="1400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数组的行列交换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3" y="1723222"/>
            <a:ext cx="3711943" cy="4080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1966" y="1873228"/>
            <a:ext cx="5221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现在希望把之前案例中两个国家的数据方法一起来研究分析，同时保留国家的信息（每条数据的国家来源），应该怎么办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、基本功能介绍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" y="892175"/>
            <a:ext cx="9140825" cy="5073650"/>
          </a:xfrm>
        </p:spPr>
        <p:txBody>
          <a:bodyPr/>
          <a:lstStyle/>
          <a:p>
            <a:r>
              <a:rPr lang="en-US" altLang="zh-CN" dirty="0" smtClean="0"/>
              <a:t>Numpy(Numerical Python</a:t>
            </a:r>
            <a:r>
              <a:rPr lang="zh-CN" altLang="en-US" dirty="0" smtClean="0"/>
              <a:t>的简称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高性能</a:t>
            </a:r>
            <a:r>
              <a:rPr lang="zh-CN" altLang="en-US" dirty="0" smtClean="0"/>
              <a:t>科学计算和数据分析基础包</a:t>
            </a:r>
            <a:endParaRPr lang="zh-CN" altLang="en-US" dirty="0" smtClean="0"/>
          </a:p>
          <a:p>
            <a:r>
              <a:rPr lang="zh-CN" altLang="en-US" dirty="0" smtClean="0"/>
              <a:t>具有</a:t>
            </a:r>
            <a:r>
              <a:rPr lang="zh-CN" altLang="en-US" dirty="0" smtClean="0">
                <a:solidFill>
                  <a:srgbClr val="FF0000"/>
                </a:solidFill>
              </a:rPr>
              <a:t>矢量算数运算</a:t>
            </a:r>
            <a:r>
              <a:rPr lang="zh-CN" altLang="en-US" dirty="0" smtClean="0"/>
              <a:t>和复杂</a:t>
            </a:r>
            <a:r>
              <a:rPr lang="zh-CN" altLang="en-US" dirty="0" smtClean="0">
                <a:solidFill>
                  <a:srgbClr val="FF0000"/>
                </a:solidFill>
              </a:rPr>
              <a:t>广播能力</a:t>
            </a:r>
            <a:r>
              <a:rPr lang="zh-CN" altLang="en-US" dirty="0" smtClean="0"/>
              <a:t>的快速且</a:t>
            </a:r>
            <a:r>
              <a:rPr lang="zh-CN" altLang="en-US" dirty="0" smtClean="0">
                <a:solidFill>
                  <a:srgbClr val="FF0000"/>
                </a:solidFill>
              </a:rPr>
              <a:t>节省空间的</a:t>
            </a:r>
            <a:r>
              <a:rPr lang="zh-CN" altLang="en-US" dirty="0" smtClean="0"/>
              <a:t>多维数组对象</a:t>
            </a:r>
            <a:r>
              <a:rPr lang="en-US" altLang="zh-CN" dirty="0" smtClean="0"/>
              <a:t>ndarray</a:t>
            </a:r>
            <a:endParaRPr lang="en-US" altLang="zh-CN" dirty="0" smtClean="0"/>
          </a:p>
          <a:p>
            <a:r>
              <a:rPr lang="zh-CN" altLang="en-US" dirty="0" smtClean="0"/>
              <a:t>用于对数组进行快速运算的</a:t>
            </a:r>
            <a:r>
              <a:rPr lang="zh-CN" altLang="en-US" dirty="0" smtClean="0">
                <a:solidFill>
                  <a:srgbClr val="FF0000"/>
                </a:solidFill>
              </a:rPr>
              <a:t>标准数学函数</a:t>
            </a:r>
            <a:r>
              <a:rPr lang="zh-CN" altLang="en-US" dirty="0" smtClean="0"/>
              <a:t>（无需编写循环）</a:t>
            </a:r>
            <a:endParaRPr lang="zh-CN" altLang="en-US" dirty="0" smtClean="0"/>
          </a:p>
          <a:p>
            <a:r>
              <a:rPr lang="zh-CN" altLang="en-US" dirty="0"/>
              <a:t>用于</a:t>
            </a:r>
            <a:r>
              <a:rPr lang="zh-CN" altLang="en-US" dirty="0">
                <a:solidFill>
                  <a:srgbClr val="FF0000"/>
                </a:solidFill>
              </a:rPr>
              <a:t>读写</a:t>
            </a:r>
            <a:r>
              <a:rPr lang="zh-CN" altLang="en-US" dirty="0"/>
              <a:t>磁盘数据文件的工具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线性代数</a:t>
            </a:r>
            <a:r>
              <a:rPr lang="zh-CN" altLang="en-US" dirty="0"/>
              <a:t>、随机数生成以及傅里叶变换功能</a:t>
            </a:r>
            <a:endParaRPr lang="zh-CN" altLang="en-US" dirty="0"/>
          </a:p>
          <a:p>
            <a:r>
              <a:rPr lang="zh-CN" altLang="en-US" dirty="0"/>
              <a:t>用于集成由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Fortran</a:t>
            </a:r>
            <a:r>
              <a:rPr lang="zh-CN" altLang="en-US" dirty="0"/>
              <a:t>等语言编写的代码的工具</a:t>
            </a:r>
            <a:endParaRPr lang="zh-CN" altLang="en-US" dirty="0"/>
          </a:p>
          <a:p>
            <a:r>
              <a:rPr lang="zh-CN" altLang="en-US" dirty="0"/>
              <a:t>由于</a:t>
            </a:r>
            <a:r>
              <a:rPr lang="en-US" altLang="zh-CN" dirty="0"/>
              <a:t>numpy</a:t>
            </a:r>
            <a:r>
              <a:rPr lang="zh-CN" altLang="en-US" dirty="0"/>
              <a:t>提供了一个简单易用的</a:t>
            </a:r>
            <a:r>
              <a:rPr lang="en-US" altLang="zh-CN" dirty="0"/>
              <a:t>C API</a:t>
            </a:r>
            <a:r>
              <a:rPr lang="zh-CN" altLang="en-US" dirty="0"/>
              <a:t>，因此很容易将数据传递给由低级语言编写</a:t>
            </a:r>
            <a:r>
              <a:rPr lang="en-US" altLang="zh-CN" dirty="0"/>
              <a:t>的外部库</a:t>
            </a:r>
            <a:r>
              <a:rPr lang="zh-CN" altLang="en-US" dirty="0"/>
              <a:t>，外部库也能以</a:t>
            </a:r>
            <a:r>
              <a:rPr lang="en-US" altLang="zh-CN" dirty="0"/>
              <a:t>numpy</a:t>
            </a:r>
            <a:r>
              <a:rPr lang="zh-CN" altLang="en-US" dirty="0"/>
              <a:t>数组的形式将数据返回给</a:t>
            </a:r>
            <a:r>
              <a:rPr lang="en-US" altLang="zh-CN" dirty="0"/>
              <a:t>python</a:t>
            </a:r>
            <a:r>
              <a:rPr lang="zh-CN" altLang="en-US" dirty="0"/>
              <a:t>。这个功能使</a:t>
            </a:r>
            <a:r>
              <a:rPr lang="en-US" altLang="zh-CN" dirty="0"/>
              <a:t>python</a:t>
            </a:r>
            <a:r>
              <a:rPr lang="zh-CN" altLang="en-US" dirty="0"/>
              <a:t>成为一种包装</a:t>
            </a:r>
            <a:r>
              <a:rPr lang="en-US" altLang="zh-CN" dirty="0"/>
              <a:t>C/C++/Fortran</a:t>
            </a:r>
            <a:r>
              <a:rPr lang="zh-CN" altLang="en-US" dirty="0"/>
              <a:t>历史代码库的选择，并使被包装库用于一个</a:t>
            </a:r>
            <a:r>
              <a:rPr lang="zh-CN" altLang="en-US" dirty="0">
                <a:solidFill>
                  <a:srgbClr val="FF0000"/>
                </a:solidFill>
              </a:rPr>
              <a:t>动态易用的接口。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numpy</a:t>
            </a:r>
            <a:r>
              <a:rPr kumimoji="1" lang="zh-CN" altLang="en-US" dirty="0" smtClean="0"/>
              <a:t>更多好用的方法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89419" y="1960777"/>
            <a:ext cx="4546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获取最大值最小值的位置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np.argmax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t,axis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=0)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np.argmin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t,axis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=1)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创建一个全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0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的数组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np.zeros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((3,4))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创建一个全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的数组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np.ones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((3,4))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创建一个对角线为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的正方形数组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方阵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np.eye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(3)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31162" y="2000257"/>
            <a:ext cx="5967496" cy="23652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a=b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完全不复制，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和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b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相互影响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b[:],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视图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的操作，一种切片，</a:t>
            </a:r>
            <a:r>
              <a:rPr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会</a:t>
            </a:r>
            <a:r>
              <a:rPr lang="zh-CN" altLang="en-US" sz="16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创建新的对象</a:t>
            </a:r>
            <a:r>
              <a:rPr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，但是</a:t>
            </a:r>
            <a:r>
              <a:rPr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数据完全</a:t>
            </a:r>
            <a:r>
              <a:rPr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由</a:t>
            </a:r>
            <a:r>
              <a:rPr lang="en-US" altLang="zh-CN" sz="16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b</a:t>
            </a:r>
            <a:r>
              <a:rPr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保管</a:t>
            </a:r>
            <a:r>
              <a:rPr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，他们两个的数据变化是一致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的，</a:t>
            </a:r>
            <a:endParaRPr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b.copy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(),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复制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和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b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互不影响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numpy</a:t>
            </a:r>
            <a:r>
              <a:rPr kumimoji="1" lang="zh-CN" altLang="en-US" dirty="0" smtClean="0"/>
              <a:t>的注意点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en-US" altLang="zh-CN" sz="3600" dirty="0"/>
              <a:t>ndarray</a:t>
            </a:r>
            <a:r>
              <a:rPr lang="zh-CN" altLang="en-US" sz="3600" dirty="0"/>
              <a:t>数组的创建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" y="892175"/>
            <a:ext cx="9140825" cy="5331460"/>
          </a:xfrm>
        </p:spPr>
        <p:txBody>
          <a:bodyPr/>
          <a:lstStyle/>
          <a:p>
            <a:r>
              <a:rPr lang="zh-CN" altLang="en-US" dirty="0" smtClean="0"/>
              <a:t>数组创建函数表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0" name="表格 -1"/>
          <p:cNvGraphicFramePr/>
          <p:nvPr/>
        </p:nvGraphicFramePr>
        <p:xfrm>
          <a:off x="140970" y="1497330"/>
          <a:ext cx="8306435" cy="436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/>
                <a:gridCol w="6734175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9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array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将输入数据（列表、元组、数组或其它序列类型）转换为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ndarray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。要么推断出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dtype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，要么显示指定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dtype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。默认直接复制输入数据。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asarray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将输入数据（列表、元组、数组或其它序列类型）转换为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ndarray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。要么推断出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dtype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，要么显示指定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dtype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。默认直接复制输入数据。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arange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根据指定形状和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dtype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创建一个全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数组。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ones_like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以另一个数组为参数，并根据其形状和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dtype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创建一个全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数组。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ones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ones_like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根据指定形状和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dtype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创建一个全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数组。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ones_like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以另一个数组为参数，并根据其形状和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dtype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创建一个全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数组。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zeros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zeros_like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似于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ones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ones like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，只不过产生的是全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数组而已。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empty, empty_like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创建数组，只分配内存空间但不填充任何值。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eye, identity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创建一个正方的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 * N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单位矩阵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3</a:t>
            </a:r>
            <a:r>
              <a:rPr lang="zh-CN" altLang="en-US" sz="3600" dirty="0"/>
              <a:t>、</a:t>
            </a:r>
            <a:r>
              <a:rPr lang="en-US" altLang="zh-CN" sz="3600" dirty="0"/>
              <a:t>numpy</a:t>
            </a:r>
            <a:r>
              <a:rPr lang="zh-CN" altLang="en-US" sz="3600" dirty="0"/>
              <a:t>的数据类型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" y="892175"/>
            <a:ext cx="9140825" cy="5331460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参考代码：创建</a:t>
            </a:r>
            <a:r>
              <a:rPr lang="en-US" altLang="zh-CN" dirty="0" smtClean="0"/>
              <a:t>ndarray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452755" y="1051560"/>
          <a:ext cx="8341360" cy="449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795"/>
                <a:gridCol w="5409565"/>
              </a:tblGrid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int8 uint8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有／无符号的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位整型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int16 uint16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有／无符号的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位整型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int32 uint32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有／无符号的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位整型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float16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半精度浮点数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float32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标准的单精度浮点数，与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兼容。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float64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标准的双精度浮点数。与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double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Python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兼容。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float128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扩展精度浮点数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complex64/128/256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分别用两个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位或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128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位浮点数表示的复数。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bool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存储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False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值的布尔类型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object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Python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对象类型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string_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固定长度的字符串类型。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S10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代表长度为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的字符串。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unicode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固定长度的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unicode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4</a:t>
            </a:r>
            <a:r>
              <a:rPr lang="zh-CN" altLang="en-US" sz="3600" dirty="0"/>
              <a:t>、数组和标量之间的运算</a:t>
            </a:r>
            <a:endParaRPr lang="en-US" altLang="zh-CN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" y="892175"/>
            <a:ext cx="9140825" cy="5331460"/>
          </a:xfrm>
        </p:spPr>
        <p:txBody>
          <a:bodyPr/>
          <a:lstStyle/>
          <a:p>
            <a:r>
              <a:rPr lang="zh-CN" altLang="en-US" dirty="0" smtClean="0"/>
              <a:t>大小相等的数组之间的任何算术运算都会将运算应用到元素级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不用编写循环语句即可对数据进行批量运算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标量和数组相乘，会将标量和数组中的每一个元素相乘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参考代码：数据和标量之间的运算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参考代码：</a:t>
            </a:r>
            <a:r>
              <a:rPr lang="en-US" altLang="zh-CN" dirty="0" smtClean="0"/>
              <a:t>create_ndarray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5</a:t>
            </a:r>
            <a:r>
              <a:rPr lang="zh-CN" altLang="en-US" sz="3600" dirty="0"/>
              <a:t>、数组的索引和切片、转置</a:t>
            </a:r>
            <a:endParaRPr lang="en-US" altLang="zh-CN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" y="892175"/>
            <a:ext cx="9140825" cy="5331460"/>
          </a:xfrm>
        </p:spPr>
        <p:txBody>
          <a:bodyPr/>
          <a:lstStyle/>
          <a:p>
            <a:r>
              <a:rPr lang="zh-CN" altLang="en-US" dirty="0" smtClean="0"/>
              <a:t>一维数组的索引和切片（和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的列表类似）</a:t>
            </a:r>
            <a:endParaRPr lang="zh-CN" altLang="en-US" dirty="0" smtClean="0"/>
          </a:p>
          <a:p>
            <a:r>
              <a:rPr lang="zh-CN" altLang="en-US" dirty="0" smtClean="0"/>
              <a:t>多维数组的索引和切片</a:t>
            </a:r>
            <a:endParaRPr lang="zh-CN" altLang="en-US" dirty="0" smtClean="0"/>
          </a:p>
          <a:p>
            <a:r>
              <a:rPr lang="zh-CN" altLang="en-US" dirty="0" smtClean="0"/>
              <a:t>花式索引（</a:t>
            </a:r>
            <a:r>
              <a:rPr lang="en-US" altLang="zh-CN" dirty="0" smtClean="0"/>
              <a:t>fancy indexing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布尔型索引</a:t>
            </a:r>
            <a:endParaRPr lang="zh-CN" altLang="en-US" dirty="0" smtClean="0"/>
          </a:p>
          <a:p>
            <a:r>
              <a:rPr lang="zh-CN" altLang="en-US" dirty="0" smtClean="0"/>
              <a:t>数据转置（</a:t>
            </a:r>
            <a:r>
              <a:rPr lang="en-US" altLang="zh-CN" dirty="0" smtClean="0"/>
              <a:t>transpose</a:t>
            </a:r>
            <a:r>
              <a:rPr lang="zh-CN" altLang="en-US" dirty="0" smtClean="0"/>
              <a:t>）和轴对换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参考代码：数组的索引和切片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6</a:t>
            </a:r>
            <a:r>
              <a:rPr lang="zh-CN" altLang="en-US" sz="3600" dirty="0"/>
              <a:t>、通用函数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" y="892175"/>
            <a:ext cx="9140825" cy="5331460"/>
          </a:xfrm>
        </p:spPr>
        <p:txBody>
          <a:bodyPr/>
          <a:lstStyle/>
          <a:p>
            <a:r>
              <a:rPr lang="zh-CN" altLang="en-US" dirty="0" smtClean="0"/>
              <a:t>通用函数（即</a:t>
            </a:r>
            <a:r>
              <a:rPr lang="en-US" altLang="zh-CN" dirty="0" smtClean="0"/>
              <a:t>ufunc</a:t>
            </a:r>
            <a:r>
              <a:rPr lang="zh-CN" altLang="en-US" dirty="0" smtClean="0"/>
              <a:t>）是一种对</a:t>
            </a:r>
            <a:r>
              <a:rPr lang="en-US" altLang="zh-CN" dirty="0" smtClean="0"/>
              <a:t>ndarray</a:t>
            </a:r>
            <a:r>
              <a:rPr lang="zh-CN" altLang="en-US" dirty="0" smtClean="0"/>
              <a:t>中的数据执行元素级运算的函数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206375" y="1725295"/>
          <a:ext cx="8731885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760"/>
                <a:gridCol w="5699125"/>
              </a:tblGrid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abs fabs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计算整数、浮点数或复数的绝对值。对于非复数值，可以使用更快的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fabs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sqrt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计算各元素的平方根。相当于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arr ** 0.5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sqare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计算各元素的平方。相当于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arr ** 2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1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计算各元素的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e^x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log, log10, log2, log1p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分别为自然对数、底数为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log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、底数为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log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log(1 + x)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sign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计算各元素的正负号：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（正数）、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（零）、－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（负数）。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ceil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计算各元素的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ceiling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值，即大于等于该值的最小整数。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floor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计算各元素的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floor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值，即小于等于该值的最小整数。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rint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将各元素值四舍五入到最接近的整数，保留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dtype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modf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将数组的小数部分与整数部分以两个独立数组的形式返还。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/>
              <a:t>6</a:t>
            </a:r>
            <a:r>
              <a:rPr lang="zh-CN" altLang="en-US" sz="3600" dirty="0"/>
              <a:t>、通用函数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" y="892175"/>
            <a:ext cx="9140825" cy="5331460"/>
          </a:xfrm>
        </p:spPr>
        <p:txBody>
          <a:bodyPr/>
          <a:lstStyle/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0" name="表格 -1"/>
          <p:cNvGraphicFramePr/>
          <p:nvPr/>
        </p:nvGraphicFramePr>
        <p:xfrm>
          <a:off x="650875" y="1426845"/>
          <a:ext cx="7315835" cy="365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20"/>
                <a:gridCol w="4946015"/>
              </a:tblGrid>
              <a:tr h="819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isnan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返回一个表示“哪些值是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NaN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（这不是一个数字）”的布尔型数组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isfinite isinf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分别返回一个表示“哪些元素是有限的（非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inf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，非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NaN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）”或“哪些元素是无穷的”的布尔型数组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cos cosh sin sinh tan tanh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普通型或双曲型三角函数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arccos arccosh arcsin arcsinh arctan arctanh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反三角函数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logical_not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计算各元素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x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的真值。相当于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-arr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0</TotalTime>
  <Words>4839</Words>
  <Application>WPS 演示</Application>
  <PresentationFormat>信纸(8.5x11 英寸)</PresentationFormat>
  <Paragraphs>596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Trebuchet MS</vt:lpstr>
      <vt:lpstr>微软雅黑</vt:lpstr>
      <vt:lpstr>Arial Unicode MS</vt:lpstr>
      <vt:lpstr>PingFang SC</vt:lpstr>
      <vt:lpstr>Wingdings</vt:lpstr>
      <vt:lpstr>ppt新模板</vt:lpstr>
      <vt:lpstr>科学计算基础库Numpy </vt:lpstr>
      <vt:lpstr>numpy</vt:lpstr>
      <vt:lpstr>1、基本功能介绍</vt:lpstr>
      <vt:lpstr>2、ndarray数组的创建</vt:lpstr>
      <vt:lpstr>3、numpy的数据类型</vt:lpstr>
      <vt:lpstr>4、数组和标量之间的运算</vt:lpstr>
      <vt:lpstr>5、数组的索引和切片、转置</vt:lpstr>
      <vt:lpstr>6、通用函数</vt:lpstr>
      <vt:lpstr>6、通用函数</vt:lpstr>
      <vt:lpstr>6、通用函数</vt:lpstr>
      <vt:lpstr>7、利用数组进行数据处理</vt:lpstr>
      <vt:lpstr>7、利用数组进行数据处理</vt:lpstr>
      <vt:lpstr>8、数组的文件输入和输出</vt:lpstr>
      <vt:lpstr>9、线性代数相关运算</vt:lpstr>
      <vt:lpstr>10、其他注意事项及案例</vt:lpstr>
      <vt:lpstr>numpy中三元运算符</vt:lpstr>
      <vt:lpstr>numpy中的clip(裁剪)</vt:lpstr>
      <vt:lpstr>numpy中的nan和inf</vt:lpstr>
      <vt:lpstr>numpy中的nan的注意点</vt:lpstr>
      <vt:lpstr>numpy中的nan的注意点</vt:lpstr>
      <vt:lpstr>numpy中常用统计函数</vt:lpstr>
      <vt:lpstr>ndarry缺失值填充均值</vt:lpstr>
      <vt:lpstr>小结</vt:lpstr>
      <vt:lpstr>动手</vt:lpstr>
      <vt:lpstr>数组的拼接</vt:lpstr>
      <vt:lpstr>数组的拼接</vt:lpstr>
      <vt:lpstr>数组的行列交换</vt:lpstr>
      <vt:lpstr>数组的行列交换</vt:lpstr>
      <vt:lpstr>动手</vt:lpstr>
      <vt:lpstr>numpy更多好用的方法</vt:lpstr>
      <vt:lpstr>numpy的注意点copy和view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lnovo</cp:lastModifiedBy>
  <cp:revision>1551</cp:revision>
  <dcterms:created xsi:type="dcterms:W3CDTF">2007-09-26T12:04:00Z</dcterms:created>
  <dcterms:modified xsi:type="dcterms:W3CDTF">2018-09-21T09:53:26Z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