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78" r:id="rId4"/>
    <p:sldId id="258" r:id="rId5"/>
    <p:sldId id="279" r:id="rId6"/>
    <p:sldId id="259" r:id="rId7"/>
    <p:sldId id="260" r:id="rId8"/>
    <p:sldId id="261" r:id="rId9"/>
    <p:sldId id="275" r:id="rId10"/>
    <p:sldId id="277" r:id="rId11"/>
    <p:sldId id="262" r:id="rId12"/>
    <p:sldId id="263" r:id="rId13"/>
    <p:sldId id="264" r:id="rId14"/>
    <p:sldId id="265" r:id="rId15"/>
    <p:sldId id="280"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21/01/2025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u="sng" dirty="0">
                <a:solidFill>
                  <a:schemeClr val="tx1"/>
                </a:solidFill>
                <a:latin typeface="Cambria" panose="02040503050406030204" pitchFamily="18" charset="0"/>
                <a:ea typeface="Cambria" panose="02040503050406030204" pitchFamily="18" charset="0"/>
              </a:rPr>
              <a:t>IMA MARKET</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Number:</a:t>
            </a:r>
            <a:r>
              <a:rPr lang="en-GB" dirty="0">
                <a:solidFill>
                  <a:schemeClr val="tx1"/>
                </a:solidFill>
                <a:latin typeface="Cambria" panose="02040503050406030204" pitchFamily="18" charset="0"/>
                <a:ea typeface="Cambria" panose="02040503050406030204" pitchFamily="18" charset="0"/>
              </a:rPr>
              <a:t>ISE-07</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2000" b="1" dirty="0">
                <a:solidFill>
                  <a:schemeClr val="tx1"/>
                </a:solidFill>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Poornima S</a:t>
            </a:r>
            <a:endParaRPr lang="en-US" sz="1600"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Professor </a:t>
            </a:r>
            <a:endParaRPr lang="en-US" sz="2000" b="1"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lang="en-US" sz="16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lang="en-US" sz="16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Capstone project-PIP_2001</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Pallavi R</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Prof. Srinivas Mishra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ECBF2E48-65EA-7BAD-C6D1-34E948AE3941}"/>
              </a:ext>
            </a:extLst>
          </p:cNvPr>
          <p:cNvGraphicFramePr>
            <a:graphicFrameLocks noGrp="1"/>
          </p:cNvGraphicFramePr>
          <p:nvPr>
            <p:extLst>
              <p:ext uri="{D42A27DB-BD31-4B8C-83A1-F6EECF244321}">
                <p14:modId xmlns:p14="http://schemas.microsoft.com/office/powerpoint/2010/main" val="1512662728"/>
              </p:ext>
            </p:extLst>
          </p:nvPr>
        </p:nvGraphicFramePr>
        <p:xfrm>
          <a:off x="790468" y="2653070"/>
          <a:ext cx="5305532" cy="1880830"/>
        </p:xfrm>
        <a:graphic>
          <a:graphicData uri="http://schemas.openxmlformats.org/drawingml/2006/table">
            <a:tbl>
              <a:tblPr firstRow="1" bandRow="1"/>
              <a:tblGrid>
                <a:gridCol w="2652766">
                  <a:extLst>
                    <a:ext uri="{9D8B030D-6E8A-4147-A177-3AD203B41FA5}">
                      <a16:colId xmlns:a16="http://schemas.microsoft.com/office/drawing/2014/main" val="2261985906"/>
                    </a:ext>
                  </a:extLst>
                </a:gridCol>
                <a:gridCol w="2652766">
                  <a:extLst>
                    <a:ext uri="{9D8B030D-6E8A-4147-A177-3AD203B41FA5}">
                      <a16:colId xmlns:a16="http://schemas.microsoft.com/office/drawing/2014/main" val="224508889"/>
                    </a:ext>
                  </a:extLst>
                </a:gridCol>
              </a:tblGrid>
              <a:tr h="376166">
                <a:tc>
                  <a:txBody>
                    <a:bodyPr/>
                    <a:lstStyle/>
                    <a:p>
                      <a:endParaRPr lang="en-IN" sz="1800">
                        <a:latin typeface="Times New Roman" panose="02020603050405020304" pitchFamily="18" charset="0"/>
                        <a:cs typeface="Times New Roman" panose="02020603050405020304" pitchFamily="18" charset="0"/>
                      </a:endParaRPr>
                    </a:p>
                  </a:txBody>
                  <a:tcPr/>
                </a:tc>
                <a:tc>
                  <a:txBody>
                    <a:bodyPr/>
                    <a:lstStyle/>
                    <a:p>
                      <a:endParaRPr lang="en-IN" sz="18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9916438"/>
                  </a:ext>
                </a:extLst>
              </a:tr>
              <a:tr h="376166">
                <a:tc>
                  <a:txBody>
                    <a:bodyPr/>
                    <a:lstStyle/>
                    <a:p>
                      <a:r>
                        <a:rPr lang="en-US" sz="1800" dirty="0">
                          <a:latin typeface="Times New Roman" panose="02020603050405020304" pitchFamily="18" charset="0"/>
                          <a:cs typeface="Times New Roman" panose="02020603050405020304" pitchFamily="18" charset="0"/>
                        </a:rPr>
                        <a:t>20211ISE0049</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SAGAR G</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1668130"/>
                  </a:ext>
                </a:extLst>
              </a:tr>
              <a:tr h="376166">
                <a:tc>
                  <a:txBody>
                    <a:bodyPr/>
                    <a:lstStyle/>
                    <a:p>
                      <a:r>
                        <a:rPr lang="en-US" sz="1800" dirty="0">
                          <a:latin typeface="Times New Roman" panose="02020603050405020304" pitchFamily="18" charset="0"/>
                          <a:cs typeface="Times New Roman" panose="02020603050405020304" pitchFamily="18" charset="0"/>
                        </a:rPr>
                        <a:t>20211ISE0051</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LAKSHMAN NAIK B 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43217945"/>
                  </a:ext>
                </a:extLst>
              </a:tr>
              <a:tr h="376166">
                <a:tc>
                  <a:txBody>
                    <a:bodyPr/>
                    <a:lstStyle/>
                    <a:p>
                      <a:r>
                        <a:rPr lang="en-US" sz="1800" dirty="0">
                          <a:latin typeface="Times New Roman" panose="02020603050405020304" pitchFamily="18" charset="0"/>
                          <a:cs typeface="Times New Roman" panose="02020603050405020304" pitchFamily="18" charset="0"/>
                        </a:rPr>
                        <a:t>20211ISE0025</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VIKAS V ANGADI</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1649067"/>
                  </a:ext>
                </a:extLst>
              </a:tr>
              <a:tr h="376166">
                <a:tc>
                  <a:txBody>
                    <a:bodyPr/>
                    <a:lstStyle/>
                    <a:p>
                      <a:r>
                        <a:rPr lang="en-US" sz="1800" dirty="0">
                          <a:latin typeface="Times New Roman" panose="02020603050405020304" pitchFamily="18" charset="0"/>
                          <a:cs typeface="Times New Roman" panose="02020603050405020304" pitchFamily="18" charset="0"/>
                        </a:rPr>
                        <a:t>20211ISE0052</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CHETHAN D 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7309907"/>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graphicFrame>
        <p:nvGraphicFramePr>
          <p:cNvPr id="4" name="Content Placeholder 3">
            <a:extLst>
              <a:ext uri="{FF2B5EF4-FFF2-40B4-BE49-F238E27FC236}">
                <a16:creationId xmlns:a16="http://schemas.microsoft.com/office/drawing/2014/main" id="{AD524FF1-AE45-340A-A0A8-DB87EE3223C9}"/>
              </a:ext>
            </a:extLst>
          </p:cNvPr>
          <p:cNvGraphicFramePr>
            <a:graphicFrameLocks noGrp="1"/>
          </p:cNvGraphicFramePr>
          <p:nvPr>
            <p:ph idx="1"/>
            <p:extLst>
              <p:ext uri="{D42A27DB-BD31-4B8C-83A1-F6EECF244321}">
                <p14:modId xmlns:p14="http://schemas.microsoft.com/office/powerpoint/2010/main" val="3178252661"/>
              </p:ext>
            </p:extLst>
          </p:nvPr>
        </p:nvGraphicFramePr>
        <p:xfrm>
          <a:off x="812799" y="1142999"/>
          <a:ext cx="10757160" cy="4545738"/>
        </p:xfrm>
        <a:graphic>
          <a:graphicData uri="http://schemas.openxmlformats.org/drawingml/2006/table">
            <a:tbl>
              <a:tblPr firstRow="1" bandRow="1">
                <a:tableStyleId>{5C22544A-7EE6-4342-B048-85BDC9FD1C3A}</a:tableStyleId>
              </a:tblPr>
              <a:tblGrid>
                <a:gridCol w="5336074">
                  <a:extLst>
                    <a:ext uri="{9D8B030D-6E8A-4147-A177-3AD203B41FA5}">
                      <a16:colId xmlns:a16="http://schemas.microsoft.com/office/drawing/2014/main" val="2499064002"/>
                    </a:ext>
                  </a:extLst>
                </a:gridCol>
                <a:gridCol w="5421086">
                  <a:extLst>
                    <a:ext uri="{9D8B030D-6E8A-4147-A177-3AD203B41FA5}">
                      <a16:colId xmlns:a16="http://schemas.microsoft.com/office/drawing/2014/main" val="3984130509"/>
                    </a:ext>
                  </a:extLst>
                </a:gridCol>
              </a:tblGrid>
              <a:tr h="508519">
                <a:tc>
                  <a:txBody>
                    <a:bodyPr/>
                    <a:lstStyle/>
                    <a:p>
                      <a:pPr algn="ctr"/>
                      <a:r>
                        <a:rPr lang="en-IN" dirty="0">
                          <a:solidFill>
                            <a:schemeClr val="tx1">
                              <a:lumMod val="95000"/>
                              <a:lumOff val="5000"/>
                            </a:schemeClr>
                          </a:solidFill>
                        </a:rPr>
                        <a:t>Software Requirements</a:t>
                      </a:r>
                    </a:p>
                  </a:txBody>
                  <a:tcPr/>
                </a:tc>
                <a:tc>
                  <a:txBody>
                    <a:bodyPr/>
                    <a:lstStyle/>
                    <a:p>
                      <a:pPr algn="ctr"/>
                      <a:r>
                        <a:rPr lang="en-IN" dirty="0">
                          <a:solidFill>
                            <a:schemeClr val="tx1">
                              <a:lumMod val="95000"/>
                              <a:lumOff val="5000"/>
                            </a:schemeClr>
                          </a:solidFill>
                        </a:rPr>
                        <a:t>Hardware Requirements</a:t>
                      </a:r>
                    </a:p>
                  </a:txBody>
                  <a:tcPr/>
                </a:tc>
                <a:extLst>
                  <a:ext uri="{0D108BD9-81ED-4DB2-BD59-A6C34878D82A}">
                    <a16:rowId xmlns:a16="http://schemas.microsoft.com/office/drawing/2014/main" val="184293558"/>
                  </a:ext>
                </a:extLst>
              </a:tr>
              <a:tr h="4037219">
                <a:tc>
                  <a:txBody>
                    <a:bodyPr/>
                    <a:lstStyle/>
                    <a:p>
                      <a:pPr marL="609600" lvl="0" indent="-457200" algn="just" rtl="0">
                        <a:spcBef>
                          <a:spcPts val="0"/>
                        </a:spcBef>
                        <a:spcAft>
                          <a:spcPts val="0"/>
                        </a:spcAft>
                        <a:buClr>
                          <a:schemeClr val="dk1"/>
                        </a:buClr>
                        <a:buSzPct val="100000"/>
                        <a:buFont typeface="Arial" panose="020B0604020202020204" pitchFamily="34" charset="0"/>
                        <a:buChar char="•"/>
                      </a:pPr>
                      <a:r>
                        <a:rPr lang="en-IN" sz="1600" b="1" dirty="0">
                          <a:latin typeface="Aptos" panose="020B0004020202020204" pitchFamily="34" charset="0"/>
                          <a:cs typeface="Times New Roman" panose="02020603050405020304" pitchFamily="18" charset="0"/>
                        </a:rPr>
                        <a:t>Frontend: </a:t>
                      </a:r>
                      <a:r>
                        <a:rPr lang="en-IN" sz="1600" dirty="0">
                          <a:latin typeface="Aptos" panose="020B0004020202020204" pitchFamily="34" charset="0"/>
                          <a:cs typeface="Times New Roman" panose="02020603050405020304" pitchFamily="18" charset="0"/>
                        </a:rPr>
                        <a:t> React, Tailwind CSS</a:t>
                      </a:r>
                      <a:endParaRPr lang="en-IN" sz="1600" dirty="0">
                        <a:latin typeface="Aptos" panose="020B0004020202020204" pitchFamily="34" charset="0"/>
                        <a:ea typeface="Verdana" panose="020B0604030504040204" pitchFamily="34" charset="0"/>
                        <a:cs typeface="Times New Roman" panose="02020603050405020304" pitchFamily="18" charset="0"/>
                      </a:endParaRPr>
                    </a:p>
                    <a:p>
                      <a:pPr marL="495300" lvl="0" indent="-342900" algn="just" rtl="0">
                        <a:spcBef>
                          <a:spcPts val="0"/>
                        </a:spcBef>
                        <a:spcAft>
                          <a:spcPts val="0"/>
                        </a:spcAft>
                        <a:buClr>
                          <a:schemeClr val="dk1"/>
                        </a:buClr>
                        <a:buSzPct val="100000"/>
                        <a:buFont typeface="Arial" panose="020B0604020202020204" pitchFamily="34" charset="0"/>
                        <a:buChar char="•"/>
                      </a:pPr>
                      <a:endParaRPr lang="en-US" sz="1600" dirty="0">
                        <a:latin typeface="Aptos" panose="020B0004020202020204" pitchFamily="34" charset="0"/>
                        <a:ea typeface="Verdana" panose="020B0604030504040204" pitchFamily="34" charset="0"/>
                        <a:cs typeface="Times New Roman" panose="02020603050405020304" pitchFamily="18" charset="0"/>
                      </a:endParaRPr>
                    </a:p>
                    <a:p>
                      <a:pPr marL="609600" lvl="0" indent="-457200" algn="just" rtl="0">
                        <a:spcBef>
                          <a:spcPts val="0"/>
                        </a:spcBef>
                        <a:spcAft>
                          <a:spcPts val="0"/>
                        </a:spcAft>
                        <a:buClr>
                          <a:schemeClr val="dk1"/>
                        </a:buClr>
                        <a:buSzPct val="100000"/>
                        <a:buFont typeface="Arial" panose="020B0604020202020204" pitchFamily="34" charset="0"/>
                        <a:buChar char="•"/>
                      </a:pPr>
                      <a:r>
                        <a:rPr lang="en-IN" sz="1600" b="1" dirty="0">
                          <a:latin typeface="Aptos" panose="020B0004020202020204" pitchFamily="34" charset="0"/>
                          <a:cs typeface="Times New Roman" panose="02020603050405020304" pitchFamily="18" charset="0"/>
                        </a:rPr>
                        <a:t>Backend :</a:t>
                      </a:r>
                      <a:r>
                        <a:rPr lang="en-IN" sz="1600" dirty="0">
                          <a:latin typeface="Aptos" panose="020B0004020202020204" pitchFamily="34" charset="0"/>
                          <a:cs typeface="Times New Roman" panose="02020603050405020304" pitchFamily="18" charset="0"/>
                        </a:rPr>
                        <a:t>Node</a:t>
                      </a:r>
                    </a:p>
                    <a:p>
                      <a:pPr marL="495300" lvl="0" indent="-342900" algn="just" rtl="0">
                        <a:spcBef>
                          <a:spcPts val="0"/>
                        </a:spcBef>
                        <a:spcAft>
                          <a:spcPts val="0"/>
                        </a:spcAft>
                        <a:buClr>
                          <a:schemeClr val="dk1"/>
                        </a:buClr>
                        <a:buSzPct val="100000"/>
                        <a:buFont typeface="Arial" panose="020B0604020202020204" pitchFamily="34" charset="0"/>
                        <a:buChar char="•"/>
                      </a:pPr>
                      <a:endParaRPr lang="en-US" sz="1600" dirty="0">
                        <a:latin typeface="Aptos" panose="020B0004020202020204" pitchFamily="34" charset="0"/>
                        <a:ea typeface="Cambria" panose="02040503050406030204" pitchFamily="18" charset="0"/>
                        <a:cs typeface="Times New Roman" panose="02020603050405020304" pitchFamily="18" charset="0"/>
                      </a:endParaRPr>
                    </a:p>
                    <a:p>
                      <a:pPr marL="609600" lvl="0" indent="-457200" algn="just" rtl="0">
                        <a:spcBef>
                          <a:spcPts val="0"/>
                        </a:spcBef>
                        <a:spcAft>
                          <a:spcPts val="0"/>
                        </a:spcAft>
                        <a:buClr>
                          <a:schemeClr val="dk1"/>
                        </a:buClr>
                        <a:buSzPct val="100000"/>
                        <a:buFont typeface="Arial" panose="020B0604020202020204" pitchFamily="34" charset="0"/>
                        <a:buChar char="•"/>
                      </a:pPr>
                      <a:r>
                        <a:rPr lang="en-IN" sz="1600" b="1" dirty="0">
                          <a:latin typeface="Aptos" panose="020B0004020202020204" pitchFamily="34" charset="0"/>
                          <a:cs typeface="Times New Roman" panose="02020603050405020304" pitchFamily="18" charset="0"/>
                        </a:rPr>
                        <a:t>Database Layer: </a:t>
                      </a:r>
                      <a:r>
                        <a:rPr lang="en-IN" sz="1600" dirty="0">
                          <a:latin typeface="Aptos" panose="020B0004020202020204" pitchFamily="34" charset="0"/>
                          <a:cs typeface="Times New Roman" panose="02020603050405020304" pitchFamily="18" charset="0"/>
                        </a:rPr>
                        <a:t> MongoDB</a:t>
                      </a:r>
                    </a:p>
                    <a:p>
                      <a:pPr marL="152400" lvl="0" indent="0" algn="just" rtl="0">
                        <a:spcBef>
                          <a:spcPts val="0"/>
                        </a:spcBef>
                        <a:spcAft>
                          <a:spcPts val="0"/>
                        </a:spcAft>
                        <a:buClr>
                          <a:schemeClr val="dk1"/>
                        </a:buClr>
                        <a:buSzPct val="100000"/>
                        <a:buNone/>
                      </a:pPr>
                      <a:endParaRPr lang="en-US" sz="1600" b="1" dirty="0">
                        <a:latin typeface="Aptos" panose="020B0004020202020204" pitchFamily="34" charset="0"/>
                        <a:ea typeface="Cambria" panose="02040503050406030204" pitchFamily="18" charset="0"/>
                        <a:cs typeface="Times New Roman" panose="02020603050405020304" pitchFamily="18" charset="0"/>
                      </a:endParaRPr>
                    </a:p>
                    <a:p>
                      <a:pPr marL="609600" lvl="0" indent="-457200" algn="just" rtl="0">
                        <a:spcBef>
                          <a:spcPts val="0"/>
                        </a:spcBef>
                        <a:spcAft>
                          <a:spcPts val="0"/>
                        </a:spcAft>
                        <a:buClr>
                          <a:schemeClr val="dk1"/>
                        </a:buClr>
                        <a:buSzPct val="100000"/>
                        <a:buFont typeface="Arial" panose="020B0604020202020204" pitchFamily="34" charset="0"/>
                        <a:buChar char="•"/>
                      </a:pPr>
                      <a:r>
                        <a:rPr lang="en-IN" sz="1600" b="1" dirty="0">
                          <a:latin typeface="Aptos" panose="020B0004020202020204" pitchFamily="34" charset="0"/>
                          <a:cs typeface="Times New Roman" panose="02020603050405020304" pitchFamily="18" charset="0"/>
                        </a:rPr>
                        <a:t>Cloud Platform: </a:t>
                      </a:r>
                      <a:r>
                        <a:rPr lang="en-IN" sz="1600" dirty="0">
                          <a:latin typeface="Aptos" panose="020B0004020202020204" pitchFamily="34" charset="0"/>
                          <a:cs typeface="Times New Roman" panose="02020603050405020304" pitchFamily="18" charset="0"/>
                        </a:rPr>
                        <a:t>AWS</a:t>
                      </a:r>
                    </a:p>
                    <a:p>
                      <a:pPr marL="609600" lvl="0" indent="-457200" algn="just" rtl="0">
                        <a:spcBef>
                          <a:spcPts val="0"/>
                        </a:spcBef>
                        <a:spcAft>
                          <a:spcPts val="0"/>
                        </a:spcAft>
                        <a:buClr>
                          <a:schemeClr val="dk1"/>
                        </a:buClr>
                        <a:buSzPct val="100000"/>
                        <a:buFont typeface="Arial" panose="020B0604020202020204" pitchFamily="34" charset="0"/>
                        <a:buChar char="•"/>
                      </a:pPr>
                      <a:endParaRPr lang="en-IN" sz="1600" dirty="0">
                        <a:latin typeface="Aptos" panose="020B0004020202020204" pitchFamily="34" charset="0"/>
                        <a:cs typeface="Times New Roman" panose="02020603050405020304" pitchFamily="18" charset="0"/>
                      </a:endParaRPr>
                    </a:p>
                    <a:p>
                      <a:pPr marL="609600" lvl="0" indent="-457200" algn="just" rtl="0">
                        <a:spcBef>
                          <a:spcPts val="0"/>
                        </a:spcBef>
                        <a:spcAft>
                          <a:spcPts val="0"/>
                        </a:spcAft>
                        <a:buClr>
                          <a:schemeClr val="dk1"/>
                        </a:buClr>
                        <a:buSzPct val="100000"/>
                        <a:buFont typeface="Arial" panose="020B0604020202020204" pitchFamily="34" charset="0"/>
                        <a:buChar char="•"/>
                      </a:pPr>
                      <a:r>
                        <a:rPr lang="en-IN" sz="1600" b="1" dirty="0">
                          <a:latin typeface="Aptos" panose="020B0004020202020204" pitchFamily="34" charset="0"/>
                          <a:cs typeface="Times New Roman" panose="02020603050405020304" pitchFamily="18" charset="0"/>
                        </a:rPr>
                        <a:t>Programming: </a:t>
                      </a:r>
                      <a:r>
                        <a:rPr lang="en-IN" sz="1600" dirty="0">
                          <a:latin typeface="Aptos" panose="020B0004020202020204" pitchFamily="34" charset="0"/>
                          <a:cs typeface="Times New Roman" panose="02020603050405020304" pitchFamily="18" charset="0"/>
                        </a:rPr>
                        <a:t>Docker </a:t>
                      </a:r>
                    </a:p>
                    <a:p>
                      <a:pPr marL="609600" lvl="0" indent="-457200" algn="just" rtl="0">
                        <a:spcBef>
                          <a:spcPts val="0"/>
                        </a:spcBef>
                        <a:spcAft>
                          <a:spcPts val="0"/>
                        </a:spcAft>
                        <a:buClr>
                          <a:schemeClr val="dk1"/>
                        </a:buClr>
                        <a:buSzPct val="100000"/>
                        <a:buFont typeface="Arial" panose="020B0604020202020204" pitchFamily="34" charset="0"/>
                        <a:buChar char="•"/>
                      </a:pPr>
                      <a:endParaRPr lang="en-IN" sz="1600" dirty="0">
                        <a:latin typeface="Aptos" panose="020B0004020202020204" pitchFamily="34" charset="0"/>
                        <a:cs typeface="Times New Roman" panose="02020603050405020304" pitchFamily="18" charset="0"/>
                      </a:endParaRPr>
                    </a:p>
                    <a:p>
                      <a:pPr marL="609600" lvl="0" indent="-457200" algn="just" rtl="0">
                        <a:spcBef>
                          <a:spcPts val="0"/>
                        </a:spcBef>
                        <a:spcAft>
                          <a:spcPts val="0"/>
                        </a:spcAft>
                        <a:buClr>
                          <a:schemeClr val="dk1"/>
                        </a:buClr>
                        <a:buSzPct val="100000"/>
                        <a:buFont typeface="Arial" panose="020B0604020202020204" pitchFamily="34" charset="0"/>
                        <a:buChar char="•"/>
                      </a:pPr>
                      <a:r>
                        <a:rPr lang="en-IN" sz="1600" b="1" dirty="0">
                          <a:latin typeface="Aptos" panose="020B0004020202020204" pitchFamily="34" charset="0"/>
                          <a:cs typeface="Times New Roman" panose="02020603050405020304" pitchFamily="18" charset="0"/>
                        </a:rPr>
                        <a:t>Authentication: </a:t>
                      </a:r>
                      <a:r>
                        <a:rPr lang="en-IN" sz="1600" b="0" dirty="0">
                          <a:latin typeface="Aptos" panose="020B0004020202020204" pitchFamily="34" charset="0"/>
                          <a:cs typeface="Times New Roman" panose="02020603050405020304" pitchFamily="18" charset="0"/>
                        </a:rPr>
                        <a:t>Json web token</a:t>
                      </a:r>
                    </a:p>
                    <a:p>
                      <a:pPr marL="609600" lvl="0" indent="-457200" algn="just" rtl="0">
                        <a:spcBef>
                          <a:spcPts val="0"/>
                        </a:spcBef>
                        <a:spcAft>
                          <a:spcPts val="0"/>
                        </a:spcAft>
                        <a:buClr>
                          <a:schemeClr val="dk1"/>
                        </a:buClr>
                        <a:buSzPct val="100000"/>
                        <a:buFont typeface="Arial" panose="020B0604020202020204" pitchFamily="34" charset="0"/>
                        <a:buChar char="•"/>
                      </a:pPr>
                      <a:endParaRPr lang="en-IN" sz="1600" dirty="0">
                        <a:latin typeface="Aptos" panose="020B0004020202020204" pitchFamily="34" charset="0"/>
                        <a:cs typeface="Times New Roman" panose="02020603050405020304" pitchFamily="18" charset="0"/>
                      </a:endParaRPr>
                    </a:p>
                    <a:p>
                      <a:pPr marL="609600" lvl="0" indent="-457200" algn="just" rtl="0">
                        <a:spcBef>
                          <a:spcPts val="0"/>
                        </a:spcBef>
                        <a:spcAft>
                          <a:spcPts val="0"/>
                        </a:spcAft>
                        <a:buClr>
                          <a:schemeClr val="dk1"/>
                        </a:buClr>
                        <a:buSzPct val="100000"/>
                        <a:buFont typeface="Arial" panose="020B0604020202020204" pitchFamily="34" charset="0"/>
                        <a:buChar char="•"/>
                      </a:pPr>
                      <a:r>
                        <a:rPr lang="en-IN" sz="1600" b="1" dirty="0">
                          <a:latin typeface="Aptos" panose="020B0004020202020204" pitchFamily="34" charset="0"/>
                          <a:cs typeface="Times New Roman" panose="02020603050405020304" pitchFamily="18" charset="0"/>
                        </a:rPr>
                        <a:t>Integration: </a:t>
                      </a:r>
                      <a:r>
                        <a:rPr lang="en-IN" sz="1600" dirty="0">
                          <a:latin typeface="Aptos" panose="020B0004020202020204" pitchFamily="34" charset="0"/>
                          <a:cs typeface="Times New Roman" panose="02020603050405020304" pitchFamily="18" charset="0"/>
                        </a:rPr>
                        <a:t>Stripe</a:t>
                      </a:r>
                    </a:p>
                    <a:p>
                      <a:pPr marL="609600" lvl="0" indent="-457200" algn="just" rtl="0">
                        <a:spcBef>
                          <a:spcPts val="0"/>
                        </a:spcBef>
                        <a:spcAft>
                          <a:spcPts val="0"/>
                        </a:spcAft>
                        <a:buClr>
                          <a:schemeClr val="dk1"/>
                        </a:buClr>
                        <a:buSzPct val="100000"/>
                        <a:buFont typeface="Arial" panose="020B0604020202020204" pitchFamily="34" charset="0"/>
                        <a:buChar char="•"/>
                      </a:pPr>
                      <a:endParaRPr lang="en-IN" sz="1600" dirty="0">
                        <a:latin typeface="Aptos" panose="020B0004020202020204" pitchFamily="34" charset="0"/>
                        <a:cs typeface="Times New Roman" panose="02020603050405020304" pitchFamily="18" charset="0"/>
                      </a:endParaRPr>
                    </a:p>
                    <a:p>
                      <a:pPr marL="609600" lvl="0" indent="-457200" algn="just" rtl="0">
                        <a:spcBef>
                          <a:spcPts val="0"/>
                        </a:spcBef>
                        <a:spcAft>
                          <a:spcPts val="0"/>
                        </a:spcAft>
                        <a:buClr>
                          <a:schemeClr val="dk1"/>
                        </a:buClr>
                        <a:buSzPct val="100000"/>
                        <a:buFont typeface="Arial" panose="020B0604020202020204" pitchFamily="34" charset="0"/>
                        <a:buChar char="•"/>
                      </a:pPr>
                      <a:r>
                        <a:rPr lang="en-IN" sz="1600" b="1" dirty="0">
                          <a:latin typeface="Aptos" panose="020B0004020202020204" pitchFamily="34" charset="0"/>
                          <a:cs typeface="Times New Roman" panose="02020603050405020304" pitchFamily="18" charset="0"/>
                        </a:rPr>
                        <a:t>Notification: </a:t>
                      </a:r>
                      <a:r>
                        <a:rPr lang="en-IN" sz="1600" dirty="0">
                          <a:latin typeface="Aptos" panose="020B0004020202020204" pitchFamily="34" charset="0"/>
                          <a:cs typeface="Times New Roman" panose="02020603050405020304" pitchFamily="18" charset="0"/>
                        </a:rPr>
                        <a:t>Twilio </a:t>
                      </a:r>
                    </a:p>
                    <a:p>
                      <a:endParaRPr lang="en-IN" dirty="0"/>
                    </a:p>
                  </a:txBody>
                  <a:tcPr/>
                </a:tc>
                <a:tc>
                  <a:txBody>
                    <a:bodyPr/>
                    <a:lstStyle/>
                    <a:p>
                      <a:pPr marL="495300" lvl="0" indent="-342900" algn="l" rtl="0">
                        <a:lnSpc>
                          <a:spcPct val="200000"/>
                        </a:lnSpc>
                        <a:spcBef>
                          <a:spcPts val="0"/>
                        </a:spcBef>
                        <a:spcAft>
                          <a:spcPts val="0"/>
                        </a:spcAft>
                        <a:buClr>
                          <a:schemeClr val="dk1"/>
                        </a:buClr>
                        <a:buSzPct val="100000"/>
                        <a:buFont typeface="Arial" panose="020B0604020202020204" pitchFamily="34" charset="0"/>
                        <a:buChar char="•"/>
                      </a:pPr>
                      <a:r>
                        <a:rPr lang="en-US" sz="1600" dirty="0">
                          <a:latin typeface="Aptos" panose="020B0004020202020204" pitchFamily="34" charset="0"/>
                          <a:cs typeface="Times New Roman" panose="02020603050405020304" pitchFamily="18" charset="0"/>
                        </a:rPr>
                        <a:t>Intel Core i7/i9, AMD Ryzen 7/9 for high-performance needs</a:t>
                      </a:r>
                    </a:p>
                    <a:p>
                      <a:pPr marL="495300" lvl="0" indent="-342900" algn="l" rtl="0">
                        <a:lnSpc>
                          <a:spcPct val="200000"/>
                        </a:lnSpc>
                        <a:spcBef>
                          <a:spcPts val="0"/>
                        </a:spcBef>
                        <a:spcAft>
                          <a:spcPts val="0"/>
                        </a:spcAft>
                        <a:buClr>
                          <a:schemeClr val="dk1"/>
                        </a:buClr>
                        <a:buSzPct val="100000"/>
                        <a:buFont typeface="Arial" panose="020B0604020202020204" pitchFamily="34" charset="0"/>
                        <a:buChar char="•"/>
                      </a:pPr>
                      <a:r>
                        <a:rPr lang="en-US" sz="1600" dirty="0">
                          <a:latin typeface="Aptos" panose="020B0004020202020204" pitchFamily="34" charset="0"/>
                          <a:cs typeface="Times New Roman" panose="02020603050405020304" pitchFamily="18" charset="0"/>
                        </a:rPr>
                        <a:t>16 GB minimum for development</a:t>
                      </a:r>
                    </a:p>
                    <a:p>
                      <a:pPr marL="495300" lvl="0" indent="-342900" algn="l" rtl="0">
                        <a:lnSpc>
                          <a:spcPct val="200000"/>
                        </a:lnSpc>
                        <a:spcBef>
                          <a:spcPts val="0"/>
                        </a:spcBef>
                        <a:spcAft>
                          <a:spcPts val="0"/>
                        </a:spcAft>
                        <a:buClr>
                          <a:schemeClr val="dk1"/>
                        </a:buClr>
                        <a:buSzPct val="100000"/>
                        <a:buFont typeface="Arial" panose="020B0604020202020204" pitchFamily="34" charset="0"/>
                        <a:buChar char="•"/>
                      </a:pPr>
                      <a:r>
                        <a:rPr lang="en-US" sz="1600" dirty="0">
                          <a:latin typeface="Aptos" panose="020B0004020202020204" pitchFamily="34" charset="0"/>
                          <a:cs typeface="Times New Roman" panose="02020603050405020304" pitchFamily="18" charset="0"/>
                        </a:rPr>
                        <a:t>256 GB or 512 GB SSD for development machines.</a:t>
                      </a:r>
                    </a:p>
                    <a:p>
                      <a:pPr marL="495300" lvl="0" indent="-342900" algn="l" rtl="0">
                        <a:lnSpc>
                          <a:spcPct val="200000"/>
                        </a:lnSpc>
                        <a:spcBef>
                          <a:spcPts val="0"/>
                        </a:spcBef>
                        <a:spcAft>
                          <a:spcPts val="0"/>
                        </a:spcAft>
                        <a:buClr>
                          <a:schemeClr val="dk1"/>
                        </a:buClr>
                        <a:buSzPct val="100000"/>
                        <a:buFont typeface="Arial" panose="020B0604020202020204" pitchFamily="34" charset="0"/>
                        <a:buChar char="•"/>
                      </a:pPr>
                      <a:r>
                        <a:rPr lang="en-US" sz="1600" dirty="0">
                          <a:latin typeface="Aptos" panose="020B0004020202020204" pitchFamily="34" charset="0"/>
                          <a:cs typeface="Times New Roman" panose="02020603050405020304" pitchFamily="18" charset="0"/>
                        </a:rPr>
                        <a:t>NVIDIA RTX series, AMD Radeon RX series for high-performance tasks</a:t>
                      </a:r>
                    </a:p>
                    <a:p>
                      <a:pPr marL="495300" lvl="0" indent="-342900" algn="l" rtl="0">
                        <a:lnSpc>
                          <a:spcPct val="200000"/>
                        </a:lnSpc>
                        <a:spcBef>
                          <a:spcPts val="0"/>
                        </a:spcBef>
                        <a:spcAft>
                          <a:spcPts val="0"/>
                        </a:spcAft>
                        <a:buClr>
                          <a:schemeClr val="dk1"/>
                        </a:buClr>
                        <a:buSzPct val="100000"/>
                        <a:buFont typeface="Arial" panose="020B0604020202020204" pitchFamily="34" charset="0"/>
                        <a:buChar char="•"/>
                      </a:pPr>
                      <a:r>
                        <a:rPr lang="en-IN" sz="1600" dirty="0">
                          <a:latin typeface="Aptos" panose="020B0004020202020204" pitchFamily="34" charset="0"/>
                          <a:cs typeface="Times New Roman" panose="02020603050405020304" pitchFamily="18" charset="0"/>
                        </a:rPr>
                        <a:t>Gigabit Ethernet </a:t>
                      </a:r>
                    </a:p>
                    <a:p>
                      <a:endParaRPr lang="en-IN" dirty="0"/>
                    </a:p>
                  </a:txBody>
                  <a:tcPr/>
                </a:tc>
                <a:extLst>
                  <a:ext uri="{0D108BD9-81ED-4DB2-BD59-A6C34878D82A}">
                    <a16:rowId xmlns:a16="http://schemas.microsoft.com/office/drawing/2014/main" val="1258708404"/>
                  </a:ext>
                </a:extLst>
              </a:tr>
            </a:tbl>
          </a:graphicData>
        </a:graphic>
      </p:graphicFrame>
    </p:spTree>
    <p:extLst>
      <p:ext uri="{BB962C8B-B14F-4D97-AF65-F5344CB8AC3E}">
        <p14:creationId xmlns:p14="http://schemas.microsoft.com/office/powerpoint/2010/main" val="825552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5" name="Content Placeholder 4">
            <a:extLst>
              <a:ext uri="{FF2B5EF4-FFF2-40B4-BE49-F238E27FC236}">
                <a16:creationId xmlns:a16="http://schemas.microsoft.com/office/drawing/2014/main" id="{E086AEED-1860-8532-BF05-98548C84BDDA}"/>
              </a:ext>
            </a:extLst>
          </p:cNvPr>
          <p:cNvSpPr>
            <a:spLocks noGrp="1"/>
          </p:cNvSpPr>
          <p:nvPr>
            <p:ph idx="1"/>
          </p:nvPr>
        </p:nvSpPr>
        <p:spPr/>
        <p:txBody>
          <a:bodyPr/>
          <a:lstStyle/>
          <a:p>
            <a:endParaRPr lang="en-IN"/>
          </a:p>
        </p:txBody>
      </p:sp>
      <p:pic>
        <p:nvPicPr>
          <p:cNvPr id="6" name="Content Placeholder 4">
            <a:extLst>
              <a:ext uri="{FF2B5EF4-FFF2-40B4-BE49-F238E27FC236}">
                <a16:creationId xmlns:a16="http://schemas.microsoft.com/office/drawing/2014/main" id="{DC83D640-7ECA-9F29-C9CC-1F3DFF6A6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502" y="1143000"/>
            <a:ext cx="11697723" cy="4952997"/>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Outcomes/Results Obtained</a:t>
            </a:r>
          </a:p>
        </p:txBody>
      </p:sp>
      <p:sp>
        <p:nvSpPr>
          <p:cNvPr id="4" name="Rectangle 1">
            <a:extLst>
              <a:ext uri="{FF2B5EF4-FFF2-40B4-BE49-F238E27FC236}">
                <a16:creationId xmlns:a16="http://schemas.microsoft.com/office/drawing/2014/main" id="{E3B0836D-4CDE-0E7F-CC0D-FE4942E6CB4A}"/>
              </a:ext>
            </a:extLst>
          </p:cNvPr>
          <p:cNvSpPr>
            <a:spLocks noGrp="1" noChangeArrowheads="1"/>
          </p:cNvSpPr>
          <p:nvPr>
            <p:ph idx="1"/>
          </p:nvPr>
        </p:nvSpPr>
        <p:spPr bwMode="auto">
          <a:xfrm>
            <a:off x="812800" y="2271447"/>
            <a:ext cx="106680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ptos" panose="020B0004020202020204" pitchFamily="34" charset="0"/>
              </a:rPr>
              <a:t>Increased Market Reach for Vendors:</a:t>
            </a:r>
            <a:br>
              <a:rPr kumimoji="0" lang="en-US" altLang="en-US" sz="1800" b="0" i="0" u="none" strike="noStrike" cap="none" normalizeH="0" baseline="0" dirty="0">
                <a:ln>
                  <a:noFill/>
                </a:ln>
                <a:solidFill>
                  <a:schemeClr val="tx1"/>
                </a:solidFill>
                <a:effectLst/>
                <a:latin typeface="Aptos" panose="020B0004020202020204" pitchFamily="34" charset="0"/>
              </a:rPr>
            </a:br>
            <a:endParaRPr kumimoji="0" lang="en-US" altLang="en-US" sz="1800" b="0" i="0" u="none" strike="noStrike" cap="none" normalizeH="0" baseline="0" dirty="0">
              <a:ln>
                <a:noFill/>
              </a:ln>
              <a:solidFill>
                <a:schemeClr val="tx1"/>
              </a:solidFill>
              <a:effectLst/>
              <a:latin typeface="Aptos" panose="020B0004020202020204" pitchFamily="34" charset="0"/>
            </a:endParaRPr>
          </a:p>
          <a:p>
            <a:pPr marR="0" lvl="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ptos" panose="020B0004020202020204" pitchFamily="34" charset="0"/>
              </a:rPr>
              <a:t>Women Empowerment:</a:t>
            </a:r>
            <a:br>
              <a:rPr kumimoji="0" lang="en-US" altLang="en-US" sz="1800" b="0" i="0" u="none" strike="noStrike" cap="none" normalizeH="0" baseline="0" dirty="0">
                <a:ln>
                  <a:noFill/>
                </a:ln>
                <a:solidFill>
                  <a:schemeClr val="tx1"/>
                </a:solidFill>
                <a:effectLst/>
                <a:latin typeface="Aptos" panose="020B0004020202020204" pitchFamily="34" charset="0"/>
              </a:rPr>
            </a:br>
            <a:endParaRPr kumimoji="0" lang="en-US" altLang="en-US" sz="1800" b="0" i="0" u="none" strike="noStrike" cap="none" normalizeH="0" baseline="0" dirty="0">
              <a:ln>
                <a:noFill/>
              </a:ln>
              <a:solidFill>
                <a:schemeClr val="tx1"/>
              </a:solidFill>
              <a:effectLst/>
              <a:latin typeface="Aptos" panose="020B0004020202020204" pitchFamily="34" charset="0"/>
            </a:endParaRPr>
          </a:p>
          <a:p>
            <a:pPr marR="0" lvl="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ptos" panose="020B0004020202020204" pitchFamily="34" charset="0"/>
              </a:rPr>
              <a:t>Sustainability:</a:t>
            </a:r>
            <a:br>
              <a:rPr kumimoji="0" lang="en-US" altLang="en-US" sz="1800" b="0" i="0" u="none" strike="noStrike" cap="none" normalizeH="0" baseline="0" dirty="0">
                <a:ln>
                  <a:noFill/>
                </a:ln>
                <a:solidFill>
                  <a:schemeClr val="tx1"/>
                </a:solidFill>
                <a:effectLst/>
                <a:latin typeface="Aptos" panose="020B0004020202020204" pitchFamily="34" charset="0"/>
              </a:rPr>
            </a:br>
            <a:endParaRPr kumimoji="0" lang="en-US" altLang="en-US" sz="1800" b="0" i="0" u="none" strike="noStrike" cap="none" normalizeH="0" baseline="0" dirty="0">
              <a:ln>
                <a:noFill/>
              </a:ln>
              <a:solidFill>
                <a:schemeClr val="tx1"/>
              </a:solidFill>
              <a:effectLst/>
              <a:latin typeface="Aptos" panose="020B0004020202020204" pitchFamily="34" charset="0"/>
            </a:endParaRPr>
          </a:p>
          <a:p>
            <a:pPr marR="0" lvl="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ptos" panose="020B0004020202020204" pitchFamily="34" charset="0"/>
              </a:rPr>
              <a:t>Enhanced Digital Literacy:</a:t>
            </a:r>
            <a:br>
              <a:rPr kumimoji="0" lang="en-US" altLang="en-US" sz="1800" b="0" i="0" u="none" strike="noStrike" cap="none" normalizeH="0" baseline="0" dirty="0">
                <a:ln>
                  <a:noFill/>
                </a:ln>
                <a:solidFill>
                  <a:schemeClr val="tx1"/>
                </a:solidFill>
                <a:effectLst/>
                <a:latin typeface="Aptos" panose="020B0004020202020204" pitchFamily="34" charset="0"/>
              </a:rPr>
            </a:br>
            <a:endParaRPr kumimoji="0" lang="en-US" altLang="en-US" sz="1800" b="0" i="0" u="none" strike="noStrike" cap="none" normalizeH="0" baseline="0" dirty="0">
              <a:ln>
                <a:noFill/>
              </a:ln>
              <a:solidFill>
                <a:schemeClr val="tx1"/>
              </a:solidFill>
              <a:effectLst/>
              <a:latin typeface="Aptos" panose="020B0004020202020204" pitchFamily="34" charset="0"/>
            </a:endParaRPr>
          </a:p>
          <a:p>
            <a:pPr marR="0" lvl="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ptos" panose="020B0004020202020204" pitchFamily="34" charset="0"/>
              </a:rPr>
              <a:t>Global Recognition for Ima Market:</a:t>
            </a:r>
            <a:br>
              <a:rPr kumimoji="0" lang="en-US" altLang="en-US" sz="1800" b="0" i="0" u="none" strike="noStrike" cap="none" normalizeH="0" baseline="0" dirty="0">
                <a:ln>
                  <a:noFill/>
                </a:ln>
                <a:solidFill>
                  <a:schemeClr val="tx1"/>
                </a:solidFill>
                <a:effectLst/>
                <a:latin typeface="Aptos" panose="020B0004020202020204" pitchFamily="34" charset="0"/>
              </a:rPr>
            </a:br>
            <a:endParaRPr kumimoji="0" lang="en-US" altLang="en-US" sz="18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endParaRPr lang="en-US" sz="2200" dirty="0">
              <a:latin typeface="Aptos" panose="020B0004020202020204" pitchFamily="34" charset="0"/>
            </a:endParaRPr>
          </a:p>
          <a:p>
            <a:endParaRPr lang="en-US" sz="2200" dirty="0">
              <a:latin typeface="Aptos" panose="020B0004020202020204" pitchFamily="34" charset="0"/>
            </a:endParaRPr>
          </a:p>
          <a:p>
            <a:r>
              <a:rPr lang="en-US" sz="2200" dirty="0">
                <a:latin typeface="Aptos" panose="020B0004020202020204" pitchFamily="34" charset="0"/>
              </a:rPr>
              <a:t>By integrating modern technology with traditional commerce, this project will help Ima Market adapt to contemporary consumer demands while expanding its reach to a global audience. Through proper planning, user-centered design, and effective training programs, the platform will not only provide economic opportunities for the vendors but also contribute to sustainable development in Manipur.</a:t>
            </a:r>
            <a:endParaRPr lang="en-GB" sz="2200" dirty="0">
              <a:latin typeface="Aptos" panose="020B000402020202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5" name="Rectangle 2">
            <a:extLst>
              <a:ext uri="{FF2B5EF4-FFF2-40B4-BE49-F238E27FC236}">
                <a16:creationId xmlns:a16="http://schemas.microsoft.com/office/drawing/2014/main" id="{0BD64A1F-6071-93D3-EA46-1973E121458F}"/>
              </a:ext>
            </a:extLst>
          </p:cNvPr>
          <p:cNvSpPr>
            <a:spLocks noGrp="1" noChangeArrowheads="1"/>
          </p:cNvSpPr>
          <p:nvPr>
            <p:ph idx="1"/>
          </p:nvPr>
        </p:nvSpPr>
        <p:spPr bwMode="auto">
          <a:xfrm>
            <a:off x="162045" y="588526"/>
            <a:ext cx="11945073"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R.K. Sharma, "Digital Transformation of Traditional Markets: A Case Study," IEEE Xplore, 2021.</a:t>
            </a:r>
          </a:p>
          <a:p>
            <a:pPr marR="0" lvl="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A. Kumar et al., "E-commerce and Women Entrepreneurship: A Comparative Study," IEEE Women in Technology, 2019.</a:t>
            </a:r>
          </a:p>
          <a:p>
            <a:pPr marR="0" lvl="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N. Singh, "Integrating E-commerce in Traditional Markets: Challenges and Opportunities," IEEE Journal of Commerce, 2020.</a:t>
            </a:r>
          </a:p>
          <a:p>
            <a:pPr marR="0" lvl="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 Devi, "Women Empowerment through E-commerce: The Indian Scenario," IEEE Conference Proceedings, 2022.</a:t>
            </a:r>
          </a:p>
          <a:p>
            <a:pPr marR="0" lvl="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L. Das, "Designing User-Centric E-commerce Platforms for Cultural Markets," IEEE User Experience Journal, 2021.</a:t>
            </a:r>
          </a:p>
          <a:p>
            <a:pPr marR="0" lvl="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M. Singh, "E-commerce Adoption in Developing Economies: Lessons Learned," IEEE Global Development Review, 2019.</a:t>
            </a:r>
          </a:p>
          <a:p>
            <a:pPr marR="0" lvl="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R. Kaur, "Technology-Enabled Women’s Entrepreneurship in Rural Markets," IEEE Rural Entrepreneurship Journal, 2020.</a:t>
            </a:r>
          </a:p>
          <a:p>
            <a:pPr marR="0" lvl="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H. Roy, "Role of Government Policies in Supporting E-commerce in India," IEEE Policy and Economics Journal, 2021.</a:t>
            </a:r>
          </a:p>
          <a:p>
            <a:pPr marR="0" lvl="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A. Verma, "Mobile Commerce for Women Entrepreneurs: A Strategic Framework," IEEE Mobile Technology Conference, 2020.</a:t>
            </a:r>
          </a:p>
          <a:p>
            <a:pPr marR="0" lvl="0"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P. Singh, "Sustainability in E-commerce: The Social and Environmental Impact," IEEE Sustainability Review, 2022.</a:t>
            </a:r>
          </a:p>
          <a:p>
            <a:pPr marR="0" lvl="0"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89496-D265-B5AA-457E-D816B1144E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34E1BF-FC9C-89DC-0773-3E755C6E0488}"/>
              </a:ext>
            </a:extLst>
          </p:cNvPr>
          <p:cNvSpPr>
            <a:spLocks noGrp="1"/>
          </p:cNvSpPr>
          <p:nvPr>
            <p:ph type="title"/>
          </p:nvPr>
        </p:nvSpPr>
        <p:spPr/>
        <p:txBody>
          <a:bodyPr/>
          <a:lstStyle/>
          <a:p>
            <a:r>
              <a:rPr lang="en-GB" dirty="0"/>
              <a:t>Publication details</a:t>
            </a:r>
          </a:p>
        </p:txBody>
      </p:sp>
      <p:sp>
        <p:nvSpPr>
          <p:cNvPr id="3" name="Content Placeholder 2">
            <a:extLst>
              <a:ext uri="{FF2B5EF4-FFF2-40B4-BE49-F238E27FC236}">
                <a16:creationId xmlns:a16="http://schemas.microsoft.com/office/drawing/2014/main" id="{EF3BC986-3C6F-C61F-A4C1-888792552B8C}"/>
              </a:ext>
            </a:extLst>
          </p:cNvPr>
          <p:cNvSpPr>
            <a:spLocks noGrp="1"/>
          </p:cNvSpPr>
          <p:nvPr>
            <p:ph idx="1"/>
          </p:nvPr>
        </p:nvSpPr>
        <p:spPr/>
        <p:txBody>
          <a:bodyPr>
            <a:normAutofit/>
          </a:bodyPr>
          <a:lstStyle/>
          <a:p>
            <a:pPr marL="0" indent="0">
              <a:buNone/>
            </a:pPr>
            <a:r>
              <a:rPr lang="en-US" sz="1800" b="1" dirty="0">
                <a:effectLst/>
                <a:latin typeface="Times New Roman" panose="02020603050405020304" pitchFamily="18" charset="0"/>
                <a:ea typeface="Times New Roman" panose="02020603050405020304" pitchFamily="18" charset="0"/>
              </a:rPr>
              <a:t>Women</a:t>
            </a:r>
            <a:r>
              <a:rPr lang="en-US" sz="1800" b="1" spc="-1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Entrepreneurs</a:t>
            </a:r>
            <a:r>
              <a:rPr lang="en-US" sz="1800" b="1" spc="-1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in</a:t>
            </a:r>
            <a:r>
              <a:rPr lang="en-US" sz="1800" b="1" spc="-9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Ima</a:t>
            </a:r>
            <a:r>
              <a:rPr lang="en-US" sz="1800" b="1" spc="-95" dirty="0">
                <a:effectLst/>
                <a:latin typeface="Times New Roman" panose="02020603050405020304" pitchFamily="18" charset="0"/>
                <a:ea typeface="Times New Roman" panose="02020603050405020304" pitchFamily="18" charset="0"/>
              </a:rPr>
              <a:t> </a:t>
            </a:r>
            <a:r>
              <a:rPr lang="en-US" sz="1800" b="1" spc="-10" dirty="0" err="1">
                <a:effectLst/>
                <a:latin typeface="Times New Roman" panose="02020603050405020304" pitchFamily="18" charset="0"/>
                <a:ea typeface="Times New Roman" panose="02020603050405020304" pitchFamily="18" charset="0"/>
              </a:rPr>
              <a:t>Keithel</a:t>
            </a:r>
            <a:r>
              <a:rPr lang="en-US" sz="1800" b="1" spc="-10" dirty="0">
                <a:effectLst/>
                <a:latin typeface="Times New Roman" panose="02020603050405020304" pitchFamily="18" charset="0"/>
                <a:ea typeface="Times New Roman" panose="02020603050405020304" pitchFamily="18" charset="0"/>
              </a:rPr>
              <a:t>(Market)</a:t>
            </a:r>
          </a:p>
          <a:p>
            <a:pPr marL="0" indent="0">
              <a:buNone/>
            </a:pPr>
            <a:endParaRPr lang="en-IN" sz="1800" dirty="0">
              <a:effectLst/>
              <a:latin typeface="Times New Roman" panose="02020603050405020304" pitchFamily="18" charset="0"/>
              <a:ea typeface="Times New Roman" panose="02020603050405020304" pitchFamily="18" charset="0"/>
            </a:endParaRPr>
          </a:p>
          <a:p>
            <a:pPr marL="0" indent="0">
              <a:buNone/>
            </a:pPr>
            <a:r>
              <a:rPr lang="en-IN" sz="1100" dirty="0"/>
              <a:t>        </a:t>
            </a:r>
            <a:r>
              <a:rPr lang="en-IN" sz="1200" b="1" dirty="0"/>
              <a:t>DOI: 10.15680/IJIRCCE.2025.1301083 </a:t>
            </a:r>
          </a:p>
          <a:p>
            <a:pPr marL="0" indent="0">
              <a:buNone/>
            </a:pPr>
            <a:endParaRPr lang="en-IN" sz="1200" b="1" dirty="0"/>
          </a:p>
          <a:p>
            <a:pPr marL="0" indent="0">
              <a:buNone/>
            </a:pPr>
            <a:r>
              <a:rPr lang="en-IN" sz="1200" b="1" dirty="0">
                <a:latin typeface="+mn-lt"/>
              </a:rPr>
              <a:t> </a:t>
            </a:r>
            <a:r>
              <a:rPr lang="en-US" sz="1400" b="1" i="0" dirty="0">
                <a:effectLst/>
                <a:latin typeface="Times New Roman" panose="02020603050405020304" pitchFamily="18" charset="0"/>
                <a:cs typeface="Times New Roman" panose="02020603050405020304" pitchFamily="18" charset="0"/>
              </a:rPr>
              <a:t>International Journal of Innovative Research in Computer and Communication Engineering</a:t>
            </a:r>
          </a:p>
          <a:p>
            <a:pPr marL="0" indent="0">
              <a:buNone/>
            </a:pPr>
            <a:endParaRPr lang="en-US" sz="1400" b="1" dirty="0">
              <a:latin typeface="Times New Roman" panose="02020603050405020304" pitchFamily="18" charset="0"/>
              <a:cs typeface="Times New Roman" panose="02020603050405020304" pitchFamily="18" charset="0"/>
            </a:endParaRPr>
          </a:p>
          <a:p>
            <a:pPr marL="0" indent="0" algn="ctr">
              <a:buNone/>
            </a:pPr>
            <a:r>
              <a:rPr lang="en-US" sz="1400" b="1" dirty="0">
                <a:effectLst/>
                <a:latin typeface="Open Sans" panose="020B0606030504020204" pitchFamily="34" charset="0"/>
              </a:rPr>
              <a:t>ISSN Approved Journal | Impact factor: 8.625 | ESTD: 2013 | Follows UGC CARE Journal Norms and Guidelines</a:t>
            </a:r>
          </a:p>
          <a:p>
            <a:pPr marL="0" indent="0">
              <a:buNone/>
            </a:pPr>
            <a:br>
              <a:rPr lang="en-US" sz="1100" dirty="0"/>
            </a:br>
            <a:endParaRPr lang="en-GB"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340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333D8-23F9-A4F7-0542-00A24A31CC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388051-0DA1-8B1F-24AE-A3355098AA67}"/>
              </a:ext>
            </a:extLst>
          </p:cNvPr>
          <p:cNvSpPr>
            <a:spLocks noGrp="1"/>
          </p:cNvSpPr>
          <p:nvPr>
            <p:ph type="title"/>
          </p:nvPr>
        </p:nvSpPr>
        <p:spPr/>
        <p:txBody>
          <a:bodyPr/>
          <a:lstStyle/>
          <a:p>
            <a:r>
              <a:rPr lang="en-GB" dirty="0"/>
              <a:t>Achievements</a:t>
            </a:r>
          </a:p>
        </p:txBody>
      </p:sp>
      <p:sp>
        <p:nvSpPr>
          <p:cNvPr id="3" name="Content Placeholder 2">
            <a:extLst>
              <a:ext uri="{FF2B5EF4-FFF2-40B4-BE49-F238E27FC236}">
                <a16:creationId xmlns:a16="http://schemas.microsoft.com/office/drawing/2014/main" id="{8CBF1328-E423-8F14-02CD-917C639CC36C}"/>
              </a:ext>
            </a:extLst>
          </p:cNvPr>
          <p:cNvSpPr>
            <a:spLocks noGrp="1"/>
          </p:cNvSpPr>
          <p:nvPr>
            <p:ph idx="1"/>
          </p:nvPr>
        </p:nvSpPr>
        <p:spPr/>
        <p:txBody>
          <a:bodyPr>
            <a:normAutofit/>
          </a:bodyPr>
          <a:lstStyle/>
          <a:p>
            <a:pPr marL="0" indent="0">
              <a:buNone/>
            </a:pPr>
            <a:r>
              <a:rPr lang="en-GB" sz="1600" dirty="0">
                <a:latin typeface="Times New Roman" panose="02020603050405020304" pitchFamily="18" charset="0"/>
                <a:cs typeface="Times New Roman" panose="02020603050405020304" pitchFamily="18" charset="0"/>
              </a:rPr>
              <a:t>Applied for </a:t>
            </a:r>
            <a:r>
              <a:rPr lang="en-GB" sz="1800" dirty="0">
                <a:latin typeface="Times New Roman" panose="02020603050405020304" pitchFamily="18" charset="0"/>
                <a:cs typeface="Times New Roman" panose="02020603050405020304" pitchFamily="18" charset="0"/>
              </a:rPr>
              <a:t>KARNATAKA STATE COUNCIL FOR SCIENCE AND TECHNIOLOGY,</a:t>
            </a:r>
          </a:p>
          <a:p>
            <a:pPr marL="0" indent="0">
              <a:buNone/>
            </a:pPr>
            <a:r>
              <a:rPr lang="en-GB" sz="1800" dirty="0">
                <a:latin typeface="Times New Roman" panose="02020603050405020304" pitchFamily="18" charset="0"/>
                <a:cs typeface="Times New Roman" panose="02020603050405020304" pitchFamily="18" charset="0"/>
              </a:rPr>
              <a:t>                  Indian Institute of Science campus </a:t>
            </a:r>
            <a:r>
              <a:rPr lang="en-GB" sz="1800">
                <a:latin typeface="Times New Roman" panose="02020603050405020304" pitchFamily="18" charset="0"/>
                <a:cs typeface="Times New Roman" panose="02020603050405020304" pitchFamily="18" charset="0"/>
              </a:rPr>
              <a:t>,Bengaluru</a:t>
            </a:r>
            <a:endParaRPr lang="en-GB" sz="1800" dirty="0">
              <a:latin typeface="Times New Roman" panose="02020603050405020304" pitchFamily="18" charset="0"/>
              <a:cs typeface="Times New Roman" panose="02020603050405020304" pitchFamily="18" charset="0"/>
            </a:endParaRPr>
          </a:p>
          <a:p>
            <a:pPr marL="0" indent="0">
              <a:buNone/>
            </a:pPr>
            <a:endParaRPr lang="en-GB" sz="1400" dirty="0"/>
          </a:p>
        </p:txBody>
      </p:sp>
    </p:spTree>
    <p:extLst>
      <p:ext uri="{BB962C8B-B14F-4D97-AF65-F5344CB8AC3E}">
        <p14:creationId xmlns:p14="http://schemas.microsoft.com/office/powerpoint/2010/main" val="1015602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A1283-627F-3012-B5E3-A2B70F1E43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42B210-DD62-33B5-9305-5AED46C81749}"/>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4CC7B3AF-C4D5-C44A-24B3-D1C100BE32E4}"/>
              </a:ext>
            </a:extLst>
          </p:cNvPr>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4400"/>
              <a:t>Thank You</a:t>
            </a:r>
            <a:endParaRPr lang="en-GB" sz="4400" dirty="0"/>
          </a:p>
          <a:p>
            <a:pPr marL="0" indent="0" algn="ctr">
              <a:buNone/>
            </a:pPr>
            <a:endParaRPr lang="en-GB" sz="4400" dirty="0"/>
          </a:p>
          <a:p>
            <a:pPr marL="0" indent="0" algn="ctr">
              <a:buNone/>
            </a:pPr>
            <a:endParaRPr lang="en-GB" sz="6000" dirty="0"/>
          </a:p>
        </p:txBody>
      </p:sp>
    </p:spTree>
    <p:extLst>
      <p:ext uri="{BB962C8B-B14F-4D97-AF65-F5344CB8AC3E}">
        <p14:creationId xmlns:p14="http://schemas.microsoft.com/office/powerpoint/2010/main" val="123852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buNone/>
            </a:pPr>
            <a:endParaRPr lang="en-US" dirty="0">
              <a:latin typeface="Aptos" panose="020B0004020202020204" pitchFamily="34" charset="0"/>
            </a:endParaRPr>
          </a:p>
          <a:p>
            <a:pPr algn="just"/>
            <a:r>
              <a:rPr lang="en-US" dirty="0">
                <a:latin typeface="Aptos" panose="020B0004020202020204" pitchFamily="34" charset="0"/>
              </a:rPr>
              <a:t>The project aims to develop an </a:t>
            </a:r>
            <a:r>
              <a:rPr lang="en-US" b="1" dirty="0">
                <a:latin typeface="Aptos" panose="020B0004020202020204" pitchFamily="34" charset="0"/>
              </a:rPr>
              <a:t>E-commerce platform for Ima Market</a:t>
            </a:r>
            <a:r>
              <a:rPr lang="en-US" dirty="0">
                <a:latin typeface="Aptos" panose="020B0004020202020204" pitchFamily="34" charset="0"/>
              </a:rPr>
              <a:t>, allowing vendors to sell their products </a:t>
            </a:r>
          </a:p>
          <a:p>
            <a:pPr algn="just"/>
            <a:r>
              <a:rPr lang="en-US" dirty="0">
                <a:latin typeface="Aptos" panose="020B0004020202020204" pitchFamily="34" charset="0"/>
              </a:rPr>
              <a:t>The platform will cater to both local and international customers, providing a seamless shopping experience .</a:t>
            </a:r>
          </a:p>
          <a:p>
            <a:pPr algn="just"/>
            <a:r>
              <a:rPr lang="en-US" dirty="0">
                <a:latin typeface="Aptos" panose="020B0004020202020204" pitchFamily="34" charset="0"/>
              </a:rPr>
              <a:t>This initiative will empower women vendors by providing them with greater access to markets, increased sales opportunities, and enhanced customer engagement. </a:t>
            </a:r>
            <a:endParaRPr lang="en-GB" dirty="0">
              <a:latin typeface="Aptos" panose="020B000402020202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3F415-33CD-D0CD-BFBF-DD0FD3C91E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250C9-6EF1-A61A-E2D8-3804ABCAAC2D}"/>
              </a:ext>
            </a:extLst>
          </p:cNvPr>
          <p:cNvSpPr>
            <a:spLocks noGrp="1"/>
          </p:cNvSpPr>
          <p:nvPr>
            <p:ph type="title"/>
          </p:nvPr>
        </p:nvSpPr>
        <p:spPr/>
        <p:txBody>
          <a:bodyPr/>
          <a:lstStyle/>
          <a:p>
            <a:r>
              <a:rPr lang="en-GB" dirty="0"/>
              <a:t>Literature Review</a:t>
            </a:r>
          </a:p>
        </p:txBody>
      </p:sp>
      <p:sp>
        <p:nvSpPr>
          <p:cNvPr id="3" name="Content Placeholder 2">
            <a:extLst>
              <a:ext uri="{FF2B5EF4-FFF2-40B4-BE49-F238E27FC236}">
                <a16:creationId xmlns:a16="http://schemas.microsoft.com/office/drawing/2014/main" id="{C2C2D64F-8487-CD30-43BB-BD2E9673801A}"/>
              </a:ext>
            </a:extLst>
          </p:cNvPr>
          <p:cNvSpPr>
            <a:spLocks noGrp="1"/>
          </p:cNvSpPr>
          <p:nvPr>
            <p:ph idx="1"/>
          </p:nvPr>
        </p:nvSpPr>
        <p:spPr/>
        <p:txBody>
          <a:bodyPr>
            <a:noAutofit/>
          </a:bodyPr>
          <a:lstStyle/>
          <a:p>
            <a:pPr marL="0" indent="0">
              <a:buNone/>
            </a:pPr>
            <a:r>
              <a:rPr lang="en-US" sz="1600" dirty="0">
                <a:latin typeface="Aptos" panose="020B0004020202020204" pitchFamily="34" charset="0"/>
              </a:rPr>
              <a:t>To understand the subject comprehensively, the following research papers have been reviewed:</a:t>
            </a:r>
          </a:p>
          <a:p>
            <a:pPr>
              <a:buFont typeface="+mj-lt"/>
              <a:buAutoNum type="arabicPeriod"/>
            </a:pPr>
            <a:r>
              <a:rPr lang="en-US" sz="1600" b="1" dirty="0">
                <a:latin typeface="Aptos" panose="020B0004020202020204" pitchFamily="34" charset="0"/>
              </a:rPr>
              <a:t>R.K. </a:t>
            </a:r>
            <a:r>
              <a:rPr lang="en-US" sz="1600" b="1" dirty="0" err="1">
                <a:latin typeface="Aptos" panose="020B0004020202020204" pitchFamily="34" charset="0"/>
              </a:rPr>
              <a:t>Sanayaima</a:t>
            </a:r>
            <a:r>
              <a:rPr lang="en-US" sz="1600" b="1" dirty="0">
                <a:latin typeface="Aptos" panose="020B0004020202020204" pitchFamily="34" charset="0"/>
              </a:rPr>
              <a:t>, "Socio-economic Analysis of Ima Market in Manipur,"</a:t>
            </a:r>
            <a:r>
              <a:rPr lang="en-US" sz="1600" dirty="0">
                <a:latin typeface="Aptos" panose="020B0004020202020204" pitchFamily="34" charset="0"/>
              </a:rPr>
              <a:t> </a:t>
            </a:r>
            <a:r>
              <a:rPr lang="en-US" sz="1600" i="1" dirty="0">
                <a:latin typeface="Aptos" panose="020B0004020202020204" pitchFamily="34" charset="0"/>
              </a:rPr>
              <a:t>IEEE Xplore, 2022</a:t>
            </a:r>
            <a:r>
              <a:rPr lang="en-US" sz="1600" dirty="0">
                <a:latin typeface="Aptos" panose="020B0004020202020204" pitchFamily="34" charset="0"/>
              </a:rPr>
              <a:t>.</a:t>
            </a:r>
            <a:br>
              <a:rPr lang="en-US" sz="1600" dirty="0">
                <a:latin typeface="Aptos" panose="020B0004020202020204" pitchFamily="34" charset="0"/>
              </a:rPr>
            </a:br>
            <a:r>
              <a:rPr lang="en-US" sz="1600" dirty="0">
                <a:latin typeface="Aptos" panose="020B0004020202020204" pitchFamily="34" charset="0"/>
              </a:rPr>
              <a:t>This paper examines the economic roles played by women in Ima Market and their contributions to the local economy. It emphasizes the empowerment of women and challenges faced by the market in the face of modern development.</a:t>
            </a:r>
          </a:p>
          <a:p>
            <a:pPr>
              <a:buFont typeface="+mj-lt"/>
              <a:buAutoNum type="arabicPeriod"/>
            </a:pPr>
            <a:r>
              <a:rPr lang="en-US" sz="1600" b="1" dirty="0">
                <a:latin typeface="Aptos" panose="020B0004020202020204" pitchFamily="34" charset="0"/>
              </a:rPr>
              <a:t>L. Devi, "Cultural Heritage and the Ima Market: A Historical Perspective,"</a:t>
            </a:r>
            <a:r>
              <a:rPr lang="en-US" sz="1600" dirty="0">
                <a:latin typeface="Aptos" panose="020B0004020202020204" pitchFamily="34" charset="0"/>
              </a:rPr>
              <a:t> </a:t>
            </a:r>
            <a:r>
              <a:rPr lang="en-US" sz="1600" i="1" dirty="0">
                <a:latin typeface="Aptos" panose="020B0004020202020204" pitchFamily="34" charset="0"/>
              </a:rPr>
              <a:t>IEEE Conference, 2020</a:t>
            </a:r>
            <a:r>
              <a:rPr lang="en-US" sz="1600" dirty="0">
                <a:latin typeface="Aptos" panose="020B0004020202020204" pitchFamily="34" charset="0"/>
              </a:rPr>
              <a:t>.</a:t>
            </a:r>
            <a:br>
              <a:rPr lang="en-US" sz="1600" dirty="0">
                <a:latin typeface="Aptos" panose="020B0004020202020204" pitchFamily="34" charset="0"/>
              </a:rPr>
            </a:br>
            <a:r>
              <a:rPr lang="en-US" sz="1600" dirty="0">
                <a:latin typeface="Aptos" panose="020B0004020202020204" pitchFamily="34" charset="0"/>
              </a:rPr>
              <a:t>The historical context of Ima Market is outlined, detailing its origins and evolution. The paper also discusses the role of the market in safeguarding cultural heritage.</a:t>
            </a:r>
          </a:p>
          <a:p>
            <a:pPr>
              <a:buFont typeface="+mj-lt"/>
              <a:buAutoNum type="arabicPeriod"/>
            </a:pPr>
            <a:r>
              <a:rPr lang="en-US" sz="1600" b="1" dirty="0">
                <a:latin typeface="Aptos" panose="020B0004020202020204" pitchFamily="34" charset="0"/>
              </a:rPr>
              <a:t>N. Singh et al., "Impact of Modern Retail on Traditional Markets: Case Study of Ima </a:t>
            </a:r>
            <a:r>
              <a:rPr lang="en-US" sz="1600" b="1" dirty="0" err="1">
                <a:latin typeface="Aptos" panose="020B0004020202020204" pitchFamily="34" charset="0"/>
              </a:rPr>
              <a:t>Keithel</a:t>
            </a:r>
            <a:r>
              <a:rPr lang="en-US" sz="1600" b="1" dirty="0">
                <a:latin typeface="Aptos" panose="020B0004020202020204" pitchFamily="34" charset="0"/>
              </a:rPr>
              <a:t>,"</a:t>
            </a:r>
            <a:r>
              <a:rPr lang="en-US" sz="1600" dirty="0">
                <a:latin typeface="Aptos" panose="020B0004020202020204" pitchFamily="34" charset="0"/>
              </a:rPr>
              <a:t> </a:t>
            </a:r>
            <a:r>
              <a:rPr lang="en-US" sz="1600" i="1" dirty="0">
                <a:latin typeface="Aptos" panose="020B0004020202020204" pitchFamily="34" charset="0"/>
              </a:rPr>
              <a:t>IEEE Proceedings, 2019</a:t>
            </a:r>
            <a:r>
              <a:rPr lang="en-US" sz="1600" dirty="0">
                <a:latin typeface="Aptos" panose="020B0004020202020204" pitchFamily="34" charset="0"/>
              </a:rPr>
              <a:t>.</a:t>
            </a:r>
            <a:br>
              <a:rPr lang="en-US" sz="1600" dirty="0">
                <a:latin typeface="Aptos" panose="020B0004020202020204" pitchFamily="34" charset="0"/>
              </a:rPr>
            </a:br>
            <a:r>
              <a:rPr lang="en-US" sz="1600" dirty="0">
                <a:latin typeface="Aptos" panose="020B0004020202020204" pitchFamily="34" charset="0"/>
              </a:rPr>
              <a:t>This study focuses on the competition faced by traditional markets like Ima Market from emerging retail stores and e-commerce platforms.</a:t>
            </a:r>
          </a:p>
          <a:p>
            <a:pPr>
              <a:buFont typeface="+mj-lt"/>
              <a:buAutoNum type="arabicPeriod"/>
            </a:pPr>
            <a:r>
              <a:rPr lang="en-US" sz="1600" b="1" dirty="0">
                <a:latin typeface="Aptos" panose="020B0004020202020204" pitchFamily="34" charset="0"/>
              </a:rPr>
              <a:t>A. Kumar, "Women Empowerment through Traditional Markets,"</a:t>
            </a:r>
            <a:r>
              <a:rPr lang="en-US" sz="1600" dirty="0">
                <a:latin typeface="Aptos" panose="020B0004020202020204" pitchFamily="34" charset="0"/>
              </a:rPr>
              <a:t> </a:t>
            </a:r>
            <a:r>
              <a:rPr lang="en-US" sz="1600" i="1" dirty="0">
                <a:latin typeface="Aptos" panose="020B0004020202020204" pitchFamily="34" charset="0"/>
              </a:rPr>
              <a:t>IEEE Women in Engineering, 2018</a:t>
            </a:r>
            <a:r>
              <a:rPr lang="en-US" sz="1600" dirty="0">
                <a:latin typeface="Aptos" panose="020B0004020202020204" pitchFamily="34" charset="0"/>
              </a:rPr>
              <a:t>.</a:t>
            </a:r>
            <a:br>
              <a:rPr lang="en-US" sz="1600" dirty="0">
                <a:latin typeface="Aptos" panose="020B0004020202020204" pitchFamily="34" charset="0"/>
              </a:rPr>
            </a:br>
            <a:r>
              <a:rPr lang="en-US" sz="1600" dirty="0">
                <a:latin typeface="Aptos" panose="020B0004020202020204" pitchFamily="34" charset="0"/>
              </a:rPr>
              <a:t>The study highlights the empowerment of women through the lens of traditional markets such as Ima Market, particularly emphasizing their financial independence.</a:t>
            </a:r>
          </a:p>
          <a:p>
            <a:pPr>
              <a:buFont typeface="+mj-lt"/>
              <a:buAutoNum type="arabicPeriod"/>
            </a:pPr>
            <a:r>
              <a:rPr lang="en-US" sz="1600" b="1" dirty="0">
                <a:latin typeface="Aptos" panose="020B0004020202020204" pitchFamily="34" charset="0"/>
              </a:rPr>
              <a:t>S. Das, "Resilience of Traditional Markets in Urbanizing India,"</a:t>
            </a:r>
            <a:r>
              <a:rPr lang="en-US" sz="1600" dirty="0">
                <a:latin typeface="Aptos" panose="020B0004020202020204" pitchFamily="34" charset="0"/>
              </a:rPr>
              <a:t> </a:t>
            </a:r>
            <a:r>
              <a:rPr lang="en-US" sz="1600" i="1" dirty="0">
                <a:latin typeface="Aptos" panose="020B0004020202020204" pitchFamily="34" charset="0"/>
              </a:rPr>
              <a:t>IEEE Journal of Urban Development, 2021</a:t>
            </a:r>
            <a:r>
              <a:rPr lang="en-US" sz="1600" dirty="0">
                <a:latin typeface="Aptos" panose="020B0004020202020204" pitchFamily="34" charset="0"/>
              </a:rPr>
              <a:t>.</a:t>
            </a:r>
            <a:br>
              <a:rPr lang="en-US" sz="1600" dirty="0">
                <a:latin typeface="Aptos" panose="020B0004020202020204" pitchFamily="34" charset="0"/>
              </a:rPr>
            </a:br>
            <a:r>
              <a:rPr lang="en-US" sz="1600" dirty="0">
                <a:latin typeface="Aptos" panose="020B0004020202020204" pitchFamily="34" charset="0"/>
              </a:rPr>
              <a:t>This paper investigates how traditional markets, including Ima Market, adapt to rapid urbanization and modernization.</a:t>
            </a:r>
          </a:p>
          <a:p>
            <a:endParaRPr lang="en-GB" sz="1600" dirty="0">
              <a:latin typeface="Aptos" panose="020B0004020202020204" pitchFamily="34" charset="0"/>
            </a:endParaRPr>
          </a:p>
        </p:txBody>
      </p:sp>
    </p:spTree>
    <p:extLst>
      <p:ext uri="{BB962C8B-B14F-4D97-AF65-F5344CB8AC3E}">
        <p14:creationId xmlns:p14="http://schemas.microsoft.com/office/powerpoint/2010/main" val="379423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4" name="Rectangle 1">
            <a:extLst>
              <a:ext uri="{FF2B5EF4-FFF2-40B4-BE49-F238E27FC236}">
                <a16:creationId xmlns:a16="http://schemas.microsoft.com/office/drawing/2014/main" id="{BAEFFDC7-FC7B-292F-9631-B40D8CAAAAC0}"/>
              </a:ext>
            </a:extLst>
          </p:cNvPr>
          <p:cNvSpPr>
            <a:spLocks noGrp="1" noChangeArrowheads="1"/>
          </p:cNvSpPr>
          <p:nvPr>
            <p:ph idx="1"/>
          </p:nvPr>
        </p:nvSpPr>
        <p:spPr bwMode="auto">
          <a:xfrm>
            <a:off x="812800" y="1161258"/>
            <a:ext cx="106680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M. Singh, "Challenges of Preserving Cultural Markets in a Digital Era,"</a:t>
            </a:r>
            <a:r>
              <a:rPr kumimoji="0" lang="en-US" altLang="en-US" sz="1800" b="0" i="0" u="none" strike="noStrike" cap="none" normalizeH="0" baseline="0" dirty="0">
                <a:ln>
                  <a:noFill/>
                </a:ln>
                <a:solidFill>
                  <a:schemeClr val="tx1"/>
                </a:solidFill>
                <a:effectLst/>
                <a:latin typeface="Aptos" panose="020B0004020202020204" pitchFamily="34" charset="0"/>
              </a:rPr>
              <a:t> </a:t>
            </a:r>
            <a:r>
              <a:rPr kumimoji="0" lang="en-US" altLang="en-US" sz="1800" b="0" i="1" u="none" strike="noStrike" cap="none" normalizeH="0" baseline="0" dirty="0">
                <a:ln>
                  <a:noFill/>
                </a:ln>
                <a:solidFill>
                  <a:schemeClr val="tx1"/>
                </a:solidFill>
                <a:effectLst/>
                <a:latin typeface="Aptos" panose="020B0004020202020204" pitchFamily="34" charset="0"/>
              </a:rPr>
              <a:t>IEEE Cultural Studies Journal, 2021</a:t>
            </a:r>
            <a:r>
              <a:rPr kumimoji="0" lang="en-US" altLang="en-US" sz="1800" b="0" i="0" u="none" strike="noStrike" cap="none" normalizeH="0" baseline="0" dirty="0">
                <a:ln>
                  <a:noFill/>
                </a:ln>
                <a:solidFill>
                  <a:schemeClr val="tx1"/>
                </a:solidFill>
                <a:effectLst/>
                <a:latin typeface="Aptos" panose="020B0004020202020204" pitchFamily="34" charset="0"/>
              </a:rPr>
              <a:t>.</a:t>
            </a:r>
            <a:br>
              <a:rPr kumimoji="0" lang="en-US" altLang="en-US" sz="1800" b="0" i="0" u="none" strike="noStrike" cap="none" normalizeH="0" baseline="0" dirty="0">
                <a:ln>
                  <a:noFill/>
                </a:ln>
                <a:solidFill>
                  <a:schemeClr val="tx1"/>
                </a:solidFill>
                <a:effectLst/>
                <a:latin typeface="Aptos" panose="020B0004020202020204" pitchFamily="34" charset="0"/>
              </a:rPr>
            </a:br>
            <a:r>
              <a:rPr kumimoji="0" lang="en-US" altLang="en-US" sz="1800" b="0" i="0" u="none" strike="noStrike" cap="none" normalizeH="0" baseline="0" dirty="0">
                <a:ln>
                  <a:noFill/>
                </a:ln>
                <a:solidFill>
                  <a:schemeClr val="tx1"/>
                </a:solidFill>
                <a:effectLst/>
                <a:latin typeface="Aptos" panose="020B0004020202020204" pitchFamily="34" charset="0"/>
              </a:rPr>
              <a:t>Focuses on the challenges faced by traditional markets in integrating with digital platforms and suggests strategies for cultural preservation.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R. Sharma, "Manipur's Economic Landscape and the Role of Traditional Markets,"</a:t>
            </a:r>
            <a:r>
              <a:rPr kumimoji="0" lang="en-US" altLang="en-US" sz="1800" b="0" i="0" u="none" strike="noStrike" cap="none" normalizeH="0" baseline="0" dirty="0">
                <a:ln>
                  <a:noFill/>
                </a:ln>
                <a:solidFill>
                  <a:schemeClr val="tx1"/>
                </a:solidFill>
                <a:effectLst/>
                <a:latin typeface="Aptos" panose="020B0004020202020204" pitchFamily="34" charset="0"/>
              </a:rPr>
              <a:t> </a:t>
            </a:r>
            <a:r>
              <a:rPr kumimoji="0" lang="en-US" altLang="en-US" sz="1800" b="0" i="1" u="none" strike="noStrike" cap="none" normalizeH="0" baseline="0" dirty="0">
                <a:ln>
                  <a:noFill/>
                </a:ln>
                <a:solidFill>
                  <a:schemeClr val="tx1"/>
                </a:solidFill>
                <a:effectLst/>
                <a:latin typeface="Aptos" panose="020B0004020202020204" pitchFamily="34" charset="0"/>
              </a:rPr>
              <a:t>IEEE Xplore, 2020</a:t>
            </a:r>
            <a:r>
              <a:rPr kumimoji="0" lang="en-US" altLang="en-US" sz="1800" b="0" i="0" u="none" strike="noStrike" cap="none" normalizeH="0" baseline="0" dirty="0">
                <a:ln>
                  <a:noFill/>
                </a:ln>
                <a:solidFill>
                  <a:schemeClr val="tx1"/>
                </a:solidFill>
                <a:effectLst/>
                <a:latin typeface="Aptos" panose="020B0004020202020204" pitchFamily="34" charset="0"/>
              </a:rPr>
              <a:t>.</a:t>
            </a:r>
            <a:br>
              <a:rPr kumimoji="0" lang="en-US" altLang="en-US" sz="1800" b="0" i="0" u="none" strike="noStrike" cap="none" normalizeH="0" baseline="0" dirty="0">
                <a:ln>
                  <a:noFill/>
                </a:ln>
                <a:solidFill>
                  <a:schemeClr val="tx1"/>
                </a:solidFill>
                <a:effectLst/>
                <a:latin typeface="Aptos" panose="020B0004020202020204" pitchFamily="34" charset="0"/>
              </a:rPr>
            </a:br>
            <a:r>
              <a:rPr kumimoji="0" lang="en-US" altLang="en-US" sz="1800" b="0" i="0" u="none" strike="noStrike" cap="none" normalizeH="0" baseline="0" dirty="0">
                <a:ln>
                  <a:noFill/>
                </a:ln>
                <a:solidFill>
                  <a:schemeClr val="tx1"/>
                </a:solidFill>
                <a:effectLst/>
                <a:latin typeface="Aptos" panose="020B0004020202020204" pitchFamily="34" charset="0"/>
              </a:rPr>
              <a:t>A comprehensive overview of Manipur’s economy and the role of Ima Market in shaping its economic landscape.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A. Kaur, "Marketplaces as Hubs for Social Change: A Case Study of Ima </a:t>
            </a:r>
            <a:r>
              <a:rPr kumimoji="0" lang="en-US" altLang="en-US" sz="1800" b="1" i="0" u="none" strike="noStrike" cap="none" normalizeH="0" baseline="0" dirty="0" err="1">
                <a:ln>
                  <a:noFill/>
                </a:ln>
                <a:solidFill>
                  <a:schemeClr val="tx1"/>
                </a:solidFill>
                <a:effectLst/>
                <a:latin typeface="Aptos" panose="020B0004020202020204" pitchFamily="34" charset="0"/>
              </a:rPr>
              <a:t>Keithel</a:t>
            </a:r>
            <a:r>
              <a:rPr kumimoji="0" lang="en-US" altLang="en-US" sz="1800" b="1" i="0" u="none" strike="noStrike" cap="none" normalizeH="0" baseline="0" dirty="0">
                <a:ln>
                  <a:noFill/>
                </a:ln>
                <a:solidFill>
                  <a:schemeClr val="tx1"/>
                </a:solidFill>
                <a:effectLst/>
                <a:latin typeface="Aptos" panose="020B0004020202020204" pitchFamily="34" charset="0"/>
              </a:rPr>
              <a:t>,"</a:t>
            </a:r>
            <a:r>
              <a:rPr kumimoji="0" lang="en-US" altLang="en-US" sz="1800" b="0" i="0" u="none" strike="noStrike" cap="none" normalizeH="0" baseline="0" dirty="0">
                <a:ln>
                  <a:noFill/>
                </a:ln>
                <a:solidFill>
                  <a:schemeClr val="tx1"/>
                </a:solidFill>
                <a:effectLst/>
                <a:latin typeface="Aptos" panose="020B0004020202020204" pitchFamily="34" charset="0"/>
              </a:rPr>
              <a:t> </a:t>
            </a:r>
            <a:r>
              <a:rPr kumimoji="0" lang="en-US" altLang="en-US" sz="1800" b="0" i="1" u="none" strike="noStrike" cap="none" normalizeH="0" baseline="0" dirty="0">
                <a:ln>
                  <a:noFill/>
                </a:ln>
                <a:solidFill>
                  <a:schemeClr val="tx1"/>
                </a:solidFill>
                <a:effectLst/>
                <a:latin typeface="Aptos" panose="020B0004020202020204" pitchFamily="34" charset="0"/>
              </a:rPr>
              <a:t>IEEE Social Development Review, 2019</a:t>
            </a:r>
            <a:r>
              <a:rPr kumimoji="0" lang="en-US" altLang="en-US" sz="1800" b="0" i="0" u="none" strike="noStrike" cap="none" normalizeH="0" baseline="0" dirty="0">
                <a:ln>
                  <a:noFill/>
                </a:ln>
                <a:solidFill>
                  <a:schemeClr val="tx1"/>
                </a:solidFill>
                <a:effectLst/>
                <a:latin typeface="Aptos" panose="020B0004020202020204" pitchFamily="34" charset="0"/>
              </a:rPr>
              <a:t>.</a:t>
            </a:r>
            <a:br>
              <a:rPr kumimoji="0" lang="en-US" altLang="en-US" sz="1800" b="0" i="0" u="none" strike="noStrike" cap="none" normalizeH="0" baseline="0" dirty="0">
                <a:ln>
                  <a:noFill/>
                </a:ln>
                <a:solidFill>
                  <a:schemeClr val="tx1"/>
                </a:solidFill>
                <a:effectLst/>
                <a:latin typeface="Aptos" panose="020B0004020202020204" pitchFamily="34" charset="0"/>
              </a:rPr>
            </a:br>
            <a:r>
              <a:rPr kumimoji="0" lang="en-US" altLang="en-US" sz="1800" b="0" i="0" u="none" strike="noStrike" cap="none" normalizeH="0" baseline="0" dirty="0">
                <a:ln>
                  <a:noFill/>
                </a:ln>
                <a:solidFill>
                  <a:schemeClr val="tx1"/>
                </a:solidFill>
                <a:effectLst/>
                <a:latin typeface="Aptos" panose="020B0004020202020204" pitchFamily="34" charset="0"/>
              </a:rPr>
              <a:t>This paper explores the societal changes brought about by women-led markets and their impact on the larger community.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H. Roy, "Role of Government Policies in Supporting Traditional Markets,"</a:t>
            </a:r>
            <a:r>
              <a:rPr kumimoji="0" lang="en-US" altLang="en-US" sz="1800" b="0" i="0" u="none" strike="noStrike" cap="none" normalizeH="0" baseline="0" dirty="0">
                <a:ln>
                  <a:noFill/>
                </a:ln>
                <a:solidFill>
                  <a:schemeClr val="tx1"/>
                </a:solidFill>
                <a:effectLst/>
                <a:latin typeface="Aptos" panose="020B0004020202020204" pitchFamily="34" charset="0"/>
              </a:rPr>
              <a:t> </a:t>
            </a:r>
            <a:r>
              <a:rPr kumimoji="0" lang="en-US" altLang="en-US" sz="1800" b="0" i="1" u="none" strike="noStrike" cap="none" normalizeH="0" baseline="0" dirty="0">
                <a:ln>
                  <a:noFill/>
                </a:ln>
                <a:solidFill>
                  <a:schemeClr val="tx1"/>
                </a:solidFill>
                <a:effectLst/>
                <a:latin typeface="Aptos" panose="020B0004020202020204" pitchFamily="34" charset="0"/>
              </a:rPr>
              <a:t>IEEE Policy Review, 2022</a:t>
            </a:r>
            <a:r>
              <a:rPr kumimoji="0" lang="en-US" altLang="en-US" sz="1800" b="0" i="0" u="none" strike="noStrike" cap="none" normalizeH="0" baseline="0" dirty="0">
                <a:ln>
                  <a:noFill/>
                </a:ln>
                <a:solidFill>
                  <a:schemeClr val="tx1"/>
                </a:solidFill>
                <a:effectLst/>
                <a:latin typeface="Aptos" panose="020B0004020202020204" pitchFamily="34" charset="0"/>
              </a:rPr>
              <a:t>.</a:t>
            </a:r>
            <a:br>
              <a:rPr kumimoji="0" lang="en-US" altLang="en-US" sz="1800" b="0" i="0" u="none" strike="noStrike" cap="none" normalizeH="0" baseline="0" dirty="0">
                <a:ln>
                  <a:noFill/>
                </a:ln>
                <a:solidFill>
                  <a:schemeClr val="tx1"/>
                </a:solidFill>
                <a:effectLst/>
                <a:latin typeface="Aptos" panose="020B0004020202020204" pitchFamily="34" charset="0"/>
              </a:rPr>
            </a:br>
            <a:r>
              <a:rPr kumimoji="0" lang="en-US" altLang="en-US" sz="1800" b="0" i="0" u="none" strike="noStrike" cap="none" normalizeH="0" baseline="0" dirty="0">
                <a:ln>
                  <a:noFill/>
                </a:ln>
                <a:solidFill>
                  <a:schemeClr val="tx1"/>
                </a:solidFill>
                <a:effectLst/>
                <a:latin typeface="Aptos" panose="020B0004020202020204" pitchFamily="34" charset="0"/>
              </a:rPr>
              <a:t>Analyzes how government policies can help in preserving and promoting traditional markets like Ima Market.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ptos" panose="020B0004020202020204" pitchFamily="34" charset="0"/>
              </a:rPr>
              <a:t>P. Singh, "Sustainability of Ima Market: Environmental and Social Aspects,"</a:t>
            </a:r>
            <a:r>
              <a:rPr kumimoji="0" lang="en-US" altLang="en-US" sz="1800" b="0" i="0" u="none" strike="noStrike" cap="none" normalizeH="0" baseline="0" dirty="0">
                <a:ln>
                  <a:noFill/>
                </a:ln>
                <a:solidFill>
                  <a:schemeClr val="tx1"/>
                </a:solidFill>
                <a:effectLst/>
                <a:latin typeface="Aptos" panose="020B0004020202020204" pitchFamily="34" charset="0"/>
              </a:rPr>
              <a:t> </a:t>
            </a:r>
            <a:r>
              <a:rPr kumimoji="0" lang="en-US" altLang="en-US" sz="1800" b="0" i="1" u="none" strike="noStrike" cap="none" normalizeH="0" baseline="0" dirty="0">
                <a:ln>
                  <a:noFill/>
                </a:ln>
                <a:solidFill>
                  <a:schemeClr val="tx1"/>
                </a:solidFill>
                <a:effectLst/>
                <a:latin typeface="Aptos" panose="020B0004020202020204" pitchFamily="34" charset="0"/>
              </a:rPr>
              <a:t>IEEE Sustainability Conference, 2021</a:t>
            </a:r>
            <a:r>
              <a:rPr kumimoji="0" lang="en-US" altLang="en-US" sz="1800" b="0" i="0" u="none" strike="noStrike" cap="none" normalizeH="0" baseline="0" dirty="0">
                <a:ln>
                  <a:noFill/>
                </a:ln>
                <a:solidFill>
                  <a:schemeClr val="tx1"/>
                </a:solidFill>
                <a:effectLst/>
                <a:latin typeface="Aptos" panose="020B0004020202020204" pitchFamily="34" charset="0"/>
              </a:rPr>
              <a:t>.</a:t>
            </a:r>
            <a:br>
              <a:rPr kumimoji="0" lang="en-US" altLang="en-US" sz="1800" b="0" i="0" u="none" strike="noStrike" cap="none" normalizeH="0" baseline="0" dirty="0">
                <a:ln>
                  <a:noFill/>
                </a:ln>
                <a:solidFill>
                  <a:schemeClr val="tx1"/>
                </a:solidFill>
                <a:effectLst/>
                <a:latin typeface="Aptos" panose="020B0004020202020204" pitchFamily="34" charset="0"/>
              </a:rPr>
            </a:br>
            <a:r>
              <a:rPr kumimoji="0" lang="en-US" altLang="en-US" sz="1800" b="0" i="0" u="none" strike="noStrike" cap="none" normalizeH="0" baseline="0" dirty="0">
                <a:ln>
                  <a:noFill/>
                </a:ln>
                <a:solidFill>
                  <a:schemeClr val="tx1"/>
                </a:solidFill>
                <a:effectLst/>
                <a:latin typeface="Aptos" panose="020B0004020202020204" pitchFamily="34" charset="0"/>
              </a:rPr>
              <a:t>This study focuses on the environmental and social sustainability of the market and how it can be maintained amid modern development pressures.</a:t>
            </a:r>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34BBE-6C20-661E-3695-45C23DD07C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BFCD48-187F-1673-00BC-590D0849472A}"/>
              </a:ext>
            </a:extLst>
          </p:cNvPr>
          <p:cNvSpPr>
            <a:spLocks noGrp="1"/>
          </p:cNvSpPr>
          <p:nvPr>
            <p:ph type="title"/>
          </p:nvPr>
        </p:nvSpPr>
        <p:spPr/>
        <p:txBody>
          <a:bodyPr/>
          <a:lstStyle/>
          <a:p>
            <a:r>
              <a:rPr lang="en-GB" dirty="0"/>
              <a:t>Research gaps Identified</a:t>
            </a:r>
          </a:p>
        </p:txBody>
      </p:sp>
      <p:sp>
        <p:nvSpPr>
          <p:cNvPr id="4" name="Rectangle 1">
            <a:extLst>
              <a:ext uri="{FF2B5EF4-FFF2-40B4-BE49-F238E27FC236}">
                <a16:creationId xmlns:a16="http://schemas.microsoft.com/office/drawing/2014/main" id="{ABA520CF-7E14-48BC-5587-B067656D63D4}"/>
              </a:ext>
            </a:extLst>
          </p:cNvPr>
          <p:cNvSpPr>
            <a:spLocks noGrp="1" noChangeArrowheads="1"/>
          </p:cNvSpPr>
          <p:nvPr>
            <p:ph idx="1"/>
          </p:nvPr>
        </p:nvSpPr>
        <p:spPr bwMode="auto">
          <a:xfrm>
            <a:off x="699796" y="1851303"/>
            <a:ext cx="10781004" cy="227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 marR="60325" algn="just">
              <a:lnSpc>
                <a:spcPct val="156000"/>
              </a:lnSpc>
              <a:spcBef>
                <a:spcPts val="35"/>
              </a:spcBef>
            </a:pPr>
            <a:r>
              <a:rPr lang="en-US" sz="1800" spc="-10" dirty="0" err="1">
                <a:effectLst/>
                <a:latin typeface="Times New Roman" panose="02020603050405020304" pitchFamily="18" charset="0"/>
                <a:ea typeface="Times New Roman" panose="02020603050405020304" pitchFamily="18" charset="0"/>
              </a:rPr>
              <a:t>Longjam</a:t>
            </a:r>
            <a:r>
              <a:rPr lang="en-US" sz="1800" spc="-10"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spc="-50" dirty="0">
                <a:effectLst/>
                <a:latin typeface="Times New Roman" panose="02020603050405020304" pitchFamily="18" charset="0"/>
                <a:ea typeface="Times New Roman" panose="02020603050405020304" pitchFamily="18" charset="0"/>
              </a:rPr>
              <a:t>R. </a:t>
            </a:r>
            <a:r>
              <a:rPr lang="en-US" sz="1800" spc="-10" dirty="0">
                <a:effectLst/>
                <a:latin typeface="Times New Roman" panose="02020603050405020304" pitchFamily="18" charset="0"/>
                <a:ea typeface="Times New Roman" panose="02020603050405020304" pitchFamily="18" charset="0"/>
              </a:rPr>
              <a:t>(2016).-</a:t>
            </a:r>
            <a:r>
              <a:rPr lang="en-US" sz="1800" dirty="0">
                <a:effectLst/>
                <a:latin typeface="Times New Roman" panose="02020603050405020304" pitchFamily="18" charset="0"/>
                <a:ea typeface="Times New Roman" panose="02020603050405020304" pitchFamily="18" charset="0"/>
              </a:rPr>
              <a:t>Challenges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prospects of entrepreneurship in </a:t>
            </a:r>
            <a:r>
              <a:rPr lang="en-US" sz="1800" spc="-10" dirty="0">
                <a:effectLst/>
                <a:latin typeface="Times New Roman" panose="02020603050405020304" pitchFamily="18" charset="0"/>
                <a:ea typeface="Times New Roman" panose="02020603050405020304" pitchFamily="18" charset="0"/>
              </a:rPr>
              <a:t>Manipur,</a:t>
            </a:r>
            <a:r>
              <a:rPr lang="en-US" sz="1800" dirty="0">
                <a:effectLst/>
                <a:latin typeface="Times New Roman" panose="02020603050405020304" pitchFamily="18" charset="0"/>
                <a:ea typeface="Times New Roman" panose="02020603050405020304" pitchFamily="18" charset="0"/>
              </a:rPr>
              <a:t> A case study of Ima </a:t>
            </a:r>
            <a:r>
              <a:rPr lang="en-US" sz="1800" dirty="0" err="1">
                <a:effectLst/>
                <a:latin typeface="Times New Roman" panose="02020603050405020304" pitchFamily="18" charset="0"/>
                <a:ea typeface="Times New Roman" panose="02020603050405020304" pitchFamily="18" charset="0"/>
              </a:rPr>
              <a:t>Keithel</a:t>
            </a:r>
            <a:r>
              <a:rPr lang="en-US" sz="1800" dirty="0">
                <a:effectLst/>
                <a:latin typeface="Times New Roman" panose="02020603050405020304" pitchFamily="18" charset="0"/>
                <a:ea typeface="Times New Roman" panose="02020603050405020304" pitchFamily="18" charset="0"/>
              </a:rPr>
              <a:t>. Asian Journal of Research in Business</a:t>
            </a:r>
            <a:r>
              <a:rPr lang="en-US" sz="1800" spc="29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Economics</a:t>
            </a:r>
            <a:r>
              <a:rPr lang="en-US" sz="1800" spc="310" dirty="0">
                <a:effectLst/>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and</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spc="-10" dirty="0">
                <a:effectLst/>
                <a:latin typeface="Times New Roman" panose="02020603050405020304" pitchFamily="18" charset="0"/>
                <a:ea typeface="Times New Roman" panose="02020603050405020304" pitchFamily="18" charset="0"/>
              </a:rPr>
              <a:t>Management</a:t>
            </a:r>
          </a:p>
          <a:p>
            <a:pPr marL="74930" marR="74930">
              <a:lnSpc>
                <a:spcPct val="155000"/>
              </a:lnSpc>
              <a:spcBef>
                <a:spcPts val="35"/>
              </a:spcBef>
              <a:tabLst>
                <a:tab pos="723900" algn="l"/>
                <a:tab pos="984885" algn="l"/>
                <a:tab pos="1195070" algn="l"/>
              </a:tabLst>
            </a:pPr>
            <a:r>
              <a:rPr lang="en-US" sz="1800" dirty="0">
                <a:effectLst/>
                <a:latin typeface="Times New Roman" panose="02020603050405020304" pitchFamily="18" charset="0"/>
                <a:ea typeface="Times New Roman" panose="02020603050405020304" pitchFamily="18" charset="0"/>
              </a:rPr>
              <a:t>Meitei,</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 &amp;</a:t>
            </a:r>
            <a:r>
              <a:rPr lang="en-US" sz="1800" spc="350" dirty="0">
                <a:effectLst/>
                <a:latin typeface="Times New Roman" panose="02020603050405020304" pitchFamily="18" charset="0"/>
                <a:ea typeface="Times New Roman" panose="02020603050405020304" pitchFamily="18" charset="0"/>
              </a:rPr>
              <a:t> </a:t>
            </a:r>
            <a:r>
              <a:rPr lang="en-US" sz="1800" spc="-25" dirty="0" err="1">
                <a:effectLst/>
                <a:latin typeface="Times New Roman" panose="02020603050405020304" pitchFamily="18" charset="0"/>
                <a:ea typeface="Times New Roman" panose="02020603050405020304" pitchFamily="18" charset="0"/>
              </a:rPr>
              <a:t>Chingtham</a:t>
            </a:r>
            <a:r>
              <a:rPr lang="en-US" sz="1800" spc="-25" dirty="0">
                <a:effectLst/>
                <a:latin typeface="Times New Roman" panose="02020603050405020304" pitchFamily="18" charset="0"/>
                <a:ea typeface="Times New Roman" panose="02020603050405020304" pitchFamily="18" charset="0"/>
              </a:rPr>
              <a:t>,</a:t>
            </a:r>
            <a:r>
              <a:rPr lang="en-IN" sz="1800" spc="-25"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t>
            </a:r>
            <a:r>
              <a:rPr lang="en-US" sz="1800" spc="-2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(2018)-Financial</a:t>
            </a:r>
            <a:r>
              <a:rPr lang="en-US" sz="1800" spc="-10" dirty="0">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constraints </a:t>
            </a:r>
            <a:r>
              <a:rPr lang="en-US" sz="1800" spc="-10" dirty="0">
                <a:effectLst/>
                <a:latin typeface="Times New Roman" panose="02020603050405020304" pitchFamily="18" charset="0"/>
                <a:ea typeface="Times New Roman" panose="02020603050405020304" pitchFamily="18" charset="0"/>
              </a:rPr>
              <a:t>faced</a:t>
            </a:r>
            <a:r>
              <a:rPr lang="en-US" sz="1800" spc="-10" dirty="0">
                <a:latin typeface="Times New Roman" panose="02020603050405020304" pitchFamily="18" charset="0"/>
                <a:ea typeface="Times New Roman" panose="02020603050405020304" pitchFamily="18" charset="0"/>
              </a:rPr>
              <a:t> </a:t>
            </a:r>
            <a:r>
              <a:rPr lang="en-US" sz="1800" spc="-25" dirty="0">
                <a:effectLst/>
                <a:latin typeface="Times New Roman" panose="02020603050405020304" pitchFamily="18" charset="0"/>
                <a:ea typeface="Times New Roman" panose="02020603050405020304" pitchFamily="18" charset="0"/>
              </a:rPr>
              <a:t>by</a:t>
            </a:r>
            <a:r>
              <a:rPr lang="en-US" sz="1800" spc="-25" dirty="0">
                <a:latin typeface="Times New Roman" panose="02020603050405020304" pitchFamily="18" charset="0"/>
                <a:ea typeface="Times New Roman" panose="02020603050405020304" pitchFamily="18" charset="0"/>
              </a:rPr>
              <a:t> </a:t>
            </a:r>
            <a:r>
              <a:rPr lang="en-US" sz="1800" spc="-45" dirty="0">
                <a:effectLst/>
                <a:latin typeface="Times New Roman" panose="02020603050405020304" pitchFamily="18" charset="0"/>
                <a:ea typeface="Times New Roman" panose="02020603050405020304" pitchFamily="18" charset="0"/>
              </a:rPr>
              <a:t>women</a:t>
            </a:r>
            <a:r>
              <a:rPr lang="en-IN" sz="1800" spc="-45"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entrepreneurs</a:t>
            </a:r>
            <a:r>
              <a:rPr lang="en-US" sz="1800" spc="1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85"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Manipur.</a:t>
            </a:r>
          </a:p>
          <a:p>
            <a:pPr marL="74295">
              <a:spcBef>
                <a:spcPts val="35"/>
              </a:spcBef>
            </a:pPr>
            <a:r>
              <a:rPr lang="en-US" sz="1800" spc="-10" dirty="0" err="1">
                <a:effectLst/>
                <a:latin typeface="Times New Roman" panose="02020603050405020304" pitchFamily="18" charset="0"/>
                <a:ea typeface="Times New Roman" panose="02020603050405020304" pitchFamily="18" charset="0"/>
              </a:rPr>
              <a:t>Thounaojam</a:t>
            </a:r>
            <a:r>
              <a:rPr lang="en-US" sz="1800" spc="-10" dirty="0">
                <a:effectLst/>
                <a:latin typeface="Times New Roman" panose="02020603050405020304" pitchFamily="18" charset="0"/>
                <a:ea typeface="Times New Roman" panose="02020603050405020304" pitchFamily="18" charset="0"/>
              </a:rPr>
              <a:t>,</a:t>
            </a:r>
            <a:r>
              <a:rPr lang="en-IN" sz="1800" spc="-1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t>
            </a:r>
            <a:r>
              <a:rPr lang="en-US" sz="1800" spc="1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K.,</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&amp;</a:t>
            </a:r>
            <a:r>
              <a:rPr lang="en-US" sz="1800" spc="80"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Devi,</a:t>
            </a:r>
            <a:r>
              <a:rPr lang="en-IN" sz="1800" spc="-20" dirty="0">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a:t>
            </a:r>
            <a:r>
              <a:rPr lang="en-US" sz="1800" spc="-60" dirty="0">
                <a:effectLst/>
                <a:latin typeface="Times New Roman" panose="02020603050405020304" pitchFamily="18" charset="0"/>
                <a:ea typeface="Times New Roman" panose="02020603050405020304" pitchFamily="18" charset="0"/>
              </a:rPr>
              <a:t> </a:t>
            </a:r>
            <a:r>
              <a:rPr lang="en-US" sz="1800" spc="-10" dirty="0">
                <a:effectLst/>
                <a:latin typeface="Times New Roman" panose="02020603050405020304" pitchFamily="18" charset="0"/>
                <a:ea typeface="Times New Roman" panose="02020603050405020304" pitchFamily="18" charset="0"/>
              </a:rPr>
              <a:t>(2020)-</a:t>
            </a:r>
            <a:r>
              <a:rPr lang="en-US" sz="1800" dirty="0">
                <a:effectLst/>
                <a:latin typeface="Times New Roman" panose="02020603050405020304" pitchFamily="18" charset="0"/>
                <a:ea typeface="Times New Roman" panose="02020603050405020304" pitchFamily="18" charset="0"/>
              </a:rPr>
              <a:t>Access to credit facilities for</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women</a:t>
            </a:r>
            <a:r>
              <a:rPr lang="en-US" sz="1800" spc="-75" dirty="0">
                <a:effectLst/>
                <a:latin typeface="Times New Roman" panose="02020603050405020304" pitchFamily="18" charset="0"/>
                <a:ea typeface="Times New Roman" panose="02020603050405020304" pitchFamily="18" charset="0"/>
              </a:rPr>
              <a:t> </a:t>
            </a:r>
            <a:r>
              <a:rPr lang="en-US" sz="1800" spc="-20" dirty="0">
                <a:effectLst/>
                <a:latin typeface="Times New Roman" panose="02020603050405020304" pitchFamily="18" charset="0"/>
                <a:ea typeface="Times New Roman" panose="02020603050405020304" pitchFamily="18" charset="0"/>
              </a:rPr>
              <a:t>entrepreneurs, </a:t>
            </a:r>
            <a:r>
              <a:rPr lang="en-US" sz="1800" dirty="0">
                <a:effectLst/>
                <a:latin typeface="Times New Roman" panose="02020603050405020304" pitchFamily="18" charset="0"/>
                <a:ea typeface="Times New Roman" panose="02020603050405020304" pitchFamily="18" charset="0"/>
              </a:rPr>
              <a:t>A study of Ima       Market in Manipur.</a:t>
            </a:r>
            <a:r>
              <a:rPr lang="en-US" sz="1800" spc="-8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Journal</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7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Economics and Finance.</a:t>
            </a:r>
            <a:endParaRPr kumimoji="0" lang="en-US" altLang="en-US" sz="1800" b="0" i="0" u="none" strike="noStrike" cap="none" normalizeH="0" baseline="0" dirty="0">
              <a:ln>
                <a:noFill/>
              </a:ln>
              <a:solidFill>
                <a:schemeClr val="tx1"/>
              </a:solidFill>
              <a:effectLst/>
              <a:latin typeface="Aptos" panose="020B0004020202020204" pitchFamily="34" charset="0"/>
            </a:endParaRPr>
          </a:p>
        </p:txBody>
      </p:sp>
    </p:spTree>
    <p:extLst>
      <p:ext uri="{BB962C8B-B14F-4D97-AF65-F5344CB8AC3E}">
        <p14:creationId xmlns:p14="http://schemas.microsoft.com/office/powerpoint/2010/main" val="123539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marL="0" indent="0">
              <a:buNone/>
            </a:pPr>
            <a:r>
              <a:rPr lang="en-US" dirty="0">
                <a:latin typeface="Aptos" panose="020B0004020202020204" pitchFamily="34" charset="0"/>
              </a:rPr>
              <a:t>To address the shortcomings of existing e-commerce platforms, the proposed e-commerce platform for Ima Market will implement the following methods:</a:t>
            </a:r>
          </a:p>
          <a:p>
            <a:pPr>
              <a:buFont typeface="Arial" panose="020B0604020202020204" pitchFamily="34" charset="0"/>
              <a:buChar char="•"/>
            </a:pPr>
            <a:r>
              <a:rPr lang="en-US" b="1" dirty="0">
                <a:latin typeface="Aptos" panose="020B0004020202020204" pitchFamily="34" charset="0"/>
              </a:rPr>
              <a:t>Community-Centric Design</a:t>
            </a:r>
          </a:p>
          <a:p>
            <a:pPr>
              <a:buFont typeface="Arial" panose="020B0604020202020204" pitchFamily="34" charset="0"/>
              <a:buChar char="•"/>
            </a:pPr>
            <a:r>
              <a:rPr lang="en-US" b="1" dirty="0">
                <a:latin typeface="Aptos" panose="020B0004020202020204" pitchFamily="34" charset="0"/>
              </a:rPr>
              <a:t>Training and Support:</a:t>
            </a:r>
            <a:r>
              <a:rPr lang="en-US" dirty="0">
                <a:latin typeface="Aptos" panose="020B0004020202020204" pitchFamily="34" charset="0"/>
              </a:rPr>
              <a:t> </a:t>
            </a:r>
          </a:p>
          <a:p>
            <a:pPr>
              <a:buFont typeface="Arial" panose="020B0604020202020204" pitchFamily="34" charset="0"/>
              <a:buChar char="•"/>
            </a:pPr>
            <a:r>
              <a:rPr lang="en-US" b="1" dirty="0">
                <a:latin typeface="Aptos" panose="020B0004020202020204" pitchFamily="34" charset="0"/>
              </a:rPr>
              <a:t>Local Logistics Solutions:</a:t>
            </a:r>
            <a:r>
              <a:rPr lang="en-US" dirty="0">
                <a:latin typeface="Aptos" panose="020B0004020202020204" pitchFamily="34" charset="0"/>
              </a:rPr>
              <a:t> </a:t>
            </a:r>
          </a:p>
          <a:p>
            <a:pPr>
              <a:buFont typeface="Arial" panose="020B0604020202020204" pitchFamily="34" charset="0"/>
              <a:buChar char="•"/>
            </a:pPr>
            <a:r>
              <a:rPr lang="en-US" b="1" dirty="0">
                <a:latin typeface="Aptos" panose="020B0004020202020204" pitchFamily="34" charset="0"/>
              </a:rPr>
              <a:t>User-Friendly Interface:</a:t>
            </a:r>
            <a:r>
              <a:rPr lang="en-US" dirty="0">
                <a:latin typeface="Aptos" panose="020B0004020202020204" pitchFamily="34" charset="0"/>
              </a:rPr>
              <a:t> </a:t>
            </a:r>
          </a:p>
          <a:p>
            <a:pPr>
              <a:buFont typeface="Arial" panose="020B0604020202020204" pitchFamily="34" charset="0"/>
              <a:buChar char="•"/>
            </a:pPr>
            <a:r>
              <a:rPr lang="en-US" b="1" dirty="0">
                <a:latin typeface="Aptos" panose="020B0004020202020204" pitchFamily="34" charset="0"/>
              </a:rPr>
              <a:t>Authenticity Verification:</a:t>
            </a:r>
            <a:r>
              <a:rPr lang="en-US" dirty="0">
                <a:latin typeface="Aptos" panose="020B0004020202020204" pitchFamily="34" charset="0"/>
              </a:rPr>
              <a:t> </a:t>
            </a:r>
          </a:p>
          <a:p>
            <a:pPr marL="0" indent="0">
              <a:buNone/>
            </a:pPr>
            <a:endParaRPr lang="en-GB" dirty="0">
              <a:latin typeface="Aptos" panose="020B00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buNone/>
            </a:pPr>
            <a:r>
              <a:rPr lang="en-US" dirty="0">
                <a:latin typeface="Aptos" panose="020B0004020202020204" pitchFamily="34" charset="0"/>
              </a:rPr>
              <a:t>The main objectives of this project are:</a:t>
            </a:r>
          </a:p>
          <a:p>
            <a:pPr>
              <a:buFont typeface="+mj-lt"/>
              <a:buAutoNum type="arabicPeriod"/>
            </a:pPr>
            <a:r>
              <a:rPr lang="en-US" b="1" dirty="0">
                <a:latin typeface="Aptos" panose="020B0004020202020204" pitchFamily="34" charset="0"/>
              </a:rPr>
              <a:t>Empower Women Vendors:</a:t>
            </a:r>
            <a:r>
              <a:rPr lang="en-US" dirty="0">
                <a:latin typeface="Aptos" panose="020B0004020202020204" pitchFamily="34" charset="0"/>
              </a:rPr>
              <a:t> </a:t>
            </a:r>
          </a:p>
          <a:p>
            <a:pPr>
              <a:buFont typeface="+mj-lt"/>
              <a:buAutoNum type="arabicPeriod"/>
            </a:pPr>
            <a:r>
              <a:rPr lang="en-US" b="1" dirty="0">
                <a:latin typeface="Aptos" panose="020B0004020202020204" pitchFamily="34" charset="0"/>
              </a:rPr>
              <a:t>Preserve Cultural Heritage:</a:t>
            </a:r>
            <a:r>
              <a:rPr lang="en-US" dirty="0">
                <a:latin typeface="Aptos" panose="020B0004020202020204" pitchFamily="34" charset="0"/>
              </a:rPr>
              <a:t> </a:t>
            </a:r>
          </a:p>
          <a:p>
            <a:pPr>
              <a:buFont typeface="+mj-lt"/>
              <a:buAutoNum type="arabicPeriod"/>
            </a:pPr>
            <a:r>
              <a:rPr lang="en-US" b="1" dirty="0">
                <a:latin typeface="Aptos" panose="020B0004020202020204" pitchFamily="34" charset="0"/>
              </a:rPr>
              <a:t>Enhance Digital Literacy:</a:t>
            </a:r>
            <a:r>
              <a:rPr lang="en-US" dirty="0">
                <a:latin typeface="Aptos" panose="020B0004020202020204" pitchFamily="34" charset="0"/>
              </a:rPr>
              <a:t> </a:t>
            </a:r>
          </a:p>
          <a:p>
            <a:pPr>
              <a:buFont typeface="+mj-lt"/>
              <a:buAutoNum type="arabicPeriod"/>
            </a:pPr>
            <a:r>
              <a:rPr lang="en-US" b="1" dirty="0">
                <a:latin typeface="Aptos" panose="020B0004020202020204" pitchFamily="34" charset="0"/>
              </a:rPr>
              <a:t>Improve Market Reach:</a:t>
            </a:r>
          </a:p>
          <a:p>
            <a:pPr>
              <a:buFont typeface="+mj-lt"/>
              <a:buAutoNum type="arabicPeriod"/>
            </a:pPr>
            <a:r>
              <a:rPr lang="en-US" b="1" dirty="0">
                <a:latin typeface="Aptos" panose="020B0004020202020204" pitchFamily="34" charset="0"/>
              </a:rPr>
              <a:t>Establish Sustainable Practices:</a:t>
            </a:r>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design and implementation</a:t>
            </a:r>
          </a:p>
        </p:txBody>
      </p:sp>
      <p:sp>
        <p:nvSpPr>
          <p:cNvPr id="3" name="Content Placeholder 2"/>
          <p:cNvSpPr>
            <a:spLocks noGrp="1"/>
          </p:cNvSpPr>
          <p:nvPr>
            <p:ph idx="1"/>
          </p:nvPr>
        </p:nvSpPr>
        <p:spPr/>
        <p:txBody>
          <a:bodyPr>
            <a:normAutofit/>
          </a:bodyPr>
          <a:lstStyle/>
          <a:p>
            <a:pPr marL="0" indent="0">
              <a:buNone/>
            </a:pPr>
            <a:r>
              <a:rPr lang="en-US" dirty="0">
                <a:latin typeface="Aptos" panose="020B0004020202020204" pitchFamily="34" charset="0"/>
              </a:rPr>
              <a:t>The project will use a combination of user-centered design and agile development methodology to create the e-commerce platform:</a:t>
            </a:r>
          </a:p>
          <a:p>
            <a:pPr>
              <a:buFont typeface="Arial" panose="020B0604020202020204" pitchFamily="34" charset="0"/>
              <a:buChar char="•"/>
            </a:pPr>
            <a:r>
              <a:rPr lang="en-US" b="1" dirty="0">
                <a:latin typeface="Aptos" panose="020B0004020202020204" pitchFamily="34" charset="0"/>
              </a:rPr>
              <a:t>Phase 1: Requirement Gathering</a:t>
            </a:r>
          </a:p>
          <a:p>
            <a:pPr marL="0" indent="0">
              <a:buNone/>
            </a:pPr>
            <a:endParaRPr lang="en-US" b="1" dirty="0">
              <a:latin typeface="Aptos" panose="020B0004020202020204" pitchFamily="34" charset="0"/>
            </a:endParaRPr>
          </a:p>
          <a:p>
            <a:pPr>
              <a:buFont typeface="Arial" panose="020B0604020202020204" pitchFamily="34" charset="0"/>
              <a:buChar char="•"/>
            </a:pPr>
            <a:r>
              <a:rPr lang="en-US" b="1" dirty="0">
                <a:latin typeface="Aptos" panose="020B0004020202020204" pitchFamily="34" charset="0"/>
              </a:rPr>
              <a:t>Phase 2: Design and Development</a:t>
            </a:r>
            <a:br>
              <a:rPr lang="en-US" dirty="0">
                <a:latin typeface="Aptos" panose="020B0004020202020204" pitchFamily="34" charset="0"/>
              </a:rPr>
            </a:br>
            <a:endParaRPr lang="en-US" dirty="0">
              <a:latin typeface="Aptos" panose="020B0004020202020204" pitchFamily="34" charset="0"/>
            </a:endParaRPr>
          </a:p>
          <a:p>
            <a:pPr>
              <a:buFont typeface="Arial" panose="020B0604020202020204" pitchFamily="34" charset="0"/>
              <a:buChar char="•"/>
            </a:pPr>
            <a:r>
              <a:rPr lang="en-US" b="1" dirty="0">
                <a:latin typeface="Aptos" panose="020B0004020202020204" pitchFamily="34" charset="0"/>
              </a:rPr>
              <a:t>Phase 3: Training and Onboarding</a:t>
            </a:r>
            <a:br>
              <a:rPr lang="en-US" dirty="0">
                <a:latin typeface="Aptos" panose="020B0004020202020204" pitchFamily="34" charset="0"/>
              </a:rPr>
            </a:br>
            <a:endParaRPr lang="en-US" dirty="0">
              <a:latin typeface="Aptos" panose="020B0004020202020204" pitchFamily="34" charset="0"/>
            </a:endParaRPr>
          </a:p>
          <a:p>
            <a:pPr>
              <a:buFont typeface="Arial" panose="020B0604020202020204" pitchFamily="34" charset="0"/>
              <a:buChar char="•"/>
            </a:pPr>
            <a:r>
              <a:rPr lang="en-US" b="1" dirty="0">
                <a:latin typeface="Aptos" panose="020B0004020202020204" pitchFamily="34" charset="0"/>
              </a:rPr>
              <a:t>Phase 4: Pilot Testing</a:t>
            </a:r>
            <a:br>
              <a:rPr lang="en-US" dirty="0">
                <a:latin typeface="Aptos" panose="020B0004020202020204" pitchFamily="34" charset="0"/>
              </a:rPr>
            </a:br>
            <a:endParaRPr lang="en-US" dirty="0">
              <a:latin typeface="Aptos" panose="020B0004020202020204" pitchFamily="34" charset="0"/>
            </a:endParaRPr>
          </a:p>
          <a:p>
            <a:pPr>
              <a:buFont typeface="Arial" panose="020B0604020202020204" pitchFamily="34" charset="0"/>
              <a:buChar char="•"/>
            </a:pPr>
            <a:r>
              <a:rPr lang="en-US" b="1" dirty="0">
                <a:latin typeface="Aptos" panose="020B0004020202020204" pitchFamily="34" charset="0"/>
              </a:rPr>
              <a:t>Phase 5: Launch and Marketing</a:t>
            </a:r>
            <a:br>
              <a:rPr lang="en-US" dirty="0">
                <a:latin typeface="Aptos" panose="020B0004020202020204" pitchFamily="34" charset="0"/>
              </a:rPr>
            </a:br>
            <a:endParaRPr lang="en-GB" dirty="0">
              <a:latin typeface="Aptos" panose="020B000402020202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p:txBody>
          <a:bodyPr>
            <a:normAutofit/>
          </a:bodyPr>
          <a:lstStyle/>
          <a:p>
            <a:pPr marL="0" indent="0">
              <a:buNone/>
            </a:pPr>
            <a:r>
              <a:rPr lang="en-US" dirty="0">
                <a:latin typeface="Aptos" panose="020B0004020202020204" pitchFamily="34" charset="0"/>
              </a:rPr>
              <a:t>The architecture of the proposed e-commerce platform will consist of the following components:</a:t>
            </a:r>
          </a:p>
          <a:p>
            <a:pPr>
              <a:buFont typeface="Arial" panose="020B0604020202020204" pitchFamily="34" charset="0"/>
              <a:buChar char="•"/>
            </a:pPr>
            <a:r>
              <a:rPr lang="en-US" b="1" dirty="0">
                <a:latin typeface="Aptos" panose="020B0004020202020204" pitchFamily="34" charset="0"/>
              </a:rPr>
              <a:t>User Interface (UI):</a:t>
            </a:r>
            <a:r>
              <a:rPr lang="en-US" dirty="0">
                <a:latin typeface="Aptos" panose="020B0004020202020204" pitchFamily="34" charset="0"/>
              </a:rPr>
              <a:t> </a:t>
            </a:r>
          </a:p>
          <a:p>
            <a:pPr>
              <a:buFont typeface="Arial" panose="020B0604020202020204" pitchFamily="34" charset="0"/>
              <a:buChar char="•"/>
            </a:pPr>
            <a:r>
              <a:rPr lang="en-US" b="1" dirty="0">
                <a:latin typeface="Aptos" panose="020B0004020202020204" pitchFamily="34" charset="0"/>
              </a:rPr>
              <a:t>Backend System:</a:t>
            </a:r>
            <a:r>
              <a:rPr lang="en-US" dirty="0">
                <a:latin typeface="Aptos" panose="020B0004020202020204" pitchFamily="34" charset="0"/>
              </a:rPr>
              <a:t> </a:t>
            </a:r>
          </a:p>
          <a:p>
            <a:pPr marL="0" indent="0">
              <a:buNone/>
            </a:pPr>
            <a:r>
              <a:rPr lang="en-US" b="1" dirty="0">
                <a:latin typeface="Aptos" panose="020B0004020202020204" pitchFamily="34" charset="0"/>
              </a:rPr>
              <a:t>       MongoDB:</a:t>
            </a:r>
            <a:r>
              <a:rPr lang="en-US" dirty="0">
                <a:latin typeface="Aptos" panose="020B0004020202020204" pitchFamily="34" charset="0"/>
              </a:rPr>
              <a:t> </a:t>
            </a:r>
          </a:p>
          <a:p>
            <a:r>
              <a:rPr lang="en-US" b="1" dirty="0">
                <a:latin typeface="Aptos" panose="020B0004020202020204" pitchFamily="34" charset="0"/>
              </a:rPr>
              <a:t> Payment Gateway Integration:</a:t>
            </a:r>
            <a:endParaRPr lang="en-US" dirty="0">
              <a:latin typeface="Aptos" panose="020B0004020202020204" pitchFamily="34" charset="0"/>
            </a:endParaRPr>
          </a:p>
          <a:p>
            <a:pPr>
              <a:buFont typeface="Arial" panose="020B0604020202020204" pitchFamily="34" charset="0"/>
              <a:buChar char="•"/>
            </a:pPr>
            <a:r>
              <a:rPr lang="en-US" b="1" dirty="0">
                <a:latin typeface="Aptos" panose="020B0004020202020204" pitchFamily="34" charset="0"/>
              </a:rPr>
              <a:t>Logistics Management System:</a:t>
            </a:r>
          </a:p>
          <a:p>
            <a:pPr>
              <a:buFont typeface="Arial" panose="020B0604020202020204" pitchFamily="34" charset="0"/>
              <a:buChar char="•"/>
            </a:pPr>
            <a:r>
              <a:rPr lang="en-US" dirty="0">
                <a:latin typeface="Aptos" panose="020B0004020202020204" pitchFamily="34" charset="0"/>
              </a:rPr>
              <a:t> </a:t>
            </a:r>
            <a:r>
              <a:rPr lang="en-US" b="1" dirty="0">
                <a:latin typeface="Aptos" panose="020B0004020202020204" pitchFamily="34" charset="0"/>
              </a:rPr>
              <a:t>Admin Panel:</a:t>
            </a:r>
            <a:endParaRPr lang="en-IN" dirty="0"/>
          </a:p>
        </p:txBody>
      </p:sp>
    </p:spTree>
    <p:extLst>
      <p:ext uri="{BB962C8B-B14F-4D97-AF65-F5344CB8AC3E}">
        <p14:creationId xmlns:p14="http://schemas.microsoft.com/office/powerpoint/2010/main" val="593898751"/>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2869</TotalTime>
  <Words>1354</Words>
  <Application>Microsoft Office PowerPoint</Application>
  <PresentationFormat>Widescreen</PresentationFormat>
  <Paragraphs>138</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vt:lpstr>
      <vt:lpstr>Arial</vt:lpstr>
      <vt:lpstr>Bookman Old Style</vt:lpstr>
      <vt:lpstr>Calibri</vt:lpstr>
      <vt:lpstr>Cambria</vt:lpstr>
      <vt:lpstr>Open Sans</vt:lpstr>
      <vt:lpstr>Times New Roman</vt:lpstr>
      <vt:lpstr>Verdana</vt:lpstr>
      <vt:lpstr>Bioinformatics</vt:lpstr>
      <vt:lpstr>IMA MARKET</vt:lpstr>
      <vt:lpstr>Introduction</vt:lpstr>
      <vt:lpstr>Literature Review</vt:lpstr>
      <vt:lpstr>Literature Review</vt:lpstr>
      <vt:lpstr>Research gaps Identified</vt:lpstr>
      <vt:lpstr>Proposed Method</vt:lpstr>
      <vt:lpstr>Objectives</vt:lpstr>
      <vt:lpstr>System design and implementation</vt:lpstr>
      <vt:lpstr>Architecture</vt:lpstr>
      <vt:lpstr>Hardware/software components</vt:lpstr>
      <vt:lpstr>Timeline of Project</vt:lpstr>
      <vt:lpstr>Outcomes/Results Obtained</vt:lpstr>
      <vt:lpstr>Conclusion</vt:lpstr>
      <vt:lpstr>References</vt:lpstr>
      <vt:lpstr>Publication details</vt:lpstr>
      <vt:lpstr>Achievements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SAGAR G UKKALI</cp:lastModifiedBy>
  <cp:revision>28</cp:revision>
  <dcterms:created xsi:type="dcterms:W3CDTF">2023-03-16T03:26:27Z</dcterms:created>
  <dcterms:modified xsi:type="dcterms:W3CDTF">2025-01-21T13:12:40Z</dcterms:modified>
</cp:coreProperties>
</file>