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3"/>
    <p:sldId id="262" r:id="rId5"/>
    <p:sldId id="265" r:id="rId6"/>
    <p:sldId id="264" r:id="rId7"/>
    <p:sldId id="257" r:id="rId8"/>
    <p:sldId id="272" r:id="rId9"/>
    <p:sldId id="258" r:id="rId10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59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2A2A0-5881-4310-B79C-032DD5E1F1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2A2A0-5881-4310-B79C-032DD5E1F1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2A2A0-5881-4310-B79C-032DD5E1F1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8636" y="792517"/>
            <a:ext cx="6146483" cy="2384973"/>
          </a:xfrm>
        </p:spPr>
        <p:txBody>
          <a:bodyPr anchor="b"/>
          <a:lstStyle>
            <a:lvl1pPr algn="l">
              <a:defRPr sz="45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8636" y="3227877"/>
            <a:ext cx="6146483" cy="78622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563303" y="6267450"/>
            <a:ext cx="171450" cy="228600"/>
          </a:xfrm>
          <a:prstGeom prst="ellipse">
            <a:avLst/>
          </a:prstGeom>
          <a:noFill/>
          <a:ln w="38100">
            <a:solidFill>
              <a:srgbClr val="F8F8F8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170521" y="6267450"/>
            <a:ext cx="171450" cy="228600"/>
          </a:xfrm>
          <a:prstGeom prst="ellipse">
            <a:avLst/>
          </a:prstGeom>
          <a:noFill/>
          <a:ln w="38100">
            <a:solidFill>
              <a:srgbClr val="F8F8F8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777740" y="6267450"/>
            <a:ext cx="171450" cy="228600"/>
          </a:xfrm>
          <a:prstGeom prst="ellipse">
            <a:avLst/>
          </a:prstGeom>
          <a:noFill/>
          <a:ln w="38100">
            <a:solidFill>
              <a:srgbClr val="F8F8F8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384959" y="6267450"/>
            <a:ext cx="171450" cy="228600"/>
          </a:xfrm>
          <a:prstGeom prst="ellipse">
            <a:avLst/>
          </a:prstGeom>
          <a:noFill/>
          <a:ln w="38100">
            <a:solidFill>
              <a:srgbClr val="F8F8F8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B77-3A5C-4750-89CD-1F0F6B8CE6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E24A-039F-4F45-92B1-D261E8615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29068"/>
            <a:ext cx="78867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B77-3A5C-4750-89CD-1F0F6B8CE6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E24A-039F-4F45-92B1-D261E8615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1590" y="1588770"/>
            <a:ext cx="7223760" cy="467868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B77-3A5C-4750-89CD-1F0F6B8CE6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E24A-039F-4F45-92B1-D261E8615AFF}" type="slidenum">
              <a:rPr lang="zh-CN" altLang="en-US" smtClean="0"/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563303" y="6267450"/>
            <a:ext cx="171450" cy="228600"/>
          </a:xfrm>
          <a:prstGeom prst="ellipse">
            <a:avLst/>
          </a:prstGeom>
          <a:noFill/>
          <a:ln w="38100">
            <a:solidFill>
              <a:srgbClr val="F8F8F8">
                <a:alpha val="3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椭圆 8"/>
          <p:cNvSpPr/>
          <p:nvPr/>
        </p:nvSpPr>
        <p:spPr>
          <a:xfrm>
            <a:off x="4170521" y="6267450"/>
            <a:ext cx="171450" cy="228600"/>
          </a:xfrm>
          <a:prstGeom prst="ellipse">
            <a:avLst/>
          </a:prstGeom>
          <a:noFill/>
          <a:ln w="38100">
            <a:solidFill>
              <a:srgbClr val="F8F8F8">
                <a:alpha val="3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椭圆 9"/>
          <p:cNvSpPr/>
          <p:nvPr/>
        </p:nvSpPr>
        <p:spPr>
          <a:xfrm>
            <a:off x="4777740" y="6267450"/>
            <a:ext cx="171450" cy="228600"/>
          </a:xfrm>
          <a:prstGeom prst="ellipse">
            <a:avLst/>
          </a:prstGeom>
          <a:noFill/>
          <a:ln w="38100">
            <a:solidFill>
              <a:srgbClr val="F8F8F8">
                <a:alpha val="3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椭圆 10"/>
          <p:cNvSpPr/>
          <p:nvPr/>
        </p:nvSpPr>
        <p:spPr>
          <a:xfrm>
            <a:off x="5384959" y="6267450"/>
            <a:ext cx="171450" cy="228600"/>
          </a:xfrm>
          <a:prstGeom prst="ellipse">
            <a:avLst/>
          </a:prstGeom>
          <a:noFill/>
          <a:ln w="38100">
            <a:solidFill>
              <a:srgbClr val="F8F8F8">
                <a:alpha val="3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7773" y="2967546"/>
            <a:ext cx="6495370" cy="1601561"/>
          </a:xfrm>
        </p:spPr>
        <p:txBody>
          <a:bodyPr anchor="t" anchorCtr="0">
            <a:normAutofit/>
          </a:bodyPr>
          <a:lstStyle>
            <a:lvl1pPr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777773" y="1224530"/>
            <a:ext cx="6495370" cy="1500187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单击此处编辑母版副标题样式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B77-3A5C-4750-89CD-1F0F6B8CE6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E24A-039F-4F45-92B1-D261E8615AFF}" type="slidenum">
              <a:rPr lang="zh-CN" altLang="en-US" smtClean="0"/>
            </a:fld>
            <a:endParaRPr lang="zh-CN" altLang="en-US"/>
          </a:p>
        </p:txBody>
      </p:sp>
      <p:sp>
        <p:nvSpPr>
          <p:cNvPr id="8" name="燕尾形 7"/>
          <p:cNvSpPr/>
          <p:nvPr>
            <p:custDataLst>
              <p:tags r:id="rId2"/>
            </p:custDataLst>
          </p:nvPr>
        </p:nvSpPr>
        <p:spPr>
          <a:xfrm>
            <a:off x="965036" y="1632053"/>
            <a:ext cx="685140" cy="68514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65860" y="1494141"/>
            <a:ext cx="7349490" cy="232764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65860" y="4085859"/>
            <a:ext cx="7349490" cy="232764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B77-3A5C-4750-89CD-1F0F6B8CE6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E24A-039F-4F45-92B1-D261E8615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31540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139314"/>
            <a:ext cx="3868340" cy="41357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1540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139314"/>
            <a:ext cx="3887391" cy="413575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B77-3A5C-4750-89CD-1F0F6B8CE6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E24A-039F-4F45-92B1-D261E8615AF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>
            <p:custDataLst>
              <p:tags r:id="rId2"/>
            </p:custDataLst>
          </p:nvPr>
        </p:nvSpPr>
        <p:spPr>
          <a:xfrm>
            <a:off x="1553369" y="1503363"/>
            <a:ext cx="3600450" cy="36004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椭圆 17"/>
          <p:cNvSpPr/>
          <p:nvPr>
            <p:custDataLst>
              <p:tags r:id="rId3"/>
            </p:custDataLst>
          </p:nvPr>
        </p:nvSpPr>
        <p:spPr>
          <a:xfrm>
            <a:off x="6484145" y="2095501"/>
            <a:ext cx="733425" cy="73342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椭圆 18"/>
          <p:cNvSpPr/>
          <p:nvPr>
            <p:custDataLst>
              <p:tags r:id="rId4"/>
            </p:custDataLst>
          </p:nvPr>
        </p:nvSpPr>
        <p:spPr>
          <a:xfrm>
            <a:off x="7198519" y="1566863"/>
            <a:ext cx="392112" cy="39370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椭圆 19"/>
          <p:cNvSpPr/>
          <p:nvPr>
            <p:custDataLst>
              <p:tags r:id="rId5"/>
            </p:custDataLst>
          </p:nvPr>
        </p:nvSpPr>
        <p:spPr>
          <a:xfrm>
            <a:off x="2235995" y="5027613"/>
            <a:ext cx="574675" cy="5762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6"/>
            </p:custDataLst>
          </p:nvPr>
        </p:nvSpPr>
        <p:spPr>
          <a:xfrm>
            <a:off x="2715419" y="5734051"/>
            <a:ext cx="360362" cy="3587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椭圆 21"/>
          <p:cNvSpPr/>
          <p:nvPr>
            <p:custDataLst>
              <p:tags r:id="rId7"/>
            </p:custDataLst>
          </p:nvPr>
        </p:nvSpPr>
        <p:spPr>
          <a:xfrm>
            <a:off x="3378994" y="1503363"/>
            <a:ext cx="3600450" cy="360045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B77-3A5C-4750-89CD-1F0F6B8CE6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E24A-039F-4F45-92B1-D261E8615AFF}" type="slidenum">
              <a:rPr lang="zh-CN" altLang="en-US" smtClean="0"/>
            </a:fld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400050" y="476250"/>
            <a:ext cx="8301038" cy="5905500"/>
          </a:xfrm>
          <a:custGeom>
            <a:avLst/>
            <a:gdLst>
              <a:gd name="connsiteX0" fmla="*/ 3790950 w 11068050"/>
              <a:gd name="connsiteY0" fmla="*/ 5886450 h 5905500"/>
              <a:gd name="connsiteX1" fmla="*/ 0 w 11068050"/>
              <a:gd name="connsiteY1" fmla="*/ 5886450 h 5905500"/>
              <a:gd name="connsiteX2" fmla="*/ 0 w 11068050"/>
              <a:gd name="connsiteY2" fmla="*/ 0 h 5905500"/>
              <a:gd name="connsiteX3" fmla="*/ 11068050 w 11068050"/>
              <a:gd name="connsiteY3" fmla="*/ 0 h 5905500"/>
              <a:gd name="connsiteX4" fmla="*/ 11068050 w 11068050"/>
              <a:gd name="connsiteY4" fmla="*/ 5905500 h 5905500"/>
              <a:gd name="connsiteX5" fmla="*/ 7200900 w 11068050"/>
              <a:gd name="connsiteY5" fmla="*/ 5905500 h 590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8050" h="5905500">
                <a:moveTo>
                  <a:pt x="3790950" y="5886450"/>
                </a:moveTo>
                <a:lnTo>
                  <a:pt x="0" y="5886450"/>
                </a:lnTo>
                <a:lnTo>
                  <a:pt x="0" y="0"/>
                </a:lnTo>
                <a:lnTo>
                  <a:pt x="11068050" y="0"/>
                </a:lnTo>
                <a:lnTo>
                  <a:pt x="11068050" y="5905500"/>
                </a:lnTo>
                <a:lnTo>
                  <a:pt x="7200900" y="5905500"/>
                </a:lnTo>
              </a:path>
            </a:pathLst>
          </a:custGeom>
          <a:noFill/>
          <a:ln w="38100">
            <a:solidFill>
              <a:srgbClr val="F8F8F8">
                <a:alpha val="3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椭圆 6"/>
          <p:cNvSpPr/>
          <p:nvPr/>
        </p:nvSpPr>
        <p:spPr>
          <a:xfrm>
            <a:off x="3563303" y="6267450"/>
            <a:ext cx="171450" cy="228600"/>
          </a:xfrm>
          <a:prstGeom prst="ellipse">
            <a:avLst/>
          </a:prstGeom>
          <a:noFill/>
          <a:ln w="38100">
            <a:solidFill>
              <a:srgbClr val="F8F8F8">
                <a:alpha val="3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椭圆 7"/>
          <p:cNvSpPr/>
          <p:nvPr/>
        </p:nvSpPr>
        <p:spPr>
          <a:xfrm>
            <a:off x="4170521" y="6267450"/>
            <a:ext cx="171450" cy="228600"/>
          </a:xfrm>
          <a:prstGeom prst="ellipse">
            <a:avLst/>
          </a:prstGeom>
          <a:noFill/>
          <a:ln w="38100">
            <a:solidFill>
              <a:srgbClr val="F8F8F8">
                <a:alpha val="3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椭圆 8"/>
          <p:cNvSpPr/>
          <p:nvPr/>
        </p:nvSpPr>
        <p:spPr>
          <a:xfrm>
            <a:off x="4777740" y="6267450"/>
            <a:ext cx="171450" cy="228600"/>
          </a:xfrm>
          <a:prstGeom prst="ellipse">
            <a:avLst/>
          </a:prstGeom>
          <a:noFill/>
          <a:ln w="38100">
            <a:solidFill>
              <a:srgbClr val="F8F8F8">
                <a:alpha val="3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椭圆 9"/>
          <p:cNvSpPr/>
          <p:nvPr/>
        </p:nvSpPr>
        <p:spPr>
          <a:xfrm>
            <a:off x="5384959" y="6267450"/>
            <a:ext cx="171450" cy="228600"/>
          </a:xfrm>
          <a:prstGeom prst="ellipse">
            <a:avLst/>
          </a:prstGeom>
          <a:noFill/>
          <a:ln w="38100">
            <a:solidFill>
              <a:srgbClr val="F8F8F8">
                <a:alpha val="3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651635" y="2611216"/>
            <a:ext cx="5223510" cy="1420812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B77-3A5C-4750-89CD-1F0F6B8CE6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E24A-039F-4F45-92B1-D261E8615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14391" y="733425"/>
            <a:ext cx="44784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39000" y="365125"/>
            <a:ext cx="127635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447065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B77-3A5C-4750-89CD-1F0F6B8CE6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E24A-039F-4F45-92B1-D261E8615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28650" y="232746"/>
            <a:ext cx="7886700" cy="841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28650" y="1291590"/>
            <a:ext cx="7886700" cy="4994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4135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F9CEB77-3A5C-4750-89CD-1F0F6B8CE6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41350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4135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B85E24A-039F-4F45-92B1-D261E8615A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just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just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just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just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just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20.xml"/><Relationship Id="rId3" Type="http://schemas.openxmlformats.org/officeDocument/2006/relationships/image" Target="../media/image3.png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8650" y="233045"/>
            <a:ext cx="7886700" cy="2697480"/>
          </a:xfr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800" smtClean="0">
                <a:sym typeface="+mn-lt"/>
              </a:rPr>
              <a:t>智能信息处理</a:t>
            </a:r>
            <a:r>
              <a:rPr lang="en-US" altLang="zh-CN" sz="4800" smtClean="0">
                <a:sym typeface="+mn-lt"/>
              </a:rPr>
              <a:t>(</a:t>
            </a:r>
            <a:r>
              <a:rPr lang="zh-CN" altLang="en-US" sz="4800" smtClean="0">
                <a:sym typeface="+mn-lt"/>
              </a:rPr>
              <a:t>双语</a:t>
            </a:r>
            <a:r>
              <a:rPr lang="en-US" altLang="zh-CN" sz="4800" smtClean="0">
                <a:sym typeface="+mn-lt"/>
              </a:rPr>
              <a:t>)</a:t>
            </a:r>
            <a:r>
              <a:rPr lang="zh-CN" altLang="en-US" sz="4800" smtClean="0">
                <a:sym typeface="+mn-lt"/>
              </a:rPr>
              <a:t>课程         答辩</a:t>
            </a:r>
            <a:r>
              <a:rPr lang="en-US" altLang="zh-CN" sz="4800" smtClean="0">
                <a:sym typeface="+mn-lt"/>
              </a:rPr>
              <a:t>PPT</a:t>
            </a:r>
            <a:endParaRPr lang="en-US" altLang="zh-CN" sz="4800" smtClean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8650" y="3905250"/>
            <a:ext cx="7886700" cy="2381250"/>
          </a:xfrm>
        </p:spPr>
        <p:txBody>
          <a:bodyPr>
            <a:normAutofit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mtClean="0">
                <a:sym typeface="+mn-lt"/>
              </a:rPr>
              <a:t>班级</a:t>
            </a:r>
            <a:r>
              <a:rPr lang="en-US" altLang="zh-CN" smtClean="0">
                <a:sym typeface="+mn-lt"/>
              </a:rPr>
              <a:t>: </a:t>
            </a:r>
            <a:r>
              <a:rPr lang="zh-CN" altLang="en-US" smtClean="0">
                <a:sym typeface="+mn-lt"/>
              </a:rPr>
              <a:t>自</a:t>
            </a:r>
            <a:r>
              <a:rPr lang="en-US" altLang="zh-CN" smtClean="0">
                <a:sym typeface="+mn-lt"/>
              </a:rPr>
              <a:t>155</a:t>
            </a:r>
            <a:r>
              <a:rPr lang="zh-CN" altLang="en-US" smtClean="0">
                <a:sym typeface="+mn-lt"/>
              </a:rPr>
              <a:t>班</a:t>
            </a:r>
            <a:endParaRPr lang="zh-CN" altLang="en-US" smtClean="0">
              <a:sym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mtClean="0">
                <a:sym typeface="+mn-lt"/>
              </a:rPr>
              <a:t>姓名</a:t>
            </a:r>
            <a:r>
              <a:rPr lang="en-US" altLang="zh-CN" smtClean="0">
                <a:sym typeface="+mn-lt"/>
              </a:rPr>
              <a:t>: </a:t>
            </a:r>
            <a:r>
              <a:rPr lang="zh-CN" altLang="en-US" smtClean="0">
                <a:sym typeface="+mn-lt"/>
              </a:rPr>
              <a:t>习伟博</a:t>
            </a:r>
            <a:endParaRPr lang="zh-CN" altLang="en-US" smtClean="0">
              <a:sym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mtClean="0">
                <a:sym typeface="+mn-lt"/>
              </a:rPr>
              <a:t>学号</a:t>
            </a:r>
            <a:r>
              <a:rPr lang="en-US" altLang="zh-CN" smtClean="0">
                <a:sym typeface="+mn-lt"/>
              </a:rPr>
              <a:t>: 3140411138</a:t>
            </a:r>
            <a:endParaRPr lang="en-US" altLang="zh-CN" smtClean="0">
              <a:sym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mtClean="0">
                <a:sym typeface="+mn-lt"/>
              </a:rPr>
              <a:t>题目</a:t>
            </a:r>
            <a:r>
              <a:rPr lang="en-US" altLang="zh-CN" smtClean="0">
                <a:sym typeface="+mn-lt"/>
              </a:rPr>
              <a:t>: </a:t>
            </a:r>
            <a:r>
              <a:rPr lang="zh-CN" altLang="en-US" smtClean="0">
                <a:sym typeface="+mn-lt"/>
              </a:rPr>
              <a:t>基于</a:t>
            </a:r>
            <a:r>
              <a:rPr lang="en-US" altLang="zh-CN" smtClean="0">
                <a:sym typeface="+mn-lt"/>
              </a:rPr>
              <a:t>KNN</a:t>
            </a:r>
            <a:r>
              <a:rPr lang="zh-CN" altLang="en-US" smtClean="0">
                <a:sym typeface="+mn-lt"/>
              </a:rPr>
              <a:t>的改进算法人脸识别</a:t>
            </a:r>
            <a:endParaRPr lang="zh-CN" altLang="en-US" smtClean="0">
              <a:sym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mtClean="0">
                <a:sym typeface="+mn-lt"/>
              </a:rPr>
              <a:t>课程</a:t>
            </a:r>
            <a:r>
              <a:rPr lang="en-US" altLang="zh-CN" smtClean="0">
                <a:sym typeface="+mn-lt"/>
              </a:rPr>
              <a:t>: </a:t>
            </a:r>
            <a:r>
              <a:rPr lang="zh-CN" altLang="en-US" smtClean="0">
                <a:sym typeface="+mn-lt"/>
              </a:rPr>
              <a:t>智能信息处理</a:t>
            </a:r>
            <a:endParaRPr lang="zh-CN" altLang="en-US" smtClean="0">
              <a:sym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mtClean="0">
                <a:sym typeface="+mn-lt"/>
              </a:rPr>
              <a:t>任课老师</a:t>
            </a:r>
            <a:r>
              <a:rPr lang="en-US" altLang="zh-CN" smtClean="0">
                <a:sym typeface="+mn-lt"/>
              </a:rPr>
              <a:t>: </a:t>
            </a:r>
            <a:r>
              <a:rPr lang="zh-CN" altLang="en-US" smtClean="0">
                <a:sym typeface="+mn-lt"/>
              </a:rPr>
              <a:t>余晴</a:t>
            </a:r>
            <a:endParaRPr lang="zh-CN" altLang="en-US" smtClean="0">
              <a:sym typeface="+mn-lt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6172200" y="1364662"/>
            <a:ext cx="1993900" cy="3404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1525" smtClean="0">
                <a:sym typeface="+mn-lt"/>
              </a:rPr>
              <a:t>1</a:t>
            </a:r>
            <a:endParaRPr lang="en-US" altLang="zh-CN" sz="21525" smtClean="0">
              <a:sym typeface="+mn-lt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题目</a:t>
            </a:r>
            <a:r>
              <a:rPr lang="en-US" altLang="zh-CN"/>
              <a:t>5: </a:t>
            </a:r>
            <a:r>
              <a:rPr lang="zh-CN" altLang="en-US"/>
              <a:t>基于改进</a:t>
            </a:r>
            <a:r>
              <a:rPr lang="en-US" altLang="zh-CN"/>
              <a:t>KNN</a:t>
            </a:r>
            <a:r>
              <a:rPr lang="zh-CN" altLang="en-US"/>
              <a:t>分类算法的人脸识别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题目内容</a:t>
            </a:r>
            <a:r>
              <a:rPr lang="en-US" altLang="zh-CN"/>
              <a:t>: </a:t>
            </a:r>
            <a:r>
              <a:rPr lang="zh-CN" altLang="en-US"/>
              <a:t>针对标准人脸样本库，选择训练和测试样本，对基本的</a:t>
            </a:r>
            <a:r>
              <a:rPr lang="en-US" altLang="zh-CN"/>
              <a:t>knn</a:t>
            </a:r>
            <a:r>
              <a:rPr lang="zh-CN" altLang="en-US"/>
              <a:t>分类算法设计智能算法进行改进，能够对测试样本识别出身份。</a:t>
            </a:r>
            <a:endParaRPr lang="zh-CN" altLang="en-US"/>
          </a:p>
          <a:p>
            <a:r>
              <a:rPr lang="zh-CN" altLang="en-US"/>
              <a:t>题目要求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1) </a:t>
            </a:r>
            <a:r>
              <a:rPr lang="zh-CN" altLang="en-US"/>
              <a:t>选择合适的编码方法</a:t>
            </a:r>
            <a:r>
              <a:rPr lang="en-US" altLang="zh-CN"/>
              <a:t>;</a:t>
            </a:r>
            <a:endParaRPr lang="zh-CN" altLang="en-US"/>
          </a:p>
          <a:p>
            <a:r>
              <a:rPr lang="en-US" altLang="zh-CN"/>
              <a:t>2) </a:t>
            </a:r>
            <a:r>
              <a:rPr lang="zh-CN" altLang="en-US"/>
              <a:t>构造目标函数</a:t>
            </a:r>
            <a:r>
              <a:rPr lang="en-US" altLang="zh-CN"/>
              <a:t>,</a:t>
            </a:r>
            <a:r>
              <a:rPr lang="zh-CN" altLang="en-US"/>
              <a:t>设计算法进行求解</a:t>
            </a:r>
            <a:r>
              <a:rPr lang="en-US" altLang="zh-CN"/>
              <a:t>;</a:t>
            </a:r>
            <a:endParaRPr lang="en-US" altLang="zh-CN"/>
          </a:p>
          <a:p>
            <a:r>
              <a:rPr lang="en-US" altLang="zh-CN"/>
              <a:t>3) </a:t>
            </a:r>
            <a:r>
              <a:rPr lang="zh-CN" altLang="en-US"/>
              <a:t>记录目标函数进化曲线，记录分配结果</a:t>
            </a:r>
            <a:endParaRPr lang="zh-CN" altLang="en-US"/>
          </a:p>
          <a:p>
            <a:r>
              <a:rPr lang="en-US" altLang="zh-CN"/>
              <a:t>4) </a:t>
            </a:r>
            <a:r>
              <a:rPr lang="zh-CN" altLang="en-US"/>
              <a:t>分析参数设置对算法结果的影响</a:t>
            </a:r>
            <a:endParaRPr lang="zh-CN" altLang="en-US"/>
          </a:p>
          <a:p>
            <a:r>
              <a:rPr lang="en-US" altLang="zh-CN"/>
              <a:t>5) </a:t>
            </a:r>
            <a:r>
              <a:rPr lang="zh-CN" altLang="en-US"/>
              <a:t>统计识别正确率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mtClean="0">
                <a:sym typeface="+mn-lt"/>
              </a:rPr>
              <a:t>人脸数据库的选择： </a:t>
            </a:r>
            <a:r>
              <a:rPr lang="en-US" altLang="zh-CN" smtClean="0">
                <a:sym typeface="+mn-lt"/>
              </a:rPr>
              <a:t>ORL</a:t>
            </a:r>
            <a:r>
              <a:rPr lang="zh-CN" altLang="en-US" smtClean="0">
                <a:sym typeface="+mn-lt"/>
              </a:rPr>
              <a:t>人脸库</a:t>
            </a:r>
            <a:endParaRPr lang="zh-CN" altLang="en-US" smtClean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8650" y="1291590"/>
            <a:ext cx="7886700" cy="5374005"/>
          </a:xfrm>
        </p:spPr>
        <p:txBody>
          <a:bodyPr>
            <a:normAutofit fontScale="8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mtClean="0">
                <a:sym typeface="+mn-lt"/>
              </a:rPr>
              <a:t>ORL人脸库（Olivetti Research Laboratory人脸数据库），诞生于英国剑桥Olivetti实验室。</a:t>
            </a:r>
            <a:endParaRPr lang="en-US" altLang="zh-CN" smtClean="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mtClean="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mtClean="0">
                <a:sym typeface="+mn-lt"/>
              </a:rPr>
              <a:t>下载地址</a:t>
            </a:r>
            <a:r>
              <a:rPr lang="en-US" altLang="zh-CN" smtClean="0">
                <a:sym typeface="+mn-lt"/>
              </a:rPr>
              <a:t>:</a:t>
            </a:r>
            <a:endParaRPr lang="en-US" altLang="zh-CN" smtClean="0">
              <a:sym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>
                <a:sym typeface="+mn-lt"/>
              </a:rPr>
              <a:t>  https://www.cl.cam.ac.uk/research/dtg/attarchive/facedatabase.html</a:t>
            </a:r>
            <a:endParaRPr lang="en-US" altLang="zh-CN" smtClean="0">
              <a:sym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mtClean="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mtClean="0">
                <a:sym typeface="+mn-lt"/>
              </a:rPr>
              <a:t>ORL人脸数据库由该实验室从1992年4月到1994年4月期间拍摄的一系列人脸图像组成，共有40个不同年龄、不同性别和不同种族的对象。每个人10幅图像共计400幅灰度图像组成，图像尺寸是92×112，图像背景为黑色。其中人脸部分表情和细节均有变化，例如笑与不笑、眼睛睁着或闭着，戴或不戴眼镜等，人脸姿态也有变化，其深度旋转和平面旋转可达20度，人脸尺寸也有最多10%的变化。该库是目前使用最广泛的标准人脸数据库，特别是刚从事人脸识别研究的学生和初学者，研究ORL人脸库是个很好的开始。</a:t>
            </a:r>
            <a:endParaRPr lang="en-US" altLang="zh-CN" smtClean="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mtClean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mtClean="0">
                <a:sym typeface="+mn-lt"/>
              </a:rPr>
              <a:t>使用加权</a:t>
            </a:r>
            <a:r>
              <a:rPr lang="en-US" altLang="zh-CN" smtClean="0">
                <a:sym typeface="+mn-lt"/>
              </a:rPr>
              <a:t>KNN</a:t>
            </a:r>
            <a:r>
              <a:rPr lang="zh-CN" altLang="en-US" smtClean="0">
                <a:sym typeface="+mn-lt"/>
              </a:rPr>
              <a:t>算法来分类人脸</a:t>
            </a:r>
            <a:r>
              <a:rPr lang="en-US" altLang="zh-CN" smtClean="0">
                <a:sym typeface="+mn-lt"/>
              </a:rPr>
              <a:t>:</a:t>
            </a:r>
            <a:endParaRPr lang="en-US" altLang="zh-CN" smtClean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200" smtClean="0">
                <a:sym typeface="+mn-lt"/>
              </a:rPr>
              <a:t>目标函数</a:t>
            </a:r>
            <a:r>
              <a:rPr lang="en-US" altLang="zh-CN" sz="3200" smtClean="0">
                <a:sym typeface="+mn-lt"/>
              </a:rPr>
              <a:t>:</a:t>
            </a:r>
            <a:endParaRPr lang="en-US" altLang="zh-CN" sz="3200" smtClean="0">
              <a:sym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1795" smtClean="0">
              <a:sym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1795" smtClean="0">
              <a:sym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1795" smtClean="0">
              <a:sym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1795" smtClean="0">
              <a:sym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795" smtClean="0">
                <a:sym typeface="+mn-lt"/>
              </a:rPr>
              <a:t>通过结合</a:t>
            </a:r>
            <a:r>
              <a:rPr lang="en-US" altLang="zh-CN" sz="1795" smtClean="0">
                <a:sym typeface="+mn-lt"/>
              </a:rPr>
              <a:t>KNN</a:t>
            </a:r>
            <a:r>
              <a:rPr lang="zh-CN" altLang="en-US" sz="1795" smtClean="0">
                <a:sym typeface="+mn-lt"/>
              </a:rPr>
              <a:t>本身的分类算法以及对前</a:t>
            </a:r>
            <a:r>
              <a:rPr lang="en-US" altLang="zh-CN" sz="1795" smtClean="0">
                <a:sym typeface="+mn-lt"/>
              </a:rPr>
              <a:t>k</a:t>
            </a:r>
            <a:r>
              <a:rPr lang="zh-CN" altLang="en-US" sz="1795" smtClean="0">
                <a:sym typeface="+mn-lt"/>
              </a:rPr>
              <a:t>个距离加权，来达到分类的目的</a:t>
            </a:r>
            <a:endParaRPr lang="zh-CN" altLang="en-US" sz="1795" smtClean="0">
              <a:sym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1795" smtClean="0">
              <a:sym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795" smtClean="0">
                <a:sym typeface="+mn-lt"/>
              </a:rPr>
              <a:t>wk-nnc算法是对经典knn算法的改进，这种方法是对k个近邻的样本按照他们距离待分类样本的远近给一个权值w</a:t>
            </a:r>
            <a:endParaRPr lang="en-US" altLang="zh-CN" sz="1795" smtClean="0">
              <a:sym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795" smtClean="0">
                <a:sym typeface="+mn-lt"/>
              </a:rPr>
              <a:t>w(i) = (h(k) - h(i)) / (h(k) - h(1))</a:t>
            </a:r>
            <a:endParaRPr lang="en-US" altLang="zh-CN" sz="1795" smtClean="0">
              <a:sym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795" smtClean="0">
                <a:sym typeface="+mn-lt"/>
              </a:rPr>
              <a:t>w(i)是第i个近邻的权值，其中1&lt;i&lt;k,h(i)是待测样本距离第i个近邻的距离</a:t>
            </a:r>
            <a:endParaRPr lang="en-US" altLang="zh-CN" sz="1795" smtClean="0"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" y="1983105"/>
            <a:ext cx="3006725" cy="10896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程序基本流程：</a:t>
            </a:r>
            <a:endParaRPr lang="zh-CN" altLang="en-US"/>
          </a:p>
        </p:txBody>
      </p:sp>
      <p:pic>
        <p:nvPicPr>
          <p:cNvPr id="5" name="内容占位符 4" descr="wknn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4035" y="1593850"/>
            <a:ext cx="7981315" cy="39922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通过不断尝试</a:t>
            </a:r>
            <a:r>
              <a:rPr lang="en-US" altLang="zh-CN"/>
              <a:t>K</a:t>
            </a:r>
            <a:r>
              <a:rPr lang="zh-CN" altLang="en-US"/>
              <a:t>值的选取，最终是</a:t>
            </a:r>
            <a:r>
              <a:rPr lang="en-US" altLang="zh-CN"/>
              <a:t>3,4</a:t>
            </a:r>
            <a:r>
              <a:rPr lang="zh-CN" altLang="en-US"/>
              <a:t>识别率最高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</a:t>
            </a:r>
            <a:r>
              <a:rPr lang="zh-CN" altLang="en-US"/>
              <a:t>值的选取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4" name="图片 3" descr="~({{PW31B$S%~2_FVBRT0F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4585" y="2392680"/>
            <a:ext cx="4076700" cy="3810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r>
              <a:rPr lang="en-US" altLang="zh-CN"/>
              <a:t>: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算法复杂度太多，还需要经过一些手段对人脸数据特征进行提取和压缩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通过本次课题认识到了自己知识的不足之处，希望接下来的学习中能够继续加油</a:t>
            </a:r>
            <a:r>
              <a:rPr lang="en-US" altLang="zh-CN"/>
              <a:t>!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51210172630"/>
  <p:tag name="MH_LIBRARY" val="GRAPHIC"/>
  <p:tag name="MH_ORDER" val="Chevron 47"/>
</p:tagLst>
</file>

<file path=ppt/tags/tag10.xml><?xml version="1.0" encoding="utf-8"?>
<p:tagLst xmlns:p="http://schemas.openxmlformats.org/presentationml/2006/main">
  <p:tag name="KSO_WM_TEMPLATE_CATEGORY" val="custom"/>
  <p:tag name="KSO_WM_TEMPLATE_INDEX" val="20186845"/>
  <p:tag name="KSO_WM_UNIT_TYPE" val="a"/>
  <p:tag name="KSO_WM_UNIT_INDEX" val="1"/>
  <p:tag name="KSO_WM_UNIT_ID" val="custom20186845_6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11.xml><?xml version="1.0" encoding="utf-8"?>
<p:tagLst xmlns:p="http://schemas.openxmlformats.org/presentationml/2006/main">
  <p:tag name="KSO_WM_TEMPLATE_CATEGORY" val="custom"/>
  <p:tag name="KSO_WM_TEMPLATE_INDEX" val="20186845"/>
  <p:tag name="KSO_WM_UNIT_TYPE" val="f"/>
  <p:tag name="KSO_WM_UNIT_INDEX" val="1"/>
  <p:tag name="KSO_WM_UNIT_ID" val="custom20186845_6*f*1"/>
  <p:tag name="KSO_WM_UNIT_LAYERLEVEL" val="1"/>
  <p:tag name="KSO_WM_UNIT_VALUE" val="185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 dolor sit amet, consectetur adipisicing elit."/>
</p:tagLst>
</file>

<file path=ppt/tags/tag12.xml><?xml version="1.0" encoding="utf-8"?>
<p:tagLst xmlns:p="http://schemas.openxmlformats.org/presentationml/2006/main">
  <p:tag name="KSO_WM_TEMPLATE_CATEGORY" val="custom"/>
  <p:tag name="KSO_WM_TEMPLATE_INDEX" val="20186845"/>
  <p:tag name="KSO_WM_UNIT_TYPE" val="e"/>
  <p:tag name="KSO_WM_UNIT_INDEX" val="1"/>
  <p:tag name="KSO_WM_UNIT_ID" val="custom20186845_6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1"/>
</p:tagLst>
</file>

<file path=ppt/tags/tag13.xml><?xml version="1.0" encoding="utf-8"?>
<p:tagLst xmlns:p="http://schemas.openxmlformats.org/presentationml/2006/main">
  <p:tag name="KSO_WM_TEMPLATE_CATEGORY" val="custom"/>
  <p:tag name="KSO_WM_TEMPLATE_INDEX" val="260"/>
  <p:tag name="KSO_WM_TAG_VERSION" val="1.0"/>
  <p:tag name="KSO_WM_SLIDE_ID" val="custom20186845_6"/>
  <p:tag name="KSO_WM_SLIDE_INDEX" val="6"/>
  <p:tag name="KSO_WM_SLIDE_ITEM_CNT" val="2"/>
  <p:tag name="KSO_WM_SLIDE_LAYOUT" val="a_f_e"/>
  <p:tag name="KSO_WM_SLIDE_LAYOUT_CNT" val="1_1_1"/>
  <p:tag name="KSO_WM_SLIDE_TYPE" val="sectionTitle"/>
  <p:tag name="KSO_WM_BEAUTIFY_FLAG" val="#wm#"/>
  <p:tag name="KSO_WM_SLIDE_SUBTYPE" val="pureTxt"/>
</p:tagLst>
</file>

<file path=ppt/tags/tag14.xml><?xml version="1.0" encoding="utf-8"?>
<p:tagLst xmlns:p="http://schemas.openxmlformats.org/presentationml/2006/main">
  <p:tag name="KSO_WM_TEMPLATE_CATEGORY" val="custom"/>
  <p:tag name="KSO_WM_TEMPLATE_INDEX" val="260"/>
</p:tagLst>
</file>

<file path=ppt/tags/tag15.xml><?xml version="1.0" encoding="utf-8"?>
<p:tagLst xmlns:p="http://schemas.openxmlformats.org/presentationml/2006/main">
  <p:tag name="KSO_WM_TEMPLATE_CATEGORY" val="custom"/>
  <p:tag name="KSO_WM_TEMPLATE_INDEX" val="20186845"/>
  <p:tag name="KSO_WM_UNIT_TYPE" val="a"/>
  <p:tag name="KSO_WM_UNIT_INDEX" val="1"/>
  <p:tag name="KSO_WM_UNIT_ID" val="custom20186845_6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16.xml><?xml version="1.0" encoding="utf-8"?>
<p:tagLst xmlns:p="http://schemas.openxmlformats.org/presentationml/2006/main">
  <p:tag name="KSO_WM_TEMPLATE_CATEGORY" val="custom"/>
  <p:tag name="KSO_WM_TEMPLATE_INDEX" val="20186845"/>
  <p:tag name="KSO_WM_UNIT_TYPE" val="f"/>
  <p:tag name="KSO_WM_UNIT_INDEX" val="1"/>
  <p:tag name="KSO_WM_UNIT_ID" val="custom20186845_6*f*1"/>
  <p:tag name="KSO_WM_UNIT_LAYERLEVEL" val="1"/>
  <p:tag name="KSO_WM_UNIT_VALUE" val="185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 dolor sit amet, consectetur adipisicing elit."/>
</p:tagLst>
</file>

<file path=ppt/tags/tag17.xml><?xml version="1.0" encoding="utf-8"?>
<p:tagLst xmlns:p="http://schemas.openxmlformats.org/presentationml/2006/main">
  <p:tag name="KSO_WM_TEMPLATE_CATEGORY" val="custom"/>
  <p:tag name="KSO_WM_TEMPLATE_INDEX" val="260"/>
  <p:tag name="KSO_WM_TAG_VERSION" val="1.0"/>
  <p:tag name="KSO_WM_SLIDE_ID" val="custom20186845_6"/>
  <p:tag name="KSO_WM_SLIDE_INDEX" val="6"/>
  <p:tag name="KSO_WM_SLIDE_ITEM_CNT" val="2"/>
  <p:tag name="KSO_WM_SLIDE_LAYOUT" val="a_f_e"/>
  <p:tag name="KSO_WM_SLIDE_LAYOUT_CNT" val="1_1_1"/>
  <p:tag name="KSO_WM_SLIDE_TYPE" val="sectionTitle"/>
  <p:tag name="KSO_WM_BEAUTIFY_FLAG" val="#wm#"/>
  <p:tag name="KSO_WM_SLIDE_SUBTYPE" val="pureTxt"/>
</p:tagLst>
</file>

<file path=ppt/tags/tag18.xml><?xml version="1.0" encoding="utf-8"?>
<p:tagLst xmlns:p="http://schemas.openxmlformats.org/presentationml/2006/main">
  <p:tag name="KSO_WM_TEMPLATE_CATEGORY" val="custom"/>
  <p:tag name="KSO_WM_TEMPLATE_INDEX" val="20186845"/>
  <p:tag name="KSO_WM_UNIT_TYPE" val="a"/>
  <p:tag name="KSO_WM_UNIT_INDEX" val="1"/>
  <p:tag name="KSO_WM_UNIT_ID" val="custom20186845_6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19.xml><?xml version="1.0" encoding="utf-8"?>
<p:tagLst xmlns:p="http://schemas.openxmlformats.org/presentationml/2006/main">
  <p:tag name="KSO_WM_TEMPLATE_CATEGORY" val="custom"/>
  <p:tag name="KSO_WM_TEMPLATE_INDEX" val="20186845"/>
  <p:tag name="KSO_WM_UNIT_TYPE" val="f"/>
  <p:tag name="KSO_WM_UNIT_INDEX" val="1"/>
  <p:tag name="KSO_WM_UNIT_ID" val="custom20186845_6*f*1"/>
  <p:tag name="KSO_WM_UNIT_LAYERLEVEL" val="1"/>
  <p:tag name="KSO_WM_UNIT_VALUE" val="185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 dolor sit amet, consectetur adipisicing elit."/>
</p:tagLst>
</file>

<file path=ppt/tags/tag2.xml><?xml version="1.0" encoding="utf-8"?>
<p:tagLst xmlns:p="http://schemas.openxmlformats.org/presentationml/2006/main">
  <p:tag name="MH" val="20151210174046"/>
  <p:tag name="MH_LIBRARY" val="GRAPHIC"/>
  <p:tag name="MH_ORDER" val="Oval 2"/>
</p:tagLst>
</file>

<file path=ppt/tags/tag20.xml><?xml version="1.0" encoding="utf-8"?>
<p:tagLst xmlns:p="http://schemas.openxmlformats.org/presentationml/2006/main">
  <p:tag name="KSO_WM_TEMPLATE_CATEGORY" val="custom"/>
  <p:tag name="KSO_WM_TEMPLATE_INDEX" val="260"/>
  <p:tag name="KSO_WM_TAG_VERSION" val="1.0"/>
  <p:tag name="KSO_WM_SLIDE_ID" val="custom20186845_6"/>
  <p:tag name="KSO_WM_SLIDE_INDEX" val="6"/>
  <p:tag name="KSO_WM_SLIDE_ITEM_CNT" val="2"/>
  <p:tag name="KSO_WM_SLIDE_LAYOUT" val="a_f_e"/>
  <p:tag name="KSO_WM_SLIDE_LAYOUT_CNT" val="1_1_1"/>
  <p:tag name="KSO_WM_SLIDE_TYPE" val="sectionTitle"/>
  <p:tag name="KSO_WM_BEAUTIFY_FLAG" val="#wm#"/>
  <p:tag name="KSO_WM_SLIDE_SUBTYPE" val="pureTxt"/>
</p:tagLst>
</file>

<file path=ppt/tags/tag21.xml><?xml version="1.0" encoding="utf-8"?>
<p:tagLst xmlns:p="http://schemas.openxmlformats.org/presentationml/2006/main">
  <p:tag name="KSO_WM_TEMPLATE_CATEGORY" val="custom"/>
  <p:tag name="KSO_WM_TEMPLATE_INDEX" val="260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60"/>
</p:tagLst>
</file>

<file path=ppt/tags/tag23.xml><?xml version="1.0" encoding="utf-8"?>
<p:tagLst xmlns:p="http://schemas.openxmlformats.org/presentationml/2006/main">
  <p:tag name="KSO_WM_TEMPLATE_CATEGORY" val="custom"/>
  <p:tag name="KSO_WM_TEMPLATE_INDEX" val="260"/>
</p:tagLst>
</file>

<file path=ppt/tags/tag3.xml><?xml version="1.0" encoding="utf-8"?>
<p:tagLst xmlns:p="http://schemas.openxmlformats.org/presentationml/2006/main">
  <p:tag name="MH" val="20151210174046"/>
  <p:tag name="MH_LIBRARY" val="GRAPHIC"/>
  <p:tag name="MH_ORDER" val="Oval 4"/>
</p:tagLst>
</file>

<file path=ppt/tags/tag4.xml><?xml version="1.0" encoding="utf-8"?>
<p:tagLst xmlns:p="http://schemas.openxmlformats.org/presentationml/2006/main">
  <p:tag name="MH" val="20151210174046"/>
  <p:tag name="MH_LIBRARY" val="GRAPHIC"/>
  <p:tag name="MH_ORDER" val="Oval 5"/>
</p:tagLst>
</file>

<file path=ppt/tags/tag5.xml><?xml version="1.0" encoding="utf-8"?>
<p:tagLst xmlns:p="http://schemas.openxmlformats.org/presentationml/2006/main">
  <p:tag name="MH" val="20151210174046"/>
  <p:tag name="MH_LIBRARY" val="GRAPHIC"/>
  <p:tag name="MH_ORDER" val="Oval 6"/>
</p:tagLst>
</file>

<file path=ppt/tags/tag6.xml><?xml version="1.0" encoding="utf-8"?>
<p:tagLst xmlns:p="http://schemas.openxmlformats.org/presentationml/2006/main">
  <p:tag name="MH" val="20151210174046"/>
  <p:tag name="MH_LIBRARY" val="GRAPHIC"/>
  <p:tag name="MH_ORDER" val="Oval 7"/>
</p:tagLst>
</file>

<file path=ppt/tags/tag7.xml><?xml version="1.0" encoding="utf-8"?>
<p:tagLst xmlns:p="http://schemas.openxmlformats.org/presentationml/2006/main">
  <p:tag name="MH" val="20151210174046"/>
  <p:tag name="MH_LIBRARY" val="GRAPHIC"/>
  <p:tag name="MH_ORDER" val="Oval 3"/>
</p:tagLst>
</file>

<file path=ppt/tags/tag8.xml><?xml version="1.0" encoding="utf-8"?>
<p:tagLst xmlns:p="http://schemas.openxmlformats.org/presentationml/2006/main">
  <p:tag name="KSO_WM_TAG_VERSION" val="1.0"/>
  <p:tag name="KSO_WM_TEMPLATE_CATEGORY" val="custom"/>
  <p:tag name="KSO_WM_TEMPLATE_INDEX" val="260"/>
</p:tagLst>
</file>

<file path=ppt/tags/tag9.xml><?xml version="1.0" encoding="utf-8"?>
<p:tagLst xmlns:p="http://schemas.openxmlformats.org/presentationml/2006/main">
  <p:tag name="KSO_WM_TAG_VERSION" val="1.0"/>
  <p:tag name="KSO_WM_TEMPLATE_CATEGORY" val="custom"/>
  <p:tag name="KSO_WM_TEMPLATE_INDEX" val="260"/>
</p:tagLst>
</file>

<file path=ppt/theme/theme1.xml><?xml version="1.0" encoding="utf-8"?>
<a:theme xmlns:a="http://schemas.openxmlformats.org/drawingml/2006/main" name="1_Office 主题">
  <a:themeElements>
    <a:clrScheme name="自定义 2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C032"/>
      </a:accent1>
      <a:accent2>
        <a:srgbClr val="FFC000"/>
      </a:accent2>
      <a:accent3>
        <a:srgbClr val="00B0F0"/>
      </a:accent3>
      <a:accent4>
        <a:srgbClr val="CDA599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64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946</Words>
  <Application>WPS 演示</Application>
  <PresentationFormat/>
  <Paragraphs>57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黑体</vt:lpstr>
      <vt:lpstr>Arial Unicode MS</vt:lpstr>
      <vt:lpstr>Calibri</vt:lpstr>
      <vt:lpstr>1_Office 主题</vt:lpstr>
      <vt:lpstr>智能信息处理(双语)课程         答辩PPT</vt:lpstr>
      <vt:lpstr>题目5: 基于改进KNN分类算法的人脸识别</vt:lpstr>
      <vt:lpstr>人脸数据库的选择： ORL人脸库</vt:lpstr>
      <vt:lpstr>使用加权KNN算法来分类人脸:</vt:lpstr>
      <vt:lpstr>程序基本流程：</vt:lpstr>
      <vt:lpstr>K值的选取:</vt:lpstr>
      <vt:lpstr>总结: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Clarence</dc:creator>
  <cp:lastModifiedBy>Clarence</cp:lastModifiedBy>
  <cp:revision>16</cp:revision>
  <dcterms:created xsi:type="dcterms:W3CDTF">2018-11-14T22:34:00Z</dcterms:created>
  <dcterms:modified xsi:type="dcterms:W3CDTF">2018-11-15T09:30:39Z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