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2" r:id="rId4"/>
    <p:sldId id="263" r:id="rId5"/>
    <p:sldId id="264" r:id="rId6"/>
    <p:sldId id="285" r:id="rId7"/>
    <p:sldId id="286" r:id="rId8"/>
    <p:sldId id="287" r:id="rId9"/>
    <p:sldId id="265" r:id="rId10"/>
    <p:sldId id="284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5D1E6-7F95-48F3-9FD7-D9625D538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7AE24E-60B6-4FB8-B8F4-B0939C1AB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61357-A184-4C41-8C6A-70E82F02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7E570-E971-4FAD-91F6-209893DA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9AFE90-F8F7-4ABE-A81B-CC51D203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59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FC125-02F9-4634-B2A5-00F3C740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256B69-71F2-4CE7-BE9A-8A6B5BC67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4C2FF-C90B-4D20-B3AD-67755454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F011D-80ED-4728-9CFC-12E79300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A010F-E505-4488-BD34-69447638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4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B3EC12-DC61-44F0-AB3D-C47A49E7A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D283FE-D532-4E27-9273-A0D267F4C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2A1ED-CA1D-4C2E-8D00-7CE2101E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F3A53-B3F3-4D43-A6AA-EB708D03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F92C4-4BFA-4021-B66F-C1AD7AA8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18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86490-41A8-4232-AFCE-E651A436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65CB4-B107-4C55-9822-F96E2EF51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9CC5D-BBB6-4DDC-9F15-D6576D84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B65C8-4CB5-4678-A60B-12B23D5D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BC827-0306-45BC-BBDA-AC56984C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33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09EBD-BF1F-4BE0-9A3A-A32E2F01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AE228D-C755-48B5-ACDB-9D9D78BD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D9E34-1DA9-4980-A27B-4A03B0A2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9B571-1053-474F-968C-EFFFE9B3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6DC63-8799-4623-9930-2CC05E4E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16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88298-4252-4D0D-BD4E-62FAE52C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B0810-37F0-402F-832D-5FA8A18FF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F819E4-2FF8-49CE-8651-B7F2C6421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DC7B26-17F8-4276-8060-08991CC6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A7FF2D-2BDF-4013-9615-076B145E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69E15B-8DF7-4E0A-ADF0-9BC5C23B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05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B3ABC-3CBB-4C40-9E6E-569A937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0F8FC2-5F67-46A6-BE5F-3A7121C22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B7EFBF-9290-4A7E-84F5-0B95F6A05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9EEEDD-DCBA-4316-8693-CDC48AF50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9D8A1E-9919-4730-BDE2-63D8F6369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680449-7EAF-46D5-9D2F-A01C9423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5BAEB7-C8D1-4A4C-B77D-E278A7FC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A8949E-E0AF-4091-9C0D-C8BCC0AB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8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01D8C-890C-4F2B-AA9B-F3227F82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1BE72C-ABAD-4FB9-96E7-5EDAC194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519C90-0281-4231-8DBC-E73750A6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E1E068-5F61-4E84-A09B-FDFE1D2C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3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BA59B0-994D-4BE6-BFCD-3EFF8A54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35BCDF-100C-4DD2-8F7C-3FDDF653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12FA8D-48C3-4E11-9335-95BDE95D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9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A6590-485E-469C-AF72-B9F14EBF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364BA-9F53-4F5E-AD68-C45F639C6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EFFC2B-4EEE-489F-BCA4-99DD99943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EFD3E0-5639-4F39-A525-D9EC7D0E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F6581E-0596-48F0-83FF-7DAE833B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E2EEC-9A91-4449-8071-159EC9A6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40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CA12C-8B7A-4C62-8C62-B4F7945FF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214854-6FC3-464A-8F04-5EE3FFE53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AB9138-AD85-49AF-BD5D-213EE0850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40AF9B-7C7F-47DC-913A-145F0990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B52F-6525-4206-B036-6784E9AFCA19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CD64A9-8B8A-4CB4-8C8D-AA133039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2BFCE8-2DD4-4DE7-82E4-5DAD9FDD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3ECC61-84CA-42DA-A382-9ACC6963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19F6B2-9377-44BF-BAF4-E76764687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460843-3E26-4ACC-B4A1-0AA469EEF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B52F-6525-4206-B036-6784E9AFCA19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F42D7-EBAD-4B5C-AC1B-A00D979D9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D92B6-FFB0-4AE0-ADF3-00A93E9E6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B88F8-8DA5-4BE2-A2DF-90586567B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20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zqyhdm.com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6F5C4C1F-2110-4701-949E-68AE7AD6D2DD}"/>
              </a:ext>
            </a:extLst>
          </p:cNvPr>
          <p:cNvGrpSpPr/>
          <p:nvPr/>
        </p:nvGrpSpPr>
        <p:grpSpPr>
          <a:xfrm>
            <a:off x="5211521" y="2593025"/>
            <a:ext cx="4487593" cy="1502031"/>
            <a:chOff x="5211521" y="2593025"/>
            <a:chExt cx="4487593" cy="1502031"/>
          </a:xfrm>
        </p:grpSpPr>
        <p:sp>
          <p:nvSpPr>
            <p:cNvPr id="8" name="TextBox 7"/>
            <p:cNvSpPr txBox="1"/>
            <p:nvPr/>
          </p:nvSpPr>
          <p:spPr>
            <a:xfrm>
              <a:off x="6312767" y="3571836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杨仕航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11521" y="2777691"/>
              <a:ext cx="3464410" cy="748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67" b="1">
                  <a:latin typeface="微软雅黑" pitchFamily="34" charset="-122"/>
                  <a:ea typeface="微软雅黑" pitchFamily="34" charset="-122"/>
                </a:rPr>
                <a:t>外键那些事儿</a:t>
              </a:r>
              <a:endParaRPr lang="en-US" altLang="zh-CN" sz="4267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3AD4AE4-5057-4FAD-B9FD-E0AB1371762F}"/>
                </a:ext>
              </a:extLst>
            </p:cNvPr>
            <p:cNvSpPr/>
            <p:nvPr/>
          </p:nvSpPr>
          <p:spPr>
            <a:xfrm>
              <a:off x="8360286" y="2593025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番外篇</a:t>
              </a:r>
              <a:r>
                <a:rPr lang="en-US" altLang="zh-CN" b="1">
                  <a:latin typeface="微软雅黑" pitchFamily="34" charset="-122"/>
                  <a:ea typeface="微软雅黑" pitchFamily="34" charset="-122"/>
                </a:rPr>
                <a:t>】</a:t>
              </a:r>
              <a:endParaRPr lang="zh-CN" altLang="en-US"/>
            </a:p>
          </p:txBody>
        </p:sp>
      </p:grpSp>
      <p:pic>
        <p:nvPicPr>
          <p:cNvPr id="1030" name="Picture 6" descr="https://zqyhdm.com/static/big_logo.png">
            <a:hlinkClick r:id="rId2"/>
            <a:extLst>
              <a:ext uri="{FF2B5EF4-FFF2-40B4-BE49-F238E27FC236}">
                <a16:creationId xmlns:a16="http://schemas.microsoft.com/office/drawing/2014/main" id="{84257B7E-D3FC-4FC1-8FDF-3D292EED1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110" y="2582960"/>
            <a:ext cx="1914186" cy="159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A2388D3-C3F9-46EB-BFD0-D4C877306BED}"/>
              </a:ext>
            </a:extLst>
          </p:cNvPr>
          <p:cNvCxnSpPr/>
          <p:nvPr/>
        </p:nvCxnSpPr>
        <p:spPr>
          <a:xfrm>
            <a:off x="4781550" y="2777691"/>
            <a:ext cx="0" cy="1266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55776" y="3032569"/>
            <a:ext cx="7080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https://github.com/HaddyYang/django2.0-course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ED64194-76F6-484D-832E-37645D7C4E57}"/>
              </a:ext>
            </a:extLst>
          </p:cNvPr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193EE89F-0ADF-4282-97EA-A3EF14BB80FB}"/>
                </a:ext>
              </a:extLst>
            </p:cNvPr>
            <p:cNvSpPr txBox="1"/>
            <p:nvPr/>
          </p:nvSpPr>
          <p:spPr>
            <a:xfrm>
              <a:off x="251520" y="260648"/>
              <a:ext cx="27879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>
                  <a:ea typeface="黑体" pitchFamily="49" charset="-122"/>
                </a:rPr>
                <a:t>* 源码上传到</a:t>
              </a:r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Github</a:t>
              </a:r>
              <a:endParaRPr lang="zh-CN" altLang="en-US" sz="2400">
                <a:latin typeface="Calibri" panose="020F0502020204030204" pitchFamily="34" charset="0"/>
                <a:ea typeface="黑体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AF809E8-7C92-47AA-A5C2-8815B8C455F5}"/>
                </a:ext>
              </a:extLst>
            </p:cNvPr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3FC0FEA-36F2-47E0-B467-EBB4593DD83D}"/>
              </a:ext>
            </a:extLst>
          </p:cNvPr>
          <p:cNvSpPr txBox="1"/>
          <p:nvPr/>
        </p:nvSpPr>
        <p:spPr>
          <a:xfrm>
            <a:off x="4226738" y="3676650"/>
            <a:ext cx="373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或在</a:t>
            </a:r>
            <a:r>
              <a:rPr lang="en-US" altLang="zh-CN"/>
              <a:t>Github</a:t>
            </a:r>
            <a:r>
              <a:rPr lang="zh-CN" altLang="en-US"/>
              <a:t>搜索“</a:t>
            </a:r>
            <a:r>
              <a:rPr lang="en-US" altLang="zh-CN"/>
              <a:t>django2.0-course</a:t>
            </a:r>
            <a:r>
              <a:rPr lang="zh-CN" alt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4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69495" y="1234195"/>
            <a:ext cx="7853011" cy="4499061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2ADD1DA-4065-44D7-8BB9-A5A000034E87}"/>
              </a:ext>
            </a:extLst>
          </p:cNvPr>
          <p:cNvGrpSpPr/>
          <p:nvPr/>
        </p:nvGrpSpPr>
        <p:grpSpPr>
          <a:xfrm>
            <a:off x="5037338" y="5640846"/>
            <a:ext cx="2171700" cy="989234"/>
            <a:chOff x="5046863" y="5688471"/>
            <a:chExt cx="2171700" cy="989234"/>
          </a:xfrm>
        </p:grpSpPr>
        <p:sp>
          <p:nvSpPr>
            <p:cNvPr id="3" name="TextBox 2"/>
            <p:cNvSpPr txBox="1"/>
            <p:nvPr/>
          </p:nvSpPr>
          <p:spPr>
            <a:xfrm>
              <a:off x="5170906" y="5688471"/>
              <a:ext cx="1850186" cy="666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733"/>
                <a:t>The End</a:t>
              </a:r>
              <a:endParaRPr lang="zh-CN" altLang="en-US" sz="3733"/>
            </a:p>
          </p:txBody>
        </p:sp>
        <p:pic>
          <p:nvPicPr>
            <p:cNvPr id="9" name="Picture 4" descr="https://zqyhdm.com/static/logo.png">
              <a:extLst>
                <a:ext uri="{FF2B5EF4-FFF2-40B4-BE49-F238E27FC236}">
                  <a16:creationId xmlns:a16="http://schemas.microsoft.com/office/drawing/2014/main" id="{631F9312-8606-471B-B1A4-80484BB3C5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8351" y="6383249"/>
              <a:ext cx="1682604" cy="294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4C22FF5-5E6C-4A50-AB43-9D4530B91E57}"/>
                </a:ext>
              </a:extLst>
            </p:cNvPr>
            <p:cNvCxnSpPr/>
            <p:nvPr/>
          </p:nvCxnSpPr>
          <p:spPr>
            <a:xfrm>
              <a:off x="5046863" y="6296025"/>
              <a:ext cx="21717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8F64444-1355-4520-BF36-660046B3E840}"/>
              </a:ext>
            </a:extLst>
          </p:cNvPr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0E2484C3-48AA-4E9D-A09B-9B5AE73FF180}"/>
                </a:ext>
              </a:extLst>
            </p:cNvPr>
            <p:cNvSpPr txBox="1"/>
            <p:nvPr/>
          </p:nvSpPr>
          <p:spPr>
            <a:xfrm>
              <a:off x="251520" y="260648"/>
              <a:ext cx="219002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1</a:t>
              </a:r>
              <a:r>
                <a:rPr lang="zh-CN" altLang="en-US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、</a:t>
              </a:r>
              <a:r>
                <a:rPr lang="zh-CN" altLang="en-US" sz="2400">
                  <a:latin typeface="+mj-lt"/>
                  <a:ea typeface="黑体" pitchFamily="49" charset="-122"/>
                </a:rPr>
                <a:t>什么是外键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30AB4D2-883E-4AF7-BAFF-3DC19AB2345A}"/>
                </a:ext>
              </a:extLst>
            </p:cNvPr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82E0DCFF-7F10-476E-8E44-C06E73E9CECD}"/>
              </a:ext>
            </a:extLst>
          </p:cNvPr>
          <p:cNvSpPr txBox="1"/>
          <p:nvPr/>
        </p:nvSpPr>
        <p:spPr>
          <a:xfrm>
            <a:off x="3048000" y="226514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外键是数据表用来指向某个外来的键值的字段。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D0F96C8A-571C-4251-A417-93F045877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21282"/>
              </p:ext>
            </p:extLst>
          </p:nvPr>
        </p:nvGraphicFramePr>
        <p:xfrm>
          <a:off x="3048000" y="3656058"/>
          <a:ext cx="2918774" cy="1162333"/>
        </p:xfrm>
        <a:graphic>
          <a:graphicData uri="http://schemas.openxmlformats.org/drawingml/2006/table">
            <a:tbl>
              <a:tblPr/>
              <a:tblGrid>
                <a:gridCol w="737216">
                  <a:extLst>
                    <a:ext uri="{9D8B030D-6E8A-4147-A177-3AD203B41FA5}">
                      <a16:colId xmlns:a16="http://schemas.microsoft.com/office/drawing/2014/main" val="4173244152"/>
                    </a:ext>
                  </a:extLst>
                </a:gridCol>
                <a:gridCol w="722171">
                  <a:extLst>
                    <a:ext uri="{9D8B030D-6E8A-4147-A177-3AD203B41FA5}">
                      <a16:colId xmlns:a16="http://schemas.microsoft.com/office/drawing/2014/main" val="3586064253"/>
                    </a:ext>
                  </a:extLst>
                </a:gridCol>
                <a:gridCol w="722171">
                  <a:extLst>
                    <a:ext uri="{9D8B030D-6E8A-4147-A177-3AD203B41FA5}">
                      <a16:colId xmlns:a16="http://schemas.microsoft.com/office/drawing/2014/main" val="1983175522"/>
                    </a:ext>
                  </a:extLst>
                </a:gridCol>
                <a:gridCol w="737216">
                  <a:extLst>
                    <a:ext uri="{9D8B030D-6E8A-4147-A177-3AD203B41FA5}">
                      <a16:colId xmlns:a16="http://schemas.microsoft.com/office/drawing/2014/main" val="704670765"/>
                    </a:ext>
                  </a:extLst>
                </a:gridCol>
              </a:tblGrid>
              <a:tr h="2544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学生</a:t>
                      </a: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名字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性别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班级</a:t>
                      </a: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330046"/>
                  </a:ext>
                </a:extLst>
              </a:tr>
              <a:tr h="2269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Join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742163"/>
                  </a:ext>
                </a:extLst>
              </a:tr>
              <a:tr h="2269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Kelly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26308"/>
                  </a:ext>
                </a:extLst>
              </a:tr>
              <a:tr h="2269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422792"/>
                  </a:ext>
                </a:extLst>
              </a:tr>
              <a:tr h="2269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Cally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100773"/>
                  </a:ext>
                </a:extLst>
              </a:tr>
            </a:tbl>
          </a:graphicData>
        </a:graphic>
      </p:graphicFrame>
      <p:sp>
        <p:nvSpPr>
          <p:cNvPr id="19" name="椭圆 18">
            <a:extLst>
              <a:ext uri="{FF2B5EF4-FFF2-40B4-BE49-F238E27FC236}">
                <a16:creationId xmlns:a16="http://schemas.microsoft.com/office/drawing/2014/main" id="{54B68B3D-2350-48A5-9472-14C509229F4C}"/>
              </a:ext>
            </a:extLst>
          </p:cNvPr>
          <p:cNvSpPr/>
          <p:nvPr/>
        </p:nvSpPr>
        <p:spPr>
          <a:xfrm>
            <a:off x="5499316" y="3927121"/>
            <a:ext cx="193492" cy="193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ABC5592-E5E0-4FBF-8F92-D4DEEFDDF35F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5692808" y="4018008"/>
            <a:ext cx="1152708" cy="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7FD46CF-1B78-4F39-9A78-02824EB3F95B}"/>
              </a:ext>
            </a:extLst>
          </p:cNvPr>
          <p:cNvSpPr txBox="1"/>
          <p:nvPr/>
        </p:nvSpPr>
        <p:spPr>
          <a:xfrm>
            <a:off x="3048000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学生表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BE86C80-EC90-43F9-925E-B73131523312}"/>
              </a:ext>
            </a:extLst>
          </p:cNvPr>
          <p:cNvSpPr txBox="1"/>
          <p:nvPr/>
        </p:nvSpPr>
        <p:spPr>
          <a:xfrm>
            <a:off x="6839996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班级表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E1AF6B8-C126-4A10-9126-9A7CE28F6B3B}"/>
              </a:ext>
            </a:extLst>
          </p:cNvPr>
          <p:cNvSpPr/>
          <p:nvPr/>
        </p:nvSpPr>
        <p:spPr>
          <a:xfrm>
            <a:off x="5499316" y="4602137"/>
            <a:ext cx="193492" cy="193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E64A906D-4C17-4E0A-A661-53E92FDC9D66}"/>
              </a:ext>
            </a:extLst>
          </p:cNvPr>
          <p:cNvCxnSpPr>
            <a:stCxn id="25" idx="6"/>
          </p:cNvCxnSpPr>
          <p:nvPr/>
        </p:nvCxnSpPr>
        <p:spPr>
          <a:xfrm flipV="1">
            <a:off x="5692808" y="4237224"/>
            <a:ext cx="1147188" cy="4616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9DC48E4-1588-4D11-934B-DDE4DBDA5D86}"/>
              </a:ext>
            </a:extLst>
          </p:cNvPr>
          <p:cNvSpPr txBox="1"/>
          <p:nvPr/>
        </p:nvSpPr>
        <p:spPr>
          <a:xfrm>
            <a:off x="3753815" y="5130638"/>
            <a:ext cx="3877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这个外键键值代表另外一个表的某条记录</a:t>
            </a: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F894C6DE-96C4-435D-A848-92AB34207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385073"/>
              </p:ext>
            </p:extLst>
          </p:nvPr>
        </p:nvGraphicFramePr>
        <p:xfrm>
          <a:off x="6839996" y="3638529"/>
          <a:ext cx="2827879" cy="753303"/>
        </p:xfrm>
        <a:graphic>
          <a:graphicData uri="http://schemas.openxmlformats.org/drawingml/2006/table">
            <a:tbl>
              <a:tblPr/>
              <a:tblGrid>
                <a:gridCol w="710595">
                  <a:extLst>
                    <a:ext uri="{9D8B030D-6E8A-4147-A177-3AD203B41FA5}">
                      <a16:colId xmlns:a16="http://schemas.microsoft.com/office/drawing/2014/main" val="215477646"/>
                    </a:ext>
                  </a:extLst>
                </a:gridCol>
                <a:gridCol w="1058642">
                  <a:extLst>
                    <a:ext uri="{9D8B030D-6E8A-4147-A177-3AD203B41FA5}">
                      <a16:colId xmlns:a16="http://schemas.microsoft.com/office/drawing/2014/main" val="130533023"/>
                    </a:ext>
                  </a:extLst>
                </a:gridCol>
                <a:gridCol w="1058642">
                  <a:extLst>
                    <a:ext uri="{9D8B030D-6E8A-4147-A177-3AD203B41FA5}">
                      <a16:colId xmlns:a16="http://schemas.microsoft.com/office/drawing/2014/main" val="1996855009"/>
                    </a:ext>
                  </a:extLst>
                </a:gridCol>
              </a:tblGrid>
              <a:tr h="2707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班级</a:t>
                      </a: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班级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班主任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71617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高一（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）班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李老师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43908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高一（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）班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王老师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49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62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/>
      <p:bldP spid="24" grpId="0"/>
      <p:bldP spid="25" grpId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8F64444-1355-4520-BF36-660046B3E840}"/>
              </a:ext>
            </a:extLst>
          </p:cNvPr>
          <p:cNvGrpSpPr/>
          <p:nvPr/>
        </p:nvGrpSpPr>
        <p:grpSpPr>
          <a:xfrm>
            <a:off x="251520" y="195486"/>
            <a:ext cx="4033476" cy="504056"/>
            <a:chOff x="251520" y="260648"/>
            <a:chExt cx="4033476" cy="672074"/>
          </a:xfrm>
        </p:grpSpPr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0E2484C3-48AA-4E9D-A09B-9B5AE73FF180}"/>
                </a:ext>
              </a:extLst>
            </p:cNvPr>
            <p:cNvSpPr txBox="1"/>
            <p:nvPr/>
          </p:nvSpPr>
          <p:spPr>
            <a:xfrm>
              <a:off x="251520" y="260648"/>
              <a:ext cx="403347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2</a:t>
              </a:r>
              <a:r>
                <a:rPr lang="zh-CN" altLang="en-US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、</a:t>
              </a:r>
              <a:r>
                <a:rPr lang="zh-CN" altLang="en-US" sz="2400">
                  <a:latin typeface="+mj-lt"/>
                  <a:ea typeface="黑体" pitchFamily="49" charset="-122"/>
                </a:rPr>
                <a:t>为什么使用外键（作用）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30AB4D2-883E-4AF7-BAFF-3DC19AB2345A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932722"/>
              <a:ext cx="3800797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64E7A61-5342-4C79-920B-72DC6270F1EE}"/>
              </a:ext>
            </a:extLst>
          </p:cNvPr>
          <p:cNvSpPr txBox="1"/>
          <p:nvPr/>
        </p:nvSpPr>
        <p:spPr>
          <a:xfrm>
            <a:off x="762000" y="971550"/>
            <a:ext cx="3999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、去除冗余的数据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、数据结构化，使用和执行效率更高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、便于管理，更好地存储数据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412F14E-0049-4DF5-A336-467CDF661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983440"/>
              </p:ext>
            </p:extLst>
          </p:nvPr>
        </p:nvGraphicFramePr>
        <p:xfrm>
          <a:off x="986160" y="2238063"/>
          <a:ext cx="3927476" cy="1165064"/>
        </p:xfrm>
        <a:graphic>
          <a:graphicData uri="http://schemas.openxmlformats.org/drawingml/2006/table">
            <a:tbl>
              <a:tblPr/>
              <a:tblGrid>
                <a:gridCol w="663799">
                  <a:extLst>
                    <a:ext uri="{9D8B030D-6E8A-4147-A177-3AD203B41FA5}">
                      <a16:colId xmlns:a16="http://schemas.microsoft.com/office/drawing/2014/main" val="2483235265"/>
                    </a:ext>
                  </a:extLst>
                </a:gridCol>
                <a:gridCol w="663799">
                  <a:extLst>
                    <a:ext uri="{9D8B030D-6E8A-4147-A177-3AD203B41FA5}">
                      <a16:colId xmlns:a16="http://schemas.microsoft.com/office/drawing/2014/main" val="4107402943"/>
                    </a:ext>
                  </a:extLst>
                </a:gridCol>
                <a:gridCol w="663799">
                  <a:extLst>
                    <a:ext uri="{9D8B030D-6E8A-4147-A177-3AD203B41FA5}">
                      <a16:colId xmlns:a16="http://schemas.microsoft.com/office/drawing/2014/main" val="4154333066"/>
                    </a:ext>
                  </a:extLst>
                </a:gridCol>
                <a:gridCol w="1009527">
                  <a:extLst>
                    <a:ext uri="{9D8B030D-6E8A-4147-A177-3AD203B41FA5}">
                      <a16:colId xmlns:a16="http://schemas.microsoft.com/office/drawing/2014/main" val="1897957401"/>
                    </a:ext>
                  </a:extLst>
                </a:gridCol>
                <a:gridCol w="926552">
                  <a:extLst>
                    <a:ext uri="{9D8B030D-6E8A-4147-A177-3AD203B41FA5}">
                      <a16:colId xmlns:a16="http://schemas.microsoft.com/office/drawing/2014/main" val="176697792"/>
                    </a:ext>
                  </a:extLst>
                </a:gridCol>
              </a:tblGrid>
              <a:tr h="2410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学生</a:t>
                      </a: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名字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性别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班级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班主任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913272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Join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高一（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）班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李老师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37454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Kelly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高一（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）班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李老师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692043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高一（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）班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李老师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1688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Cally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高一（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）班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王老师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58980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115B403-4891-4064-9C79-263883C4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330595"/>
              </p:ext>
            </p:extLst>
          </p:nvPr>
        </p:nvGraphicFramePr>
        <p:xfrm>
          <a:off x="5780879" y="2238063"/>
          <a:ext cx="2918774" cy="1162333"/>
        </p:xfrm>
        <a:graphic>
          <a:graphicData uri="http://schemas.openxmlformats.org/drawingml/2006/table">
            <a:tbl>
              <a:tblPr/>
              <a:tblGrid>
                <a:gridCol w="737216">
                  <a:extLst>
                    <a:ext uri="{9D8B030D-6E8A-4147-A177-3AD203B41FA5}">
                      <a16:colId xmlns:a16="http://schemas.microsoft.com/office/drawing/2014/main" val="4173244152"/>
                    </a:ext>
                  </a:extLst>
                </a:gridCol>
                <a:gridCol w="722171">
                  <a:extLst>
                    <a:ext uri="{9D8B030D-6E8A-4147-A177-3AD203B41FA5}">
                      <a16:colId xmlns:a16="http://schemas.microsoft.com/office/drawing/2014/main" val="3586064253"/>
                    </a:ext>
                  </a:extLst>
                </a:gridCol>
                <a:gridCol w="722171">
                  <a:extLst>
                    <a:ext uri="{9D8B030D-6E8A-4147-A177-3AD203B41FA5}">
                      <a16:colId xmlns:a16="http://schemas.microsoft.com/office/drawing/2014/main" val="1983175522"/>
                    </a:ext>
                  </a:extLst>
                </a:gridCol>
                <a:gridCol w="737216">
                  <a:extLst>
                    <a:ext uri="{9D8B030D-6E8A-4147-A177-3AD203B41FA5}">
                      <a16:colId xmlns:a16="http://schemas.microsoft.com/office/drawing/2014/main" val="704670765"/>
                    </a:ext>
                  </a:extLst>
                </a:gridCol>
              </a:tblGrid>
              <a:tr h="2544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学生</a:t>
                      </a: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名字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性别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班级</a:t>
                      </a: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330046"/>
                  </a:ext>
                </a:extLst>
              </a:tr>
              <a:tr h="2269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Join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742163"/>
                  </a:ext>
                </a:extLst>
              </a:tr>
              <a:tr h="2269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Kelly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26308"/>
                  </a:ext>
                </a:extLst>
              </a:tr>
              <a:tr h="2269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422792"/>
                  </a:ext>
                </a:extLst>
              </a:tr>
              <a:tr h="2269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Cally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100773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FB6660D-F183-4302-AA8C-73C209390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349934"/>
              </p:ext>
            </p:extLst>
          </p:nvPr>
        </p:nvGraphicFramePr>
        <p:xfrm>
          <a:off x="9067471" y="2238063"/>
          <a:ext cx="2827879" cy="753303"/>
        </p:xfrm>
        <a:graphic>
          <a:graphicData uri="http://schemas.openxmlformats.org/drawingml/2006/table">
            <a:tbl>
              <a:tblPr/>
              <a:tblGrid>
                <a:gridCol w="710595">
                  <a:extLst>
                    <a:ext uri="{9D8B030D-6E8A-4147-A177-3AD203B41FA5}">
                      <a16:colId xmlns:a16="http://schemas.microsoft.com/office/drawing/2014/main" val="215477646"/>
                    </a:ext>
                  </a:extLst>
                </a:gridCol>
                <a:gridCol w="1058642">
                  <a:extLst>
                    <a:ext uri="{9D8B030D-6E8A-4147-A177-3AD203B41FA5}">
                      <a16:colId xmlns:a16="http://schemas.microsoft.com/office/drawing/2014/main" val="130533023"/>
                    </a:ext>
                  </a:extLst>
                </a:gridCol>
                <a:gridCol w="1058642">
                  <a:extLst>
                    <a:ext uri="{9D8B030D-6E8A-4147-A177-3AD203B41FA5}">
                      <a16:colId xmlns:a16="http://schemas.microsoft.com/office/drawing/2014/main" val="1996855009"/>
                    </a:ext>
                  </a:extLst>
                </a:gridCol>
              </a:tblGrid>
              <a:tr h="2707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班级</a:t>
                      </a: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班级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班主任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71617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高一（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）班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李老师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43908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高一（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）班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王老师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490024"/>
                  </a:ext>
                </a:extLst>
              </a:tr>
            </a:tbl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id="{D6A24EAD-25BA-4405-B1EB-E5D7E5AB736D}"/>
              </a:ext>
            </a:extLst>
          </p:cNvPr>
          <p:cNvGrpSpPr/>
          <p:nvPr/>
        </p:nvGrpSpPr>
        <p:grpSpPr>
          <a:xfrm>
            <a:off x="1096744" y="3427741"/>
            <a:ext cx="2953600" cy="993542"/>
            <a:chOff x="1115794" y="3637291"/>
            <a:chExt cx="2953600" cy="99354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C6A431F-355D-459E-B12F-C82A545B0562}"/>
                </a:ext>
              </a:extLst>
            </p:cNvPr>
            <p:cNvSpPr txBox="1"/>
            <p:nvPr/>
          </p:nvSpPr>
          <p:spPr>
            <a:xfrm>
              <a:off x="1930667" y="3637291"/>
              <a:ext cx="2138727" cy="9935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/>
                <a:t>1</a:t>
              </a:r>
              <a:r>
                <a:rPr lang="zh-CN" altLang="en-US" sz="1600"/>
                <a:t>）新增一条学生记录</a:t>
              </a:r>
              <a:endParaRPr lang="en-US" altLang="zh-CN" sz="1600"/>
            </a:p>
            <a:p>
              <a:pPr>
                <a:lnSpc>
                  <a:spcPct val="125000"/>
                </a:lnSpc>
              </a:pPr>
              <a:r>
                <a:rPr lang="en-US" altLang="zh-CN" sz="1600"/>
                <a:t>2</a:t>
              </a:r>
              <a:r>
                <a:rPr lang="zh-CN" altLang="en-US" sz="1600"/>
                <a:t>）新增一个班级信息</a:t>
              </a:r>
              <a:endParaRPr lang="en-US" altLang="zh-CN" sz="1600"/>
            </a:p>
            <a:p>
              <a:pPr>
                <a:lnSpc>
                  <a:spcPct val="125000"/>
                </a:lnSpc>
              </a:pPr>
              <a:r>
                <a:rPr lang="en-US" altLang="zh-CN" sz="1600"/>
                <a:t>3</a:t>
              </a:r>
              <a:r>
                <a:rPr lang="zh-CN" altLang="en-US" sz="1600"/>
                <a:t>）修改班级的班主任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47A7B11-039F-49D8-AC2E-9CE7245DBAFE}"/>
                </a:ext>
              </a:extLst>
            </p:cNvPr>
            <p:cNvSpPr txBox="1"/>
            <p:nvPr/>
          </p:nvSpPr>
          <p:spPr>
            <a:xfrm>
              <a:off x="1115794" y="397655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/>
                <a:t>思考</a:t>
              </a:r>
            </a:p>
          </p:txBody>
        </p:sp>
        <p:sp>
          <p:nvSpPr>
            <p:cNvPr id="15" name="左大括号 14">
              <a:extLst>
                <a:ext uri="{FF2B5EF4-FFF2-40B4-BE49-F238E27FC236}">
                  <a16:creationId xmlns:a16="http://schemas.microsoft.com/office/drawing/2014/main" id="{72847D15-6457-421A-BC89-2DC80073B59C}"/>
                </a:ext>
              </a:extLst>
            </p:cNvPr>
            <p:cNvSpPr/>
            <p:nvPr/>
          </p:nvSpPr>
          <p:spPr>
            <a:xfrm>
              <a:off x="1724025" y="3797537"/>
              <a:ext cx="168542" cy="71731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1BCDFE4-02DB-417B-B075-586228000A8A}"/>
              </a:ext>
            </a:extLst>
          </p:cNvPr>
          <p:cNvGrpSpPr/>
          <p:nvPr/>
        </p:nvGrpSpPr>
        <p:grpSpPr>
          <a:xfrm>
            <a:off x="5844972" y="3542041"/>
            <a:ext cx="2616885" cy="685765"/>
            <a:chOff x="5740197" y="3751591"/>
            <a:chExt cx="2616885" cy="685765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938A2D2-5E52-412E-BD25-D90CF616C9B4}"/>
                </a:ext>
              </a:extLst>
            </p:cNvPr>
            <p:cNvSpPr txBox="1"/>
            <p:nvPr/>
          </p:nvSpPr>
          <p:spPr>
            <a:xfrm>
              <a:off x="6423539" y="3751591"/>
              <a:ext cx="1933543" cy="685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/>
                <a:t>1</a:t>
              </a:r>
              <a:r>
                <a:rPr lang="zh-CN" altLang="en-US" sz="1600"/>
                <a:t>）重复的数据</a:t>
              </a:r>
              <a:endParaRPr lang="en-US" altLang="zh-CN" sz="1600"/>
            </a:p>
            <a:p>
              <a:pPr>
                <a:lnSpc>
                  <a:spcPct val="125000"/>
                </a:lnSpc>
              </a:pPr>
              <a:r>
                <a:rPr lang="en-US" altLang="zh-CN" sz="1600"/>
                <a:t>2</a:t>
              </a:r>
              <a:r>
                <a:rPr lang="zh-CN" altLang="en-US" sz="1600"/>
                <a:t>）不同类型的内容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12C98E4-0474-4672-B7AC-CD03FDA66DCB}"/>
                </a:ext>
              </a:extLst>
            </p:cNvPr>
            <p:cNvSpPr txBox="1"/>
            <p:nvPr/>
          </p:nvSpPr>
          <p:spPr>
            <a:xfrm>
              <a:off x="5740197" y="396478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/>
                <a:t>总结</a:t>
              </a:r>
            </a:p>
          </p:txBody>
        </p:sp>
        <p:sp>
          <p:nvSpPr>
            <p:cNvPr id="18" name="左大括号 17">
              <a:extLst>
                <a:ext uri="{FF2B5EF4-FFF2-40B4-BE49-F238E27FC236}">
                  <a16:creationId xmlns:a16="http://schemas.microsoft.com/office/drawing/2014/main" id="{4285A810-BD35-423B-AEA2-FE016308B675}"/>
                </a:ext>
              </a:extLst>
            </p:cNvPr>
            <p:cNvSpPr/>
            <p:nvPr/>
          </p:nvSpPr>
          <p:spPr>
            <a:xfrm>
              <a:off x="6348793" y="3904735"/>
              <a:ext cx="84271" cy="43895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4C0709F5-3DA5-406A-844A-4A6E57AF2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355819"/>
              </p:ext>
            </p:extLst>
          </p:nvPr>
        </p:nvGraphicFramePr>
        <p:xfrm>
          <a:off x="1086129" y="4742291"/>
          <a:ext cx="3617280" cy="1165063"/>
        </p:xfrm>
        <a:graphic>
          <a:graphicData uri="http://schemas.openxmlformats.org/drawingml/2006/table">
            <a:tbl>
              <a:tblPr/>
              <a:tblGrid>
                <a:gridCol w="723456">
                  <a:extLst>
                    <a:ext uri="{9D8B030D-6E8A-4147-A177-3AD203B41FA5}">
                      <a16:colId xmlns:a16="http://schemas.microsoft.com/office/drawing/2014/main" val="4143920992"/>
                    </a:ext>
                  </a:extLst>
                </a:gridCol>
                <a:gridCol w="723456">
                  <a:extLst>
                    <a:ext uri="{9D8B030D-6E8A-4147-A177-3AD203B41FA5}">
                      <a16:colId xmlns:a16="http://schemas.microsoft.com/office/drawing/2014/main" val="2058936238"/>
                    </a:ext>
                  </a:extLst>
                </a:gridCol>
                <a:gridCol w="723456">
                  <a:extLst>
                    <a:ext uri="{9D8B030D-6E8A-4147-A177-3AD203B41FA5}">
                      <a16:colId xmlns:a16="http://schemas.microsoft.com/office/drawing/2014/main" val="3175859699"/>
                    </a:ext>
                  </a:extLst>
                </a:gridCol>
                <a:gridCol w="723456">
                  <a:extLst>
                    <a:ext uri="{9D8B030D-6E8A-4147-A177-3AD203B41FA5}">
                      <a16:colId xmlns:a16="http://schemas.microsoft.com/office/drawing/2014/main" val="2950378144"/>
                    </a:ext>
                  </a:extLst>
                </a:gridCol>
                <a:gridCol w="723456">
                  <a:extLst>
                    <a:ext uri="{9D8B030D-6E8A-4147-A177-3AD203B41FA5}">
                      <a16:colId xmlns:a16="http://schemas.microsoft.com/office/drawing/2014/main" val="3590062744"/>
                    </a:ext>
                  </a:extLst>
                </a:gridCol>
              </a:tblGrid>
              <a:tr h="2410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学生</a:t>
                      </a: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名字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性别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语文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数学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649746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Join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180295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Kelly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721536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798867"/>
                  </a:ext>
                </a:extLst>
              </a:tr>
              <a:tr h="2310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Cally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763322"/>
                  </a:ext>
                </a:extLst>
              </a:tr>
            </a:tbl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60F33E0B-BF69-47E8-B207-A4C2356AA366}"/>
              </a:ext>
            </a:extLst>
          </p:cNvPr>
          <p:cNvGrpSpPr/>
          <p:nvPr/>
        </p:nvGrpSpPr>
        <p:grpSpPr>
          <a:xfrm>
            <a:off x="1096744" y="5907354"/>
            <a:ext cx="3569153" cy="685765"/>
            <a:chOff x="1115794" y="3637291"/>
            <a:chExt cx="3569153" cy="685765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2C477FA-D396-44D9-B8F6-E9B54B5187DE}"/>
                </a:ext>
              </a:extLst>
            </p:cNvPr>
            <p:cNvSpPr txBox="1"/>
            <p:nvPr/>
          </p:nvSpPr>
          <p:spPr>
            <a:xfrm>
              <a:off x="1930667" y="3637291"/>
              <a:ext cx="2754280" cy="685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/>
                <a:t>1</a:t>
              </a:r>
              <a:r>
                <a:rPr lang="zh-CN" altLang="en-US" sz="1600"/>
                <a:t>）新增科目</a:t>
              </a:r>
              <a:endParaRPr lang="en-US" altLang="zh-CN" sz="1600"/>
            </a:p>
            <a:p>
              <a:pPr>
                <a:lnSpc>
                  <a:spcPct val="125000"/>
                </a:lnSpc>
              </a:pPr>
              <a:r>
                <a:rPr lang="en-US" altLang="zh-CN" sz="1600"/>
                <a:t>2</a:t>
              </a:r>
              <a:r>
                <a:rPr lang="zh-CN" altLang="en-US" sz="1600"/>
                <a:t>）记录该成绩是哪一次考试</a:t>
              </a:r>
              <a:endParaRPr lang="en-US" altLang="zh-CN" sz="16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0398D49-8132-41C0-A7B3-C61FD0F314C3}"/>
                </a:ext>
              </a:extLst>
            </p:cNvPr>
            <p:cNvSpPr txBox="1"/>
            <p:nvPr/>
          </p:nvSpPr>
          <p:spPr>
            <a:xfrm>
              <a:off x="1115794" y="383368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/>
                <a:t>思考</a:t>
              </a:r>
            </a:p>
          </p:txBody>
        </p:sp>
        <p:sp>
          <p:nvSpPr>
            <p:cNvPr id="24" name="左大括号 23">
              <a:extLst>
                <a:ext uri="{FF2B5EF4-FFF2-40B4-BE49-F238E27FC236}">
                  <a16:creationId xmlns:a16="http://schemas.microsoft.com/office/drawing/2014/main" id="{05BD3277-9EF3-4005-A200-8D876C7953F2}"/>
                </a:ext>
              </a:extLst>
            </p:cNvPr>
            <p:cNvSpPr/>
            <p:nvPr/>
          </p:nvSpPr>
          <p:spPr>
            <a:xfrm>
              <a:off x="1800225" y="3835637"/>
              <a:ext cx="95250" cy="3385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CC68610-8BDD-466A-AB14-D2B5B49B8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973335"/>
              </p:ext>
            </p:extLst>
          </p:nvPr>
        </p:nvGraphicFramePr>
        <p:xfrm>
          <a:off x="5780879" y="4745021"/>
          <a:ext cx="2181558" cy="1162333"/>
        </p:xfrm>
        <a:graphic>
          <a:graphicData uri="http://schemas.openxmlformats.org/drawingml/2006/table">
            <a:tbl>
              <a:tblPr/>
              <a:tblGrid>
                <a:gridCol w="737216">
                  <a:extLst>
                    <a:ext uri="{9D8B030D-6E8A-4147-A177-3AD203B41FA5}">
                      <a16:colId xmlns:a16="http://schemas.microsoft.com/office/drawing/2014/main" val="4173244152"/>
                    </a:ext>
                  </a:extLst>
                </a:gridCol>
                <a:gridCol w="722171">
                  <a:extLst>
                    <a:ext uri="{9D8B030D-6E8A-4147-A177-3AD203B41FA5}">
                      <a16:colId xmlns:a16="http://schemas.microsoft.com/office/drawing/2014/main" val="3586064253"/>
                    </a:ext>
                  </a:extLst>
                </a:gridCol>
                <a:gridCol w="722171">
                  <a:extLst>
                    <a:ext uri="{9D8B030D-6E8A-4147-A177-3AD203B41FA5}">
                      <a16:colId xmlns:a16="http://schemas.microsoft.com/office/drawing/2014/main" val="1983175522"/>
                    </a:ext>
                  </a:extLst>
                </a:gridCol>
              </a:tblGrid>
              <a:tr h="2544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学生</a:t>
                      </a: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名字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性别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330046"/>
                  </a:ext>
                </a:extLst>
              </a:tr>
              <a:tr h="2269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Join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742163"/>
                  </a:ext>
                </a:extLst>
              </a:tr>
              <a:tr h="2269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Kelly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26308"/>
                  </a:ext>
                </a:extLst>
              </a:tr>
              <a:tr h="2269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男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422792"/>
                  </a:ext>
                </a:extLst>
              </a:tr>
              <a:tr h="2269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Cally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女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100773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D5F4A7F6-0E5F-48BF-B10B-EFFFC4C3A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908932"/>
              </p:ext>
            </p:extLst>
          </p:nvPr>
        </p:nvGraphicFramePr>
        <p:xfrm>
          <a:off x="8318982" y="4745021"/>
          <a:ext cx="3433494" cy="1796274"/>
        </p:xfrm>
        <a:graphic>
          <a:graphicData uri="http://schemas.openxmlformats.org/drawingml/2006/table">
            <a:tbl>
              <a:tblPr/>
              <a:tblGrid>
                <a:gridCol w="673234">
                  <a:extLst>
                    <a:ext uri="{9D8B030D-6E8A-4147-A177-3AD203B41FA5}">
                      <a16:colId xmlns:a16="http://schemas.microsoft.com/office/drawing/2014/main" val="3565372947"/>
                    </a:ext>
                  </a:extLst>
                </a:gridCol>
                <a:gridCol w="646305">
                  <a:extLst>
                    <a:ext uri="{9D8B030D-6E8A-4147-A177-3AD203B41FA5}">
                      <a16:colId xmlns:a16="http://schemas.microsoft.com/office/drawing/2014/main" val="1897614012"/>
                    </a:ext>
                  </a:extLst>
                </a:gridCol>
                <a:gridCol w="646305">
                  <a:extLst>
                    <a:ext uri="{9D8B030D-6E8A-4147-A177-3AD203B41FA5}">
                      <a16:colId xmlns:a16="http://schemas.microsoft.com/office/drawing/2014/main" val="279076289"/>
                    </a:ext>
                  </a:extLst>
                </a:gridCol>
                <a:gridCol w="821345">
                  <a:extLst>
                    <a:ext uri="{9D8B030D-6E8A-4147-A177-3AD203B41FA5}">
                      <a16:colId xmlns:a16="http://schemas.microsoft.com/office/drawing/2014/main" val="1657963701"/>
                    </a:ext>
                  </a:extLst>
                </a:gridCol>
                <a:gridCol w="646305">
                  <a:extLst>
                    <a:ext uri="{9D8B030D-6E8A-4147-A177-3AD203B41FA5}">
                      <a16:colId xmlns:a16="http://schemas.microsoft.com/office/drawing/2014/main" val="3739664510"/>
                    </a:ext>
                  </a:extLst>
                </a:gridCol>
              </a:tblGrid>
              <a:tr h="2399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考试</a:t>
                      </a: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学生</a:t>
                      </a: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科目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成绩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考试时间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170748"/>
                  </a:ext>
                </a:extLst>
              </a:tr>
              <a:tr h="194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数学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期中考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151771"/>
                  </a:ext>
                </a:extLst>
              </a:tr>
              <a:tr h="194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数学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期中考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713456"/>
                  </a:ext>
                </a:extLst>
              </a:tr>
              <a:tr h="194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数学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期中考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564242"/>
                  </a:ext>
                </a:extLst>
              </a:tr>
              <a:tr h="194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数学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期中考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637654"/>
                  </a:ext>
                </a:extLst>
              </a:tr>
              <a:tr h="194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语文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期中考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339091"/>
                  </a:ext>
                </a:extLst>
              </a:tr>
              <a:tr h="194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语文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期中考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36302"/>
                  </a:ext>
                </a:extLst>
              </a:tr>
              <a:tr h="194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语文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期中考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189957"/>
                  </a:ext>
                </a:extLst>
              </a:tr>
              <a:tr h="194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语文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期中考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676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59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8F64444-1355-4520-BF36-660046B3E840}"/>
              </a:ext>
            </a:extLst>
          </p:cNvPr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0E2484C3-48AA-4E9D-A09B-9B5AE73FF180}"/>
                </a:ext>
              </a:extLst>
            </p:cNvPr>
            <p:cNvSpPr txBox="1"/>
            <p:nvPr/>
          </p:nvSpPr>
          <p:spPr>
            <a:xfrm>
              <a:off x="251520" y="260648"/>
              <a:ext cx="219002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3</a:t>
              </a:r>
              <a:r>
                <a:rPr lang="zh-CN" altLang="en-US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、外键的种类</a:t>
              </a:r>
              <a:endParaRPr lang="zh-CN" altLang="en-US" sz="2400" dirty="0">
                <a:latin typeface="Calibri" panose="020F0502020204030204" pitchFamily="34" charset="0"/>
                <a:ea typeface="黑体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30AB4D2-883E-4AF7-BAFF-3DC19AB2345A}"/>
                </a:ext>
              </a:extLst>
            </p:cNvPr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6DB6E1E-72E8-4944-ADB6-A9E466FDAEDC}"/>
              </a:ext>
            </a:extLst>
          </p:cNvPr>
          <p:cNvSpPr txBox="1"/>
          <p:nvPr/>
        </p:nvSpPr>
        <p:spPr>
          <a:xfrm>
            <a:off x="4011296" y="2583810"/>
            <a:ext cx="1858201" cy="1452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/>
              <a:t>常见外键：        </a:t>
            </a:r>
            <a:endParaRPr lang="en-US" altLang="zh-CN"/>
          </a:p>
          <a:p>
            <a:pPr>
              <a:lnSpc>
                <a:spcPct val="125000"/>
              </a:lnSpc>
            </a:pPr>
            <a:r>
              <a:rPr lang="zh-CN" altLang="en-US"/>
              <a:t>多对多：            </a:t>
            </a:r>
            <a:endParaRPr lang="en-US" altLang="zh-CN"/>
          </a:p>
          <a:p>
            <a:pPr>
              <a:lnSpc>
                <a:spcPct val="125000"/>
              </a:lnSpc>
            </a:pPr>
            <a:r>
              <a:rPr lang="zh-CN" altLang="en-US"/>
              <a:t>一对一：</a:t>
            </a:r>
            <a:endParaRPr lang="en-US" altLang="zh-CN"/>
          </a:p>
          <a:p>
            <a:pPr>
              <a:lnSpc>
                <a:spcPct val="125000"/>
              </a:lnSpc>
            </a:pPr>
            <a:r>
              <a:rPr lang="zh-CN" altLang="en-US"/>
              <a:t>万能外键：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A405351-16AB-47B8-887E-8828B6A3D3BD}"/>
              </a:ext>
            </a:extLst>
          </p:cNvPr>
          <p:cNvSpPr/>
          <p:nvPr/>
        </p:nvSpPr>
        <p:spPr>
          <a:xfrm>
            <a:off x="5416491" y="2583810"/>
            <a:ext cx="2002471" cy="1452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/>
              <a:t>ForeignKey</a:t>
            </a:r>
          </a:p>
          <a:p>
            <a:pPr>
              <a:lnSpc>
                <a:spcPct val="125000"/>
              </a:lnSpc>
            </a:pPr>
            <a:r>
              <a:rPr lang="en-US" altLang="zh-CN"/>
              <a:t>ManyToManyField</a:t>
            </a:r>
          </a:p>
          <a:p>
            <a:pPr>
              <a:lnSpc>
                <a:spcPct val="125000"/>
              </a:lnSpc>
            </a:pPr>
            <a:r>
              <a:rPr lang="en-US" altLang="zh-CN"/>
              <a:t>OneToOneField</a:t>
            </a:r>
          </a:p>
          <a:p>
            <a:pPr>
              <a:lnSpc>
                <a:spcPct val="125000"/>
              </a:lnSpc>
            </a:pPr>
            <a:r>
              <a:rPr lang="en-US" altLang="zh-CN"/>
              <a:t>ContentType</a:t>
            </a:r>
          </a:p>
        </p:txBody>
      </p:sp>
    </p:spTree>
    <p:extLst>
      <p:ext uri="{BB962C8B-B14F-4D97-AF65-F5344CB8AC3E}">
        <p14:creationId xmlns:p14="http://schemas.microsoft.com/office/powerpoint/2010/main" val="363670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8F64444-1355-4520-BF36-660046B3E840}"/>
              </a:ext>
            </a:extLst>
          </p:cNvPr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0E2484C3-48AA-4E9D-A09B-9B5AE73FF180}"/>
                </a:ext>
              </a:extLst>
            </p:cNvPr>
            <p:cNvSpPr txBox="1"/>
            <p:nvPr/>
          </p:nvSpPr>
          <p:spPr>
            <a:xfrm>
              <a:off x="251520" y="260648"/>
              <a:ext cx="20267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4</a:t>
              </a:r>
              <a:r>
                <a:rPr lang="zh-CN" altLang="en-US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、</a:t>
              </a:r>
              <a:r>
                <a:rPr lang="en-US" altLang="zh-CN" sz="2400">
                  <a:latin typeface="Calibri" panose="020F0502020204030204" pitchFamily="34" charset="0"/>
                  <a:cs typeface="Calibri" panose="020F0502020204030204" pitchFamily="34" charset="0"/>
                </a:rPr>
                <a:t>ForeignKey</a:t>
              </a:r>
              <a:endParaRPr lang="zh-CN" altLang="en-US" sz="2400" dirty="0">
                <a:latin typeface="Calibri" panose="020F0502020204030204" pitchFamily="34" charset="0"/>
                <a:ea typeface="黑体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30AB4D2-883E-4AF7-BAFF-3DC19AB2345A}"/>
                </a:ext>
              </a:extLst>
            </p:cNvPr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FC17456-A816-448C-A6EC-55A1FC4C1D3D}"/>
              </a:ext>
            </a:extLst>
          </p:cNvPr>
          <p:cNvSpPr txBox="1"/>
          <p:nvPr/>
        </p:nvSpPr>
        <p:spPr>
          <a:xfrm>
            <a:off x="1264906" y="1989325"/>
            <a:ext cx="38952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、原理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、如何使用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举例：学生和班级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、属性说明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个参数</a:t>
            </a:r>
            <a:endParaRPr lang="en-US" altLang="zh-CN"/>
          </a:p>
          <a:p>
            <a:r>
              <a:rPr lang="en-US" altLang="zh-CN"/>
              <a:t>	on_delete</a:t>
            </a:r>
          </a:p>
          <a:p>
            <a:r>
              <a:rPr lang="en-US" altLang="zh-CN"/>
              <a:t>	default</a:t>
            </a:r>
          </a:p>
          <a:p>
            <a:r>
              <a:rPr lang="en-US" altLang="zh-CN"/>
              <a:t>4</a:t>
            </a:r>
            <a:r>
              <a:rPr lang="zh-CN" altLang="en-US"/>
              <a:t>、正向和反向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正向：顺理成章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反向：冥冥之中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、编辑</a:t>
            </a:r>
            <a:endParaRPr lang="en-US" altLang="zh-C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380316-C687-4A5A-A460-CAA795267466}"/>
              </a:ext>
            </a:extLst>
          </p:cNvPr>
          <p:cNvSpPr/>
          <p:nvPr/>
        </p:nvSpPr>
        <p:spPr>
          <a:xfrm>
            <a:off x="6442748" y="1686187"/>
            <a:ext cx="917196" cy="99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班级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AC16DC-8E64-4AA5-9CAA-35EFC3C8658B}"/>
              </a:ext>
            </a:extLst>
          </p:cNvPr>
          <p:cNvSpPr/>
          <p:nvPr/>
        </p:nvSpPr>
        <p:spPr>
          <a:xfrm>
            <a:off x="6442748" y="3152163"/>
            <a:ext cx="917196" cy="99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班级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E9248E-7078-433F-95FA-2A633BEA086D}"/>
              </a:ext>
            </a:extLst>
          </p:cNvPr>
          <p:cNvSpPr/>
          <p:nvPr/>
        </p:nvSpPr>
        <p:spPr>
          <a:xfrm>
            <a:off x="8544887" y="942823"/>
            <a:ext cx="829109" cy="55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学生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151DE5-7580-415D-AE64-33F0DC8B9803}"/>
              </a:ext>
            </a:extLst>
          </p:cNvPr>
          <p:cNvSpPr/>
          <p:nvPr/>
        </p:nvSpPr>
        <p:spPr>
          <a:xfrm>
            <a:off x="8544887" y="1647522"/>
            <a:ext cx="829109" cy="55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学生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5C8765-1CBF-4D68-BBD2-B1F13977C8A1}"/>
              </a:ext>
            </a:extLst>
          </p:cNvPr>
          <p:cNvSpPr/>
          <p:nvPr/>
        </p:nvSpPr>
        <p:spPr>
          <a:xfrm>
            <a:off x="8544887" y="2352221"/>
            <a:ext cx="829109" cy="55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学生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E586872-8CD9-4E44-B476-04A39392D332}"/>
              </a:ext>
            </a:extLst>
          </p:cNvPr>
          <p:cNvSpPr/>
          <p:nvPr/>
        </p:nvSpPr>
        <p:spPr>
          <a:xfrm>
            <a:off x="8544887" y="3398723"/>
            <a:ext cx="829109" cy="55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学生</a:t>
            </a:r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CB0218D-22CC-4389-9D0C-73F206D6FBE6}"/>
              </a:ext>
            </a:extLst>
          </p:cNvPr>
          <p:cNvSpPr/>
          <p:nvPr/>
        </p:nvSpPr>
        <p:spPr>
          <a:xfrm>
            <a:off x="8544887" y="4103422"/>
            <a:ext cx="829109" cy="55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学生</a:t>
            </a:r>
            <a:r>
              <a:rPr lang="en-US" altLang="zh-CN"/>
              <a:t>5</a:t>
            </a:r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B62FB44-5D2B-49C3-9855-1BFA93A70B61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441035" y="1222215"/>
            <a:ext cx="1103852" cy="76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8B14282-1871-4CAD-B561-B02E9EFCFF53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441035" y="1926914"/>
            <a:ext cx="1103852" cy="17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2D1E57C-C33C-4523-B4F7-37ACB42C4FC4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7441035" y="2268717"/>
            <a:ext cx="1103852" cy="36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9FAC564-D78A-4A00-9C3B-69A41882A190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7441035" y="3657600"/>
            <a:ext cx="1103852" cy="20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FD0D1B9-14D0-4370-84F1-1E30BC4AB2D0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7441035" y="3733101"/>
            <a:ext cx="1103852" cy="649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FDFC964-68F1-47D5-8F58-3A4EC110A8A2}"/>
              </a:ext>
            </a:extLst>
          </p:cNvPr>
          <p:cNvSpPr txBox="1"/>
          <p:nvPr/>
        </p:nvSpPr>
        <p:spPr>
          <a:xfrm>
            <a:off x="6442748" y="5127542"/>
            <a:ext cx="31854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学生表有个字段关联到班级表</a:t>
            </a:r>
            <a:endParaRPr lang="en-US" altLang="zh-CN"/>
          </a:p>
          <a:p>
            <a:endParaRPr lang="en-US" altLang="zh-CN" sz="1400"/>
          </a:p>
          <a:p>
            <a:r>
              <a:rPr lang="en-US" altLang="zh-CN" sz="1400"/>
              <a:t>1</a:t>
            </a:r>
            <a:r>
              <a:rPr lang="zh-CN" altLang="en-US" sz="1400"/>
              <a:t>、一个学生对应一个班级</a:t>
            </a:r>
            <a:endParaRPr lang="en-US" altLang="zh-CN" sz="1400"/>
          </a:p>
          <a:p>
            <a:r>
              <a:rPr lang="en-US" altLang="zh-CN" sz="1400"/>
              <a:t>2</a:t>
            </a:r>
            <a:r>
              <a:rPr lang="zh-CN" altLang="en-US" sz="1400"/>
              <a:t>、一个班级会被多个学生对应</a:t>
            </a:r>
          </a:p>
        </p:txBody>
      </p:sp>
    </p:spTree>
    <p:extLst>
      <p:ext uri="{BB962C8B-B14F-4D97-AF65-F5344CB8AC3E}">
        <p14:creationId xmlns:p14="http://schemas.microsoft.com/office/powerpoint/2010/main" val="392244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8F64444-1355-4520-BF36-660046B3E840}"/>
              </a:ext>
            </a:extLst>
          </p:cNvPr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0E2484C3-48AA-4E9D-A09B-9B5AE73FF180}"/>
                </a:ext>
              </a:extLst>
            </p:cNvPr>
            <p:cNvSpPr txBox="1"/>
            <p:nvPr/>
          </p:nvSpPr>
          <p:spPr>
            <a:xfrm>
              <a:off x="251520" y="260648"/>
              <a:ext cx="294311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5</a:t>
              </a:r>
              <a:r>
                <a:rPr lang="zh-CN" altLang="en-US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、</a:t>
              </a:r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ManyToManyField</a:t>
              </a:r>
              <a:endParaRPr lang="zh-CN" altLang="en-US" sz="2400" dirty="0">
                <a:latin typeface="Calibri" panose="020F0502020204030204" pitchFamily="34" charset="0"/>
                <a:ea typeface="黑体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30AB4D2-883E-4AF7-BAFF-3DC19AB2345A}"/>
                </a:ext>
              </a:extLst>
            </p:cNvPr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FC17456-A816-448C-A6EC-55A1FC4C1D3D}"/>
              </a:ext>
            </a:extLst>
          </p:cNvPr>
          <p:cNvSpPr txBox="1"/>
          <p:nvPr/>
        </p:nvSpPr>
        <p:spPr>
          <a:xfrm>
            <a:off x="1264906" y="1989612"/>
            <a:ext cx="3583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、原理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、如何使用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举例：书籍和作者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、属性说明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个参数</a:t>
            </a:r>
            <a:endParaRPr lang="en-US" altLang="zh-CN"/>
          </a:p>
          <a:p>
            <a:r>
              <a:rPr lang="en-US" altLang="zh-CN"/>
              <a:t>	on_delete</a:t>
            </a:r>
          </a:p>
          <a:p>
            <a:r>
              <a:rPr lang="en-US" altLang="zh-CN"/>
              <a:t>4</a:t>
            </a:r>
            <a:r>
              <a:rPr lang="zh-CN" altLang="en-US"/>
              <a:t>、正向和反向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、编辑</a:t>
            </a:r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980177-2665-40B2-A5AE-3A574614A075}"/>
              </a:ext>
            </a:extLst>
          </p:cNvPr>
          <p:cNvSpPr/>
          <p:nvPr/>
        </p:nvSpPr>
        <p:spPr>
          <a:xfrm>
            <a:off x="6442748" y="1686187"/>
            <a:ext cx="917196" cy="99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书籍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78C70E-E593-4793-BB67-D924BDA240ED}"/>
              </a:ext>
            </a:extLst>
          </p:cNvPr>
          <p:cNvSpPr/>
          <p:nvPr/>
        </p:nvSpPr>
        <p:spPr>
          <a:xfrm>
            <a:off x="6442748" y="3152163"/>
            <a:ext cx="917196" cy="99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书籍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7D3C11-4C6E-4BA3-A60F-C614DBA1D374}"/>
              </a:ext>
            </a:extLst>
          </p:cNvPr>
          <p:cNvSpPr/>
          <p:nvPr/>
        </p:nvSpPr>
        <p:spPr>
          <a:xfrm>
            <a:off x="8760204" y="1941113"/>
            <a:ext cx="829109" cy="55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作者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50BCA9-1A3A-4DF0-9987-E60CD8D71A79}"/>
              </a:ext>
            </a:extLst>
          </p:cNvPr>
          <p:cNvSpPr/>
          <p:nvPr/>
        </p:nvSpPr>
        <p:spPr>
          <a:xfrm>
            <a:off x="8760204" y="2645812"/>
            <a:ext cx="829109" cy="55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作者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5E05D3-5C64-48D3-9A0A-0E12D721FF44}"/>
              </a:ext>
            </a:extLst>
          </p:cNvPr>
          <p:cNvSpPr/>
          <p:nvPr/>
        </p:nvSpPr>
        <p:spPr>
          <a:xfrm>
            <a:off x="8760204" y="3350511"/>
            <a:ext cx="829109" cy="55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作者</a:t>
            </a:r>
            <a:r>
              <a:rPr lang="en-US" altLang="zh-CN"/>
              <a:t>3</a:t>
            </a:r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83A906D-6F5F-4D33-818B-FFD188C7D8A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359944" y="2220505"/>
            <a:ext cx="140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0F8A157-2E08-4527-A6B5-3DB1042C00B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424257" y="2220505"/>
            <a:ext cx="1335947" cy="132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D1CF754-9E96-4EC5-99E2-15ABD1BD7B37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424257" y="3629903"/>
            <a:ext cx="1335947" cy="5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E2676A8-C722-4EDD-8BB5-B366F08C0A6C}"/>
              </a:ext>
            </a:extLst>
          </p:cNvPr>
          <p:cNvCxnSpPr>
            <a:cxnSpLocks/>
          </p:cNvCxnSpPr>
          <p:nvPr/>
        </p:nvCxnSpPr>
        <p:spPr>
          <a:xfrm flipH="1">
            <a:off x="7424257" y="2936147"/>
            <a:ext cx="1249961" cy="6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FCAB2EA-27C9-44F7-BD7C-865E19E5FF1B}"/>
              </a:ext>
            </a:extLst>
          </p:cNvPr>
          <p:cNvCxnSpPr/>
          <p:nvPr/>
        </p:nvCxnSpPr>
        <p:spPr>
          <a:xfrm flipH="1" flipV="1">
            <a:off x="7424257" y="2323750"/>
            <a:ext cx="1249961" cy="55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59BD81E-BAE4-4D17-B3AB-0322C9EDA3F5}"/>
              </a:ext>
            </a:extLst>
          </p:cNvPr>
          <p:cNvSpPr txBox="1"/>
          <p:nvPr/>
        </p:nvSpPr>
        <p:spPr>
          <a:xfrm>
            <a:off x="6442748" y="4831313"/>
            <a:ext cx="31854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书籍表和作者表关系比较复杂</a:t>
            </a:r>
            <a:endParaRPr lang="en-US" altLang="zh-CN"/>
          </a:p>
          <a:p>
            <a:endParaRPr lang="en-US" altLang="zh-CN" sz="1400"/>
          </a:p>
          <a:p>
            <a:r>
              <a:rPr lang="en-US" altLang="zh-CN" sz="1400"/>
              <a:t>1</a:t>
            </a:r>
            <a:r>
              <a:rPr lang="zh-CN" altLang="en-US" sz="1400"/>
              <a:t>、一本书可能有多个作者</a:t>
            </a:r>
            <a:endParaRPr lang="en-US" altLang="zh-CN" sz="1400"/>
          </a:p>
          <a:p>
            <a:r>
              <a:rPr lang="en-US" altLang="zh-CN" sz="1400"/>
              <a:t>2</a:t>
            </a:r>
            <a:r>
              <a:rPr lang="zh-CN" altLang="en-US" sz="1400"/>
              <a:t>、一个作者可能对应多本书</a:t>
            </a:r>
          </a:p>
        </p:txBody>
      </p:sp>
    </p:spTree>
    <p:extLst>
      <p:ext uri="{BB962C8B-B14F-4D97-AF65-F5344CB8AC3E}">
        <p14:creationId xmlns:p14="http://schemas.microsoft.com/office/powerpoint/2010/main" val="115234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8F64444-1355-4520-BF36-660046B3E840}"/>
              </a:ext>
            </a:extLst>
          </p:cNvPr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0E2484C3-48AA-4E9D-A09B-9B5AE73FF180}"/>
                </a:ext>
              </a:extLst>
            </p:cNvPr>
            <p:cNvSpPr txBox="1"/>
            <p:nvPr/>
          </p:nvSpPr>
          <p:spPr>
            <a:xfrm>
              <a:off x="251520" y="260648"/>
              <a:ext cx="256980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6</a:t>
              </a:r>
              <a:r>
                <a:rPr lang="zh-CN" altLang="en-US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、</a:t>
              </a:r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OneToOneField</a:t>
              </a:r>
              <a:endParaRPr lang="zh-CN" altLang="en-US" sz="2400" dirty="0">
                <a:latin typeface="Calibri" panose="020F0502020204030204" pitchFamily="34" charset="0"/>
                <a:ea typeface="黑体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30AB4D2-883E-4AF7-BAFF-3DC19AB2345A}"/>
                </a:ext>
              </a:extLst>
            </p:cNvPr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FC17456-A816-448C-A6EC-55A1FC4C1D3D}"/>
              </a:ext>
            </a:extLst>
          </p:cNvPr>
          <p:cNvSpPr txBox="1"/>
          <p:nvPr/>
        </p:nvSpPr>
        <p:spPr>
          <a:xfrm>
            <a:off x="1264906" y="1997714"/>
            <a:ext cx="5447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、原理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、如何使用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举例：</a:t>
            </a:r>
            <a:r>
              <a:rPr lang="en-US" altLang="zh-CN"/>
              <a:t>Django</a:t>
            </a:r>
            <a:r>
              <a:rPr lang="zh-CN" altLang="en-US"/>
              <a:t>用户表和自定义用户拓展表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、属性说明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个参数</a:t>
            </a:r>
            <a:endParaRPr lang="en-US" altLang="zh-CN"/>
          </a:p>
          <a:p>
            <a:r>
              <a:rPr lang="en-US" altLang="zh-CN"/>
              <a:t>	on_delete</a:t>
            </a:r>
          </a:p>
          <a:p>
            <a:r>
              <a:rPr lang="en-US" altLang="zh-CN"/>
              <a:t>4</a:t>
            </a:r>
            <a:r>
              <a:rPr lang="zh-CN" altLang="en-US"/>
              <a:t>、正向和反向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、编辑</a:t>
            </a:r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7BA811-CF09-48C6-A73F-DB24C05396B7}"/>
              </a:ext>
            </a:extLst>
          </p:cNvPr>
          <p:cNvSpPr/>
          <p:nvPr/>
        </p:nvSpPr>
        <p:spPr>
          <a:xfrm>
            <a:off x="6929310" y="1572936"/>
            <a:ext cx="917196" cy="99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1D5A9A-938B-4F59-A505-81A15E5298EC}"/>
              </a:ext>
            </a:extLst>
          </p:cNvPr>
          <p:cNvSpPr/>
          <p:nvPr/>
        </p:nvSpPr>
        <p:spPr>
          <a:xfrm>
            <a:off x="6929310" y="3038912"/>
            <a:ext cx="917196" cy="99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2FBFD5-00AF-4E8C-AFF3-AEE6C95832A0}"/>
              </a:ext>
            </a:extLst>
          </p:cNvPr>
          <p:cNvSpPr/>
          <p:nvPr/>
        </p:nvSpPr>
        <p:spPr>
          <a:xfrm>
            <a:off x="9246766" y="1792689"/>
            <a:ext cx="829109" cy="55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拓展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1B472E-AE0D-4374-9FD2-8706E993DDFD}"/>
              </a:ext>
            </a:extLst>
          </p:cNvPr>
          <p:cNvSpPr/>
          <p:nvPr/>
        </p:nvSpPr>
        <p:spPr>
          <a:xfrm>
            <a:off x="9246766" y="3258665"/>
            <a:ext cx="829109" cy="55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拓展</a:t>
            </a:r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B5DACDB-E371-456D-83E9-4A425A105931}"/>
              </a:ext>
            </a:extLst>
          </p:cNvPr>
          <p:cNvCxnSpPr>
            <a:stCxn id="11" idx="1"/>
            <a:endCxn id="6" idx="3"/>
          </p:cNvCxnSpPr>
          <p:nvPr/>
        </p:nvCxnSpPr>
        <p:spPr>
          <a:xfrm flipH="1">
            <a:off x="7846506" y="2072081"/>
            <a:ext cx="140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BD3A204-FE4E-4346-AD5B-73FD70238BBE}"/>
              </a:ext>
            </a:extLst>
          </p:cNvPr>
          <p:cNvCxnSpPr>
            <a:stCxn id="12" idx="1"/>
            <a:endCxn id="7" idx="3"/>
          </p:cNvCxnSpPr>
          <p:nvPr/>
        </p:nvCxnSpPr>
        <p:spPr>
          <a:xfrm flipH="1">
            <a:off x="7846506" y="3538057"/>
            <a:ext cx="140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1B8B291-9468-4E61-B727-7CC56CED8C77}"/>
              </a:ext>
            </a:extLst>
          </p:cNvPr>
          <p:cNvSpPr txBox="1"/>
          <p:nvPr/>
        </p:nvSpPr>
        <p:spPr>
          <a:xfrm>
            <a:off x="6881999" y="4856480"/>
            <a:ext cx="2954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用户表和拓展表关系很专一</a:t>
            </a:r>
            <a:endParaRPr lang="en-US" altLang="zh-CN"/>
          </a:p>
          <a:p>
            <a:endParaRPr lang="en-US" altLang="zh-CN" sz="1400"/>
          </a:p>
          <a:p>
            <a:r>
              <a:rPr lang="en-US" altLang="zh-CN" sz="1400"/>
              <a:t>1</a:t>
            </a:r>
            <a:r>
              <a:rPr lang="zh-CN" altLang="en-US" sz="1400"/>
              <a:t>、一个用户对应一条拓展信息</a:t>
            </a:r>
            <a:endParaRPr lang="en-US" altLang="zh-CN" sz="1400"/>
          </a:p>
          <a:p>
            <a:r>
              <a:rPr lang="en-US" altLang="zh-CN" sz="1400"/>
              <a:t>2</a:t>
            </a:r>
            <a:r>
              <a:rPr lang="zh-CN" altLang="en-US" sz="1400"/>
              <a:t>、一条拓展信息对应一个用户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17352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8F64444-1355-4520-BF36-660046B3E840}"/>
              </a:ext>
            </a:extLst>
          </p:cNvPr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0E2484C3-48AA-4E9D-A09B-9B5AE73FF180}"/>
                </a:ext>
              </a:extLst>
            </p:cNvPr>
            <p:cNvSpPr txBox="1"/>
            <p:nvPr/>
          </p:nvSpPr>
          <p:spPr>
            <a:xfrm>
              <a:off x="251520" y="260648"/>
              <a:ext cx="223907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7</a:t>
              </a:r>
              <a:r>
                <a:rPr lang="zh-CN" altLang="en-US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、</a:t>
              </a:r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ContentType</a:t>
              </a:r>
              <a:endParaRPr lang="zh-CN" altLang="en-US" sz="2400" dirty="0">
                <a:latin typeface="Calibri" panose="020F0502020204030204" pitchFamily="34" charset="0"/>
                <a:ea typeface="黑体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30AB4D2-883E-4AF7-BAFF-3DC19AB2345A}"/>
                </a:ext>
              </a:extLst>
            </p:cNvPr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FC17456-A816-448C-A6EC-55A1FC4C1D3D}"/>
              </a:ext>
            </a:extLst>
          </p:cNvPr>
          <p:cNvSpPr txBox="1"/>
          <p:nvPr/>
        </p:nvSpPr>
        <p:spPr>
          <a:xfrm>
            <a:off x="1264906" y="1998001"/>
            <a:ext cx="4247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、原理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、如何使用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举例：评论任何对象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、字段说明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、正向和反向</a:t>
            </a:r>
            <a:endParaRPr lang="en-US" altLang="zh-CN"/>
          </a:p>
          <a:p>
            <a:r>
              <a:rPr lang="en-US" altLang="zh-CN"/>
              <a:t>	GenericRelation</a:t>
            </a:r>
          </a:p>
          <a:p>
            <a:r>
              <a:rPr lang="en-US" altLang="zh-CN"/>
              <a:t>5</a:t>
            </a:r>
            <a:r>
              <a:rPr lang="zh-CN" altLang="en-US"/>
              <a:t>、编辑</a:t>
            </a:r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A3B005-F1F8-4597-B858-D20550082213}"/>
              </a:ext>
            </a:extLst>
          </p:cNvPr>
          <p:cNvSpPr/>
          <p:nvPr/>
        </p:nvSpPr>
        <p:spPr>
          <a:xfrm>
            <a:off x="6442748" y="1686187"/>
            <a:ext cx="917196" cy="99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文章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CACC7D-2AE9-4FC9-8CC1-6C4C50209F89}"/>
              </a:ext>
            </a:extLst>
          </p:cNvPr>
          <p:cNvSpPr/>
          <p:nvPr/>
        </p:nvSpPr>
        <p:spPr>
          <a:xfrm>
            <a:off x="6442748" y="3152163"/>
            <a:ext cx="917196" cy="99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视频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A7A9FA-DD33-42CC-B484-25EA228D193D}"/>
              </a:ext>
            </a:extLst>
          </p:cNvPr>
          <p:cNvSpPr/>
          <p:nvPr/>
        </p:nvSpPr>
        <p:spPr>
          <a:xfrm>
            <a:off x="8544887" y="942823"/>
            <a:ext cx="829109" cy="55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评论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F96D60-1C04-413A-8F16-39EB04046BBD}"/>
              </a:ext>
            </a:extLst>
          </p:cNvPr>
          <p:cNvSpPr/>
          <p:nvPr/>
        </p:nvSpPr>
        <p:spPr>
          <a:xfrm>
            <a:off x="8544887" y="1647522"/>
            <a:ext cx="829109" cy="55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评论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957AE49-40AF-4C2F-9769-70CA79659CF7}"/>
              </a:ext>
            </a:extLst>
          </p:cNvPr>
          <p:cNvSpPr/>
          <p:nvPr/>
        </p:nvSpPr>
        <p:spPr>
          <a:xfrm>
            <a:off x="8544887" y="2352221"/>
            <a:ext cx="829109" cy="55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评论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6C48916-E5AB-4BFF-A805-2D5EC38EBD8A}"/>
              </a:ext>
            </a:extLst>
          </p:cNvPr>
          <p:cNvSpPr/>
          <p:nvPr/>
        </p:nvSpPr>
        <p:spPr>
          <a:xfrm>
            <a:off x="8544887" y="3398723"/>
            <a:ext cx="829109" cy="55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评论</a:t>
            </a:r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E5341B0-EB26-4755-99EC-6019C56D2557}"/>
              </a:ext>
            </a:extLst>
          </p:cNvPr>
          <p:cNvSpPr/>
          <p:nvPr/>
        </p:nvSpPr>
        <p:spPr>
          <a:xfrm>
            <a:off x="8544887" y="4103422"/>
            <a:ext cx="829109" cy="55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评论</a:t>
            </a:r>
            <a:r>
              <a:rPr lang="en-US" altLang="zh-CN"/>
              <a:t>5</a:t>
            </a:r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F13DE22-4648-4D29-B54E-A8B79A2B1BF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441035" y="1222215"/>
            <a:ext cx="1103852" cy="76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D3D38CC-7540-48AC-8DFD-B607E76081C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441035" y="1926914"/>
            <a:ext cx="1103852" cy="17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4992972-9EE2-4BCD-8828-8EDCCBE931AB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7441035" y="2268717"/>
            <a:ext cx="1103852" cy="36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D7C3F41-7FA8-4AF3-A411-21AAD13881E5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7441035" y="3657600"/>
            <a:ext cx="1103852" cy="20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05E663F-36B7-4EB4-9557-390CC5EEC465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7441035" y="3733101"/>
            <a:ext cx="1103852" cy="649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1433A4E-D647-443B-A22E-8B0F230A6747}"/>
              </a:ext>
            </a:extLst>
          </p:cNvPr>
          <p:cNvSpPr txBox="1"/>
          <p:nvPr/>
        </p:nvSpPr>
        <p:spPr>
          <a:xfrm>
            <a:off x="6442748" y="5127953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评论表的外键不在只能指向文章，还可以指向视频</a:t>
            </a:r>
            <a:endParaRPr lang="en-US" altLang="zh-CN"/>
          </a:p>
          <a:p>
            <a:endParaRPr lang="en-US" altLang="zh-CN" sz="1400"/>
          </a:p>
          <a:p>
            <a:r>
              <a:rPr lang="en-US" altLang="zh-CN" sz="1400"/>
              <a:t>1</a:t>
            </a:r>
            <a:r>
              <a:rPr lang="zh-CN" altLang="en-US" sz="1400"/>
              <a:t>、评论表中有两个字段维护这个关系</a:t>
            </a:r>
            <a:endParaRPr lang="en-US" altLang="zh-CN" sz="1400"/>
          </a:p>
          <a:p>
            <a:r>
              <a:rPr lang="zh-CN" altLang="en-US" sz="1400"/>
              <a:t>其中一个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41248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8F64444-1355-4520-BF36-660046B3E840}"/>
              </a:ext>
            </a:extLst>
          </p:cNvPr>
          <p:cNvGrpSpPr/>
          <p:nvPr/>
        </p:nvGrpSpPr>
        <p:grpSpPr>
          <a:xfrm>
            <a:off x="251520" y="195486"/>
            <a:ext cx="3304818" cy="504056"/>
            <a:chOff x="251520" y="260648"/>
            <a:chExt cx="3304818" cy="672074"/>
          </a:xfrm>
        </p:grpSpPr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0E2484C3-48AA-4E9D-A09B-9B5AE73FF180}"/>
                </a:ext>
              </a:extLst>
            </p:cNvPr>
            <p:cNvSpPr txBox="1"/>
            <p:nvPr/>
          </p:nvSpPr>
          <p:spPr>
            <a:xfrm>
              <a:off x="251520" y="260648"/>
              <a:ext cx="311014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8</a:t>
              </a:r>
              <a:r>
                <a:rPr lang="zh-CN" altLang="en-US" sz="2400">
                  <a:latin typeface="Calibri" panose="020F0502020204030204" pitchFamily="34" charset="0"/>
                  <a:ea typeface="黑体" pitchFamily="49" charset="-122"/>
                  <a:cs typeface="Calibri" panose="020F0502020204030204" pitchFamily="34" charset="0"/>
                </a:rPr>
                <a:t>、</a:t>
              </a:r>
              <a:r>
                <a:rPr lang="zh-CN" altLang="en-US" sz="2400"/>
                <a:t>修改外键注意事项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30AB4D2-883E-4AF7-BAFF-3DC19AB2345A}"/>
                </a:ext>
              </a:extLst>
            </p:cNvPr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607ED72-6675-4BFB-9B9D-6C0E46AAF1DC}"/>
              </a:ext>
            </a:extLst>
          </p:cNvPr>
          <p:cNvSpPr txBox="1"/>
          <p:nvPr/>
        </p:nvSpPr>
        <p:spPr>
          <a:xfrm>
            <a:off x="2432808" y="2967335"/>
            <a:ext cx="8109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修改外键容易出错，尤其是一个外键改成另外一种外键类型</a:t>
            </a:r>
            <a:endParaRPr lang="en-US" altLang="zh-CN"/>
          </a:p>
          <a:p>
            <a:r>
              <a:rPr lang="zh-CN" altLang="en-US"/>
              <a:t>建议：分多次操作</a:t>
            </a:r>
            <a:endParaRPr lang="en-US" altLang="zh-CN"/>
          </a:p>
          <a:p>
            <a:r>
              <a:rPr lang="zh-CN" altLang="en-US"/>
              <a:t>例如：先删除，执行数据库迁移操作，再新建字段，再执行数据库迁移操作</a:t>
            </a:r>
          </a:p>
        </p:txBody>
      </p:sp>
    </p:spTree>
    <p:extLst>
      <p:ext uri="{BB962C8B-B14F-4D97-AF65-F5344CB8AC3E}">
        <p14:creationId xmlns:p14="http://schemas.microsoft.com/office/powerpoint/2010/main" val="150789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4824</TotalTime>
  <Words>653</Words>
  <Application>Microsoft Office PowerPoint</Application>
  <PresentationFormat>宽屏</PresentationFormat>
  <Paragraphs>284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黑体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haddy</dc:creator>
  <cp:lastModifiedBy> </cp:lastModifiedBy>
  <cp:revision>67</cp:revision>
  <dcterms:created xsi:type="dcterms:W3CDTF">2019-03-29T15:45:04Z</dcterms:created>
  <dcterms:modified xsi:type="dcterms:W3CDTF">2019-04-03T07:40:39Z</dcterms:modified>
</cp:coreProperties>
</file>