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handoutMasterIdLst>
    <p:handoutMasterId r:id="rId50"/>
  </p:handoutMasterIdLst>
  <p:sldIdLst>
    <p:sldId id="335" r:id="rId2"/>
    <p:sldId id="350" r:id="rId3"/>
    <p:sldId id="336" r:id="rId4"/>
    <p:sldId id="346" r:id="rId5"/>
    <p:sldId id="337" r:id="rId6"/>
    <p:sldId id="338" r:id="rId7"/>
    <p:sldId id="349" r:id="rId8"/>
    <p:sldId id="339" r:id="rId9"/>
    <p:sldId id="340" r:id="rId10"/>
    <p:sldId id="341" r:id="rId11"/>
    <p:sldId id="342" r:id="rId12"/>
    <p:sldId id="343" r:id="rId13"/>
    <p:sldId id="345" r:id="rId14"/>
    <p:sldId id="329" r:id="rId15"/>
    <p:sldId id="331" r:id="rId16"/>
    <p:sldId id="257" r:id="rId17"/>
    <p:sldId id="266" r:id="rId18"/>
    <p:sldId id="258" r:id="rId19"/>
    <p:sldId id="261" r:id="rId20"/>
    <p:sldId id="262" r:id="rId21"/>
    <p:sldId id="263" r:id="rId22"/>
    <p:sldId id="332" r:id="rId23"/>
    <p:sldId id="264" r:id="rId24"/>
    <p:sldId id="267" r:id="rId25"/>
    <p:sldId id="268" r:id="rId26"/>
    <p:sldId id="270" r:id="rId27"/>
    <p:sldId id="269" r:id="rId28"/>
    <p:sldId id="271" r:id="rId29"/>
    <p:sldId id="274" r:id="rId30"/>
    <p:sldId id="272" r:id="rId31"/>
    <p:sldId id="276" r:id="rId32"/>
    <p:sldId id="275" r:id="rId33"/>
    <p:sldId id="277" r:id="rId34"/>
    <p:sldId id="278" r:id="rId35"/>
    <p:sldId id="282" r:id="rId36"/>
    <p:sldId id="279" r:id="rId37"/>
    <p:sldId id="281" r:id="rId38"/>
    <p:sldId id="284" r:id="rId39"/>
    <p:sldId id="283" r:id="rId40"/>
    <p:sldId id="285" r:id="rId41"/>
    <p:sldId id="286" r:id="rId42"/>
    <p:sldId id="287" r:id="rId43"/>
    <p:sldId id="351" r:id="rId44"/>
    <p:sldId id="320" r:id="rId45"/>
    <p:sldId id="321" r:id="rId46"/>
    <p:sldId id="347" r:id="rId47"/>
    <p:sldId id="348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8" autoAdjust="0"/>
    <p:restoredTop sz="86453" autoAdjust="0"/>
  </p:normalViewPr>
  <p:slideViewPr>
    <p:cSldViewPr>
      <p:cViewPr varScale="1">
        <p:scale>
          <a:sx n="65" d="100"/>
          <a:sy n="65" d="100"/>
        </p:scale>
        <p:origin x="894" y="7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5AB04-22CD-4DD7-B230-BBF84B7EA426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BD3A6-A4A8-48F2-A00D-C74DF364DF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0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3A01B9B-0B55-4543-B03C-4E85C8B1AA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35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01B9B-0B55-4543-B03C-4E85C8B1AA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01B9B-0B55-4543-B03C-4E85C8B1AA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7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ABD6816-CC36-437F-980B-404E86F0FBE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1-FFD5-42FA-A790-496E6DA1CCF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D7C2-03D4-42D5-98E1-C11AA9360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A386707-ECD8-4C3C-89D0-A5FB6C3E6BC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FD2C-6374-4854-9BBA-950096EA928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F683-D5E3-4D47-9D74-103C736751A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B39062C-19D3-4C32-8D63-164878A1C63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1E34-C8B8-429D-8534-927EEA27509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F4B6-E0A7-4D13-A4C5-F9F9ED54EEB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95E8-DDF3-4CDA-98B8-EC15873031F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9FE0-BA73-478C-9AAA-D36E4F1107C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405219E-64A7-4220-812C-D30B7BD5A63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sna.zahrotun@tif.uad.ac.i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zeph/3203s04/lectures.html" TargetMode="External"/><Relationship Id="rId2" Type="http://schemas.openxmlformats.org/officeDocument/2006/relationships/hyperlink" Target="http://syssci.atu.edu/math/faculty/finan/main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formatika.org/~rinaldi/Matdis/matdis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77724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Pengantar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id-ID" sz="3600" b="1" dirty="0"/>
              <a:t>Matematika</a:t>
            </a:r>
            <a:r>
              <a:rPr lang="en-US" sz="3600" b="1" dirty="0"/>
              <a:t> </a:t>
            </a:r>
            <a:r>
              <a:rPr lang="en-US" sz="3600" b="1" dirty="0" err="1"/>
              <a:t>Diskrit</a:t>
            </a:r>
            <a:r>
              <a:rPr lang="id-ID" sz="3600" b="1" dirty="0"/>
              <a:t/>
            </a:r>
            <a:br>
              <a:rPr lang="id-ID" sz="3600" b="1" dirty="0"/>
            </a:br>
            <a:r>
              <a:rPr lang="id-ID" sz="3600" b="1" dirty="0"/>
              <a:t>dan Himpunan</a:t>
            </a:r>
            <a:br>
              <a:rPr lang="id-ID" sz="3600" b="1" dirty="0"/>
            </a:br>
            <a:r>
              <a:rPr lang="id-ID" sz="3600" b="1" dirty="0"/>
              <a:t>Pertemuan I</a:t>
            </a:r>
            <a:endParaRPr lang="en-US" sz="3600" b="1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508500"/>
            <a:ext cx="6400800" cy="1371600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80000"/>
              </a:lnSpc>
            </a:pPr>
            <a:endParaRPr lang="en-US" sz="2800" dirty="0" smtClean="0">
              <a:solidFill>
                <a:srgbClr val="030305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id-ID" sz="2800" dirty="0" smtClean="0">
                <a:solidFill>
                  <a:srgbClr val="030305"/>
                </a:solidFill>
              </a:rPr>
              <a:t>oleh </a:t>
            </a:r>
            <a:r>
              <a:rPr lang="id-ID" sz="2800" dirty="0">
                <a:solidFill>
                  <a:srgbClr val="030305"/>
                </a:solidFill>
              </a:rPr>
              <a:t>:</a:t>
            </a:r>
          </a:p>
          <a:p>
            <a:pPr algn="ctr">
              <a:lnSpc>
                <a:spcPct val="80000"/>
              </a:lnSpc>
            </a:pPr>
            <a:r>
              <a:rPr lang="en-US" sz="2200" dirty="0" err="1" smtClean="0">
                <a:solidFill>
                  <a:srgbClr val="030305"/>
                </a:solidFill>
              </a:rPr>
              <a:t>Lisna</a:t>
            </a:r>
            <a:r>
              <a:rPr lang="en-US" sz="2200" dirty="0" smtClean="0">
                <a:solidFill>
                  <a:srgbClr val="030305"/>
                </a:solidFill>
              </a:rPr>
              <a:t> </a:t>
            </a:r>
            <a:r>
              <a:rPr lang="en-US" sz="2200" dirty="0" err="1" smtClean="0">
                <a:solidFill>
                  <a:srgbClr val="030305"/>
                </a:solidFill>
              </a:rPr>
              <a:t>Zahrotun</a:t>
            </a:r>
            <a:r>
              <a:rPr lang="en-US" sz="2200" dirty="0" smtClean="0">
                <a:solidFill>
                  <a:srgbClr val="030305"/>
                </a:solidFill>
              </a:rPr>
              <a:t>, S.T, M.Cs</a:t>
            </a:r>
          </a:p>
          <a:p>
            <a:pPr algn="ctr">
              <a:lnSpc>
                <a:spcPct val="80000"/>
              </a:lnSpc>
            </a:pPr>
            <a:r>
              <a:rPr lang="en-US" sz="2200" dirty="0" smtClean="0">
                <a:solidFill>
                  <a:srgbClr val="030305"/>
                </a:solidFill>
                <a:hlinkClick r:id="rId3"/>
              </a:rPr>
              <a:t>lisna.zahrotun@tif.uad.ac.id</a:t>
            </a:r>
            <a:endParaRPr lang="en-US" sz="2200" dirty="0" smtClean="0">
              <a:solidFill>
                <a:srgbClr val="030305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2200" dirty="0" smtClean="0">
                <a:solidFill>
                  <a:srgbClr val="030305"/>
                </a:solidFill>
              </a:rPr>
              <a:t>lisnazahrotun.tif.uad.ac.id</a:t>
            </a:r>
          </a:p>
          <a:p>
            <a:pPr algn="ctr">
              <a:lnSpc>
                <a:spcPct val="80000"/>
              </a:lnSpc>
            </a:pPr>
            <a:r>
              <a:rPr lang="en-US" sz="2200" dirty="0" smtClean="0">
                <a:solidFill>
                  <a:srgbClr val="030305"/>
                </a:solidFill>
              </a:rPr>
              <a:t>083113570356</a:t>
            </a:r>
            <a:endParaRPr lang="id-ID" sz="2200" dirty="0">
              <a:solidFill>
                <a:srgbClr val="030305"/>
              </a:solidFill>
            </a:endParaRPr>
          </a:p>
          <a:p>
            <a:pPr algn="ctr">
              <a:lnSpc>
                <a:spcPct val="80000"/>
              </a:lnSpc>
            </a:pPr>
            <a:endParaRPr lang="id-ID" sz="2800" dirty="0">
              <a:solidFill>
                <a:srgbClr val="030305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030305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A9FE442-4977-4FC2-9865-2AF0CF8F5C95}" type="slidenum">
              <a:rPr lang="id-ID"/>
              <a:pPr/>
              <a:t>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139952"/>
            <a:ext cx="7772400" cy="53340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id-ID" dirty="0">
                <a:solidFill>
                  <a:srgbClr val="030305"/>
                </a:solidFill>
                <a:cs typeface="Times New Roman" pitchFamily="18" charset="0"/>
              </a:rPr>
              <a:t>Beberapa contoh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persoalan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di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dalam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id-ID" dirty="0">
                <a:solidFill>
                  <a:srgbClr val="030305"/>
                </a:solidFill>
                <a:cs typeface="Times New Roman" pitchFamily="18" charset="0"/>
              </a:rPr>
              <a:t>Matematika 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endParaRPr lang="en-US" dirty="0">
              <a:solidFill>
                <a:srgbClr val="030305"/>
              </a:solidFill>
              <a:cs typeface="Times New Roman" pitchFamily="18" charset="0"/>
            </a:endParaRPr>
          </a:p>
          <a:p>
            <a:pPr algn="just"/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Berapa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banyak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id-ID" dirty="0">
                <a:solidFill>
                  <a:srgbClr val="030305"/>
                </a:solidFill>
                <a:cs typeface="Times New Roman" pitchFamily="18" charset="0"/>
              </a:rPr>
              <a:t>account mail </a:t>
            </a:r>
            <a:r>
              <a:rPr lang="id-ID" i="1" dirty="0">
                <a:solidFill>
                  <a:srgbClr val="030305"/>
                </a:solidFill>
                <a:cs typeface="Times New Roman" pitchFamily="18" charset="0"/>
              </a:rPr>
              <a:t>yahoo 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yang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dapat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dibuat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?</a:t>
            </a:r>
          </a:p>
          <a:p>
            <a:pPr algn="just"/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Bagaimana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menentukan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id-ID" dirty="0">
                <a:solidFill>
                  <a:srgbClr val="030305"/>
                </a:solidFill>
                <a:cs typeface="Times New Roman" pitchFamily="18" charset="0"/>
              </a:rPr>
              <a:t>jarak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terpendek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dari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id-ID" dirty="0">
                <a:solidFill>
                  <a:srgbClr val="030305"/>
                </a:solidFill>
                <a:cs typeface="Times New Roman" pitchFamily="18" charset="0"/>
              </a:rPr>
              <a:t>dua kota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?</a:t>
            </a:r>
          </a:p>
          <a:p>
            <a:pPr algn="just"/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Buktikan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bahwa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perangko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senilai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(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030305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8) rupiah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dapat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menggunakan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hanya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perangko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3 rupiah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dan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5 rupiah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saja</a:t>
            </a:r>
            <a:endParaRPr lang="en-US" dirty="0">
              <a:solidFill>
                <a:srgbClr val="030305"/>
              </a:solidFill>
              <a:cs typeface="Times New Roman" pitchFamily="18" charset="0"/>
            </a:endParaRPr>
          </a:p>
          <a:p>
            <a:pPr algn="just"/>
            <a:endParaRPr lang="en-US" dirty="0">
              <a:solidFill>
                <a:srgbClr val="030305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2DA1-CAC3-40ED-A6BC-74BD81AEEE52}" type="slidenum">
              <a:rPr lang="id-ID"/>
              <a:pPr/>
              <a:t>10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algn="just"/>
            <a:endParaRPr lang="en-US" sz="2400">
              <a:solidFill>
                <a:srgbClr val="030305"/>
              </a:solidFill>
              <a:cs typeface="Times New Roman" pitchFamily="18" charset="0"/>
            </a:endParaRPr>
          </a:p>
          <a:p>
            <a:pPr algn="just"/>
            <a:r>
              <a:rPr lang="en-US" sz="2400">
                <a:solidFill>
                  <a:srgbClr val="030305"/>
                </a:solidFill>
                <a:cs typeface="Times New Roman" pitchFamily="18" charset="0"/>
              </a:rPr>
              <a:t>Dapatkah kita melalui semua jalan di sebuah kompleks </a:t>
            </a:r>
            <a:r>
              <a:rPr lang="id-ID" sz="2400">
                <a:solidFill>
                  <a:srgbClr val="030305"/>
                </a:solidFill>
                <a:cs typeface="Times New Roman" pitchFamily="18" charset="0"/>
              </a:rPr>
              <a:t>perumahan </a:t>
            </a:r>
            <a:r>
              <a:rPr lang="en-US" sz="2400">
                <a:solidFill>
                  <a:srgbClr val="030305"/>
                </a:solidFill>
                <a:cs typeface="Times New Roman" pitchFamily="18" charset="0"/>
              </a:rPr>
              <a:t>tepat hanya sekali dan kembali lagi ke tempat semula?</a:t>
            </a:r>
          </a:p>
          <a:p>
            <a:pPr algn="just"/>
            <a:endParaRPr lang="en-US" sz="2400">
              <a:solidFill>
                <a:srgbClr val="030305"/>
              </a:solidFill>
              <a:cs typeface="Times New Roman" pitchFamily="18" charset="0"/>
            </a:endParaRPr>
          </a:p>
          <a:p>
            <a:pPr algn="just"/>
            <a:r>
              <a:rPr lang="en-US" sz="2400">
                <a:solidFill>
                  <a:srgbClr val="030305"/>
                </a:solidFill>
                <a:cs typeface="Times New Roman" pitchFamily="18" charset="0"/>
              </a:rPr>
              <a:t>“Makanan murah tidak enak”, “makanan enak tidak murah”. Apakah kedua pernyataan tersebut menyatakan hal yang sama?</a:t>
            </a:r>
          </a:p>
          <a:p>
            <a:endParaRPr lang="en-US" sz="2400">
              <a:solidFill>
                <a:srgbClr val="030305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C1BB-55D9-4010-B2F6-EEC23DCFD53B}" type="slidenum">
              <a:rPr lang="id-ID"/>
              <a:pPr/>
              <a:t>11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1752" y="188640"/>
            <a:ext cx="8686800" cy="838200"/>
          </a:xfrm>
          <a:noFill/>
          <a:ln/>
        </p:spPr>
        <p:txBody>
          <a:bodyPr anchor="b"/>
          <a:lstStyle/>
          <a:p>
            <a:r>
              <a:rPr lang="en-US" sz="3400" i="1" dirty="0"/>
              <a:t>Moral </a:t>
            </a:r>
            <a:r>
              <a:rPr lang="id-ID" sz="3400" i="1" dirty="0"/>
              <a:t>Cerita ini</a:t>
            </a:r>
            <a:r>
              <a:rPr lang="en-US" sz="3400" i="1" dirty="0"/>
              <a:t>…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019300"/>
            <a:ext cx="8229600" cy="41116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Mahasiswa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informatika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id-ID" sz="2800" dirty="0">
                <a:solidFill>
                  <a:srgbClr val="030305"/>
                </a:solidFill>
                <a:cs typeface="Times New Roman" pitchFamily="18" charset="0"/>
              </a:rPr>
              <a:t>diharapkan mempunyai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pemahaman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yang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kuat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dalam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id-ID" sz="2800" dirty="0">
                <a:solidFill>
                  <a:srgbClr val="030305"/>
                </a:solidFill>
                <a:cs typeface="Times New Roman" pitchFamily="18" charset="0"/>
              </a:rPr>
              <a:t>Matematika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, agar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tidak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mendapat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kesulitan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dalam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memahami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kuliah-kuliah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id-ID" sz="2800" dirty="0">
                <a:solidFill>
                  <a:srgbClr val="030305"/>
                </a:solidFill>
                <a:cs typeface="Times New Roman" pitchFamily="18" charset="0"/>
              </a:rPr>
              <a:t>lanjutannya di 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informatika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endParaRPr lang="en-US" sz="2800" i="1" dirty="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A0112-F598-4FD8-BBA7-B2D902DC5093}" type="slidenum">
              <a:rPr lang="id-ID"/>
              <a:pPr/>
              <a:t>12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Lets begin..</a:t>
            </a: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Teori Himpunan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10FD-29B0-4AA3-A4F8-A6F27361E16D}" type="slidenum">
              <a:rPr lang="id-ID"/>
              <a:pPr/>
              <a:t>13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Tujuan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dapat memahami konsep himpunan</a:t>
            </a:r>
          </a:p>
          <a:p>
            <a:r>
              <a:rPr lang="id-ID"/>
              <a:t>dapat memahami berbagai variasi operasi pada himpunan</a:t>
            </a:r>
          </a:p>
          <a:p>
            <a:r>
              <a:rPr lang="id-ID"/>
              <a:t>dapat memahami sifat operasi-operasinya.</a:t>
            </a:r>
          </a:p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FCCA-E8BE-400C-AC58-A66F97AEBA8E}" type="slidenum">
              <a:rPr lang="id-ID"/>
              <a:pPr/>
              <a:t>14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Pengantar..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Set atau Himpunan adalah bentuk dasar matematika yang paling banyak digunakan di teknik informatika</a:t>
            </a:r>
          </a:p>
          <a:p>
            <a:r>
              <a:rPr lang="id-ID"/>
              <a:t>Salah satu topik yang diturunkan dari Himpunan adalah </a:t>
            </a:r>
            <a:r>
              <a:rPr lang="id-ID" i="1"/>
              <a:t>Class </a:t>
            </a:r>
            <a:r>
              <a:rPr lang="id-ID"/>
              <a:t>atau </a:t>
            </a:r>
            <a:r>
              <a:rPr lang="id-ID" i="1"/>
              <a:t>collection</a:t>
            </a:r>
          </a:p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E88-E701-4965-BEE3-D3270EF0CEE8}" type="slidenum">
              <a:rPr lang="id-ID"/>
              <a:pPr/>
              <a:t>15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Definisi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cs typeface="Times New Roman" pitchFamily="18" charset="0"/>
              </a:rPr>
              <a:t>Himpunan (</a:t>
            </a:r>
            <a:r>
              <a:rPr lang="en-US" i="1">
                <a:cs typeface="Times New Roman" pitchFamily="18" charset="0"/>
              </a:rPr>
              <a:t>set</a:t>
            </a:r>
            <a:r>
              <a:rPr lang="en-US">
                <a:cs typeface="Times New Roman" pitchFamily="18" charset="0"/>
              </a:rPr>
              <a:t>) adalah kumpulan objek-objek yang berbeda. </a:t>
            </a:r>
          </a:p>
          <a:p>
            <a:pPr algn="just"/>
            <a:r>
              <a:rPr lang="en-US">
                <a:cs typeface="Times New Roman" pitchFamily="18" charset="0"/>
              </a:rPr>
              <a:t>Objek di dalam himpunan disebut </a:t>
            </a:r>
            <a:r>
              <a:rPr lang="en-US" b="1">
                <a:cs typeface="Times New Roman" pitchFamily="18" charset="0"/>
              </a:rPr>
              <a:t>elemen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 b="1">
                <a:cs typeface="Times New Roman" pitchFamily="18" charset="0"/>
              </a:rPr>
              <a:t>unsur</a:t>
            </a:r>
            <a:r>
              <a:rPr lang="en-US">
                <a:cs typeface="Times New Roman" pitchFamily="18" charset="0"/>
              </a:rPr>
              <a:t>, atau </a:t>
            </a:r>
            <a:r>
              <a:rPr lang="en-US" b="1">
                <a:cs typeface="Times New Roman" pitchFamily="18" charset="0"/>
              </a:rPr>
              <a:t>anggota</a:t>
            </a:r>
            <a:r>
              <a:rPr lang="en-US">
                <a:cs typeface="Times New Roman" pitchFamily="18" charset="0"/>
              </a:rPr>
              <a:t>. </a:t>
            </a:r>
          </a:p>
          <a:p>
            <a:pPr algn="just"/>
            <a:r>
              <a:rPr lang="en-US">
                <a:cs typeface="Times New Roman" pitchFamily="18" charset="0"/>
              </a:rPr>
              <a:t>HM</a:t>
            </a:r>
            <a:r>
              <a:rPr lang="id-ID">
                <a:cs typeface="Times New Roman" pitchFamily="18" charset="0"/>
              </a:rPr>
              <a:t>TIF</a:t>
            </a:r>
            <a:r>
              <a:rPr lang="en-US">
                <a:cs typeface="Times New Roman" pitchFamily="18" charset="0"/>
              </a:rPr>
              <a:t> adalah contoh sebuah himpunan, di dalamnya berisi anggota berupa mahasiswa. Tiap mahasiswa berbeda satu sama lain.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180FF-636B-44BD-AE67-BA5AD7E6EA9A}" type="slidenum">
              <a:rPr lang="id-ID"/>
              <a:pPr/>
              <a:t>16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Notasi himpunan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Himpunan dinyatakan dg huruf capital</a:t>
            </a:r>
          </a:p>
          <a:p>
            <a:r>
              <a:rPr lang="id-ID"/>
              <a:t>misal : A, B, G</a:t>
            </a:r>
          </a:p>
          <a:p>
            <a:r>
              <a:rPr lang="id-ID"/>
              <a:t>Sedangkan elemennya dg huruf kecil a, b, c..,1,2,..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6CE3-8B92-4368-B27A-62B4C576C7B8}" type="slidenum">
              <a:rPr lang="id-ID"/>
              <a:pPr/>
              <a:t>17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cs typeface="Times New Roman" pitchFamily="18" charset="0"/>
              </a:rPr>
              <a:t>Penulisan</a:t>
            </a:r>
            <a:r>
              <a:rPr lang="en-US" b="1">
                <a:cs typeface="Times New Roman" pitchFamily="18" charset="0"/>
              </a:rPr>
              <a:t> Himpunan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7988"/>
            <a:ext cx="7772400" cy="434657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b="1" u="sng"/>
              <a:t>Enumerasi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</a:t>
            </a:r>
            <a:r>
              <a:rPr lang="id-ID" sz="2000"/>
              <a:t>menyebutkan semua anggota dari  himpunan tersebut.</a:t>
            </a:r>
            <a:endParaRPr lang="en-US" sz="200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cs typeface="Times New Roman" pitchFamily="18" charset="0"/>
              </a:rPr>
              <a:t>	</a:t>
            </a:r>
            <a:r>
              <a:rPr lang="id-ID" sz="1800" b="1">
                <a:cs typeface="Times New Roman" pitchFamily="18" charset="0"/>
              </a:rPr>
              <a:t>contoh : </a:t>
            </a:r>
            <a:r>
              <a:rPr lang="en-US" sz="1800">
                <a:cs typeface="Times New Roman" pitchFamily="18" charset="0"/>
              </a:rPr>
              <a:t>Himpunan </a:t>
            </a:r>
            <a:r>
              <a:rPr lang="id-ID" sz="1800">
                <a:cs typeface="Times New Roman" pitchFamily="18" charset="0"/>
              </a:rPr>
              <a:t>tiga bilangan ganjil pertama</a:t>
            </a:r>
            <a:r>
              <a:rPr lang="en-US" sz="1800">
                <a:cs typeface="Times New Roman" pitchFamily="18" charset="0"/>
              </a:rPr>
              <a:t>: </a:t>
            </a:r>
            <a:r>
              <a:rPr lang="en-US" sz="1800" i="1">
                <a:cs typeface="Times New Roman" pitchFamily="18" charset="0"/>
              </a:rPr>
              <a:t>A</a:t>
            </a:r>
            <a:r>
              <a:rPr lang="en-US" sz="1800">
                <a:cs typeface="Times New Roman" pitchFamily="18" charset="0"/>
              </a:rPr>
              <a:t> = {1,</a:t>
            </a:r>
            <a:r>
              <a:rPr lang="id-ID" sz="1800">
                <a:cs typeface="Times New Roman" pitchFamily="18" charset="0"/>
              </a:rPr>
              <a:t>3</a:t>
            </a:r>
            <a:r>
              <a:rPr lang="en-US" sz="1800">
                <a:cs typeface="Times New Roman" pitchFamily="18" charset="0"/>
              </a:rPr>
              <a:t>,</a:t>
            </a:r>
            <a:r>
              <a:rPr lang="id-ID" sz="1800">
                <a:cs typeface="Times New Roman" pitchFamily="18" charset="0"/>
              </a:rPr>
              <a:t>5</a:t>
            </a:r>
            <a:r>
              <a:rPr lang="en-US" sz="1800">
                <a:cs typeface="Times New Roman" pitchFamily="18" charset="0"/>
              </a:rPr>
              <a:t>}.      </a:t>
            </a:r>
            <a:endParaRPr lang="id-ID" sz="1800"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id-ID" sz="2000" b="1">
              <a:cs typeface="Times New Roman" pitchFamily="18" charset="0"/>
            </a:endParaRP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cs typeface="Times New Roman" pitchFamily="18" charset="0"/>
              </a:rPr>
              <a:t>Keanggotaan</a:t>
            </a:r>
            <a:r>
              <a:rPr lang="id-ID" sz="2000" b="1">
                <a:cs typeface="Times New Roman" pitchFamily="18" charset="0"/>
              </a:rPr>
              <a:t> Himpuan</a:t>
            </a:r>
            <a:endParaRPr lang="en-US" sz="2000">
              <a:cs typeface="Times New Roman" pitchFamily="18" charset="0"/>
            </a:endParaRPr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600" i="1">
                <a:cs typeface="Times New Roman" pitchFamily="18" charset="0"/>
              </a:rPr>
              <a:t>x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 i="1">
                <a:cs typeface="Times New Roman" pitchFamily="18" charset="0"/>
              </a:rPr>
              <a:t>A</a:t>
            </a:r>
            <a:r>
              <a:rPr lang="en-US" sz="1600">
                <a:cs typeface="Times New Roman" pitchFamily="18" charset="0"/>
              </a:rPr>
              <a:t> : </a:t>
            </a:r>
            <a:r>
              <a:rPr lang="en-US" sz="1600" i="1">
                <a:cs typeface="Times New Roman" pitchFamily="18" charset="0"/>
              </a:rPr>
              <a:t>x</a:t>
            </a:r>
            <a:r>
              <a:rPr lang="en-US" sz="1600">
                <a:cs typeface="Times New Roman" pitchFamily="18" charset="0"/>
              </a:rPr>
              <a:t> merupakan anggota himpunan </a:t>
            </a:r>
            <a:r>
              <a:rPr lang="en-US" sz="1600" i="1">
                <a:cs typeface="Times New Roman" pitchFamily="18" charset="0"/>
              </a:rPr>
              <a:t>A</a:t>
            </a:r>
            <a:r>
              <a:rPr lang="en-US" sz="1600">
                <a:cs typeface="Times New Roman" pitchFamily="18" charset="0"/>
              </a:rPr>
              <a:t>; 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r>
              <a:rPr lang="en-US" sz="1600" i="1">
                <a:cs typeface="Times New Roman" pitchFamily="18" charset="0"/>
              </a:rPr>
              <a:t>x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cs typeface="Times New Roman" pitchFamily="18" charset="0"/>
                <a:sym typeface="Symbol" pitchFamily="18" charset="2"/>
              </a:rPr>
              <a:t>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 i="1">
                <a:cs typeface="Times New Roman" pitchFamily="18" charset="0"/>
              </a:rPr>
              <a:t>A</a:t>
            </a:r>
            <a:r>
              <a:rPr lang="en-US" sz="1600">
                <a:cs typeface="Times New Roman" pitchFamily="18" charset="0"/>
              </a:rPr>
              <a:t> : </a:t>
            </a:r>
            <a:r>
              <a:rPr lang="en-US" sz="1600" i="1">
                <a:cs typeface="Times New Roman" pitchFamily="18" charset="0"/>
              </a:rPr>
              <a:t>x</a:t>
            </a:r>
            <a:r>
              <a:rPr lang="en-US" sz="1600">
                <a:cs typeface="Times New Roman" pitchFamily="18" charset="0"/>
              </a:rPr>
              <a:t> bukan merupakan anggota himpunan </a:t>
            </a:r>
            <a:r>
              <a:rPr lang="en-US" sz="1600" i="1">
                <a:cs typeface="Times New Roman" pitchFamily="18" charset="0"/>
              </a:rPr>
              <a:t>A</a:t>
            </a:r>
            <a:r>
              <a:rPr lang="en-US" sz="1600">
                <a:cs typeface="Times New Roman" pitchFamily="18" charset="0"/>
              </a:rPr>
              <a:t>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cs typeface="Times New Roman" pitchFamily="18" charset="0"/>
              </a:rPr>
              <a:t> </a:t>
            </a:r>
            <a:r>
              <a:rPr lang="en-US" sz="1800" b="1">
                <a:cs typeface="Times New Roman" pitchFamily="18" charset="0"/>
              </a:rPr>
              <a:t> </a:t>
            </a:r>
            <a:endParaRPr lang="en-US" sz="1800"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cs typeface="Times New Roman" pitchFamily="18" charset="0"/>
              </a:rPr>
              <a:t>Contoh 2. </a:t>
            </a:r>
            <a:endParaRPr lang="en-US" sz="1800"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id-ID" sz="1800">
                <a:cs typeface="Times New Roman" pitchFamily="18" charset="0"/>
              </a:rPr>
              <a:t>	</a:t>
            </a:r>
            <a:r>
              <a:rPr lang="en-US" sz="1800">
                <a:cs typeface="Times New Roman" pitchFamily="18" charset="0"/>
              </a:rPr>
              <a:t>Misalkan: 	</a:t>
            </a:r>
            <a:r>
              <a:rPr lang="en-US" sz="1800" i="1">
                <a:cs typeface="Times New Roman" pitchFamily="18" charset="0"/>
              </a:rPr>
              <a:t>A</a:t>
            </a:r>
            <a:r>
              <a:rPr lang="en-US" sz="1800">
                <a:cs typeface="Times New Roman" pitchFamily="18" charset="0"/>
              </a:rPr>
              <a:t> = {</a:t>
            </a:r>
            <a:r>
              <a:rPr lang="id-ID" sz="1800">
                <a:cs typeface="Times New Roman" pitchFamily="18" charset="0"/>
              </a:rPr>
              <a:t>1,3,5,8</a:t>
            </a:r>
            <a:r>
              <a:rPr lang="en-US" sz="1800">
                <a:cs typeface="Times New Roman" pitchFamily="18" charset="0"/>
              </a:rPr>
              <a:t>},  </a:t>
            </a:r>
            <a:r>
              <a:rPr lang="en-US" sz="1800" i="1">
                <a:cs typeface="Times New Roman" pitchFamily="18" charset="0"/>
              </a:rPr>
              <a:t>R</a:t>
            </a:r>
            <a:r>
              <a:rPr lang="en-US" sz="1800">
                <a:cs typeface="Times New Roman" pitchFamily="18" charset="0"/>
              </a:rPr>
              <a:t>  = { </a:t>
            </a:r>
            <a:r>
              <a:rPr lang="en-US" sz="1800" i="1">
                <a:cs typeface="Times New Roman" pitchFamily="18" charset="0"/>
              </a:rPr>
              <a:t>a</a:t>
            </a:r>
            <a:r>
              <a:rPr lang="en-US" sz="1800">
                <a:cs typeface="Times New Roman" pitchFamily="18" charset="0"/>
              </a:rPr>
              <a:t>, </a:t>
            </a:r>
            <a:r>
              <a:rPr lang="en-US" sz="1800" i="1">
                <a:cs typeface="Times New Roman" pitchFamily="18" charset="0"/>
              </a:rPr>
              <a:t>b</a:t>
            </a:r>
            <a:r>
              <a:rPr lang="en-US" sz="1800">
                <a:cs typeface="Times New Roman" pitchFamily="18" charset="0"/>
              </a:rPr>
              <a:t>, {</a:t>
            </a:r>
            <a:r>
              <a:rPr lang="en-US" sz="1800" i="1">
                <a:cs typeface="Times New Roman" pitchFamily="18" charset="0"/>
              </a:rPr>
              <a:t>a</a:t>
            </a:r>
            <a:r>
              <a:rPr lang="en-US" sz="1800">
                <a:cs typeface="Times New Roman" pitchFamily="18" charset="0"/>
              </a:rPr>
              <a:t>, </a:t>
            </a:r>
            <a:r>
              <a:rPr lang="en-US" sz="1800" i="1">
                <a:cs typeface="Times New Roman" pitchFamily="18" charset="0"/>
              </a:rPr>
              <a:t>b</a:t>
            </a:r>
            <a:r>
              <a:rPr lang="en-US" sz="1800">
                <a:cs typeface="Times New Roman" pitchFamily="18" charset="0"/>
              </a:rPr>
              <a:t>, c}, {</a:t>
            </a:r>
            <a:r>
              <a:rPr lang="en-US" sz="1800" i="1">
                <a:cs typeface="Times New Roman" pitchFamily="18" charset="0"/>
              </a:rPr>
              <a:t>a</a:t>
            </a:r>
            <a:r>
              <a:rPr lang="en-US" sz="1800">
                <a:cs typeface="Times New Roman" pitchFamily="18" charset="0"/>
              </a:rPr>
              <a:t>, </a:t>
            </a:r>
            <a:r>
              <a:rPr lang="en-US" sz="1800" i="1">
                <a:cs typeface="Times New Roman" pitchFamily="18" charset="0"/>
              </a:rPr>
              <a:t>c</a:t>
            </a:r>
            <a:r>
              <a:rPr lang="en-US" sz="1800">
                <a:cs typeface="Times New Roman" pitchFamily="18" charset="0"/>
              </a:rPr>
              <a:t>} }</a:t>
            </a:r>
            <a:r>
              <a:rPr lang="id-ID" sz="1800">
                <a:cs typeface="Times New Roman" pitchFamily="18" charset="0"/>
              </a:rPr>
              <a:t>, </a:t>
            </a:r>
            <a:r>
              <a:rPr lang="en-US" sz="1800" i="1">
                <a:cs typeface="Times New Roman" pitchFamily="18" charset="0"/>
              </a:rPr>
              <a:t>K</a:t>
            </a:r>
            <a:r>
              <a:rPr lang="en-US" sz="1800">
                <a:cs typeface="Times New Roman" pitchFamily="18" charset="0"/>
              </a:rPr>
              <a:t>  = {{}}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id-ID" sz="1800">
                <a:cs typeface="Times New Roman" pitchFamily="18" charset="0"/>
              </a:rPr>
              <a:t>	</a:t>
            </a:r>
            <a:r>
              <a:rPr lang="en-US" sz="1800">
                <a:cs typeface="Times New Roman" pitchFamily="18" charset="0"/>
              </a:rPr>
              <a:t>maka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cs typeface="Times New Roman" pitchFamily="18" charset="0"/>
              </a:rPr>
              <a:t>	</a:t>
            </a:r>
            <a:r>
              <a:rPr lang="id-ID" sz="1800">
                <a:cs typeface="Times New Roman" pitchFamily="18" charset="0"/>
              </a:rPr>
              <a:t>1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 i="1">
                <a:cs typeface="Times New Roman" pitchFamily="18" charset="0"/>
              </a:rPr>
              <a:t>A</a:t>
            </a:r>
            <a:r>
              <a:rPr lang="id-ID" sz="1800" i="1">
                <a:cs typeface="Times New Roman" pitchFamily="18" charset="0"/>
              </a:rPr>
              <a:t>,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cs typeface="Times New Roman" pitchFamily="18" charset="0"/>
              </a:rPr>
              <a:t>	{</a:t>
            </a:r>
            <a:r>
              <a:rPr lang="en-US" sz="1800" i="1">
                <a:cs typeface="Times New Roman" pitchFamily="18" charset="0"/>
              </a:rPr>
              <a:t>a</a:t>
            </a:r>
            <a:r>
              <a:rPr lang="en-US" sz="1800">
                <a:cs typeface="Times New Roman" pitchFamily="18" charset="0"/>
              </a:rPr>
              <a:t>, </a:t>
            </a:r>
            <a:r>
              <a:rPr lang="en-US" sz="1800" i="1">
                <a:cs typeface="Times New Roman" pitchFamily="18" charset="0"/>
              </a:rPr>
              <a:t>b</a:t>
            </a:r>
            <a:r>
              <a:rPr lang="en-US" sz="1800">
                <a:cs typeface="Times New Roman" pitchFamily="18" charset="0"/>
              </a:rPr>
              <a:t>, </a:t>
            </a:r>
            <a:r>
              <a:rPr lang="en-US" sz="1800" i="1">
                <a:cs typeface="Times New Roman" pitchFamily="18" charset="0"/>
              </a:rPr>
              <a:t>c</a:t>
            </a:r>
            <a:r>
              <a:rPr lang="en-US" sz="1800">
                <a:cs typeface="Times New Roman" pitchFamily="18" charset="0"/>
              </a:rPr>
              <a:t>}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 i="1">
                <a:cs typeface="Times New Roman" pitchFamily="18" charset="0"/>
              </a:rPr>
              <a:t>R</a:t>
            </a:r>
            <a:r>
              <a:rPr lang="id-ID" sz="1800" i="1">
                <a:cs typeface="Times New Roman" pitchFamily="18" charset="0"/>
              </a:rPr>
              <a:t>, sedangkan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 i="1">
                <a:cs typeface="Times New Roman" pitchFamily="18" charset="0"/>
              </a:rPr>
              <a:t>c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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 i="1">
                <a:cs typeface="Times New Roman" pitchFamily="18" charset="0"/>
              </a:rPr>
              <a:t>R</a:t>
            </a:r>
            <a:r>
              <a:rPr lang="en-US" sz="1800">
                <a:cs typeface="Times New Roman" pitchFamily="18" charset="0"/>
              </a:rPr>
              <a:t>	</a:t>
            </a:r>
            <a:r>
              <a:rPr lang="id-ID" sz="1800">
                <a:cs typeface="Times New Roman" pitchFamily="18" charset="0"/>
              </a:rPr>
              <a:t>,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cs typeface="Times New Roman" pitchFamily="18" charset="0"/>
              </a:rPr>
              <a:t>	{}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 i="1">
                <a:cs typeface="Times New Roman" pitchFamily="18" charset="0"/>
              </a:rPr>
              <a:t>K</a:t>
            </a:r>
            <a:r>
              <a:rPr lang="id-ID" sz="1800" i="1">
                <a:cs typeface="Times New Roman" pitchFamily="18" charset="0"/>
              </a:rPr>
              <a:t>, sedangkan </a:t>
            </a:r>
            <a:r>
              <a:rPr lang="en-US" sz="1800">
                <a:cs typeface="Times New Roman" pitchFamily="18" charset="0"/>
              </a:rPr>
              <a:t>{} 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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id-ID" sz="1800" i="1">
                <a:cs typeface="Times New Roman" pitchFamily="18" charset="0"/>
              </a:rPr>
              <a:t>A</a:t>
            </a:r>
            <a:r>
              <a:rPr lang="en-US" sz="1800">
                <a:cs typeface="Times New Roman" pitchFamily="18" charset="0"/>
              </a:rPr>
              <a:t>	</a:t>
            </a:r>
            <a:r>
              <a:rPr lang="en-US" sz="1800"/>
              <a:t>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9183-2484-4168-A6D8-06B79FEC9C7C}" type="slidenum">
              <a:rPr lang="id-ID"/>
              <a:pPr/>
              <a:t>18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76400"/>
            <a:ext cx="7772400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id-ID" sz="2400" b="1">
                <a:cs typeface="Times New Roman" pitchFamily="18" charset="0"/>
              </a:rPr>
              <a:t>Beberapa simbol baku pada himpunan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cs typeface="Times New Roman" pitchFamily="18" charset="0"/>
              </a:rPr>
              <a:t>N </a:t>
            </a:r>
            <a:r>
              <a:rPr lang="en-US" sz="2400">
                <a:cs typeface="Times New Roman" pitchFamily="18" charset="0"/>
              </a:rPr>
              <a:t>=  himpunan bilangan alami (</a:t>
            </a:r>
            <a:r>
              <a:rPr lang="id-ID" sz="2400">
                <a:cs typeface="Times New Roman" pitchFamily="18" charset="0"/>
              </a:rPr>
              <a:t>asli</a:t>
            </a:r>
            <a:r>
              <a:rPr lang="en-US" sz="2400">
                <a:cs typeface="Times New Roman" pitchFamily="18" charset="0"/>
              </a:rPr>
              <a:t>)  =  { </a:t>
            </a:r>
            <a:r>
              <a:rPr lang="id-ID" sz="2400">
                <a:cs typeface="Times New Roman" pitchFamily="18" charset="0"/>
              </a:rPr>
              <a:t>0,</a:t>
            </a:r>
            <a:r>
              <a:rPr lang="en-US" sz="2400">
                <a:cs typeface="Times New Roman" pitchFamily="18" charset="0"/>
              </a:rPr>
              <a:t>1, 2,</a:t>
            </a:r>
            <a:r>
              <a:rPr lang="id-ID" sz="2400">
                <a:cs typeface="Times New Roman" pitchFamily="18" charset="0"/>
              </a:rPr>
              <a:t> 3,</a:t>
            </a:r>
            <a:r>
              <a:rPr lang="en-US" sz="2400">
                <a:cs typeface="Times New Roman" pitchFamily="18" charset="0"/>
              </a:rPr>
              <a:t>... }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cs typeface="Times New Roman" pitchFamily="18" charset="0"/>
              </a:rPr>
              <a:t>Z </a:t>
            </a:r>
            <a:r>
              <a:rPr lang="en-US" sz="2400">
                <a:cs typeface="Times New Roman" pitchFamily="18" charset="0"/>
              </a:rPr>
              <a:t>=  himpunan bilangan bulat  =  { ..., -2, -1, 0, 1, 2, ... }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cs typeface="Times New Roman" pitchFamily="18" charset="0"/>
              </a:rPr>
              <a:t>Q </a:t>
            </a:r>
            <a:r>
              <a:rPr lang="en-US" sz="2400">
                <a:cs typeface="Times New Roman" pitchFamily="18" charset="0"/>
              </a:rPr>
              <a:t>=  himpunan bilangan rasional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cs typeface="Times New Roman" pitchFamily="18" charset="0"/>
              </a:rPr>
              <a:t>R </a:t>
            </a:r>
            <a:r>
              <a:rPr lang="en-US" sz="2400">
                <a:cs typeface="Times New Roman" pitchFamily="18" charset="0"/>
              </a:rPr>
              <a:t>=  himpunan bilangan riil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cs typeface="Times New Roman" pitchFamily="18" charset="0"/>
              </a:rPr>
              <a:t>C </a:t>
            </a:r>
            <a:r>
              <a:rPr lang="en-US" sz="2400">
                <a:cs typeface="Times New Roman" pitchFamily="18" charset="0"/>
              </a:rPr>
              <a:t>=  himpunan bilangan kompleks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id-ID" sz="2400">
                <a:cs typeface="Times New Roman" pitchFamily="18" charset="0"/>
              </a:rPr>
              <a:t>sedangkan </a:t>
            </a:r>
            <a:r>
              <a:rPr lang="en-US" sz="2400">
                <a:cs typeface="Times New Roman" pitchFamily="18" charset="0"/>
              </a:rPr>
              <a:t>U</a:t>
            </a:r>
            <a:r>
              <a:rPr lang="id-ID" sz="2400">
                <a:cs typeface="Times New Roman" pitchFamily="18" charset="0"/>
              </a:rPr>
              <a:t> menyatakan himpunan </a:t>
            </a:r>
            <a:r>
              <a:rPr lang="id-ID" sz="2400" b="1">
                <a:cs typeface="Times New Roman" pitchFamily="18" charset="0"/>
              </a:rPr>
              <a:t>semesta</a:t>
            </a:r>
            <a:r>
              <a:rPr lang="en-US" sz="2400">
                <a:cs typeface="Times New Roman" pitchFamily="18" charset="0"/>
              </a:rPr>
              <a:t>. 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Times New Roman" pitchFamily="18" charset="0"/>
              </a:rPr>
              <a:t>Contoh: Misalkan U = {</a:t>
            </a:r>
            <a:r>
              <a:rPr lang="id-ID" sz="2400">
                <a:cs typeface="Times New Roman" pitchFamily="18" charset="0"/>
              </a:rPr>
              <a:t>a, b, c, d, e</a:t>
            </a:r>
            <a:r>
              <a:rPr lang="en-US" sz="2400">
                <a:cs typeface="Times New Roman" pitchFamily="18" charset="0"/>
              </a:rPr>
              <a:t>} dan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 adalah himpunan bagian dari U, dengan 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 = {</a:t>
            </a:r>
            <a:r>
              <a:rPr lang="id-ID" sz="2400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id-ID" sz="2400">
                <a:cs typeface="Times New Roman" pitchFamily="18" charset="0"/>
              </a:rPr>
              <a:t>d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id-ID" sz="2400">
                <a:cs typeface="Times New Roman" pitchFamily="18" charset="0"/>
              </a:rPr>
              <a:t>e</a:t>
            </a:r>
            <a:r>
              <a:rPr lang="en-US" sz="2400">
                <a:cs typeface="Times New Roman" pitchFamily="18" charset="0"/>
              </a:rPr>
              <a:t>}.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18A4-1C88-49F1-A90E-2753EFAC446D}" type="slidenum">
              <a:rPr lang="id-ID"/>
              <a:pPr/>
              <a:t>19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Penilaian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marL="514350" indent="-1588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UTS 20%</a:t>
            </a:r>
          </a:p>
          <a:p>
            <a:pPr marL="514350" indent="-1588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UAS 20%</a:t>
            </a:r>
          </a:p>
          <a:p>
            <a:pPr marL="514350" indent="-1588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Keaktifan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803275" indent="-290513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Praktikum</a:t>
            </a:r>
            <a:r>
              <a:rPr lang="en-US" dirty="0" smtClean="0">
                <a:solidFill>
                  <a:schemeClr val="tx1"/>
                </a:solidFill>
              </a:rPr>
              <a:t> 20% (</a:t>
            </a:r>
            <a:r>
              <a:rPr lang="en-US" dirty="0" err="1" smtClean="0">
                <a:solidFill>
                  <a:schemeClr val="tx1"/>
                </a:solidFill>
              </a:rPr>
              <a:t>Jika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gagal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praktikum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nilai</a:t>
            </a:r>
            <a:r>
              <a:rPr lang="en-US" dirty="0" smtClean="0">
                <a:solidFill>
                  <a:schemeClr val="tx1"/>
                </a:solidFill>
              </a:rPr>
              <a:t> E)</a:t>
            </a:r>
          </a:p>
          <a:p>
            <a:pPr marL="803275" indent="-290513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Tugas</a:t>
            </a:r>
            <a:r>
              <a:rPr lang="en-US" dirty="0" smtClean="0">
                <a:solidFill>
                  <a:schemeClr val="tx1"/>
                </a:solidFill>
              </a:rPr>
              <a:t> 20%</a:t>
            </a:r>
          </a:p>
          <a:p>
            <a:pPr marL="803275" indent="-290513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Uji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kompetensi</a:t>
            </a:r>
            <a:r>
              <a:rPr lang="en-US" dirty="0" smtClean="0">
                <a:solidFill>
                  <a:schemeClr val="tx1"/>
                </a:solidFill>
              </a:rPr>
              <a:t> 1 10%</a:t>
            </a:r>
          </a:p>
          <a:p>
            <a:pPr marL="803275" indent="-290513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Uji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Kompetensi</a:t>
            </a:r>
            <a:r>
              <a:rPr lang="en-US" dirty="0" smtClean="0">
                <a:solidFill>
                  <a:schemeClr val="tx1"/>
                </a:solidFill>
              </a:rPr>
              <a:t> 2 10%</a:t>
            </a:r>
          </a:p>
          <a:p>
            <a:pPr marL="512762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707-ECD8-4C3C-89D0-A5FB6C3E6BC7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02E3-61CB-4F4F-AE27-C92A2443A3CA}" type="slidenum">
              <a:rPr lang="id-ID"/>
              <a:pPr/>
              <a:t>20</a:t>
            </a:fld>
            <a:endParaRPr lang="id-ID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/>
              <a:t>3.  </a:t>
            </a:r>
            <a:r>
              <a:rPr lang="id-ID" sz="2800" b="1"/>
              <a:t>Notasi </a:t>
            </a:r>
            <a:r>
              <a:rPr lang="id-ID" sz="2800" b="1">
                <a:cs typeface="Times New Roman" pitchFamily="18" charset="0"/>
              </a:rPr>
              <a:t>Persyaratan</a:t>
            </a:r>
            <a:r>
              <a:rPr lang="en-US" sz="2800" b="1">
                <a:cs typeface="Times New Roman" pitchFamily="18" charset="0"/>
              </a:rPr>
              <a:t/>
            </a:r>
            <a:br>
              <a:rPr lang="en-US" sz="2800" b="1">
                <a:cs typeface="Times New Roman" pitchFamily="18" charset="0"/>
              </a:rPr>
            </a:br>
            <a:r>
              <a:rPr lang="id-ID" sz="2800"/>
              <a:t>A = {x | persyaratan x}</a:t>
            </a:r>
          </a:p>
          <a:p>
            <a:pPr>
              <a:buFont typeface="Wingdings" pitchFamily="2" charset="2"/>
              <a:buNone/>
            </a:pPr>
            <a:r>
              <a:rPr lang="id-ID" sz="2800"/>
              <a:t>contoh : </a:t>
            </a:r>
          </a:p>
          <a:p>
            <a:pPr>
              <a:buFont typeface="Wingdings" pitchFamily="2" charset="2"/>
              <a:buNone/>
            </a:pPr>
            <a:r>
              <a:rPr lang="id-ID" sz="2800"/>
              <a:t>A = {x | x bilangan bulat dengan x</a:t>
            </a:r>
            <a:r>
              <a:rPr lang="id-ID" sz="2800" baseline="30000"/>
              <a:t>2</a:t>
            </a:r>
            <a:r>
              <a:rPr lang="id-ID" sz="2800"/>
              <a:t> -1 =0}</a:t>
            </a:r>
          </a:p>
          <a:p>
            <a:pPr>
              <a:buFont typeface="Wingdings" pitchFamily="2" charset="2"/>
              <a:buNone/>
            </a:pPr>
            <a:r>
              <a:rPr lang="id-ID" sz="2800"/>
              <a:t>B = {x | x merupakan huruf vokal}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38200" indent="-838200"/>
            <a:r>
              <a:rPr lang="en-US" sz="3400" b="1" i="1" u="sng">
                <a:cs typeface="Times New Roman" pitchFamily="18" charset="0"/>
              </a:rPr>
              <a:t>Diagram Venn</a:t>
            </a:r>
            <a:br>
              <a:rPr lang="en-US" sz="3400" b="1" i="1" u="sng">
                <a:cs typeface="Times New Roman" pitchFamily="18" charset="0"/>
              </a:rPr>
            </a:br>
            <a:endParaRPr lang="id-ID" sz="3400" b="1" i="1" u="sng"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600200"/>
            <a:ext cx="7772400" cy="5257800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id-ID" sz="2800" b="1">
                <a:cs typeface="Times New Roman" pitchFamily="18" charset="0"/>
              </a:rPr>
              <a:t>untuk menyatakan relasi antar himpunan</a:t>
            </a:r>
            <a:endParaRPr lang="en-US" sz="2800" b="1">
              <a:cs typeface="Times New Roman" pitchFamily="18" charset="0"/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id-ID" sz="2800">
                <a:cs typeface="Times New Roman" pitchFamily="18" charset="0"/>
              </a:rPr>
              <a:t>Misal </a:t>
            </a:r>
            <a:r>
              <a:rPr lang="en-US" sz="2800">
                <a:cs typeface="Times New Roman" pitchFamily="18" charset="0"/>
              </a:rPr>
              <a:t>U = {1, 2, …, 7, 8}, </a:t>
            </a:r>
            <a:r>
              <a:rPr lang="en-US" sz="2800" i="1">
                <a:cs typeface="Times New Roman" pitchFamily="18" charset="0"/>
              </a:rPr>
              <a:t>A</a:t>
            </a:r>
            <a:r>
              <a:rPr lang="en-US" sz="2800">
                <a:cs typeface="Times New Roman" pitchFamily="18" charset="0"/>
              </a:rPr>
              <a:t> = {1, 2, 3, 5} dan </a:t>
            </a:r>
            <a:r>
              <a:rPr lang="en-US" sz="2800" i="1">
                <a:cs typeface="Times New Roman" pitchFamily="18" charset="0"/>
              </a:rPr>
              <a:t>B</a:t>
            </a:r>
            <a:r>
              <a:rPr lang="en-US" sz="2800">
                <a:cs typeface="Times New Roman" pitchFamily="18" charset="0"/>
              </a:rPr>
              <a:t> = {2, 5, 6, 8}.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id-ID" sz="2800">
                <a:cs typeface="Times New Roman" pitchFamily="18" charset="0"/>
              </a:rPr>
              <a:t>maka notasi dalam d</a:t>
            </a:r>
            <a:r>
              <a:rPr lang="en-US" sz="2800">
                <a:cs typeface="Times New Roman" pitchFamily="18" charset="0"/>
              </a:rPr>
              <a:t>iagram Venn:</a:t>
            </a:r>
          </a:p>
          <a:p>
            <a:pPr marL="609600" indent="-609600">
              <a:buFont typeface="Wingdings" pitchFamily="2" charset="2"/>
              <a:buNone/>
            </a:pPr>
            <a:endParaRPr lang="en-US" sz="2800">
              <a:cs typeface="Times New Roman" pitchFamily="18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F06A8-96E6-4C1A-B04A-D2AB4C225D44}" type="slidenum">
              <a:rPr lang="id-ID"/>
              <a:pPr/>
              <a:t>21</a:t>
            </a:fld>
            <a:endParaRPr lang="id-ID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519488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843213" y="4076700"/>
          <a:ext cx="29575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3" imgW="2139696" imgH="1395984" progId="">
                  <p:embed/>
                </p:oleObj>
              </mc:Choice>
              <mc:Fallback>
                <p:oleObj r:id="rId3" imgW="2139696" imgH="139598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76700"/>
                        <a:ext cx="2957512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/>
              <a:t>Himpunan Berhingga (Finite Set)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Himpunan yang mempunyai anggota berhingga disebut himpunan berhingga (</a:t>
            </a:r>
            <a:r>
              <a:rPr lang="id-ID" i="1"/>
              <a:t>finite set</a:t>
            </a:r>
            <a:r>
              <a:rPr lang="id-ID"/>
              <a:t>)</a:t>
            </a:r>
          </a:p>
          <a:p>
            <a:r>
              <a:rPr lang="id-ID"/>
              <a:t>Sembarang himpunann yang anggotanya tak berhingga disebut himpunan tak berhingga(</a:t>
            </a:r>
            <a:r>
              <a:rPr lang="id-ID" i="1"/>
              <a:t>infinite set</a:t>
            </a:r>
            <a:r>
              <a:rPr lang="id-ID"/>
              <a:t>)</a:t>
            </a:r>
          </a:p>
          <a:p>
            <a:r>
              <a:rPr lang="id-ID"/>
              <a:t>contoh A={a,b,c,d,e,f} adalah </a:t>
            </a:r>
            <a:r>
              <a:rPr lang="id-ID" i="1"/>
              <a:t>finite set</a:t>
            </a:r>
            <a:r>
              <a:rPr lang="id-ID"/>
              <a:t>, sedangkan Z adalah </a:t>
            </a:r>
            <a:r>
              <a:rPr lang="id-ID" i="1"/>
              <a:t>infinite set</a:t>
            </a:r>
            <a:r>
              <a:rPr lang="id-ID"/>
              <a:t>.</a:t>
            </a:r>
          </a:p>
          <a:p>
            <a:pPr>
              <a:buFont typeface="Wingdings" pitchFamily="2" charset="2"/>
              <a:buNone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E23F-4E60-49DB-A9B9-2DC29D6DF878}" type="slidenum">
              <a:rPr lang="id-ID"/>
              <a:pPr/>
              <a:t>22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Kardinalitas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id-ID" sz="2400" dirty="0">
                <a:cs typeface="Times New Roman" pitchFamily="18" charset="0"/>
              </a:rPr>
              <a:t>menyatakan banyaknya anggota dari himpunan</a:t>
            </a:r>
            <a:endParaRPr lang="en-US" sz="24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err="1">
                <a:cs typeface="Times New Roman" pitchFamily="18" charset="0"/>
              </a:rPr>
              <a:t>Notasi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)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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</a:t>
            </a:r>
            <a:endParaRPr lang="id-ID" sz="2400" dirty="0"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id-ID" sz="2400" dirty="0">
                <a:cs typeface="Times New Roman" pitchFamily="18" charset="0"/>
                <a:sym typeface="Symbol" pitchFamily="18" charset="2"/>
              </a:rPr>
              <a:t>contoh :</a:t>
            </a:r>
            <a:endParaRPr lang="en-US" sz="24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 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) 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= { </a:t>
            </a:r>
            <a:r>
              <a:rPr lang="en-US" sz="2400" i="1" dirty="0"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| </a:t>
            </a:r>
            <a:r>
              <a:rPr lang="en-US" sz="2400" i="1" dirty="0"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merupakan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prima </a:t>
            </a:r>
            <a:r>
              <a:rPr lang="en-US" sz="2400" dirty="0" err="1">
                <a:cs typeface="Times New Roman" pitchFamily="18" charset="0"/>
              </a:rPr>
              <a:t>lebih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kecil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id-ID" sz="2400" dirty="0">
                <a:cs typeface="Times New Roman" pitchFamily="18" charset="0"/>
              </a:rPr>
              <a:t>10</a:t>
            </a:r>
            <a:r>
              <a:rPr lang="en-US" sz="2400" dirty="0">
                <a:cs typeface="Times New Roman" pitchFamily="18" charset="0"/>
              </a:rPr>
              <a:t>}, </a:t>
            </a:r>
            <a:r>
              <a:rPr lang="en-US" sz="2400" dirty="0" err="1">
                <a:cs typeface="Times New Roman" pitchFamily="18" charset="0"/>
              </a:rPr>
              <a:t>atau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= {2, 3, 5, 7}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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</a:t>
            </a:r>
            <a:r>
              <a:rPr lang="en-US" sz="2400" dirty="0">
                <a:cs typeface="Times New Roman" pitchFamily="18" charset="0"/>
              </a:rPr>
              <a:t> = </a:t>
            </a:r>
            <a:r>
              <a:rPr lang="en-US" sz="2400" dirty="0" smtClean="0">
                <a:cs typeface="Times New Roman" pitchFamily="18" charset="0"/>
              </a:rPr>
              <a:t>4</a:t>
            </a:r>
            <a:endParaRPr lang="en-US" sz="24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id-ID" sz="2400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(iii) 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= {</a:t>
            </a:r>
            <a:r>
              <a:rPr lang="id-ID" sz="2400" i="1" dirty="0"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, {</a:t>
            </a:r>
            <a:r>
              <a:rPr lang="id-ID" sz="2400" i="1" dirty="0"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}, {{</a:t>
            </a:r>
            <a:r>
              <a:rPr lang="id-ID" sz="2400" i="1" dirty="0"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}}</a:t>
            </a:r>
            <a:r>
              <a:rPr lang="id-ID" sz="2400" dirty="0">
                <a:cs typeface="Times New Roman" pitchFamily="18" charset="0"/>
              </a:rPr>
              <a:t>,{{{t}}}</a:t>
            </a:r>
            <a:r>
              <a:rPr lang="en-US" sz="2400" dirty="0">
                <a:cs typeface="Times New Roman" pitchFamily="18" charset="0"/>
              </a:rPr>
              <a:t> },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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</a:t>
            </a:r>
            <a:r>
              <a:rPr lang="en-US" sz="2400" dirty="0">
                <a:cs typeface="Times New Roman" pitchFamily="18" charset="0"/>
              </a:rPr>
              <a:t> = </a:t>
            </a:r>
            <a:r>
              <a:rPr lang="id-ID" sz="2400" dirty="0">
                <a:cs typeface="Times New Roman" pitchFamily="18" charset="0"/>
              </a:rPr>
              <a:t>4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A773-CE28-4880-BA6D-ECE3DC19B9AA}" type="slidenum">
              <a:rPr lang="id-ID"/>
              <a:pPr/>
              <a:t>23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Himpunan kosong (</a:t>
            </a:r>
            <a:r>
              <a:rPr lang="en-US" b="1" i="1"/>
              <a:t>null set</a:t>
            </a:r>
            <a:r>
              <a:rPr lang="en-US" b="1"/>
              <a:t>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Himpunan yang tidak mempunyai anggota atau kardinalitasnya = 0</a:t>
            </a:r>
          </a:p>
          <a:p>
            <a:r>
              <a:rPr lang="id-ID"/>
              <a:t>contoh A ={x|x bilangan bulat x</a:t>
            </a:r>
            <a:r>
              <a:rPr lang="id-ID" baseline="30000"/>
              <a:t>2</a:t>
            </a:r>
            <a:r>
              <a:rPr lang="id-ID"/>
              <a:t> + 1 = 0} maka n(A)= 0</a:t>
            </a:r>
          </a:p>
          <a:p>
            <a:r>
              <a:rPr lang="id-ID"/>
              <a:t>notasi himpunan kosong {} atau </a:t>
            </a:r>
            <a:r>
              <a:rPr lang="en-US">
                <a:latin typeface="Tahoma"/>
              </a:rPr>
              <a:t>Ø</a:t>
            </a:r>
            <a:endParaRPr lang="en-US"/>
          </a:p>
          <a:p>
            <a:endParaRPr lang="id-ID"/>
          </a:p>
          <a:p>
            <a:endParaRPr lang="id-ID"/>
          </a:p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E823-7A37-4742-8A65-4CC09F4DF000}" type="slidenum">
              <a:rPr lang="id-ID"/>
              <a:pPr/>
              <a:t>24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Himpunan Bagian (</a:t>
            </a:r>
            <a:r>
              <a:rPr lang="en-US" b="1" i="1">
                <a:cs typeface="Times New Roman" pitchFamily="18" charset="0"/>
              </a:rPr>
              <a:t>Subset</a:t>
            </a:r>
            <a:r>
              <a:rPr lang="en-US" b="1">
                <a:cs typeface="Times New Roman" pitchFamily="18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5304-8962-45E7-AE0B-D3BAF135F80F}" type="slidenum">
              <a:rPr lang="id-ID"/>
              <a:pPr/>
              <a:t>25</a:t>
            </a:fld>
            <a:endParaRPr lang="id-ID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822325" y="1690688"/>
          <a:ext cx="7326313" cy="517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3" imgW="5491445" imgH="3878312" progId="Word.Document.8">
                  <p:embed/>
                </p:oleObj>
              </mc:Choice>
              <mc:Fallback>
                <p:oleObj name="Document" r:id="rId3" imgW="5491445" imgH="387831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90688"/>
                        <a:ext cx="7326313" cy="517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E5F7-898A-4B00-9F91-3B2F15F161F2}" type="slidenum">
              <a:rPr lang="id-ID"/>
              <a:pPr/>
              <a:t>26</a:t>
            </a:fld>
            <a:endParaRPr lang="id-ID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52475" y="1631950"/>
          <a:ext cx="8056563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3" imgW="5531084" imgH="2354895" progId="Word.Document.8">
                  <p:embed/>
                </p:oleObj>
              </mc:Choice>
              <mc:Fallback>
                <p:oleObj name="Document" r:id="rId3" imgW="5531084" imgH="2354895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631950"/>
                        <a:ext cx="8056563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694A-F06F-4CCD-89F4-10EEBA4D1BD1}" type="slidenum">
              <a:rPr lang="id-ID"/>
              <a:pPr/>
              <a:t>27</a:t>
            </a:fld>
            <a:endParaRPr lang="id-ID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52475" y="765175"/>
          <a:ext cx="7870825" cy="562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3" imgW="6109453" imgH="4355485" progId="Word.Document.8">
                  <p:embed/>
                </p:oleObj>
              </mc:Choice>
              <mc:Fallback>
                <p:oleObj name="Document" r:id="rId3" imgW="6109453" imgH="4355485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765175"/>
                        <a:ext cx="7870825" cy="562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EFF2-E2FD-4C3A-A073-81008B4AF3F4}" type="slidenum">
              <a:rPr lang="id-ID"/>
              <a:pPr/>
              <a:t>28</a:t>
            </a:fld>
            <a:endParaRPr lang="id-ID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822325" y="1481138"/>
          <a:ext cx="78232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3" imgW="5491445" imgH="2683016" progId="Word.Document.8">
                  <p:embed/>
                </p:oleObj>
              </mc:Choice>
              <mc:Fallback>
                <p:oleObj name="Document" r:id="rId3" imgW="5491445" imgH="268301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481138"/>
                        <a:ext cx="7823200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Himpunan yang Ekivalen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F401-3996-4F72-90B5-3B4F042D9B82}" type="slidenum">
              <a:rPr lang="id-ID"/>
              <a:pPr/>
              <a:t>29</a:t>
            </a:fld>
            <a:endParaRPr lang="id-ID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827088" y="2133600"/>
          <a:ext cx="7916862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3" imgW="5491445" imgH="2736380" progId="Word.Document.8">
                  <p:embed/>
                </p:oleObj>
              </mc:Choice>
              <mc:Fallback>
                <p:oleObj name="Document" r:id="rId3" imgW="5491445" imgH="273638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7916862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: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id-ID" b="1" dirty="0">
                <a:solidFill>
                  <a:srgbClr val="030305"/>
                </a:solidFill>
              </a:rPr>
              <a:t>memahami pengertian matematika diskrit</a:t>
            </a:r>
          </a:p>
          <a:p>
            <a:pPr>
              <a:buFontTx/>
              <a:buChar char="•"/>
            </a:pPr>
            <a:r>
              <a:rPr lang="id-ID" b="1" dirty="0">
                <a:solidFill>
                  <a:srgbClr val="030305"/>
                </a:solidFill>
              </a:rPr>
              <a:t>mengenal ruang lingkup kajian matematika diskrit dan penerapannya</a:t>
            </a:r>
          </a:p>
          <a:p>
            <a:pPr>
              <a:buFontTx/>
              <a:buChar char="•"/>
            </a:pPr>
            <a:r>
              <a:rPr lang="id-ID" b="1" dirty="0">
                <a:solidFill>
                  <a:srgbClr val="030305"/>
                </a:solidFill>
              </a:rPr>
              <a:t>mengenal berbagai refensi pustaka yang dapat diacu </a:t>
            </a:r>
          </a:p>
          <a:p>
            <a:pPr>
              <a:buFontTx/>
              <a:buChar char="•"/>
            </a:pPr>
            <a:endParaRPr lang="id-ID" b="1" dirty="0">
              <a:solidFill>
                <a:srgbClr val="030305"/>
              </a:solidFill>
            </a:endParaRPr>
          </a:p>
          <a:p>
            <a:pPr>
              <a:buFont typeface="Wingdings" pitchFamily="2" charset="2"/>
              <a:buNone/>
            </a:pPr>
            <a:endParaRPr lang="en-US" b="1" dirty="0">
              <a:solidFill>
                <a:srgbClr val="03030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E876-80C4-4E7C-BFB6-B464B4F534B1}" type="slidenum">
              <a:rPr lang="id-ID"/>
              <a:pPr/>
              <a:t>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Himpunan yang Sama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1889-727E-4F3D-8FD5-93ACA50878A6}" type="slidenum">
              <a:rPr lang="id-ID"/>
              <a:pPr/>
              <a:t>30</a:t>
            </a:fld>
            <a:endParaRPr lang="id-ID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68313" y="1341438"/>
          <a:ext cx="799782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3" imgW="5491445" imgH="2521119" progId="Word.Document.8">
                  <p:embed/>
                </p:oleObj>
              </mc:Choice>
              <mc:Fallback>
                <p:oleObj name="Document" r:id="rId3" imgW="5491445" imgH="2521119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7997825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Himpunan Kuasa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EF60-02E4-49C6-AA22-D18813E48C2F}" type="slidenum">
              <a:rPr lang="id-ID"/>
              <a:pPr/>
              <a:t>31</a:t>
            </a:fld>
            <a:endParaRPr lang="id-ID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827088" y="1714500"/>
          <a:ext cx="78422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3" imgW="7410694" imgH="4858096" progId="Word.Document.8">
                  <p:embed/>
                </p:oleObj>
              </mc:Choice>
              <mc:Fallback>
                <p:oleObj name="Document" r:id="rId3" imgW="7410694" imgH="485809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14500"/>
                        <a:ext cx="784225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Himpunan Saling Lepas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F996-9F56-48DE-B4E3-CDFAF37EA7EB}" type="slidenum">
              <a:rPr lang="id-ID"/>
              <a:pPr/>
              <a:t>32</a:t>
            </a:fld>
            <a:endParaRPr lang="id-ID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27088" y="1844675"/>
          <a:ext cx="7731125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3" imgW="6803496" imgH="4119470" progId="Word.Document.8">
                  <p:embed/>
                </p:oleObj>
              </mc:Choice>
              <mc:Fallback>
                <p:oleObj name="Document" r:id="rId3" imgW="6803496" imgH="411947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7731125" cy="468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Operasi Terhadap Himpunan</a:t>
            </a: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73F7-B79E-4F32-8380-086ACF15C67B}" type="slidenum">
              <a:rPr lang="id-ID"/>
              <a:pPr/>
              <a:t>33</a:t>
            </a:fld>
            <a:endParaRPr lang="id-ID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27088" y="1628775"/>
          <a:ext cx="7980362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Document" r:id="rId3" imgW="8100052" imgH="4961712" progId="Word.Document.8">
                  <p:embed/>
                </p:oleObj>
              </mc:Choice>
              <mc:Fallback>
                <p:oleObj name="Document" r:id="rId3" imgW="8100052" imgH="496171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7980362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03C-0851-4C8C-93E0-EF070AC551EC}" type="slidenum">
              <a:rPr lang="id-ID"/>
              <a:pPr/>
              <a:t>34</a:t>
            </a:fld>
            <a:endParaRPr lang="id-ID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752475" y="833438"/>
          <a:ext cx="7581900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cument" r:id="rId3" imgW="5491445" imgH="4015689" progId="Word.Document.8">
                  <p:embed/>
                </p:oleObj>
              </mc:Choice>
              <mc:Fallback>
                <p:oleObj name="Document" r:id="rId3" imgW="5491445" imgH="4015689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833438"/>
                        <a:ext cx="7581900" cy="553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A315-BA44-42CF-AB6E-87A2E549241A}" type="slidenum">
              <a:rPr lang="id-ID"/>
              <a:pPr/>
              <a:t>35</a:t>
            </a:fld>
            <a:endParaRPr lang="id-ID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11188" y="1125538"/>
          <a:ext cx="8345487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3" imgW="6113777" imgH="3537707" progId="Word.Document.8">
                  <p:embed/>
                </p:oleObj>
              </mc:Choice>
              <mc:Fallback>
                <p:oleObj name="Document" r:id="rId3" imgW="6113777" imgH="3537707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8345487" cy="486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DB1-511F-4D5A-BBE3-42BC6982F98C}" type="slidenum">
              <a:rPr lang="id-ID"/>
              <a:pPr/>
              <a:t>36</a:t>
            </a:fld>
            <a:endParaRPr lang="id-ID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55650" y="692150"/>
          <a:ext cx="8016875" cy="591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Document" r:id="rId3" imgW="5789098" imgH="4265900" progId="Word.Document.8">
                  <p:embed/>
                </p:oleObj>
              </mc:Choice>
              <mc:Fallback>
                <p:oleObj name="Document" r:id="rId3" imgW="5789098" imgH="426590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92150"/>
                        <a:ext cx="8016875" cy="591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72CF5-24B6-42AB-90BE-F0E5316D2BE0}" type="slidenum">
              <a:rPr lang="id-ID"/>
              <a:pPr/>
              <a:t>37</a:t>
            </a:fld>
            <a:endParaRPr lang="id-ID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822325" y="693738"/>
          <a:ext cx="7800975" cy="561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Document" r:id="rId3" imgW="6429809" imgH="4619203" progId="Word.Document.8">
                  <p:embed/>
                </p:oleObj>
              </mc:Choice>
              <mc:Fallback>
                <p:oleObj name="Document" r:id="rId3" imgW="6429809" imgH="461920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693738"/>
                        <a:ext cx="7800975" cy="561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83EB-FA5F-42D6-96C7-C3F6563475D8}" type="slidenum">
              <a:rPr lang="id-ID"/>
              <a:pPr/>
              <a:t>38</a:t>
            </a:fld>
            <a:endParaRPr lang="id-ID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684213" y="2060575"/>
          <a:ext cx="8316912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3" imgW="5690520" imgH="1437120" progId="Word.Document.8">
                  <p:embed/>
                </p:oleObj>
              </mc:Choice>
              <mc:Fallback>
                <p:oleObj name="Document" r:id="rId3" imgW="5690520" imgH="143712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8316912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3770-6DBB-4E9E-8A77-70219C224BE2}" type="slidenum">
              <a:rPr lang="id-ID"/>
              <a:pPr/>
              <a:t>39</a:t>
            </a:fld>
            <a:endParaRPr lang="id-ID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34963" y="731838"/>
          <a:ext cx="8472487" cy="554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3" imgW="5987986" imgH="3916287" progId="Word.Document.8">
                  <p:embed/>
                </p:oleObj>
              </mc:Choice>
              <mc:Fallback>
                <p:oleObj name="Document" r:id="rId3" imgW="5987986" imgH="3916287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731838"/>
                        <a:ext cx="8472487" cy="554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Pokok Bahasan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Pengantar matematika diskrit</a:t>
            </a:r>
          </a:p>
          <a:p>
            <a:r>
              <a:rPr lang="id-ID"/>
              <a:t>konsep dasar himpunan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0543-D27E-4BB0-AA56-DF741BC3AADC}" type="slidenum">
              <a:rPr lang="id-ID"/>
              <a:pPr/>
              <a:t>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3B52-3F1E-4525-B196-B36117A38BC0}" type="slidenum">
              <a:rPr lang="id-ID"/>
              <a:pPr/>
              <a:t>40</a:t>
            </a:fld>
            <a:endParaRPr lang="id-ID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682625" y="1122363"/>
          <a:ext cx="8078788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Document" r:id="rId3" imgW="5491445" imgH="2736380" progId="Word.Document.8">
                  <p:embed/>
                </p:oleObj>
              </mc:Choice>
              <mc:Fallback>
                <p:oleObj name="Document" r:id="rId3" imgW="5491445" imgH="273638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122363"/>
                        <a:ext cx="8078788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110AD-B3D2-4B07-9D97-3BBBD9D6C8FB}" type="slidenum">
              <a:rPr lang="id-ID"/>
              <a:pPr/>
              <a:t>41</a:t>
            </a:fld>
            <a:endParaRPr lang="id-ID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11188" y="1125538"/>
          <a:ext cx="7847012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Document" r:id="rId3" imgW="7856092" imgH="4398299" progId="Word.Document.8">
                  <p:embed/>
                </p:oleObj>
              </mc:Choice>
              <mc:Fallback>
                <p:oleObj name="Document" r:id="rId3" imgW="7856092" imgH="4398299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7847012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79FC-4B9A-4BFC-A1F7-F3A07DC015F3}" type="slidenum">
              <a:rPr lang="id-ID"/>
              <a:pPr/>
              <a:t>42</a:t>
            </a:fld>
            <a:endParaRPr lang="id-ID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612775" y="914400"/>
          <a:ext cx="8196263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3" imgW="5938285" imgH="3618298" progId="Word.Document.8">
                  <p:embed/>
                </p:oleObj>
              </mc:Choice>
              <mc:Fallback>
                <p:oleObj name="Document" r:id="rId3" imgW="5938285" imgH="361829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914400"/>
                        <a:ext cx="8196263" cy="500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707-ECD8-4C3C-89D0-A5FB6C3E6BC7}" type="slidenum">
              <a:rPr lang="id-ID" smtClean="0"/>
              <a:pPr/>
              <a:t>43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AFE9-572E-4328-93E9-771467149C65}" type="slidenum">
              <a:rPr lang="id-ID"/>
              <a:pPr/>
              <a:t>44</a:t>
            </a:fld>
            <a:endParaRPr lang="id-ID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92150" y="1058863"/>
          <a:ext cx="8053388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Document" r:id="rId3" imgW="5486400" imgH="3025440" progId="Word.Document.8">
                  <p:embed/>
                </p:oleObj>
              </mc:Choice>
              <mc:Fallback>
                <p:oleObj name="Document" r:id="rId3" imgW="5486400" imgH="302544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058863"/>
                        <a:ext cx="8053388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412-DC16-4A2B-9CDD-895A8E5CF262}" type="slidenum">
              <a:rPr lang="id-ID"/>
              <a:pPr/>
              <a:t>45</a:t>
            </a:fld>
            <a:endParaRPr lang="id-ID"/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836613" y="1601788"/>
          <a:ext cx="9799637" cy="274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Document" r:id="rId3" imgW="9809640" imgH="2743200" progId="Word.Document.8">
                  <p:embed/>
                </p:oleObj>
              </mc:Choice>
              <mc:Fallback>
                <p:oleObj name="Document" r:id="rId3" imgW="9809640" imgH="274320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601788"/>
                        <a:ext cx="9799637" cy="274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daftar pustaka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d-ID" sz="2800" dirty="0"/>
              <a:t>Doer Allan, Kenneth Levasseur, Applied Discrete Structures for Computer Science, Science Research Associates, Inc. Toronti,1985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Kolman, Bernard, Robert C.Busby,Sharon Ross, Discrete Mathematical Structures,Prentice Hall,1987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Munir, Rinaldi, Matematika Diskrit, Edisi kedua,Penerbit Informatika Bandung,2001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Rosen,Kenneth H.,Discreete Mathematics and Its Application, The Random House Birkhauser Mathematics Series NewYork,1987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id-ID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12A7-B1FE-4CC3-B772-2087BE8B05C9}" type="slidenum">
              <a:rPr lang="id-ID"/>
              <a:pPr/>
              <a:t>46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web site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http://syssci.atu.edu/math/faculty/finan/main2.pdf</a:t>
            </a:r>
            <a:endParaRPr lang="id-ID" dirty="0"/>
          </a:p>
          <a:p>
            <a:r>
              <a:rPr lang="id-ID" dirty="0">
                <a:hlinkClick r:id="rId3"/>
              </a:rPr>
              <a:t>http://www1.cs.columbia.edu/~zeph/3203s04/lectures.html</a:t>
            </a:r>
            <a:endParaRPr lang="id-ID" dirty="0"/>
          </a:p>
          <a:p>
            <a:r>
              <a:rPr lang="id-ID" dirty="0">
                <a:hlinkClick r:id="rId4"/>
              </a:rPr>
              <a:t>http://www.informatika.org/~</a:t>
            </a:r>
            <a:r>
              <a:rPr lang="id-ID" dirty="0" smtClean="0">
                <a:hlinkClick r:id="rId4"/>
              </a:rPr>
              <a:t>rinaldi/Matdis/matdis.htm</a:t>
            </a:r>
            <a:endParaRPr lang="en-US" dirty="0" smtClean="0"/>
          </a:p>
          <a:p>
            <a:r>
              <a:rPr lang="id-ID" dirty="0" smtClean="0"/>
              <a:t>http://www.matematikamenyenangkan.com/bilangan-real/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6466-5567-4F7B-92BD-2D18B43CFC4C}" type="slidenum">
              <a:rPr lang="id-ID"/>
              <a:pPr/>
              <a:t>47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55650"/>
          </a:xfrm>
        </p:spPr>
        <p:txBody>
          <a:bodyPr/>
          <a:lstStyle/>
          <a:p>
            <a:r>
              <a:rPr lang="en-US" sz="3400" dirty="0" err="1"/>
              <a:t>Apakah</a:t>
            </a:r>
            <a:r>
              <a:rPr lang="en-US" sz="3400" dirty="0"/>
              <a:t> </a:t>
            </a:r>
            <a:r>
              <a:rPr lang="id-ID" sz="3400" dirty="0"/>
              <a:t>Matematika </a:t>
            </a:r>
            <a:r>
              <a:rPr lang="en-US" sz="3400" dirty="0" err="1"/>
              <a:t>Diskrit</a:t>
            </a:r>
            <a:r>
              <a:rPr lang="en-US" sz="3400" dirty="0"/>
              <a:t> </a:t>
            </a:r>
            <a:r>
              <a:rPr lang="en-US" sz="3400" dirty="0" err="1"/>
              <a:t>itu</a:t>
            </a:r>
            <a:r>
              <a:rPr lang="en-US" sz="3400" dirty="0"/>
              <a:t>?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id-ID" sz="2400" dirty="0">
                <a:solidFill>
                  <a:srgbClr val="030305"/>
                </a:solidFill>
                <a:cs typeface="Times New Roman" pitchFamily="18" charset="0"/>
              </a:rPr>
              <a:t>C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abang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matematika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yang </a:t>
            </a:r>
            <a:r>
              <a:rPr lang="id-ID" sz="2400" dirty="0">
                <a:solidFill>
                  <a:srgbClr val="030305"/>
                </a:solidFill>
                <a:cs typeface="Times New Roman" pitchFamily="18" charset="0"/>
              </a:rPr>
              <a:t>mempelajari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objek-objek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Apa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dimaksud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dengan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kata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(</a:t>
            </a:r>
            <a:r>
              <a:rPr lang="en-US" sz="2400" i="1" dirty="0">
                <a:solidFill>
                  <a:srgbClr val="030305"/>
                </a:solidFill>
                <a:cs typeface="Times New Roman" pitchFamily="18" charset="0"/>
              </a:rPr>
              <a:t>discrete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)?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030305"/>
                </a:solidFill>
                <a:cs typeface="Times New Roman" pitchFamily="18" charset="0"/>
              </a:rPr>
              <a:t>Benda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disebut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jika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-</a:t>
            </a:r>
            <a:r>
              <a:rPr lang="en-US" sz="2400" dirty="0">
                <a:solidFill>
                  <a:srgbClr val="030305"/>
                </a:solidFill>
                <a:latin typeface="Times New Roman" pitchFamily="18" charset="0"/>
                <a:cs typeface="Times New Roman" pitchFamily="18" charset="0"/>
              </a:rPr>
              <a:t>   </a:t>
            </a:r>
            <a:r>
              <a:rPr lang="id-ID" sz="2400" dirty="0">
                <a:solidFill>
                  <a:srgbClr val="030305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erdiri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dari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sejumlah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berhingga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elemen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yang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 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berbeda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atau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-</a:t>
            </a:r>
            <a:r>
              <a:rPr lang="en-US" sz="2400" dirty="0">
                <a:solidFill>
                  <a:srgbClr val="030305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elemen-elemennya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tidak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ber</a:t>
            </a:r>
            <a:r>
              <a:rPr lang="id-ID" sz="2400" dirty="0">
                <a:solidFill>
                  <a:srgbClr val="030305"/>
                </a:solidFill>
                <a:cs typeface="Times New Roman" pitchFamily="18" charset="0"/>
              </a:rPr>
              <a:t>kelanjutan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      (</a:t>
            </a:r>
            <a:r>
              <a:rPr lang="en-US" sz="2400" i="1" dirty="0" err="1">
                <a:solidFill>
                  <a:srgbClr val="030305"/>
                </a:solidFill>
                <a:cs typeface="Times New Roman" pitchFamily="18" charset="0"/>
              </a:rPr>
              <a:t>uncon</a:t>
            </a:r>
            <a:r>
              <a:rPr lang="id-ID" sz="2400" i="1" dirty="0">
                <a:solidFill>
                  <a:srgbClr val="030305"/>
                </a:solidFill>
                <a:cs typeface="Times New Roman" pitchFamily="18" charset="0"/>
              </a:rPr>
              <a:t>tinue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). 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Contoh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himpunan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bilangan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bulat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(</a:t>
            </a:r>
            <a:r>
              <a:rPr lang="en-US" sz="2400" i="1" dirty="0">
                <a:solidFill>
                  <a:srgbClr val="030305"/>
                </a:solidFill>
                <a:cs typeface="Times New Roman" pitchFamily="18" charset="0"/>
              </a:rPr>
              <a:t>integer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) </a:t>
            </a:r>
            <a:r>
              <a:rPr lang="id-ID" sz="2400" dirty="0">
                <a:solidFill>
                  <a:srgbClr val="030305"/>
                </a:solidFill>
                <a:cs typeface="Times New Roman" pitchFamily="18" charset="0"/>
              </a:rPr>
              <a:t>, graf, pohon</a:t>
            </a:r>
            <a:endParaRPr lang="en-US" sz="2400" dirty="0">
              <a:solidFill>
                <a:srgbClr val="030305"/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2F9B-F317-4FC3-8CCA-745240DAB161}" type="slidenum">
              <a:rPr lang="id-ID"/>
              <a:pPr/>
              <a:t>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Lawan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kata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: </a:t>
            </a:r>
            <a:r>
              <a:rPr lang="en-US" sz="2400" b="1" dirty="0" err="1">
                <a:solidFill>
                  <a:srgbClr val="030305"/>
                </a:solidFill>
                <a:cs typeface="Times New Roman" pitchFamily="18" charset="0"/>
              </a:rPr>
              <a:t>kontinyu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atau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30305"/>
                </a:solidFill>
                <a:cs typeface="Times New Roman" pitchFamily="18" charset="0"/>
              </a:rPr>
              <a:t>menerus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(</a:t>
            </a:r>
            <a:r>
              <a:rPr lang="en-US" sz="2400" i="1" dirty="0">
                <a:solidFill>
                  <a:srgbClr val="030305"/>
                </a:solidFill>
                <a:cs typeface="Times New Roman" pitchFamily="18" charset="0"/>
              </a:rPr>
              <a:t>continuous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).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 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Contoh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himpunan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bilangan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riil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(</a:t>
            </a:r>
            <a:r>
              <a:rPr lang="en-US" sz="2400" i="1" dirty="0">
                <a:solidFill>
                  <a:srgbClr val="030305"/>
                </a:solidFill>
                <a:cs typeface="Times New Roman" pitchFamily="18" charset="0"/>
              </a:rPr>
              <a:t>real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)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id-ID" sz="2800" dirty="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id-ID" sz="2800" dirty="0">
                <a:solidFill>
                  <a:srgbClr val="030305"/>
                </a:solidFill>
                <a:cs typeface="Times New Roman" pitchFamily="18" charset="0"/>
              </a:rPr>
              <a:t>Kenapa penting belajar matematika diskrit ?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Komputer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digital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bekerja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secara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Informasi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 yang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disimpan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dimanipulasi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oleh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komputer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adalah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dalam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bentuk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Matematika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merupakan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ilmu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id-ID" sz="2400" dirty="0">
                <a:solidFill>
                  <a:srgbClr val="030305"/>
                </a:solidFill>
                <a:cs typeface="Times New Roman" pitchFamily="18" charset="0"/>
              </a:rPr>
              <a:t>fondasinya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dalam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pendidikan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informatika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. </a:t>
            </a:r>
            <a:endParaRPr lang="en-US" sz="2400" dirty="0">
              <a:solidFill>
                <a:srgbClr val="030305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7D58-7BAF-4A3C-B286-A3A65E3DA841}" type="slidenum">
              <a:rPr lang="id-ID"/>
              <a:pPr/>
              <a:t>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6707-ECD8-4C3C-89D0-A5FB6C3E6BC7}" type="slidenum">
              <a:rPr lang="id-ID" smtClean="0"/>
              <a:pPr/>
              <a:t>7</a:t>
            </a:fld>
            <a:endParaRPr lang="id-ID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 l="28564" t="24259" r="28955" b="943"/>
          <a:stretch>
            <a:fillRect/>
          </a:stretch>
        </p:blipFill>
        <p:spPr bwMode="auto">
          <a:xfrm>
            <a:off x="2571736" y="1165196"/>
            <a:ext cx="414340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233421"/>
            <a:ext cx="7772400" cy="5334000"/>
          </a:xfrm>
        </p:spPr>
        <p:txBody>
          <a:bodyPr/>
          <a:lstStyle/>
          <a:p>
            <a:pPr algn="just"/>
            <a:r>
              <a:rPr lang="id-ID" sz="2800" dirty="0">
                <a:solidFill>
                  <a:srgbClr val="030305"/>
                </a:solidFill>
                <a:cs typeface="Times New Roman" pitchFamily="18" charset="0"/>
              </a:rPr>
              <a:t>Matematika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memberikan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id-ID" sz="2800" dirty="0">
                <a:solidFill>
                  <a:srgbClr val="030305"/>
                </a:solidFill>
                <a:cs typeface="Times New Roman" pitchFamily="18" charset="0"/>
              </a:rPr>
              <a:t>fondasi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matematis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untuk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kuliah-kuliah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id-ID" sz="2800" dirty="0">
                <a:solidFill>
                  <a:srgbClr val="030305"/>
                </a:solidFill>
                <a:cs typeface="Times New Roman" pitchFamily="18" charset="0"/>
              </a:rPr>
              <a:t>lanjut 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di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informatika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None/>
            </a:pPr>
            <a:r>
              <a:rPr lang="en-US" dirty="0">
                <a:solidFill>
                  <a:srgbClr val="030305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800" dirty="0">
                <a:solidFill>
                  <a:srgbClr val="030305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algoritma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struktur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data, basis data,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otomata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teori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bahasa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formal,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jaringan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komputer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keamanan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komputer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sistem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operasi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teknik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kompilasi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30305"/>
                </a:solidFill>
                <a:cs typeface="Times New Roman" pitchFamily="18" charset="0"/>
              </a:rPr>
              <a:t>dsb</a:t>
            </a:r>
            <a:r>
              <a:rPr lang="en-US" sz="2400" dirty="0">
                <a:solidFill>
                  <a:srgbClr val="030305"/>
                </a:solidFill>
                <a:cs typeface="Times New Roman" pitchFamily="18" charset="0"/>
              </a:rPr>
              <a:t>.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None/>
            </a:pP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 </a:t>
            </a:r>
          </a:p>
          <a:p>
            <a:pPr algn="just"/>
            <a:r>
              <a:rPr lang="id-ID" sz="2800" dirty="0">
                <a:solidFill>
                  <a:srgbClr val="030305"/>
                </a:solidFill>
                <a:cs typeface="Times New Roman" pitchFamily="18" charset="0"/>
              </a:rPr>
              <a:t>Matematika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diskrit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adalah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matematika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yang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khas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30305"/>
                </a:solidFill>
                <a:cs typeface="Times New Roman" pitchFamily="18" charset="0"/>
              </a:rPr>
              <a:t>informatika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None/>
            </a:pPr>
            <a:r>
              <a:rPr lang="en-US" sz="2800" dirty="0">
                <a:solidFill>
                  <a:srgbClr val="030305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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30305"/>
                </a:solidFill>
                <a:cs typeface="Times New Roman" pitchFamily="18" charset="0"/>
              </a:rPr>
              <a:t>Matematika-nya</a:t>
            </a:r>
            <a:r>
              <a:rPr lang="en-US" sz="2400" b="1" dirty="0">
                <a:solidFill>
                  <a:srgbClr val="030305"/>
                </a:solidFill>
                <a:cs typeface="Times New Roman" pitchFamily="18" charset="0"/>
              </a:rPr>
              <a:t> orang </a:t>
            </a:r>
            <a:r>
              <a:rPr lang="en-US" sz="2400" b="1" dirty="0" err="1">
                <a:solidFill>
                  <a:srgbClr val="030305"/>
                </a:solidFill>
                <a:cs typeface="Times New Roman" pitchFamily="18" charset="0"/>
              </a:rPr>
              <a:t>Informatika</a:t>
            </a:r>
            <a:r>
              <a:rPr lang="en-US" sz="2800" dirty="0">
                <a:solidFill>
                  <a:srgbClr val="030305"/>
                </a:solidFill>
                <a:cs typeface="Times New Roman" pitchFamily="18" charset="0"/>
              </a:rPr>
              <a:t>.</a:t>
            </a:r>
            <a:r>
              <a:rPr lang="id-ID" sz="2800" dirty="0">
                <a:solidFill>
                  <a:srgbClr val="030305"/>
                </a:solidFill>
                <a:cs typeface="Times New Roman" pitchFamily="18" charset="0"/>
              </a:rPr>
              <a:t>..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15DC-5B60-4514-87D7-A40BA5C1E0BE}" type="slidenum">
              <a:rPr lang="id-ID"/>
              <a:pPr/>
              <a:t>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079287"/>
            <a:ext cx="7772400" cy="5486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030305"/>
                </a:solidFill>
                <a:cs typeface="Times New Roman" pitchFamily="18" charset="0"/>
              </a:rPr>
              <a:t>Materi-materi dalam Struktur Diskrit:</a:t>
            </a: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Logika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logic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 					 </a:t>
            </a:r>
            <a:endParaRPr lang="id-ID" sz="180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Teori Himpunan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set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				 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  <a:sym typeface="Symbol" pitchFamily="18" charset="2"/>
              </a:rPr>
              <a:t>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		</a:t>
            </a: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Matriks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matrice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				 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  <a:sym typeface="Symbol" pitchFamily="18" charset="2"/>
              </a:rPr>
              <a:t></a:t>
            </a:r>
            <a:endParaRPr lang="en-US" sz="180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Relasi dan Fungsi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relation and function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	 	 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  <a:sym typeface="Symbol" pitchFamily="18" charset="2"/>
              </a:rPr>
              <a:t></a:t>
            </a:r>
            <a:endParaRPr lang="en-US" sz="180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Induksi Matematik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mathematical induction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	 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  <a:sym typeface="Symbol" pitchFamily="18" charset="2"/>
              </a:rPr>
              <a:t></a:t>
            </a:r>
            <a:endParaRPr lang="en-US" sz="180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Algoritma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algorithms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Teori Bilangan Bulat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integers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			 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  <a:sym typeface="Symbol" pitchFamily="18" charset="2"/>
              </a:rPr>
              <a:t></a:t>
            </a:r>
            <a:endParaRPr lang="en-US" sz="180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Barisan dan Deret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sequences and series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Teori Grup dan 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Ring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group and ring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Aljabar Boolean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Boolean algebra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Kombinatorial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combinatorics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			 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  <a:sym typeface="Symbol" pitchFamily="18" charset="2"/>
              </a:rPr>
              <a:t></a:t>
            </a:r>
            <a:endParaRPr lang="en-US" sz="180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Teori Peluang Diskrit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discrete probability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	</a:t>
            </a: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Fungsi Pembangkit dan Analisis Rekurens</a:t>
            </a: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Teori Graf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graph – included tree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		 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  <a:sym typeface="Symbol" pitchFamily="18" charset="2"/>
              </a:rPr>
              <a:t></a:t>
            </a:r>
            <a:endParaRPr lang="en-US" sz="180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Kompleksitas Algoritma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algorithm complexity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	 </a:t>
            </a:r>
            <a:endParaRPr lang="id-ID" sz="180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Otomata &amp; Teori Bahasa Formal (</a:t>
            </a:r>
            <a:r>
              <a:rPr lang="en-US" sz="1800" i="1">
                <a:solidFill>
                  <a:srgbClr val="030305"/>
                </a:solidFill>
                <a:cs typeface="Times New Roman" pitchFamily="18" charset="0"/>
              </a:rPr>
              <a:t>automata and formal language theory</a:t>
            </a:r>
            <a:r>
              <a:rPr lang="en-US" sz="1800">
                <a:solidFill>
                  <a:srgbClr val="030305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2DDE-A074-4691-8303-0B4664D29C25}" type="slidenum">
              <a:rPr lang="id-ID"/>
              <a:pPr/>
              <a:t>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1143</TotalTime>
  <Words>805</Words>
  <Application>Microsoft Office PowerPoint</Application>
  <PresentationFormat>On-screen Show (4:3)</PresentationFormat>
  <Paragraphs>203</Paragraphs>
  <Slides>47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Franklin Gothic Book</vt:lpstr>
      <vt:lpstr>Franklin Gothic Medium</vt:lpstr>
      <vt:lpstr>Symbol</vt:lpstr>
      <vt:lpstr>Tahoma</vt:lpstr>
      <vt:lpstr>Times New Roman</vt:lpstr>
      <vt:lpstr>Wingdings</vt:lpstr>
      <vt:lpstr>Wingdings 2</vt:lpstr>
      <vt:lpstr>Trek</vt:lpstr>
      <vt:lpstr>Document</vt:lpstr>
      <vt:lpstr>Pengantar  Matematika Diskrit dan Himpunan Pertemuan I</vt:lpstr>
      <vt:lpstr>PowerPoint Presentation</vt:lpstr>
      <vt:lpstr>Tujuan :</vt:lpstr>
      <vt:lpstr>Pokok Bahasan</vt:lpstr>
      <vt:lpstr>Apakah Matematika Diskrit itu?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Moral Cerita ini…</vt:lpstr>
      <vt:lpstr>Lets begin..</vt:lpstr>
      <vt:lpstr>Tujuan</vt:lpstr>
      <vt:lpstr>Pengantar..</vt:lpstr>
      <vt:lpstr>Definisi</vt:lpstr>
      <vt:lpstr>Notasi himpunan</vt:lpstr>
      <vt:lpstr>Penulisan Himpunan</vt:lpstr>
      <vt:lpstr>PowerPoint Presentation</vt:lpstr>
      <vt:lpstr>PowerPoint Presentation</vt:lpstr>
      <vt:lpstr>Diagram Venn </vt:lpstr>
      <vt:lpstr>Himpunan Berhingga (Finite Set)</vt:lpstr>
      <vt:lpstr>Kardinalitas</vt:lpstr>
      <vt:lpstr>Himpunan kosong (null set)</vt:lpstr>
      <vt:lpstr>Himpunan Bagian (Subset)</vt:lpstr>
      <vt:lpstr>PowerPoint Presentation</vt:lpstr>
      <vt:lpstr>PowerPoint Presentation</vt:lpstr>
      <vt:lpstr>PowerPoint Presentation</vt:lpstr>
      <vt:lpstr>Himpunan yang Ekivalen</vt:lpstr>
      <vt:lpstr>Himpunan yang Sama</vt:lpstr>
      <vt:lpstr>Himpunan Kuasa</vt:lpstr>
      <vt:lpstr>Himpunan Saling Lepas</vt:lpstr>
      <vt:lpstr>Operasi Terhadap Himpunan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daftar pustaka</vt:lpstr>
      <vt:lpstr>web site</vt:lpstr>
    </vt:vector>
  </TitlesOfParts>
  <Company>if-itb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Himpunan</dc:title>
  <dc:creator>Customer</dc:creator>
  <cp:lastModifiedBy>User</cp:lastModifiedBy>
  <cp:revision>65</cp:revision>
  <dcterms:created xsi:type="dcterms:W3CDTF">2006-08-30T02:09:12Z</dcterms:created>
  <dcterms:modified xsi:type="dcterms:W3CDTF">2020-03-02T07:01:18Z</dcterms:modified>
</cp:coreProperties>
</file>