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336" r:id="rId2"/>
    <p:sldId id="335" r:id="rId3"/>
    <p:sldId id="291" r:id="rId4"/>
    <p:sldId id="292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39" r:id="rId21"/>
    <p:sldId id="301" r:id="rId22"/>
    <p:sldId id="326" r:id="rId23"/>
    <p:sldId id="327" r:id="rId24"/>
    <p:sldId id="302" r:id="rId25"/>
    <p:sldId id="303" r:id="rId26"/>
    <p:sldId id="304" r:id="rId27"/>
    <p:sldId id="305" r:id="rId28"/>
    <p:sldId id="306" r:id="rId29"/>
    <p:sldId id="309" r:id="rId30"/>
    <p:sldId id="310" r:id="rId31"/>
    <p:sldId id="311" r:id="rId32"/>
    <p:sldId id="313" r:id="rId33"/>
    <p:sldId id="314" r:id="rId34"/>
    <p:sldId id="315" r:id="rId35"/>
    <p:sldId id="316" r:id="rId36"/>
    <p:sldId id="317" r:id="rId37"/>
    <p:sldId id="318" r:id="rId38"/>
    <p:sldId id="337" r:id="rId39"/>
    <p:sldId id="338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9" autoAdjust="0"/>
    <p:restoredTop sz="86455" autoAdjust="0"/>
  </p:normalViewPr>
  <p:slideViewPr>
    <p:cSldViewPr>
      <p:cViewPr>
        <p:scale>
          <a:sx n="64" d="100"/>
          <a:sy n="64" d="100"/>
        </p:scale>
        <p:origin x="-1656" y="-312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90077562-A65F-47DE-B36C-916DCFA59D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13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A3B0E75-2E25-46D3-B485-861DC9EE4F4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512E-9DA1-4D08-902F-313390BF2AA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4A80-FAC4-4BA7-9A6C-CDBA67418E5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id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109D7B6-F4D6-4A35-A2D7-D3BD87EBCAF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C2DA-A2C1-4ED4-B271-3EFECD50E527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C469-27D2-44FC-B37A-C3A40859E8B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D1734B6-95AF-47EE-A4F2-EEF654FB9BE7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B24C-CC0D-4795-805F-7AEB6293846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BD55-25EC-4102-8195-24BED253676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6BCD-1AD2-45A4-9C57-501AE8B55E3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A216-C156-4E99-BE6D-5392D1E0B410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3982A72-FB3C-40B2-A6E7-75B4237C009C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6.emf"/><Relationship Id="rId9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6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7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1.cs.columbia.edu/~zeph/3203s04/lectures.html" TargetMode="External"/><Relationship Id="rId2" Type="http://schemas.openxmlformats.org/officeDocument/2006/relationships/hyperlink" Target="http://syssci.atu.edu/math/faculty/finan/main2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5.emf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image" Target="../media/image9.emf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412875"/>
            <a:ext cx="7772400" cy="1600200"/>
          </a:xfrm>
        </p:spPr>
        <p:txBody>
          <a:bodyPr/>
          <a:lstStyle/>
          <a:p>
            <a:pPr algn="ctr"/>
            <a:r>
              <a:rPr lang="id-ID" sz="3600" b="1" dirty="0"/>
              <a:t>Himpunan Lanjut</a:t>
            </a:r>
            <a:br>
              <a:rPr lang="id-ID" sz="3600" b="1" dirty="0"/>
            </a:br>
            <a:r>
              <a:rPr lang="id-ID" sz="3600" b="1" dirty="0"/>
              <a:t>Pertemuan 2</a:t>
            </a:r>
            <a:endParaRPr lang="en-US" sz="3600" b="1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4508500"/>
            <a:ext cx="6400800" cy="1371600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80000"/>
              </a:lnSpc>
            </a:pPr>
            <a:r>
              <a:rPr lang="id-ID" sz="2000" b="1" dirty="0">
                <a:solidFill>
                  <a:srgbClr val="030305"/>
                </a:solidFill>
              </a:rPr>
              <a:t>oleh </a:t>
            </a:r>
            <a:r>
              <a:rPr lang="id-ID" sz="2000" b="1" dirty="0" smtClean="0">
                <a:solidFill>
                  <a:srgbClr val="030305"/>
                </a:solidFill>
              </a:rPr>
              <a:t>:</a:t>
            </a:r>
            <a:endParaRPr lang="en-US" sz="2000" b="1" dirty="0" smtClean="0">
              <a:solidFill>
                <a:srgbClr val="030305"/>
              </a:solidFill>
            </a:endParaRPr>
          </a:p>
          <a:p>
            <a:pPr algn="ctr">
              <a:lnSpc>
                <a:spcPct val="80000"/>
              </a:lnSpc>
            </a:pPr>
            <a:endParaRPr lang="id-ID" sz="2000" b="1" dirty="0">
              <a:solidFill>
                <a:srgbClr val="030305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2000" b="1" dirty="0" err="1" smtClean="0">
                <a:solidFill>
                  <a:srgbClr val="030305"/>
                </a:solidFill>
              </a:rPr>
              <a:t>Lisna</a:t>
            </a:r>
            <a:r>
              <a:rPr lang="en-US" sz="2000" b="1" dirty="0" smtClean="0">
                <a:solidFill>
                  <a:srgbClr val="030305"/>
                </a:solidFill>
              </a:rPr>
              <a:t> </a:t>
            </a:r>
            <a:r>
              <a:rPr lang="en-US" sz="2000" b="1" dirty="0" err="1" smtClean="0">
                <a:solidFill>
                  <a:srgbClr val="030305"/>
                </a:solidFill>
              </a:rPr>
              <a:t>Zahrotun</a:t>
            </a:r>
            <a:r>
              <a:rPr lang="en-US" sz="2000" b="1" dirty="0" smtClean="0">
                <a:solidFill>
                  <a:srgbClr val="030305"/>
                </a:solidFill>
              </a:rPr>
              <a:t>, S.T, M.Cs</a:t>
            </a:r>
          </a:p>
          <a:p>
            <a:pPr algn="ctr">
              <a:lnSpc>
                <a:spcPct val="80000"/>
              </a:lnSpc>
            </a:pPr>
            <a:r>
              <a:rPr lang="en-US" sz="2000" b="1" smtClean="0">
                <a:solidFill>
                  <a:srgbClr val="030305"/>
                </a:solidFill>
              </a:rPr>
              <a:t>lisna.zahrotun@tif.uad.ac.id</a:t>
            </a:r>
            <a:endParaRPr lang="id-ID" sz="2000" b="1" dirty="0">
              <a:solidFill>
                <a:srgbClr val="030305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id-ID" sz="2000" b="1" dirty="0">
                <a:solidFill>
                  <a:srgbClr val="030305"/>
                </a:solidFill>
              </a:rPr>
              <a:t>Teknik Informatika </a:t>
            </a:r>
            <a:r>
              <a:rPr lang="id-ID" sz="2000" b="1" dirty="0" smtClean="0">
                <a:solidFill>
                  <a:srgbClr val="030305"/>
                </a:solidFill>
              </a:rPr>
              <a:t>UAD</a:t>
            </a:r>
            <a:endParaRPr lang="en-US" sz="2000" b="1" dirty="0" smtClean="0">
              <a:solidFill>
                <a:srgbClr val="030305"/>
              </a:solidFill>
            </a:endParaRPr>
          </a:p>
          <a:p>
            <a:pPr algn="ctr">
              <a:lnSpc>
                <a:spcPct val="80000"/>
              </a:lnSpc>
            </a:pPr>
            <a:endParaRPr lang="id-ID" sz="2000" dirty="0">
              <a:solidFill>
                <a:srgbClr val="030305"/>
              </a:solidFill>
            </a:endParaRPr>
          </a:p>
          <a:p>
            <a:pPr algn="ctr">
              <a:lnSpc>
                <a:spcPct val="80000"/>
              </a:lnSpc>
            </a:pPr>
            <a:endParaRPr lang="id-ID" sz="2000" dirty="0">
              <a:solidFill>
                <a:srgbClr val="030305"/>
              </a:solidFill>
            </a:endParaRPr>
          </a:p>
          <a:p>
            <a:pPr>
              <a:lnSpc>
                <a:spcPct val="80000"/>
              </a:lnSpc>
            </a:pPr>
            <a:endParaRPr lang="en-US" sz="2000" dirty="0">
              <a:solidFill>
                <a:srgbClr val="030305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57DA56A-81C0-44AC-A3B3-18921686FF71}" type="slidenum">
              <a:rPr lang="id-ID"/>
              <a:pPr/>
              <a:t>1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Visual DeMorgan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76E-4F54-4948-AE4A-AF1E75BB29E2}" type="slidenum">
              <a:rPr lang="id-ID"/>
              <a:pPr/>
              <a:t>10</a:t>
            </a:fld>
            <a:endParaRPr lang="id-ID"/>
          </a:p>
        </p:txBody>
      </p:sp>
      <p:pic>
        <p:nvPicPr>
          <p:cNvPr id="111619" name="Picture 3" descr="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524000"/>
            <a:ext cx="2743200" cy="1763713"/>
          </a:xfrm>
          <a:prstGeom prst="rect">
            <a:avLst/>
          </a:prstGeom>
          <a:noFill/>
        </p:spPr>
      </p:pic>
      <p:pic>
        <p:nvPicPr>
          <p:cNvPr id="111620" name="Picture 4" descr="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1524000"/>
            <a:ext cx="2743200" cy="1763713"/>
          </a:xfrm>
          <a:prstGeom prst="rect">
            <a:avLst/>
          </a:prstGeom>
          <a:noFill/>
        </p:spPr>
      </p:pic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531813" y="1905000"/>
            <a:ext cx="6810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ctr"/>
            <a:r>
              <a:rPr lang="en-US" sz="44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40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5181600" y="1828800"/>
            <a:ext cx="681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ctr"/>
            <a:r>
              <a:rPr lang="en-US" sz="44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440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pic>
        <p:nvPicPr>
          <p:cNvPr id="111623" name="Picture 7" descr="AComplemen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3200400"/>
            <a:ext cx="2743200" cy="1762125"/>
          </a:xfrm>
          <a:prstGeom prst="rect">
            <a:avLst/>
          </a:prstGeom>
          <a:noFill/>
        </p:spPr>
      </p:pic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228600" y="3505200"/>
            <a:ext cx="9604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ctr"/>
            <a:r>
              <a:rPr lang="en-US" sz="4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</a:t>
            </a:r>
            <a:r>
              <a:rPr lang="en-US" sz="44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40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4830763" y="3505200"/>
            <a:ext cx="9604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ctr"/>
            <a:r>
              <a:rPr lang="en-US" sz="4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</a:t>
            </a:r>
            <a:r>
              <a:rPr lang="en-US" sz="44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440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pic>
        <p:nvPicPr>
          <p:cNvPr id="111626" name="Picture 10" descr="BComplemen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0" y="3200400"/>
            <a:ext cx="2732088" cy="1755775"/>
          </a:xfrm>
          <a:prstGeom prst="rect">
            <a:avLst/>
          </a:prstGeom>
          <a:noFill/>
        </p:spPr>
      </p:pic>
      <p:pic>
        <p:nvPicPr>
          <p:cNvPr id="111627" name="Picture 11" descr="UnionComplemen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10000" y="4953000"/>
            <a:ext cx="2743200" cy="1763713"/>
          </a:xfrm>
          <a:prstGeom prst="rect">
            <a:avLst/>
          </a:prstGeom>
          <a:noFill/>
        </p:spPr>
      </p:pic>
      <p:graphicFrame>
        <p:nvGraphicFramePr>
          <p:cNvPr id="111628" name="Object 12"/>
          <p:cNvGraphicFramePr>
            <a:graphicFrameLocks noChangeAspect="1"/>
          </p:cNvGraphicFramePr>
          <p:nvPr/>
        </p:nvGraphicFramePr>
        <p:xfrm>
          <a:off x="1524000" y="5410200"/>
          <a:ext cx="166528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4" name="Equation" r:id="rId8" imgW="469800" imgH="215640" progId="Equation.3">
                  <p:embed/>
                </p:oleObj>
              </mc:Choice>
              <mc:Fallback>
                <p:oleObj name="Equation" r:id="rId8" imgW="469800" imgH="215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410200"/>
                        <a:ext cx="1665288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Visual DeMorgan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			  		 </a:t>
            </a:r>
            <a:r>
              <a:rPr lang="en-US" dirty="0" smtClean="0"/>
              <a:t>   </a:t>
            </a:r>
          </a:p>
          <a:p>
            <a:pPr>
              <a:buFont typeface="Wingdings" pitchFamily="2" charset="2"/>
              <a:buNone/>
            </a:pPr>
            <a:r>
              <a:rPr lang="en-US" sz="8800" dirty="0" smtClean="0"/>
              <a:t>              =</a:t>
            </a:r>
            <a:endParaRPr lang="en-US" sz="880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A3BF-96B7-4383-8010-DE37AF19B328}" type="slidenum">
              <a:rPr lang="id-ID"/>
              <a:pPr/>
              <a:t>11</a:t>
            </a:fld>
            <a:endParaRPr lang="id-ID"/>
          </a:p>
        </p:txBody>
      </p:sp>
      <p:pic>
        <p:nvPicPr>
          <p:cNvPr id="112644" name="Picture 4" descr="UnionCompleme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560888"/>
            <a:ext cx="2743200" cy="1763712"/>
          </a:xfrm>
          <a:prstGeom prst="rect">
            <a:avLst/>
          </a:prstGeom>
          <a:noFill/>
        </p:spPr>
      </p:pic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1539875" y="5040313"/>
          <a:ext cx="188912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8" name="Equation" r:id="rId4" imgW="533160" imgH="203040" progId="Equation.3">
                  <p:embed/>
                </p:oleObj>
              </mc:Choice>
              <mc:Fallback>
                <p:oleObj name="Equation" r:id="rId4" imgW="53316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5040313"/>
                        <a:ext cx="1889125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46" name="Picture 6" descr="UnionCompleme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828800"/>
            <a:ext cx="2819400" cy="1811338"/>
          </a:xfrm>
          <a:prstGeom prst="rect">
            <a:avLst/>
          </a:prstGeom>
          <a:noFill/>
        </p:spPr>
      </p:pic>
      <p:graphicFrame>
        <p:nvGraphicFramePr>
          <p:cNvPr id="112647" name="Object 7"/>
          <p:cNvGraphicFramePr>
            <a:graphicFrameLocks noChangeAspect="1"/>
          </p:cNvGraphicFramePr>
          <p:nvPr/>
        </p:nvGraphicFramePr>
        <p:xfrm>
          <a:off x="1447800" y="2235200"/>
          <a:ext cx="202247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9" name="Equation" r:id="rId6" imgW="533160" imgH="203040" progId="Equation.3">
                  <p:embed/>
                </p:oleObj>
              </mc:Choice>
              <mc:Fallback>
                <p:oleObj name="Equation" r:id="rId6" imgW="53316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35200"/>
                        <a:ext cx="202247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Times New Roman" pitchFamily="18" charset="0"/>
              </a:rPr>
              <a:t>Prinsip Dualitas</a:t>
            </a:r>
            <a:endParaRPr lang="en-US">
              <a:cs typeface="Times New Roman" pitchFamily="18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>
                <a:cs typeface="Times New Roman" pitchFamily="18" charset="0"/>
              </a:rPr>
              <a:t>Prinsip dualitas </a:t>
            </a:r>
            <a:r>
              <a:rPr lang="en-US">
                <a:cs typeface="Times New Roman" pitchFamily="18" charset="0"/>
                <a:sym typeface="Wingdings" pitchFamily="2" charset="2"/>
              </a:rPr>
              <a:t></a:t>
            </a:r>
            <a:r>
              <a:rPr lang="en-US">
                <a:cs typeface="Times New Roman" pitchFamily="18" charset="0"/>
              </a:rPr>
              <a:t> dua konsep yang berbeda dapat saling dipertukarkan namun tetap memberikan jawaban yang benar. </a:t>
            </a:r>
          </a:p>
          <a:p>
            <a:pPr algn="just">
              <a:buFont typeface="Wingdings" pitchFamily="2" charset="2"/>
              <a:buNone/>
            </a:pPr>
            <a:r>
              <a:rPr lang="en-US">
                <a:cs typeface="Times New Roman" pitchFamily="18" charset="0"/>
              </a:rPr>
              <a:t> 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9A5E-F2FC-4955-9405-555768E9D5B9}" type="slidenum">
              <a:rPr lang="id-ID"/>
              <a:pPr/>
              <a:t>12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71E5-67D0-4D98-B5C1-896E18D43A9E}" type="slidenum">
              <a:rPr lang="id-ID"/>
              <a:pPr/>
              <a:t>13</a:t>
            </a:fld>
            <a:endParaRPr lang="id-ID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611188" y="479425"/>
          <a:ext cx="7966075" cy="637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Document" r:id="rId3" imgW="7029078" imgH="5622627" progId="Word.Document.8">
                  <p:embed/>
                </p:oleObj>
              </mc:Choice>
              <mc:Fallback>
                <p:oleObj name="Document" r:id="rId3" imgW="7029078" imgH="5622627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9425"/>
                        <a:ext cx="7966075" cy="637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831D-5C83-42EA-89A9-720267BC5EEA}" type="slidenum">
              <a:rPr lang="id-ID"/>
              <a:pPr/>
              <a:t>14</a:t>
            </a:fld>
            <a:endParaRPr lang="id-ID"/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468313" y="1412875"/>
          <a:ext cx="8226425" cy="411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Document" r:id="rId3" imgW="5549462" imgH="3043227" progId="Word.Document.8">
                  <p:embed/>
                </p:oleObj>
              </mc:Choice>
              <mc:Fallback>
                <p:oleObj name="Document" r:id="rId3" imgW="5549462" imgH="3043227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412875"/>
                        <a:ext cx="8226425" cy="411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E4C7-10F2-4D50-92CB-005DEC314B20}" type="slidenum">
              <a:rPr lang="id-ID"/>
              <a:pPr/>
              <a:t>15</a:t>
            </a:fld>
            <a:endParaRPr lang="id-ID"/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381000" y="914400"/>
          <a:ext cx="8001000" cy="487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Document" r:id="rId3" imgW="5629680" imgH="3495960" progId="Word.Document.8">
                  <p:embed/>
                </p:oleObj>
              </mc:Choice>
              <mc:Fallback>
                <p:oleObj name="Document" r:id="rId3" imgW="5629680" imgH="3495960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14400"/>
                        <a:ext cx="8001000" cy="487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A1CE-9E23-4E98-BF4E-C41EBF696B77}" type="slidenum">
              <a:rPr lang="id-ID"/>
              <a:pPr/>
              <a:t>16</a:t>
            </a:fld>
            <a:endParaRPr lang="id-ID"/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990600" y="284163"/>
          <a:ext cx="6477000" cy="644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Document" r:id="rId3" imgW="5629680" imgH="5707440" progId="Word.Document.8">
                  <p:embed/>
                </p:oleObj>
              </mc:Choice>
              <mc:Fallback>
                <p:oleObj name="Document" r:id="rId3" imgW="5629680" imgH="5707440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4163"/>
                        <a:ext cx="6477000" cy="644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B958-1FA9-471B-95D9-A67A8E0D1C01}" type="slidenum">
              <a:rPr lang="id-ID"/>
              <a:pPr/>
              <a:t>17</a:t>
            </a:fld>
            <a:endParaRPr lang="id-ID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50825" y="1844675"/>
          <a:ext cx="96774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Document" r:id="rId3" imgW="5491445" imgH="723307" progId="Word.Document.8">
                  <p:embed/>
                </p:oleObj>
              </mc:Choice>
              <mc:Fallback>
                <p:oleObj name="Document" r:id="rId3" imgW="5491445" imgH="723307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844675"/>
                        <a:ext cx="96774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Times New Roman" pitchFamily="18" charset="0"/>
              </a:rPr>
              <a:t>Prinsip Inklusi-Eksklusi</a:t>
            </a:r>
            <a:endParaRPr lang="en-US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DDDE-B314-4599-A062-672C3CD5FC42}" type="slidenum">
              <a:rPr lang="id-ID"/>
              <a:pPr/>
              <a:t>18</a:t>
            </a:fld>
            <a:endParaRPr lang="id-ID"/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609600" y="2532063"/>
          <a:ext cx="792480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Document" r:id="rId3" imgW="5486400" imgH="1643040" progId="Word.Document.8">
                  <p:embed/>
                </p:oleObj>
              </mc:Choice>
              <mc:Fallback>
                <p:oleObj name="Document" r:id="rId3" imgW="5486400" imgH="1643040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32063"/>
                        <a:ext cx="7924800" cy="194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2546-D426-4685-9B8E-C3360708FE35}" type="slidenum">
              <a:rPr lang="id-ID"/>
              <a:pPr/>
              <a:t>19</a:t>
            </a:fld>
            <a:endParaRPr lang="id-ID"/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541605"/>
              </p:ext>
            </p:extLst>
          </p:nvPr>
        </p:nvGraphicFramePr>
        <p:xfrm>
          <a:off x="614363" y="677863"/>
          <a:ext cx="7886700" cy="620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Document" r:id="rId3" imgW="6872247" imgH="5406838" progId="Word.Document.8">
                  <p:embed/>
                </p:oleObj>
              </mc:Choice>
              <mc:Fallback>
                <p:oleObj name="Document" r:id="rId3" imgW="6872247" imgH="5406838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677863"/>
                        <a:ext cx="7886700" cy="620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20713"/>
            <a:ext cx="8229600" cy="1439862"/>
          </a:xfrm>
        </p:spPr>
        <p:txBody>
          <a:bodyPr>
            <a:normAutofit fontScale="90000"/>
          </a:bodyPr>
          <a:lstStyle/>
          <a:p>
            <a:r>
              <a:rPr lang="id-ID" sz="3400"/>
              <a:t>Tujuan : </a:t>
            </a:r>
            <a:br>
              <a:rPr lang="id-ID" sz="3400"/>
            </a:br>
            <a:r>
              <a:rPr lang="id-ID" sz="3400"/>
              <a:t>mhs memahami konsep dan operasi lanjut tentang himpunan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327275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id-ID"/>
              <a:t>Pokok Bahasan </a:t>
            </a:r>
          </a:p>
          <a:p>
            <a:pPr lvl="1"/>
            <a:r>
              <a:rPr lang="id-ID" b="1"/>
              <a:t>hukum-hukum himpunan</a:t>
            </a:r>
          </a:p>
          <a:p>
            <a:pPr lvl="1"/>
            <a:r>
              <a:rPr lang="id-ID" b="1"/>
              <a:t>prinsip-prinsip dualitas pada himpunan</a:t>
            </a:r>
          </a:p>
          <a:p>
            <a:pPr lvl="1"/>
            <a:r>
              <a:rPr lang="en-US" b="1">
                <a:cs typeface="Times New Roman" pitchFamily="18" charset="0"/>
              </a:rPr>
              <a:t>Prinsip Inklusi-Eksklusi</a:t>
            </a:r>
            <a:r>
              <a:rPr lang="id-ID" b="1">
                <a:cs typeface="Times New Roman" pitchFamily="18" charset="0"/>
              </a:rPr>
              <a:t> dan partisi</a:t>
            </a:r>
          </a:p>
          <a:p>
            <a:pPr lvl="1"/>
            <a:r>
              <a:rPr lang="id-ID" b="1">
                <a:cs typeface="Times New Roman" pitchFamily="18" charset="0"/>
              </a:rPr>
              <a:t>multiset</a:t>
            </a:r>
          </a:p>
          <a:p>
            <a:pPr lvl="1"/>
            <a:r>
              <a:rPr lang="id-ID" b="1">
                <a:cs typeface="Times New Roman" pitchFamily="18" charset="0"/>
              </a:rPr>
              <a:t>pembuktian p</a:t>
            </a:r>
            <a:r>
              <a:rPr lang="en-US" b="1">
                <a:cs typeface="Times New Roman" pitchFamily="18" charset="0"/>
              </a:rPr>
              <a:t>roposisi </a:t>
            </a:r>
            <a:r>
              <a:rPr lang="id-ID" b="1">
                <a:cs typeface="Times New Roman" pitchFamily="18" charset="0"/>
              </a:rPr>
              <a:t>p</a:t>
            </a:r>
            <a:r>
              <a:rPr lang="en-US" b="1">
                <a:cs typeface="Times New Roman" pitchFamily="18" charset="0"/>
              </a:rPr>
              <a:t>erihal Himpunan</a:t>
            </a:r>
            <a:endParaRPr lang="id-ID" b="1">
              <a:cs typeface="Times New Roman" pitchFamily="18" charset="0"/>
            </a:endParaRPr>
          </a:p>
          <a:p>
            <a:endParaRPr lang="id-ID" b="1"/>
          </a:p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C307-6743-4492-904A-C7A19799601E}" type="slidenum">
              <a:rPr lang="id-ID"/>
              <a:pPr/>
              <a:t>2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Ppenyelesaian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u="sng" dirty="0" err="1" smtClean="0"/>
              <a:t>Penyelesaian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yang </a:t>
            </a:r>
            <a:r>
              <a:rPr lang="en-US" dirty="0" err="1" smtClean="0"/>
              <a:t>habis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3,</a:t>
            </a:r>
          </a:p>
          <a:p>
            <a:r>
              <a:rPr lang="en-US" dirty="0" smtClean="0"/>
              <a:t>  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yang </a:t>
            </a:r>
            <a:r>
              <a:rPr lang="en-US" dirty="0" err="1" smtClean="0"/>
              <a:t>habis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5,</a:t>
            </a:r>
          </a:p>
          <a:p>
            <a:r>
              <a:rPr lang="en-US" dirty="0" smtClean="0"/>
              <a:t>  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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= 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yang </a:t>
            </a:r>
            <a:r>
              <a:rPr lang="en-US" dirty="0" err="1" smtClean="0"/>
              <a:t>habis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3 </a:t>
            </a:r>
            <a:r>
              <a:rPr lang="en-US" dirty="0" err="1" smtClean="0"/>
              <a:t>dan</a:t>
            </a:r>
            <a:r>
              <a:rPr lang="en-US" dirty="0" smtClean="0"/>
              <a:t> 5 (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yang </a:t>
            </a:r>
            <a:r>
              <a:rPr lang="en-US" dirty="0" err="1" smtClean="0"/>
              <a:t>habis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KPK – </a:t>
            </a:r>
            <a:r>
              <a:rPr lang="en-US" dirty="0" err="1" smtClean="0"/>
              <a:t>Kelipatan</a:t>
            </a:r>
            <a:r>
              <a:rPr lang="en-US" dirty="0" smtClean="0"/>
              <a:t> Persekutuan </a:t>
            </a:r>
            <a:r>
              <a:rPr lang="en-US" dirty="0" err="1" smtClean="0"/>
              <a:t>Terkecil</a:t>
            </a:r>
            <a:r>
              <a:rPr lang="en-US" dirty="0" smtClean="0"/>
              <a:t> – </a:t>
            </a:r>
            <a:r>
              <a:rPr lang="en-US" dirty="0" err="1" smtClean="0"/>
              <a:t>dari</a:t>
            </a:r>
            <a:r>
              <a:rPr lang="en-US" dirty="0" smtClean="0"/>
              <a:t> 3 </a:t>
            </a:r>
            <a:r>
              <a:rPr lang="en-US" dirty="0" err="1" smtClean="0"/>
              <a:t>dan</a:t>
            </a:r>
            <a:r>
              <a:rPr lang="en-US" dirty="0" smtClean="0"/>
              <a:t> 5, </a:t>
            </a:r>
            <a:r>
              <a:rPr lang="en-US" dirty="0" err="1" smtClean="0"/>
              <a:t>yaitu</a:t>
            </a:r>
            <a:r>
              <a:rPr lang="en-US" dirty="0" smtClean="0"/>
              <a:t> 15),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Yang </a:t>
            </a:r>
            <a:r>
              <a:rPr lang="en-US" dirty="0" err="1" smtClean="0"/>
              <a:t>ditanyakan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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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>
                <a:sym typeface="Symbol"/>
              </a:rPr>
              <a:t></a:t>
            </a:r>
            <a:r>
              <a:rPr lang="en-US" dirty="0" smtClean="0"/>
              <a:t>. 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>
                <a:sym typeface="Symbol"/>
              </a:rPr>
              <a:t></a:t>
            </a:r>
            <a:r>
              <a:rPr lang="en-US" i="1" dirty="0" smtClean="0"/>
              <a:t>A</a:t>
            </a:r>
            <a:r>
              <a:rPr lang="en-US" dirty="0" smtClean="0">
                <a:sym typeface="Symbol"/>
              </a:rPr>
              <a:t></a:t>
            </a:r>
            <a:r>
              <a:rPr lang="en-US" dirty="0" smtClean="0"/>
              <a:t> = </a:t>
            </a:r>
            <a:r>
              <a:rPr lang="en-US" dirty="0" smtClean="0">
                <a:sym typeface="Symbol"/>
              </a:rPr>
              <a:t></a:t>
            </a:r>
            <a:r>
              <a:rPr lang="en-US" dirty="0" smtClean="0"/>
              <a:t>100/3</a:t>
            </a:r>
            <a:r>
              <a:rPr lang="en-US" dirty="0" smtClean="0">
                <a:sym typeface="Symbol"/>
              </a:rPr>
              <a:t></a:t>
            </a:r>
            <a:r>
              <a:rPr lang="en-US" dirty="0" smtClean="0"/>
              <a:t>  = 33, 	</a:t>
            </a:r>
          </a:p>
          <a:p>
            <a:r>
              <a:rPr lang="en-US" dirty="0" smtClean="0">
                <a:sym typeface="Symbol"/>
              </a:rPr>
              <a:t></a:t>
            </a:r>
            <a:r>
              <a:rPr lang="en-US" i="1" dirty="0" smtClean="0"/>
              <a:t>B</a:t>
            </a:r>
            <a:r>
              <a:rPr lang="en-US" dirty="0" smtClean="0">
                <a:sym typeface="Symbol"/>
              </a:rPr>
              <a:t></a:t>
            </a:r>
            <a:r>
              <a:rPr lang="en-US" dirty="0" smtClean="0"/>
              <a:t> = </a:t>
            </a:r>
            <a:r>
              <a:rPr lang="en-US" dirty="0" smtClean="0">
                <a:sym typeface="Symbol"/>
              </a:rPr>
              <a:t></a:t>
            </a:r>
            <a:r>
              <a:rPr lang="en-US" dirty="0" smtClean="0"/>
              <a:t>100/5</a:t>
            </a:r>
            <a:r>
              <a:rPr lang="en-US" dirty="0" smtClean="0">
                <a:sym typeface="Symbol"/>
              </a:rPr>
              <a:t></a:t>
            </a:r>
            <a:r>
              <a:rPr lang="en-US" dirty="0" smtClean="0"/>
              <a:t>  = 20 	</a:t>
            </a:r>
          </a:p>
          <a:p>
            <a:r>
              <a:rPr lang="en-US" dirty="0" smtClean="0">
                <a:sym typeface="Symbol"/>
              </a:rPr>
              <a:t>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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>
                <a:sym typeface="Symbol"/>
              </a:rPr>
              <a:t></a:t>
            </a:r>
            <a:r>
              <a:rPr lang="en-US" dirty="0" smtClean="0"/>
              <a:t> = </a:t>
            </a:r>
            <a:r>
              <a:rPr lang="en-US" dirty="0" smtClean="0">
                <a:sym typeface="Symbol"/>
              </a:rPr>
              <a:t></a:t>
            </a:r>
            <a:r>
              <a:rPr lang="en-US" dirty="0" smtClean="0"/>
              <a:t>100/15</a:t>
            </a:r>
            <a:r>
              <a:rPr lang="en-US" dirty="0" smtClean="0">
                <a:sym typeface="Symbol"/>
              </a:rPr>
              <a:t></a:t>
            </a:r>
            <a:r>
              <a:rPr lang="en-US" dirty="0" smtClean="0"/>
              <a:t>  = 6</a:t>
            </a:r>
          </a:p>
          <a:p>
            <a:r>
              <a:rPr lang="en-US" dirty="0" smtClean="0"/>
              <a:t>	</a:t>
            </a:r>
            <a:r>
              <a:rPr lang="en-US" dirty="0" smtClean="0">
                <a:sym typeface="Symbol"/>
              </a:rPr>
              <a:t>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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>
                <a:sym typeface="Symbol"/>
              </a:rPr>
              <a:t></a:t>
            </a:r>
            <a:r>
              <a:rPr lang="en-US" dirty="0" smtClean="0"/>
              <a:t> = </a:t>
            </a:r>
            <a:r>
              <a:rPr lang="en-US" dirty="0" smtClean="0">
                <a:sym typeface="Symbol"/>
              </a:rPr>
              <a:t></a:t>
            </a:r>
            <a:r>
              <a:rPr lang="en-US" i="1" dirty="0" smtClean="0"/>
              <a:t>A</a:t>
            </a:r>
            <a:r>
              <a:rPr lang="en-US" dirty="0" smtClean="0">
                <a:sym typeface="Symbol"/>
              </a:rPr>
              <a:t></a:t>
            </a:r>
            <a:r>
              <a:rPr lang="en-US" dirty="0" smtClean="0"/>
              <a:t> + </a:t>
            </a:r>
            <a:r>
              <a:rPr lang="en-US" dirty="0" smtClean="0">
                <a:sym typeface="Symbol"/>
              </a:rPr>
              <a:t></a:t>
            </a:r>
            <a:r>
              <a:rPr lang="en-US" i="1" dirty="0" smtClean="0"/>
              <a:t>B</a:t>
            </a:r>
            <a:r>
              <a:rPr lang="en-US" dirty="0" smtClean="0">
                <a:sym typeface="Symbol"/>
              </a:rPr>
              <a:t></a:t>
            </a:r>
            <a:r>
              <a:rPr lang="en-US" dirty="0" smtClean="0"/>
              <a:t> –  </a:t>
            </a:r>
            <a:r>
              <a:rPr lang="en-US" dirty="0" smtClean="0">
                <a:sym typeface="Symbol"/>
              </a:rPr>
              <a:t>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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>
                <a:sym typeface="Symbol"/>
              </a:rPr>
              <a:t></a:t>
            </a:r>
            <a:r>
              <a:rPr lang="en-US" dirty="0" smtClean="0"/>
              <a:t> = 33 + 20 – 6 = 47</a:t>
            </a:r>
          </a:p>
          <a:p>
            <a:r>
              <a:rPr lang="en-US" dirty="0" smtClean="0"/>
              <a:t> </a:t>
            </a:r>
          </a:p>
          <a:p>
            <a:r>
              <a:rPr lang="en-US" dirty="0" err="1" smtClean="0"/>
              <a:t>Jadi</a:t>
            </a:r>
            <a:r>
              <a:rPr lang="en-US" dirty="0" smtClean="0"/>
              <a:t>, </a:t>
            </a:r>
            <a:r>
              <a:rPr lang="en-US" dirty="0" err="1" smtClean="0"/>
              <a:t>ada</a:t>
            </a:r>
            <a:r>
              <a:rPr lang="en-US" dirty="0" smtClean="0"/>
              <a:t> 47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yang </a:t>
            </a:r>
            <a:r>
              <a:rPr lang="en-US" dirty="0" err="1" smtClean="0"/>
              <a:t>habis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3 </a:t>
            </a:r>
            <a:r>
              <a:rPr lang="en-US" dirty="0" err="1" smtClean="0"/>
              <a:t>atau</a:t>
            </a:r>
            <a:r>
              <a:rPr lang="en-US" dirty="0" smtClean="0"/>
              <a:t> 5.						      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D7B6-F4D6-4A35-A2D7-D3BD87EBCAF7}" type="slidenum">
              <a:rPr lang="id-ID" smtClean="0"/>
              <a:pPr/>
              <a:t>20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A067-C85D-465C-AB5E-9CFE89C2CDA9}" type="slidenum">
              <a:rPr lang="id-ID"/>
              <a:pPr/>
              <a:t>21</a:t>
            </a:fld>
            <a:endParaRPr lang="id-ID"/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533400" y="1125538"/>
          <a:ext cx="8077200" cy="475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Document" r:id="rId3" imgW="5491805" imgH="3285871" progId="Word.Document.8">
                  <p:embed/>
                </p:oleObj>
              </mc:Choice>
              <mc:Fallback>
                <p:oleObj name="Document" r:id="rId3" imgW="5491805" imgH="3285871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25538"/>
                        <a:ext cx="8077200" cy="475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err="1"/>
              <a:t>Latihan</a:t>
            </a:r>
            <a:r>
              <a:rPr lang="en-US" dirty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</a:rPr>
              <a:t>	Di </a:t>
            </a:r>
            <a:r>
              <a:rPr lang="en-US" dirty="0" err="1">
                <a:cs typeface="Times New Roman" pitchFamily="18" charset="0"/>
              </a:rPr>
              <a:t>antara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bilangan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bulat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antara</a:t>
            </a:r>
            <a:r>
              <a:rPr lang="en-US" dirty="0">
                <a:cs typeface="Times New Roman" pitchFamily="18" charset="0"/>
              </a:rPr>
              <a:t> 101 – 600 (</a:t>
            </a:r>
            <a:r>
              <a:rPr lang="en-US" dirty="0" err="1">
                <a:cs typeface="Times New Roman" pitchFamily="18" charset="0"/>
              </a:rPr>
              <a:t>termasuk</a:t>
            </a:r>
            <a:r>
              <a:rPr lang="en-US" dirty="0">
                <a:cs typeface="Times New Roman" pitchFamily="18" charset="0"/>
              </a:rPr>
              <a:t> 101 </a:t>
            </a:r>
            <a:r>
              <a:rPr lang="en-US" dirty="0" err="1">
                <a:cs typeface="Times New Roman" pitchFamily="18" charset="0"/>
              </a:rPr>
              <a:t>dan</a:t>
            </a:r>
            <a:r>
              <a:rPr lang="en-US" dirty="0">
                <a:cs typeface="Times New Roman" pitchFamily="18" charset="0"/>
              </a:rPr>
              <a:t> 600 </a:t>
            </a:r>
            <a:r>
              <a:rPr lang="en-US" dirty="0" err="1">
                <a:cs typeface="Times New Roman" pitchFamily="18" charset="0"/>
              </a:rPr>
              <a:t>itu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sendiri</a:t>
            </a:r>
            <a:r>
              <a:rPr lang="en-US" dirty="0">
                <a:cs typeface="Times New Roman" pitchFamily="18" charset="0"/>
              </a:rPr>
              <a:t>), </a:t>
            </a:r>
            <a:r>
              <a:rPr lang="en-US" dirty="0" err="1">
                <a:cs typeface="Times New Roman" pitchFamily="18" charset="0"/>
              </a:rPr>
              <a:t>berapa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banyak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bilangan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yang </a:t>
            </a:r>
            <a:r>
              <a:rPr lang="en-US" dirty="0" err="1">
                <a:cs typeface="Times New Roman" pitchFamily="18" charset="0"/>
              </a:rPr>
              <a:t>habis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dibagi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oleh</a:t>
            </a:r>
            <a:r>
              <a:rPr lang="en-US" dirty="0">
                <a:cs typeface="Times New Roman" pitchFamily="18" charset="0"/>
              </a:rPr>
              <a:t> 4 </a:t>
            </a:r>
            <a:r>
              <a:rPr lang="en-US" dirty="0" err="1">
                <a:cs typeface="Times New Roman" pitchFamily="18" charset="0"/>
              </a:rPr>
              <a:t>atau</a:t>
            </a:r>
            <a:r>
              <a:rPr lang="en-US" dirty="0">
                <a:cs typeface="Times New Roman" pitchFamily="18" charset="0"/>
              </a:rPr>
              <a:t> 5 </a:t>
            </a:r>
            <a:r>
              <a:rPr lang="en-US" dirty="0" err="1">
                <a:cs typeface="Times New Roman" pitchFamily="18" charset="0"/>
              </a:rPr>
              <a:t>namun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tidak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keduanya</a:t>
            </a:r>
            <a:r>
              <a:rPr lang="en-US" dirty="0" smtClean="0">
                <a:cs typeface="Times New Roman" pitchFamily="18" charset="0"/>
              </a:rPr>
              <a:t>?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cs typeface="Times New Roman" pitchFamily="18" charset="0"/>
              </a:rPr>
              <a:t>500</a:t>
            </a:r>
          </a:p>
          <a:p>
            <a:pPr>
              <a:buFont typeface="Wingdings" pitchFamily="2" charset="2"/>
              <a:buNone/>
            </a:pPr>
            <a:endParaRPr lang="en-US" dirty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D72A-1B6D-405B-807C-82C79990C8D9}" type="slidenum">
              <a:rPr lang="id-ID"/>
              <a:pPr/>
              <a:t>22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4AE9-6B7B-4391-B3A0-7DFD1E606F03}" type="slidenum">
              <a:rPr lang="id-ID"/>
              <a:pPr/>
              <a:t>23</a:t>
            </a:fld>
            <a:endParaRPr lang="id-ID"/>
          </a:p>
        </p:txBody>
      </p:sp>
      <p:graphicFrame>
        <p:nvGraphicFramePr>
          <p:cNvPr id="768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224689"/>
              </p:ext>
            </p:extLst>
          </p:nvPr>
        </p:nvGraphicFramePr>
        <p:xfrm>
          <a:off x="765175" y="836613"/>
          <a:ext cx="7854950" cy="450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1" name="Document" r:id="rId3" imgW="5485703" imgH="3148610" progId="Word.Document.8">
                  <p:embed/>
                </p:oleObj>
              </mc:Choice>
              <mc:Fallback>
                <p:oleObj name="Document" r:id="rId3" imgW="5485703" imgH="3148610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836613"/>
                        <a:ext cx="7854950" cy="450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Times New Roman" pitchFamily="18" charset="0"/>
              </a:rPr>
              <a:t>Partisi</a:t>
            </a:r>
            <a:endParaRPr lang="en-US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7979-2BDF-40BC-9985-7B48048667AF}" type="slidenum">
              <a:rPr lang="id-ID"/>
              <a:pPr/>
              <a:t>24</a:t>
            </a:fld>
            <a:endParaRPr lang="id-ID"/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760413" y="1909763"/>
          <a:ext cx="8180387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Document" r:id="rId3" imgW="5673064" imgH="2293231" progId="Word.Document.8">
                  <p:embed/>
                </p:oleObj>
              </mc:Choice>
              <mc:Fallback>
                <p:oleObj name="Document" r:id="rId3" imgW="5673064" imgH="2293231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1909763"/>
                        <a:ext cx="8180387" cy="330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Times New Roman" pitchFamily="18" charset="0"/>
              </a:rPr>
              <a:t>Himpunan Ganda (</a:t>
            </a:r>
            <a:r>
              <a:rPr lang="en-US" b="1" i="1">
                <a:cs typeface="Times New Roman" pitchFamily="18" charset="0"/>
              </a:rPr>
              <a:t>multiset</a:t>
            </a:r>
            <a:r>
              <a:rPr lang="en-US" b="1">
                <a:cs typeface="Times New Roman" pitchFamily="18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4D9E-CC35-49B2-8029-56B8A9D22932}" type="slidenum">
              <a:rPr lang="id-ID"/>
              <a:pPr/>
              <a:t>25</a:t>
            </a:fld>
            <a:endParaRPr lang="id-ID"/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609600" y="1857375"/>
          <a:ext cx="7967663" cy="500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Document" r:id="rId3" imgW="7074956" imgH="4453456" progId="Word.Document.8">
                  <p:embed/>
                </p:oleObj>
              </mc:Choice>
              <mc:Fallback>
                <p:oleObj name="Document" r:id="rId3" imgW="7074956" imgH="4453456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57375"/>
                        <a:ext cx="7967663" cy="500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9703-43D2-4259-A36F-3492670A0753}" type="slidenum">
              <a:rPr lang="id-ID"/>
              <a:pPr/>
              <a:t>26</a:t>
            </a:fld>
            <a:endParaRPr lang="id-ID"/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463550" y="625475"/>
          <a:ext cx="8170863" cy="576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Document" r:id="rId3" imgW="6127471" imgH="4315909" progId="Word.Document.8">
                  <p:embed/>
                </p:oleObj>
              </mc:Choice>
              <mc:Fallback>
                <p:oleObj name="Document" r:id="rId3" imgW="6127471" imgH="4315909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625475"/>
                        <a:ext cx="8170863" cy="576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77EC-045D-4051-A13E-B92CB7CAC582}" type="slidenum">
              <a:rPr lang="id-ID"/>
              <a:pPr/>
              <a:t>27</a:t>
            </a:fld>
            <a:endParaRPr lang="id-ID"/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460375" y="546100"/>
          <a:ext cx="8235950" cy="580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Document" r:id="rId3" imgW="5959906" imgH="4200420" progId="Word.Document.8">
                  <p:embed/>
                </p:oleObj>
              </mc:Choice>
              <mc:Fallback>
                <p:oleObj name="Document" r:id="rId3" imgW="5959906" imgH="4200420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546100"/>
                        <a:ext cx="8235950" cy="580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400" b="1">
                <a:cs typeface="Times New Roman" pitchFamily="18" charset="0"/>
              </a:rPr>
              <a:t>Pembuktian Proposisi Perihal Himpunan</a:t>
            </a:r>
            <a:endParaRPr lang="en-US" sz="340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DE5-7634-4EB5-8789-D29BA04101A9}" type="slidenum">
              <a:rPr lang="id-ID"/>
              <a:pPr/>
              <a:t>28</a:t>
            </a:fld>
            <a:endParaRPr lang="id-ID"/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539750" y="1844675"/>
          <a:ext cx="8240713" cy="405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name="Document" r:id="rId3" imgW="6374880" imgH="3148560" progId="Word.Document.8">
                  <p:embed/>
                </p:oleObj>
              </mc:Choice>
              <mc:Fallback>
                <p:oleObj name="Document" r:id="rId3" imgW="6374880" imgH="3148560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844675"/>
                        <a:ext cx="8240713" cy="405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AE4B-F820-4C1A-8464-8773E6992619}" type="slidenum">
              <a:rPr lang="id-ID"/>
              <a:pPr/>
              <a:t>29</a:t>
            </a:fld>
            <a:endParaRPr lang="id-ID"/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468313" y="404813"/>
          <a:ext cx="8053387" cy="623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8" name="Document" r:id="rId3" imgW="7093222" imgH="5482672" progId="Word.Document.8">
                  <p:embed/>
                </p:oleObj>
              </mc:Choice>
              <mc:Fallback>
                <p:oleObj name="Document" r:id="rId3" imgW="7093222" imgH="5482672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04813"/>
                        <a:ext cx="8053387" cy="623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Times New Roman" pitchFamily="18" charset="0"/>
              </a:rPr>
              <a:t>Hukum-hukum Himpunan</a:t>
            </a:r>
            <a:endParaRPr lang="en-US" b="1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Disebut juga sifat-sifat (</a:t>
            </a:r>
            <a:r>
              <a:rPr lang="en-US" sz="2800" i="1"/>
              <a:t>properties</a:t>
            </a:r>
            <a:r>
              <a:rPr lang="en-US" sz="2800"/>
              <a:t>) himpunan</a:t>
            </a:r>
          </a:p>
          <a:p>
            <a:r>
              <a:rPr lang="en-US" sz="2800"/>
              <a:t>Disebut juga hukum aljabar himpunan</a:t>
            </a:r>
          </a:p>
          <a:p>
            <a:endParaRPr lang="en-US" sz="280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F4E6-16C3-4ADE-A66C-5EE634058AC2}" type="slidenum">
              <a:rPr lang="id-ID"/>
              <a:pPr/>
              <a:t>3</a:t>
            </a:fld>
            <a:endParaRPr lang="id-ID"/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1142976" y="2786058"/>
          <a:ext cx="6435725" cy="268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Document" r:id="rId3" imgW="6579000" imgH="2724840" progId="Word.Document.8">
                  <p:embed/>
                </p:oleObj>
              </mc:Choice>
              <mc:Fallback>
                <p:oleObj name="Document" r:id="rId3" imgW="6579000" imgH="2724840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2786058"/>
                        <a:ext cx="6435725" cy="268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511D-8028-47CB-9EFE-D4BFA9EFC14B}" type="slidenum">
              <a:rPr lang="id-ID"/>
              <a:pPr/>
              <a:t>30</a:t>
            </a:fld>
            <a:endParaRPr lang="id-ID"/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755650" y="981075"/>
          <a:ext cx="8153400" cy="399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Document" r:id="rId3" imgW="8154826" imgH="3997864" progId="Word.Document.8">
                  <p:embed/>
                </p:oleObj>
              </mc:Choice>
              <mc:Fallback>
                <p:oleObj name="Document" r:id="rId3" imgW="8154826" imgH="3997864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981075"/>
                        <a:ext cx="8153400" cy="399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FB90-C7E2-4022-B1CA-4A340C8B83D4}" type="slidenum">
              <a:rPr lang="id-ID"/>
              <a:pPr/>
              <a:t>31</a:t>
            </a:fld>
            <a:endParaRPr lang="id-ID"/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755650" y="1700213"/>
          <a:ext cx="7821613" cy="315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name="Document" r:id="rId3" imgW="6795929" imgH="2742595" progId="Word.Document.8">
                  <p:embed/>
                </p:oleObj>
              </mc:Choice>
              <mc:Fallback>
                <p:oleObj name="Document" r:id="rId3" imgW="6795929" imgH="2742595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00213"/>
                        <a:ext cx="7821613" cy="315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BA29-E61E-4432-A159-3BE5060947C8}" type="slidenum">
              <a:rPr lang="id-ID"/>
              <a:pPr/>
              <a:t>32</a:t>
            </a:fld>
            <a:endParaRPr lang="id-ID"/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254000" y="1701800"/>
          <a:ext cx="8577263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4" name="Document" r:id="rId3" imgW="5491445" imgH="1953579" progId="Word.Document.8">
                  <p:embed/>
                </p:oleObj>
              </mc:Choice>
              <mc:Fallback>
                <p:oleObj name="Document" r:id="rId3" imgW="5491445" imgH="1953579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1701800"/>
                        <a:ext cx="8577263" cy="304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C771-4421-4382-99F6-1B3809E44896}" type="slidenum">
              <a:rPr lang="id-ID"/>
              <a:pPr/>
              <a:t>33</a:t>
            </a:fld>
            <a:endParaRPr lang="id-ID"/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468313" y="836613"/>
          <a:ext cx="8212137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8" name="Document" r:id="rId3" imgW="5785855" imgH="3766167" progId="Word.Document.8">
                  <p:embed/>
                </p:oleObj>
              </mc:Choice>
              <mc:Fallback>
                <p:oleObj name="Document" r:id="rId3" imgW="5785855" imgH="3766167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836613"/>
                        <a:ext cx="8212137" cy="536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>
                <a:cs typeface="Times New Roman" pitchFamily="18" charset="0"/>
              </a:rPr>
              <a:t>Tipe </a:t>
            </a:r>
            <a:r>
              <a:rPr lang="en-US" sz="3400" b="1" i="1">
                <a:cs typeface="Times New Roman" pitchFamily="18" charset="0"/>
              </a:rPr>
              <a:t>Set</a:t>
            </a:r>
            <a:r>
              <a:rPr lang="en-US" sz="3400" b="1">
                <a:cs typeface="Times New Roman" pitchFamily="18" charset="0"/>
              </a:rPr>
              <a:t> dalam Bahasa </a:t>
            </a:r>
            <a:r>
              <a:rPr lang="id-ID" sz="3400" b="1">
                <a:cs typeface="Times New Roman" pitchFamily="18" charset="0"/>
              </a:rPr>
              <a:t>Pemrograman</a:t>
            </a:r>
            <a:endParaRPr lang="en-US" sz="340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0637-3D19-4598-BA96-058618059BEC}" type="slidenum">
              <a:rPr lang="id-ID"/>
              <a:pPr/>
              <a:t>34</a:t>
            </a:fld>
            <a:endParaRPr lang="id-ID"/>
          </a:p>
        </p:txBody>
      </p:sp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682625" y="1757363"/>
          <a:ext cx="7881938" cy="445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3" name="Document" r:id="rId3" imgW="5908015" imgH="3371849" progId="Word.Document.8">
                  <p:embed/>
                </p:oleObj>
              </mc:Choice>
              <mc:Fallback>
                <p:oleObj name="Document" r:id="rId3" imgW="5908015" imgH="3371849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1757363"/>
                        <a:ext cx="7881938" cy="445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9485-2D48-4DEB-9A49-2EAFF8806CF0}" type="slidenum">
              <a:rPr lang="id-ID"/>
              <a:pPr/>
              <a:t>35</a:t>
            </a:fld>
            <a:endParaRPr lang="id-ID"/>
          </a:p>
        </p:txBody>
      </p:sp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609600" y="1052513"/>
          <a:ext cx="8342313" cy="279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7" name="Document" r:id="rId3" imgW="5491445" imgH="1845046" progId="Word.Document.8">
                  <p:embed/>
                </p:oleObj>
              </mc:Choice>
              <mc:Fallback>
                <p:oleObj name="Document" r:id="rId3" imgW="5491445" imgH="1845046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52513"/>
                        <a:ext cx="8342313" cy="279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686B-0E21-41B5-9168-B66A1DC54C1B}" type="slidenum">
              <a:rPr lang="id-ID"/>
              <a:pPr/>
              <a:t>36</a:t>
            </a:fld>
            <a:endParaRPr lang="id-ID"/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300038" y="990600"/>
          <a:ext cx="8543925" cy="555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0" name="Document" r:id="rId3" imgW="6004440" imgH="3910680" progId="Word.Document.8">
                  <p:embed/>
                </p:oleObj>
              </mc:Choice>
              <mc:Fallback>
                <p:oleObj name="Document" r:id="rId3" imgW="6004440" imgH="3910680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990600"/>
                        <a:ext cx="8543925" cy="555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6CDE-85B7-4858-AD06-291E73E3C597}" type="slidenum">
              <a:rPr lang="id-ID"/>
              <a:pPr/>
              <a:t>37</a:t>
            </a:fld>
            <a:endParaRPr lang="id-ID"/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836613" y="606425"/>
          <a:ext cx="7937500" cy="577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4" name="Document" r:id="rId3" imgW="6208920" imgH="4535280" progId="Word.Document.8">
                  <p:embed/>
                </p:oleObj>
              </mc:Choice>
              <mc:Fallback>
                <p:oleObj name="Document" r:id="rId3" imgW="6208920" imgH="4535280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606425"/>
                        <a:ext cx="7937500" cy="577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daftar pustaka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d-ID" sz="2800"/>
              <a:t>Doer Allan, Kenneth Levasseur, Applied Discrete Structures for Computer Science, Science Research Associates, Inc. Toronti,1985</a:t>
            </a:r>
          </a:p>
          <a:p>
            <a:pPr>
              <a:lnSpc>
                <a:spcPct val="80000"/>
              </a:lnSpc>
            </a:pPr>
            <a:r>
              <a:rPr lang="id-ID" sz="2800"/>
              <a:t>Kolman, Bernard, Robert C.Busby,Sharon Ross, Discrete Mathematical Structures,Prentice Hall,1987</a:t>
            </a:r>
          </a:p>
          <a:p>
            <a:pPr>
              <a:lnSpc>
                <a:spcPct val="80000"/>
              </a:lnSpc>
            </a:pPr>
            <a:r>
              <a:rPr lang="id-ID" sz="2800"/>
              <a:t>Munir, Rinaldi, Matematika Diskrit, Edisi kedua,Penerbit Informatika Bandung,2001</a:t>
            </a:r>
          </a:p>
          <a:p>
            <a:pPr>
              <a:lnSpc>
                <a:spcPct val="80000"/>
              </a:lnSpc>
            </a:pPr>
            <a:r>
              <a:rPr lang="id-ID" sz="2800"/>
              <a:t>Rosen,Kenneth H.,Discreete Mathematics and Its Application, The Random House Birkhauser Mathematics Series NewYork,1987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id-ID" sz="2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E44B-F1F2-446C-A0BB-53D975A2EA19}" type="slidenum">
              <a:rPr lang="id-ID"/>
              <a:pPr/>
              <a:t>38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web site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>
                <a:hlinkClick r:id="rId2"/>
              </a:rPr>
              <a:t>http://syssci.atu.edu/math/faculty/finan/main2.pdf</a:t>
            </a:r>
            <a:endParaRPr lang="id-ID"/>
          </a:p>
          <a:p>
            <a:r>
              <a:rPr lang="id-ID">
                <a:hlinkClick r:id="rId3"/>
              </a:rPr>
              <a:t>http://www1.cs.columbia.edu/~zeph/3203s04/lectures.html</a:t>
            </a:r>
            <a:endParaRPr lang="id-ID"/>
          </a:p>
          <a:p>
            <a:r>
              <a:rPr lang="id-ID"/>
              <a:t>http://www.informatika.org/~rinaldi/Matdis/matdis.htm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63E-01B2-401A-A7F4-BC9E42ABB45F}" type="slidenum">
              <a:rPr lang="id-ID"/>
              <a:pPr/>
              <a:t>39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E5DA-A766-456C-91A1-58B0D054C5DC}" type="slidenum">
              <a:rPr lang="id-ID"/>
              <a:pPr/>
              <a:t>4</a:t>
            </a:fld>
            <a:endParaRPr lang="id-ID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987425" y="406400"/>
          <a:ext cx="6429375" cy="657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Document" r:id="rId3" imgW="5778648" imgH="5502049" progId="Word.Document.8">
                  <p:embed/>
                </p:oleObj>
              </mc:Choice>
              <mc:Fallback>
                <p:oleObj name="Document" r:id="rId3" imgW="5778648" imgH="5502049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406400"/>
                        <a:ext cx="6429375" cy="657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Visual DeMorgan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B2FE-93FF-4BEE-AF5D-E3E15C6E487E}" type="slidenum">
              <a:rPr lang="id-ID"/>
              <a:pPr/>
              <a:t>5</a:t>
            </a:fld>
            <a:endParaRPr lang="id-ID"/>
          </a:p>
        </p:txBody>
      </p:sp>
      <p:pic>
        <p:nvPicPr>
          <p:cNvPr id="106499" name="Picture 3" descr="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24000"/>
            <a:ext cx="2743200" cy="1763713"/>
          </a:xfrm>
          <a:prstGeom prst="rect">
            <a:avLst/>
          </a:prstGeom>
          <a:noFill/>
        </p:spPr>
      </p:pic>
      <p:pic>
        <p:nvPicPr>
          <p:cNvPr id="106500" name="Picture 4" descr="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1524000"/>
            <a:ext cx="2743200" cy="1763713"/>
          </a:xfrm>
          <a:prstGeom prst="rect">
            <a:avLst/>
          </a:prstGeom>
          <a:noFill/>
        </p:spPr>
      </p:pic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31813" y="1905000"/>
            <a:ext cx="6810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ctr"/>
            <a:r>
              <a:rPr lang="en-US" sz="44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40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5181600" y="1828800"/>
            <a:ext cx="681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ctr"/>
            <a:r>
              <a:rPr lang="en-US" sz="44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440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Visual DeMorgan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9F9A-A771-4E08-B2A8-B74D2C24BD4D}" type="slidenum">
              <a:rPr lang="id-ID"/>
              <a:pPr/>
              <a:t>6</a:t>
            </a:fld>
            <a:endParaRPr lang="id-ID"/>
          </a:p>
        </p:txBody>
      </p:sp>
      <p:pic>
        <p:nvPicPr>
          <p:cNvPr id="107523" name="Picture 3" descr="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24000"/>
            <a:ext cx="2743200" cy="1763713"/>
          </a:xfrm>
          <a:prstGeom prst="rect">
            <a:avLst/>
          </a:prstGeom>
          <a:noFill/>
        </p:spPr>
      </p:pic>
      <p:pic>
        <p:nvPicPr>
          <p:cNvPr id="107524" name="Picture 4" descr="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1524000"/>
            <a:ext cx="2743200" cy="1763713"/>
          </a:xfrm>
          <a:prstGeom prst="rect">
            <a:avLst/>
          </a:prstGeom>
          <a:noFill/>
        </p:spPr>
      </p:pic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531813" y="1905000"/>
            <a:ext cx="6810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ctr"/>
            <a:r>
              <a:rPr lang="en-US" sz="44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40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5181600" y="1828800"/>
            <a:ext cx="681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ctr"/>
            <a:r>
              <a:rPr lang="en-US" sz="44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440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2133600" y="3581400"/>
            <a:ext cx="1476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ctr"/>
            <a:r>
              <a:rPr lang="en-US" sz="44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sz="40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400" i="1">
                <a:latin typeface="Tahoma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pic>
        <p:nvPicPr>
          <p:cNvPr id="107528" name="Picture 8" descr="Uni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3200400"/>
            <a:ext cx="2808288" cy="18049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Visual DeMorgan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03C-0112-4F0A-99F4-E217660D36F0}" type="slidenum">
              <a:rPr lang="id-ID"/>
              <a:pPr/>
              <a:t>7</a:t>
            </a:fld>
            <a:endParaRPr lang="id-ID"/>
          </a:p>
        </p:txBody>
      </p:sp>
      <p:pic>
        <p:nvPicPr>
          <p:cNvPr id="108547" name="Picture 3" descr="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524000"/>
            <a:ext cx="2743200" cy="1763713"/>
          </a:xfrm>
          <a:prstGeom prst="rect">
            <a:avLst/>
          </a:prstGeom>
          <a:noFill/>
        </p:spPr>
      </p:pic>
      <p:pic>
        <p:nvPicPr>
          <p:cNvPr id="108548" name="Picture 4" descr="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1524000"/>
            <a:ext cx="2743200" cy="1763713"/>
          </a:xfrm>
          <a:prstGeom prst="rect">
            <a:avLst/>
          </a:prstGeom>
          <a:noFill/>
        </p:spPr>
      </p:pic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531813" y="1905000"/>
            <a:ext cx="6810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ctr"/>
            <a:r>
              <a:rPr lang="en-US" sz="44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40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5181600" y="1828800"/>
            <a:ext cx="681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ctr"/>
            <a:r>
              <a:rPr lang="en-US" sz="44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440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2133600" y="3581400"/>
            <a:ext cx="1476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ctr"/>
            <a:r>
              <a:rPr lang="en-US" sz="44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sz="40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400" i="1">
                <a:latin typeface="Tahoma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pic>
        <p:nvPicPr>
          <p:cNvPr id="108552" name="Picture 8" descr="UnionComplemen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0" y="4948238"/>
            <a:ext cx="2819400" cy="1811337"/>
          </a:xfrm>
          <a:prstGeom prst="rect">
            <a:avLst/>
          </a:prstGeom>
          <a:noFill/>
        </p:spPr>
      </p:pic>
      <p:pic>
        <p:nvPicPr>
          <p:cNvPr id="108553" name="Picture 9" descr="Uni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0" y="3200400"/>
            <a:ext cx="2808288" cy="1804988"/>
          </a:xfrm>
          <a:prstGeom prst="rect">
            <a:avLst/>
          </a:prstGeom>
          <a:noFill/>
        </p:spPr>
      </p:pic>
      <p:graphicFrame>
        <p:nvGraphicFramePr>
          <p:cNvPr id="108554" name="Object 10"/>
          <p:cNvGraphicFramePr>
            <a:graphicFrameLocks noChangeAspect="1"/>
          </p:cNvGraphicFramePr>
          <p:nvPr/>
        </p:nvGraphicFramePr>
        <p:xfrm>
          <a:off x="1981200" y="5334000"/>
          <a:ext cx="158115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0" name="Equation" r:id="rId7" imgW="469800" imgH="215640" progId="Equation.3">
                  <p:embed/>
                </p:oleObj>
              </mc:Choice>
              <mc:Fallback>
                <p:oleObj name="Equation" r:id="rId7" imgW="469800" imgH="215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334000"/>
                        <a:ext cx="158115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Visual DeMorgan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1FDC-E35A-4DF0-A408-E2244CADB321}" type="slidenum">
              <a:rPr lang="id-ID"/>
              <a:pPr/>
              <a:t>8</a:t>
            </a:fld>
            <a:endParaRPr lang="id-ID"/>
          </a:p>
        </p:txBody>
      </p:sp>
      <p:pic>
        <p:nvPicPr>
          <p:cNvPr id="109571" name="Picture 3" descr="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24000"/>
            <a:ext cx="2743200" cy="1763713"/>
          </a:xfrm>
          <a:prstGeom prst="rect">
            <a:avLst/>
          </a:prstGeom>
          <a:noFill/>
        </p:spPr>
      </p:pic>
      <p:pic>
        <p:nvPicPr>
          <p:cNvPr id="109572" name="Picture 4" descr="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1524000"/>
            <a:ext cx="2743200" cy="1763713"/>
          </a:xfrm>
          <a:prstGeom prst="rect">
            <a:avLst/>
          </a:prstGeom>
          <a:noFill/>
        </p:spPr>
      </p:pic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531813" y="1905000"/>
            <a:ext cx="6810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ctr"/>
            <a:r>
              <a:rPr lang="en-US" sz="44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40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5181600" y="1828800"/>
            <a:ext cx="681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ctr"/>
            <a:r>
              <a:rPr lang="en-US" sz="44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440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Visual DeMorgan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EC88-44C8-4CDF-8039-5142243B0A2C}" type="slidenum">
              <a:rPr lang="id-ID"/>
              <a:pPr/>
              <a:t>9</a:t>
            </a:fld>
            <a:endParaRPr lang="id-ID"/>
          </a:p>
        </p:txBody>
      </p:sp>
      <p:pic>
        <p:nvPicPr>
          <p:cNvPr id="110595" name="Picture 3" descr="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24000"/>
            <a:ext cx="2743200" cy="1763713"/>
          </a:xfrm>
          <a:prstGeom prst="rect">
            <a:avLst/>
          </a:prstGeom>
          <a:noFill/>
        </p:spPr>
      </p:pic>
      <p:pic>
        <p:nvPicPr>
          <p:cNvPr id="110596" name="Picture 4" descr="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1524000"/>
            <a:ext cx="2743200" cy="1763713"/>
          </a:xfrm>
          <a:prstGeom prst="rect">
            <a:avLst/>
          </a:prstGeom>
          <a:noFill/>
        </p:spPr>
      </p:pic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531813" y="1905000"/>
            <a:ext cx="6810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ctr"/>
            <a:r>
              <a:rPr lang="en-US" sz="44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40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5181600" y="1828800"/>
            <a:ext cx="681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ctr"/>
            <a:r>
              <a:rPr lang="en-US" sz="44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440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pic>
        <p:nvPicPr>
          <p:cNvPr id="110599" name="Picture 7" descr="AComplemen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3200400"/>
            <a:ext cx="2743200" cy="1762125"/>
          </a:xfrm>
          <a:prstGeom prst="rect">
            <a:avLst/>
          </a:prstGeom>
          <a:noFill/>
        </p:spPr>
      </p:pic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228600" y="3505200"/>
            <a:ext cx="9604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ctr"/>
            <a:r>
              <a:rPr lang="en-US" sz="4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</a:t>
            </a:r>
            <a:r>
              <a:rPr lang="en-US" sz="44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40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4830763" y="3505200"/>
            <a:ext cx="9604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ctr"/>
            <a:r>
              <a:rPr lang="en-US" sz="4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</a:t>
            </a:r>
            <a:r>
              <a:rPr lang="en-US" sz="44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440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pic>
        <p:nvPicPr>
          <p:cNvPr id="110602" name="Picture 10" descr="BComplemen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3200400"/>
            <a:ext cx="2732088" cy="1755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1379</TotalTime>
  <Words>322</Words>
  <Application>Microsoft Office PowerPoint</Application>
  <PresentationFormat>On-screen Show (4:3)</PresentationFormat>
  <Paragraphs>119</Paragraphs>
  <Slides>39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Trek</vt:lpstr>
      <vt:lpstr>Document</vt:lpstr>
      <vt:lpstr>Equation</vt:lpstr>
      <vt:lpstr>Microsoft Word 97 - 2003 Document</vt:lpstr>
      <vt:lpstr>Himpunan Lanjut Pertemuan 2</vt:lpstr>
      <vt:lpstr>Tujuan :  mhs memahami konsep dan operasi lanjut tentang himpunan</vt:lpstr>
      <vt:lpstr>Hukum-hukum Himpunan</vt:lpstr>
      <vt:lpstr>PowerPoint Presentation</vt:lpstr>
      <vt:lpstr>Visual DeMorgan</vt:lpstr>
      <vt:lpstr>Visual DeMorgan</vt:lpstr>
      <vt:lpstr>Visual DeMorgan</vt:lpstr>
      <vt:lpstr>Visual DeMorgan</vt:lpstr>
      <vt:lpstr>Visual DeMorgan</vt:lpstr>
      <vt:lpstr>Visual DeMorgan</vt:lpstr>
      <vt:lpstr>Visual DeMorgan</vt:lpstr>
      <vt:lpstr>Prinsip Dualitas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Prinsip Inklusi-Eksklusi</vt:lpstr>
      <vt:lpstr>PowerPoint Presentation</vt:lpstr>
      <vt:lpstr>Ppenyelesaian</vt:lpstr>
      <vt:lpstr>PowerPoint Presentation</vt:lpstr>
      <vt:lpstr>PowerPoint Presentation</vt:lpstr>
      <vt:lpstr>PowerPoint Presentation</vt:lpstr>
      <vt:lpstr>Partisi</vt:lpstr>
      <vt:lpstr>Himpunan Ganda (multiset)</vt:lpstr>
      <vt:lpstr>PowerPoint Presentation</vt:lpstr>
      <vt:lpstr>PowerPoint Presentation</vt:lpstr>
      <vt:lpstr>Pembuktian Proposisi Perihal Himpunan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Tipe Set dalam Bahasa Pemrograman</vt:lpstr>
      <vt:lpstr>PowerPoint Presentation</vt:lpstr>
      <vt:lpstr>PowerPoint Presentation</vt:lpstr>
      <vt:lpstr>PowerPoint Presentation</vt:lpstr>
      <vt:lpstr>daftar pustaka</vt:lpstr>
      <vt:lpstr>web site</vt:lpstr>
    </vt:vector>
  </TitlesOfParts>
  <Company>if-itb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Himpunan</dc:title>
  <dc:creator>Customer</dc:creator>
  <cp:lastModifiedBy>Windows7 64bit</cp:lastModifiedBy>
  <cp:revision>76</cp:revision>
  <dcterms:created xsi:type="dcterms:W3CDTF">2006-08-30T02:09:12Z</dcterms:created>
  <dcterms:modified xsi:type="dcterms:W3CDTF">2022-03-21T07:32:59Z</dcterms:modified>
</cp:coreProperties>
</file>