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78" r:id="rId6"/>
    <p:sldId id="265" r:id="rId7"/>
    <p:sldId id="261" r:id="rId8"/>
    <p:sldId id="262" r:id="rId9"/>
    <p:sldId id="263" r:id="rId10"/>
    <p:sldId id="264" r:id="rId11"/>
    <p:sldId id="270" r:id="rId12"/>
    <p:sldId id="282" r:id="rId13"/>
    <p:sldId id="280" r:id="rId14"/>
    <p:sldId id="272" r:id="rId15"/>
    <p:sldId id="281" r:id="rId16"/>
    <p:sldId id="271" r:id="rId17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E3E13C3-F1E1-4ED6-AAC6-A1A51B661189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786163F-C507-4C37-A734-B82AAF9C9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0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163F-C507-4C37-A734-B82AAF9C94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03185C-D522-4EF6-80F3-CA667E21545F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16B106-84E7-41FB-9FCD-DFA2EB9C9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928802"/>
            <a:ext cx="7772400" cy="847740"/>
          </a:xfrm>
        </p:spPr>
        <p:txBody>
          <a:bodyPr/>
          <a:lstStyle/>
          <a:p>
            <a:r>
              <a:rPr lang="en-US" b="1"/>
              <a:t>TABEL KEBENARAN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17514"/>
            <a:ext cx="8186766" cy="725470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Bi Implication /  Bi Implikasi (</a:t>
            </a:r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Times New Roman"/>
              </a:rPr>
              <a:t>↔ )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41296"/>
            <a:ext cx="8503920" cy="16876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i="1">
                <a:cs typeface="Arial" charset="0"/>
              </a:rPr>
              <a:t>p ↔ q</a:t>
            </a:r>
            <a:r>
              <a:rPr lang="en-US" sz="2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bernilai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benar</a:t>
            </a:r>
            <a:r>
              <a:rPr lang="en-US" sz="2800">
                <a:cs typeface="Arial" charset="0"/>
              </a:rPr>
              <a:t> apabila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kedua pernyataan bernilai benar</a:t>
            </a:r>
            <a:r>
              <a:rPr lang="en-US" sz="2800">
                <a:cs typeface="Arial" charset="0"/>
              </a:rPr>
              <a:t> atau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kedua pernyataan bernilai salah</a:t>
            </a:r>
            <a:r>
              <a:rPr lang="en-US" sz="2800">
                <a:cs typeface="Arial" charset="0"/>
              </a:rPr>
              <a:t> dan bernilai salah untuk keadaan yang lain.</a:t>
            </a:r>
            <a:endParaRPr lang="en-US" sz="2800"/>
          </a:p>
        </p:txBody>
      </p:sp>
      <p:graphicFrame>
        <p:nvGraphicFramePr>
          <p:cNvPr id="4" name="Group 175"/>
          <p:cNvGraphicFramePr>
            <a:graphicFrameLocks/>
          </p:cNvGraphicFramePr>
          <p:nvPr/>
        </p:nvGraphicFramePr>
        <p:xfrm>
          <a:off x="2143108" y="3286124"/>
          <a:ext cx="4857784" cy="321471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2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 </a:t>
                      </a:r>
                      <a:r>
                        <a:rPr lang="en-US" sz="2800" b="1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↔ </a:t>
                      </a: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/>
                        </a:rPr>
                        <a:t>q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25470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Contoh 1.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42910" y="1214422"/>
            <a:ext cx="8015286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Cari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endParaRPr lang="en-US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p V q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(p v q) v 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(p v q) ^ ~q</a:t>
            </a:r>
            <a:endParaRPr lang="id-ID" sz="2800" dirty="0"/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(p ˅ ¬q) → (p ˄ q) 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6B8B-B489-4D3D-BE3A-CC1F2ACF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(p v q) v p</a:t>
            </a:r>
            <a:endParaRPr lang="en-ID" dirty="0"/>
          </a:p>
        </p:txBody>
      </p:sp>
      <p:graphicFrame>
        <p:nvGraphicFramePr>
          <p:cNvPr id="4" name="Group 175">
            <a:extLst>
              <a:ext uri="{FF2B5EF4-FFF2-40B4-BE49-F238E27FC236}">
                <a16:creationId xmlns:a16="http://schemas.microsoft.com/office/drawing/2014/main" id="{44A82655-788C-4301-8D3D-6121FEEA9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344863"/>
              </p:ext>
            </p:extLst>
          </p:nvPr>
        </p:nvGraphicFramePr>
        <p:xfrm>
          <a:off x="323528" y="1916832"/>
          <a:ext cx="4377679" cy="328615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7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pv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q</a:t>
                      </a:r>
                      <a:endParaRPr kumimoji="0" lang="el-G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9CF014-9FA1-4587-8997-D3C5AB5E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4291"/>
              </p:ext>
            </p:extLst>
          </p:nvPr>
        </p:nvGraphicFramePr>
        <p:xfrm>
          <a:off x="4701207" y="1908611"/>
          <a:ext cx="2564225" cy="32861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64225">
                  <a:extLst>
                    <a:ext uri="{9D8B030D-6E8A-4147-A177-3AD203B41FA5}">
                      <a16:colId xmlns:a16="http://schemas.microsoft.com/office/drawing/2014/main" val="1065715770"/>
                    </a:ext>
                  </a:extLst>
                </a:gridCol>
              </a:tblGrid>
              <a:tr h="669809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(p v q)</a:t>
                      </a:r>
                      <a:r>
                        <a:rPr kumimoji="0" lang="el-GR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V p</a:t>
                      </a:r>
                      <a:endParaRPr kumimoji="0" lang="en-US" sz="2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2084543160"/>
                  </a:ext>
                </a:extLst>
              </a:tr>
              <a:tr h="669809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828286365"/>
                  </a:ext>
                </a:extLst>
              </a:tr>
              <a:tr h="669809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428956263"/>
                  </a:ext>
                </a:extLst>
              </a:tr>
              <a:tr h="669809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70962679"/>
                  </a:ext>
                </a:extLst>
              </a:tr>
              <a:tr h="60691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26230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3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2547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Contoh 2.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00108"/>
            <a:ext cx="8115328" cy="58578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Dari </a:t>
            </a:r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marL="514350" indent="-514350">
              <a:buNone/>
            </a:pPr>
            <a:r>
              <a:rPr lang="en-US" sz="2800" dirty="0"/>
              <a:t>p	: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informatika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ampu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endParaRPr lang="en-US" sz="2800" dirty="0"/>
          </a:p>
          <a:p>
            <a:pPr marL="514350" indent="-514350">
              <a:buNone/>
            </a:pPr>
            <a:r>
              <a:rPr lang="en-US" sz="2800" dirty="0"/>
              <a:t>q	: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nur</a:t>
            </a:r>
            <a:endParaRPr lang="en-US" sz="2800" dirty="0"/>
          </a:p>
          <a:p>
            <a:pPr marL="514350" indent="-514350">
              <a:buNone/>
            </a:pPr>
            <a:r>
              <a:rPr lang="en-US" sz="2800" dirty="0"/>
              <a:t>r	 :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C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dewi</a:t>
            </a:r>
            <a:endParaRPr lang="en-US" sz="2800" dirty="0"/>
          </a:p>
          <a:p>
            <a:pPr marL="514350" indent="-514350">
              <a:buNone/>
            </a:pPr>
            <a:r>
              <a:rPr lang="en-US" sz="2800" dirty="0" err="1"/>
              <a:t>Cari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informatika</a:t>
            </a:r>
            <a:r>
              <a:rPr lang="en-US" sz="2800" dirty="0"/>
              <a:t> </a:t>
            </a:r>
            <a:r>
              <a:rPr lang="en-US" sz="2800" dirty="0" err="1"/>
              <a:t>diampu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id-ID" sz="2800" dirty="0"/>
              <a:t>dua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dan </a:t>
            </a:r>
            <a:r>
              <a:rPr lang="en-US" sz="2800" dirty="0" err="1"/>
              <a:t>dosennya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nur</a:t>
            </a:r>
            <a:r>
              <a:rPr lang="en-US" sz="2800" dirty="0"/>
              <a:t> =&gt; p ˄ q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nur</a:t>
            </a:r>
            <a:r>
              <a:rPr lang="en-US" sz="2800" dirty="0"/>
              <a:t> </a:t>
            </a:r>
            <a:r>
              <a:rPr lang="en-US" sz="2800" dirty="0" err="1"/>
              <a:t>mengampu</a:t>
            </a:r>
            <a:r>
              <a:rPr lang="en-US" sz="2800" dirty="0"/>
              <a:t>  </a:t>
            </a:r>
            <a:r>
              <a:rPr lang="en-US" sz="2800" dirty="0" err="1"/>
              <a:t>kelas</a:t>
            </a:r>
            <a:r>
              <a:rPr lang="en-US" sz="2800" dirty="0"/>
              <a:t> A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dewi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C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nur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C </a:t>
            </a:r>
            <a:r>
              <a:rPr lang="en-US" sz="2800" dirty="0" err="1"/>
              <a:t>diampu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dewi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infromatika</a:t>
            </a:r>
            <a:r>
              <a:rPr lang="en-US" sz="2800" dirty="0"/>
              <a:t> </a:t>
            </a:r>
            <a:r>
              <a:rPr lang="en-US" sz="2800" dirty="0" err="1"/>
              <a:t>diampu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772400" cy="1285884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Comic Sans MS" pitchFamily="66" charset="0"/>
              </a:rPr>
              <a:t>Validitas Argumen dengan Tabel Kebenaran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162180"/>
            <a:ext cx="7929618" cy="226695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 : 17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bilangan</a:t>
            </a:r>
            <a:r>
              <a:rPr lang="en-US" sz="2800" dirty="0">
                <a:latin typeface="+mj-lt"/>
              </a:rPr>
              <a:t> prima  (</a:t>
            </a:r>
            <a:r>
              <a:rPr lang="en-US" sz="2800" dirty="0" err="1">
                <a:latin typeface="+mj-lt"/>
              </a:rPr>
              <a:t>benar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i="1" dirty="0">
                <a:latin typeface="+mj-lt"/>
              </a:rPr>
              <a:t>q</a:t>
            </a:r>
            <a:r>
              <a:rPr lang="en-US" sz="2800" dirty="0">
                <a:latin typeface="+mj-lt"/>
              </a:rPr>
              <a:t> : </a:t>
            </a:r>
            <a:r>
              <a:rPr lang="en-US" sz="2800" dirty="0" err="1">
                <a:latin typeface="+mj-lt"/>
              </a:rPr>
              <a:t>bilangan</a:t>
            </a:r>
            <a:r>
              <a:rPr lang="en-US" sz="2800" dirty="0">
                <a:latin typeface="+mj-lt"/>
              </a:rPr>
              <a:t> prima </a:t>
            </a:r>
            <a:r>
              <a:rPr lang="en-US" sz="2800" dirty="0" err="1">
                <a:latin typeface="+mj-lt"/>
              </a:rPr>
              <a:t>selalu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ganjil</a:t>
            </a:r>
            <a:r>
              <a:rPr lang="en-US" sz="2800" dirty="0">
                <a:latin typeface="+mj-lt"/>
              </a:rPr>
              <a:t> (salah)</a:t>
            </a:r>
          </a:p>
          <a:p>
            <a:r>
              <a:rPr lang="en-US" sz="2800" i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  <a:sym typeface="Symbol"/>
              </a:rPr>
              <a:t>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q</a:t>
            </a:r>
            <a:r>
              <a:rPr lang="en-US" sz="2800" dirty="0">
                <a:latin typeface="+mj-lt"/>
              </a:rPr>
              <a:t> : 17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bilangan</a:t>
            </a:r>
            <a:r>
              <a:rPr lang="en-US" sz="2800" dirty="0">
                <a:latin typeface="+mj-lt"/>
              </a:rPr>
              <a:t> prima dan </a:t>
            </a:r>
            <a:r>
              <a:rPr lang="en-US" sz="2800" dirty="0" err="1">
                <a:latin typeface="+mj-lt"/>
              </a:rPr>
              <a:t>bilangan</a:t>
            </a:r>
            <a:r>
              <a:rPr lang="en-US" sz="2800" dirty="0">
                <a:latin typeface="+mj-lt"/>
              </a:rPr>
              <a:t> prima </a:t>
            </a:r>
            <a:r>
              <a:rPr lang="en-US" sz="2800" dirty="0" err="1">
                <a:latin typeface="+mj-lt"/>
              </a:rPr>
              <a:t>selalu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ganjil</a:t>
            </a:r>
            <a:r>
              <a:rPr lang="en-US" sz="2800" dirty="0">
                <a:latin typeface="+mj-lt"/>
              </a:rPr>
              <a:t> (salah)</a:t>
            </a:r>
          </a:p>
          <a:p>
            <a:pPr marL="514350" indent="-514350">
              <a:buNone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654032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chemeClr val="tx1"/>
                </a:solidFill>
              </a:rPr>
              <a:t>Contoh</a:t>
            </a:r>
            <a:r>
              <a:rPr lang="en-US" sz="3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8143932" cy="5286412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None/>
            </a:pPr>
            <a:r>
              <a:rPr lang="en-US" dirty="0" err="1">
                <a:latin typeface="Comic Sans MS" pitchFamily="66" charset="0"/>
              </a:rPr>
              <a:t>Diketahui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proposisi-proposisi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berikut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>
              <a:buClr>
                <a:srgbClr val="7030A0"/>
              </a:buClr>
              <a:buNone/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i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err="1">
                <a:latin typeface="Comic Sans MS" pitchFamily="66" charset="0"/>
              </a:rPr>
              <a:t>Pemuda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itu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tinggi</a:t>
            </a:r>
            <a:endParaRPr lang="en-US" dirty="0">
              <a:latin typeface="Comic Sans MS" pitchFamily="66" charset="0"/>
            </a:endParaRPr>
          </a:p>
          <a:p>
            <a:pPr>
              <a:buClr>
                <a:srgbClr val="7030A0"/>
              </a:buClr>
              <a:buNone/>
            </a:pPr>
            <a:r>
              <a:rPr lang="en-US" i="1" dirty="0">
                <a:latin typeface="Comic Sans MS" pitchFamily="66" charset="0"/>
              </a:rPr>
              <a:t>	q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err="1">
                <a:latin typeface="Comic Sans MS" pitchFamily="66" charset="0"/>
              </a:rPr>
              <a:t>Pemuda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itu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tampan</a:t>
            </a:r>
            <a:endParaRPr lang="en-US" dirty="0">
              <a:latin typeface="Comic Sans MS" pitchFamily="66" charset="0"/>
              <a:sym typeface="Wingdings" pitchFamily="2" charset="2"/>
            </a:endParaRPr>
          </a:p>
          <a:p>
            <a:pPr>
              <a:buClr>
                <a:srgbClr val="7030A0"/>
              </a:buClr>
              <a:buNone/>
            </a:pPr>
            <a:endParaRPr lang="en-US" dirty="0">
              <a:latin typeface="Comic Sans MS" pitchFamily="66" charset="0"/>
            </a:endParaRPr>
          </a:p>
          <a:p>
            <a:pPr>
              <a:buClr>
                <a:srgbClr val="7030A0"/>
              </a:buClr>
              <a:buNone/>
            </a:pPr>
            <a:r>
              <a:rPr lang="en-US" dirty="0" err="1">
                <a:latin typeface="Comic Sans MS" pitchFamily="66" charset="0"/>
              </a:rPr>
              <a:t>Tentukan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nilai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kebenaran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 </a:t>
            </a:r>
            <a:r>
              <a:rPr lang="en-US" dirty="0" err="1">
                <a:latin typeface="Comic Sans MS" pitchFamily="66" charset="0"/>
              </a:rPr>
              <a:t>buat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argumennya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pernyataan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simbolik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berikut</a:t>
            </a:r>
            <a:r>
              <a:rPr lang="en-US" dirty="0">
                <a:latin typeface="Comic Sans MS" pitchFamily="66" charset="0"/>
              </a:rPr>
              <a:t> :</a:t>
            </a:r>
          </a:p>
          <a:p>
            <a:pPr>
              <a:buClr>
                <a:srgbClr val="7030A0"/>
              </a:buClr>
              <a:buNone/>
            </a:pPr>
            <a:endParaRPr lang="en-US" dirty="0">
              <a:latin typeface="Comic Sans MS" pitchFamily="66" charset="0"/>
            </a:endParaRP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</a:t>
            </a:r>
            <a:r>
              <a:rPr lang="en-US" i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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</a:t>
            </a:r>
            <a:r>
              <a:rPr lang="en-US" i="1" dirty="0">
                <a:latin typeface="Comic Sans MS" pitchFamily="66" charset="0"/>
              </a:rPr>
              <a:t>q</a:t>
            </a:r>
            <a:endParaRPr lang="en-US" dirty="0">
              <a:latin typeface="Comic Sans MS" pitchFamily="66" charset="0"/>
            </a:endParaRP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i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</a:t>
            </a:r>
            <a:r>
              <a:rPr lang="en-US" dirty="0">
                <a:latin typeface="Comic Sans MS" pitchFamily="66" charset="0"/>
              </a:rPr>
              <a:t> (</a:t>
            </a:r>
            <a:r>
              <a:rPr lang="en-US" dirty="0">
                <a:latin typeface="Comic Sans MS" pitchFamily="66" charset="0"/>
                <a:sym typeface="Symbol"/>
              </a:rPr>
              <a:t></a:t>
            </a:r>
            <a:r>
              <a:rPr lang="en-US" i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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q</a:t>
            </a:r>
            <a:r>
              <a:rPr lang="en-US" dirty="0">
                <a:latin typeface="Comic Sans MS" pitchFamily="66" charset="0"/>
              </a:rPr>
              <a:t>)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i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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</a:t>
            </a:r>
            <a:r>
              <a:rPr lang="en-US" i="1" dirty="0">
                <a:latin typeface="Comic Sans MS" pitchFamily="66" charset="0"/>
              </a:rPr>
              <a:t>q</a:t>
            </a:r>
            <a:endParaRPr lang="id-ID" i="1" dirty="0">
              <a:latin typeface="Comic Sans MS" pitchFamily="66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dirty="0">
              <a:latin typeface="Comic Sans MS" pitchFamily="66" charset="0"/>
            </a:endParaRPr>
          </a:p>
          <a:p>
            <a:pPr marL="457200" lvl="0" indent="-457200">
              <a:buClr>
                <a:srgbClr val="7030A0"/>
              </a:buCl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9690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omic Sans MS" pitchFamily="66" charset="0"/>
              </a:rPr>
              <a:t>Contoh</a:t>
            </a:r>
            <a:r>
              <a:rPr lang="en-US" sz="3600" b="1" dirty="0">
                <a:latin typeface="Comic Sans MS" pitchFamily="66" charset="0"/>
              </a:rPr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7986714" cy="4304520"/>
          </a:xfrm>
        </p:spPr>
        <p:txBody>
          <a:bodyPr>
            <a:normAutofit/>
          </a:bodyPr>
          <a:lstStyle/>
          <a:p>
            <a:pPr marL="731838" indent="-731838">
              <a:lnSpc>
                <a:spcPct val="80000"/>
              </a:lnSpc>
              <a:buNone/>
            </a:pPr>
            <a:r>
              <a:rPr lang="en-US" sz="2800" dirty="0" err="1">
                <a:solidFill>
                  <a:srgbClr val="0070C0"/>
                </a:solidFill>
              </a:rPr>
              <a:t>Buat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dengan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tabel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kebenaran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dari</a:t>
            </a:r>
            <a:r>
              <a:rPr lang="en-US" sz="2800" dirty="0">
                <a:solidFill>
                  <a:srgbClr val="0070C0"/>
                </a:solidFill>
              </a:rPr>
              <a:t> :</a:t>
            </a:r>
          </a:p>
          <a:p>
            <a:pPr marL="731838" indent="-731838">
              <a:lnSpc>
                <a:spcPct val="8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(A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Λ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¬B)</a:t>
            </a:r>
          </a:p>
          <a:p>
            <a:pPr marL="731838" indent="-731838">
              <a:lnSpc>
                <a:spcPct val="8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Arial" charset="0"/>
              </a:rPr>
              <a:t>(A V A)</a:t>
            </a:r>
          </a:p>
          <a:p>
            <a:pPr marL="731838" indent="-731838">
              <a:lnSpc>
                <a:spcPct val="8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Arial" charset="0"/>
              </a:rPr>
              <a:t>(A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Λ 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¬A) dan (A V ¬A)</a:t>
            </a:r>
          </a:p>
          <a:p>
            <a:pPr marL="731838" indent="-731838">
              <a:lnSpc>
                <a:spcPct val="8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Apakah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(A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B)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mempunyai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nilai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kebenaran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 yang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sama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dengan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(B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A),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buktikan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dengan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table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kebenaran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!</a:t>
            </a:r>
          </a:p>
          <a:p>
            <a:pPr marL="731838" indent="-731838">
              <a:lnSpc>
                <a:spcPct val="8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Apakah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(A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B)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C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mempunyai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nilai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kebenaran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yang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sama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dengan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A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(B </a:t>
            </a:r>
            <a:r>
              <a:rPr lang="el-GR" sz="2800" dirty="0">
                <a:solidFill>
                  <a:srgbClr val="0070C0"/>
                </a:solidFill>
                <a:cs typeface="Arial" charset="0"/>
              </a:rPr>
              <a:t>→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C),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buktikan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dengan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 table </a:t>
            </a:r>
            <a:r>
              <a:rPr lang="en-US" sz="2800" dirty="0" err="1">
                <a:solidFill>
                  <a:srgbClr val="0070C0"/>
                </a:solidFill>
                <a:cs typeface="Arial" charset="0"/>
              </a:rPr>
              <a:t>kebenaran</a:t>
            </a:r>
            <a:r>
              <a:rPr lang="en-US" sz="2800" dirty="0">
                <a:solidFill>
                  <a:srgbClr val="0070C0"/>
                </a:solidFill>
                <a:cs typeface="Arial" charset="0"/>
              </a:rPr>
              <a:t>!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7772400" cy="93978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</a:rPr>
              <a:t>TABEL KEBENARAN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188076"/>
          </a:xfrm>
        </p:spPr>
        <p:txBody>
          <a:bodyPr rtlCol="0">
            <a:noAutofit/>
          </a:bodyPr>
          <a:lstStyle/>
          <a:p>
            <a:pPr marL="596818" indent="-59681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fi-FI" sz="2800"/>
              <a:t>Setiap proposisi harus memiliki nilai kebenaran</a:t>
            </a:r>
            <a:endParaRPr lang="fi-FI" sz="2800" dirty="0"/>
          </a:p>
          <a:p>
            <a:pPr marL="596818" indent="-59681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err="1"/>
              <a:t>sistematis</a:t>
            </a:r>
            <a:r>
              <a:rPr lang="en-US" sz="2800"/>
              <a:t> nilai-nilai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proposisi-proposisi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endParaRPr lang="en-US" sz="2800" dirty="0"/>
          </a:p>
          <a:p>
            <a:pPr marL="596818" indent="-59681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/>
              <a:t>Dapat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argumen</a:t>
            </a:r>
            <a:r>
              <a:rPr lang="en-US" sz="2800" dirty="0"/>
              <a:t> yang </a:t>
            </a:r>
            <a:r>
              <a:rPr lang="en-US" sz="2800" dirty="0" err="1"/>
              <a:t>rumit</a:t>
            </a:r>
            <a:endParaRPr lang="en-US" sz="2800" dirty="0"/>
          </a:p>
          <a:p>
            <a:pPr marL="596818" indent="-59681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yang </a:t>
            </a:r>
            <a:r>
              <a:rPr lang="en-US" sz="2800" dirty="0" err="1"/>
              <a:t>termuat</a:t>
            </a:r>
            <a:r>
              <a:rPr lang="en-US" sz="2800" dirty="0"/>
              <a:t> yang </a:t>
            </a:r>
            <a:r>
              <a:rPr lang="en-US" sz="2800" dirty="0" err="1"/>
              <a:t>berlainan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endParaRPr lang="en-US" sz="2800" dirty="0"/>
          </a:p>
          <a:p>
            <a:pPr marL="596818" indent="-59681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sz="2800" dirty="0"/>
          </a:p>
          <a:p>
            <a:pPr marL="526622" indent="-3839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93978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chemeClr val="tx1"/>
                </a:solidFill>
                <a:latin typeface="Comic Sans MS" pitchFamily="66" charset="0"/>
              </a:rPr>
              <a:t>TRUTH TABLE? HOW?</a:t>
            </a:r>
            <a:endParaRPr lang="en-US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5798" y="1357298"/>
            <a:ext cx="8503920" cy="1830514"/>
          </a:xfrm>
        </p:spPr>
        <p:txBody>
          <a:bodyPr>
            <a:noAutofit/>
          </a:bodyPr>
          <a:lstStyle/>
          <a:p>
            <a:r>
              <a:rPr lang="en-US" sz="2800"/>
              <a:t>Blok logika dengan n input, terdapat 2</a:t>
            </a:r>
            <a:r>
              <a:rPr lang="en-US" sz="2800" baseline="30000"/>
              <a:t>n</a:t>
            </a:r>
            <a:r>
              <a:rPr lang="en-US" sz="2800"/>
              <a:t> entri di dalam tabel kebenaran, karena terdapat banyak kemungkinan kombinasi nilai-nilai input. </a:t>
            </a:r>
          </a:p>
          <a:p>
            <a:pPr>
              <a:buNone/>
            </a:pPr>
            <a:r>
              <a:rPr lang="en-US" sz="2800"/>
              <a:t>Contoh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2976" y="3286124"/>
            <a:ext cx="4572032" cy="292895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/>
              <a:t>Sebuah fungsi logika dengan satu input A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2</a:t>
            </a:r>
            <a:r>
              <a:rPr lang="en-US" sz="2800" baseline="30000"/>
              <a:t>1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</a:pPr>
            <a:r>
              <a:rPr lang="en-US" sz="2800">
                <a:sym typeface="Wingdings" pitchFamily="2" charset="2"/>
              </a:rPr>
              <a:t>Pernyataan bernilai True/Benar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</a:pPr>
            <a:r>
              <a:rPr lang="en-US" sz="2800">
                <a:sym typeface="Wingdings" pitchFamily="2" charset="2"/>
              </a:rPr>
              <a:t>Pernyataan bernilai False/Salah</a:t>
            </a:r>
            <a:endParaRPr lang="en-US" sz="280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00892" y="3571876"/>
          <a:ext cx="833421" cy="20002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6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929322" y="4071942"/>
            <a:ext cx="428628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880" y="285728"/>
            <a:ext cx="8534400" cy="758952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chemeClr val="tx1"/>
                </a:solidFill>
                <a:latin typeface="Comic Sans MS" pitchFamily="66" charset="0"/>
              </a:rPr>
              <a:t>Lanj...</a:t>
            </a:r>
            <a:endParaRPr lang="en-US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214422"/>
            <a:ext cx="8143932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input p , q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baseline="300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23844"/>
              </p:ext>
            </p:extLst>
          </p:nvPr>
        </p:nvGraphicFramePr>
        <p:xfrm>
          <a:off x="5929322" y="2143116"/>
          <a:ext cx="2571768" cy="300039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1472" y="1857364"/>
            <a:ext cx="37862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6928" indent="-514300">
              <a:buFont typeface="+mj-lt"/>
              <a:buAutoNum type="arabicParenR"/>
              <a:defRPr/>
            </a:pPr>
            <a:r>
              <a:rPr lang="fi-FI" sz="2800" dirty="0"/>
              <a:t>Pernyt pertama benar, kedua benar</a:t>
            </a:r>
            <a:endParaRPr lang="en-US" sz="2800" dirty="0"/>
          </a:p>
          <a:p>
            <a:pPr marL="656928" indent="-514300">
              <a:buFont typeface="+mj-lt"/>
              <a:buAutoNum type="arabicParenR"/>
              <a:defRPr/>
            </a:pPr>
            <a:r>
              <a:rPr lang="fi-FI" sz="2800" dirty="0"/>
              <a:t>Pernyt pertama benar, kedua salah</a:t>
            </a:r>
            <a:endParaRPr lang="en-US" sz="2800" dirty="0"/>
          </a:p>
          <a:p>
            <a:pPr marL="656928" indent="-514300">
              <a:buFont typeface="+mj-lt"/>
              <a:buAutoNum type="arabicParenR"/>
              <a:defRPr/>
            </a:pPr>
            <a:r>
              <a:rPr lang="fi-FI" sz="2800" dirty="0"/>
              <a:t>Pernyt pertama salah, kedua benar</a:t>
            </a:r>
            <a:endParaRPr lang="en-US" sz="2800" dirty="0"/>
          </a:p>
          <a:p>
            <a:pPr marL="656928" indent="-514300">
              <a:buFont typeface="+mj-lt"/>
              <a:buAutoNum type="arabicParenR"/>
              <a:defRPr/>
            </a:pPr>
            <a:r>
              <a:rPr lang="fi-FI" sz="2800" dirty="0"/>
              <a:t>Pernyt pertama salah, kedua salah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4714876" y="2500306"/>
            <a:ext cx="571504" cy="221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472" y="5572140"/>
            <a:ext cx="8143932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input A , B, C ?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baseline="300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500174"/>
            <a:ext cx="7772400" cy="178595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Comic Sans MS" pitchFamily="66" charset="0"/>
              </a:rPr>
              <a:t>Nilai Kebenaran Dari Operasi Proposisi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</a:rPr>
              <a:t>Negation / Negasi (</a:t>
            </a:r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¬ )</a:t>
            </a:r>
            <a:endParaRPr lang="en-US" sz="3600" b="1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1616200"/>
          </a:xfrm>
        </p:spPr>
        <p:txBody>
          <a:bodyPr>
            <a:noAutofit/>
          </a:bodyPr>
          <a:lstStyle/>
          <a:p>
            <a:r>
              <a:rPr lang="en-US" sz="2800"/>
              <a:t>Negasi dari suatu pernyataan yang bernilai </a:t>
            </a:r>
            <a:r>
              <a:rPr lang="en-US" sz="2800">
                <a:solidFill>
                  <a:srgbClr val="C00000"/>
                </a:solidFill>
              </a:rPr>
              <a:t>benar</a:t>
            </a:r>
            <a:r>
              <a:rPr lang="en-US" sz="2800"/>
              <a:t> adalah </a:t>
            </a:r>
            <a:r>
              <a:rPr lang="en-US" sz="2800">
                <a:solidFill>
                  <a:srgbClr val="C00000"/>
                </a:solidFill>
              </a:rPr>
              <a:t>salah</a:t>
            </a:r>
            <a:r>
              <a:rPr lang="en-US" sz="2800"/>
              <a:t> dan negasi dari suatu pernyataan yang bernilai </a:t>
            </a:r>
            <a:r>
              <a:rPr lang="en-US" sz="2800">
                <a:solidFill>
                  <a:srgbClr val="C00000"/>
                </a:solidFill>
              </a:rPr>
              <a:t>salah</a:t>
            </a:r>
            <a:r>
              <a:rPr lang="en-US" sz="2800"/>
              <a:t> adalah </a:t>
            </a:r>
            <a:r>
              <a:rPr lang="en-US" sz="2800">
                <a:solidFill>
                  <a:srgbClr val="C00000"/>
                </a:solidFill>
              </a:rPr>
              <a:t>benar.</a:t>
            </a:r>
            <a:r>
              <a:rPr lang="en-US" sz="2800"/>
              <a:t> </a:t>
            </a:r>
          </a:p>
          <a:p>
            <a:pPr>
              <a:buNone/>
            </a:pPr>
            <a:endParaRPr lang="en-US" sz="2800"/>
          </a:p>
        </p:txBody>
      </p:sp>
      <p:graphicFrame>
        <p:nvGraphicFramePr>
          <p:cNvPr id="5" name="Group 159"/>
          <p:cNvGraphicFramePr>
            <a:graphicFrameLocks/>
          </p:cNvGraphicFramePr>
          <p:nvPr/>
        </p:nvGraphicFramePr>
        <p:xfrm>
          <a:off x="2857488" y="3214687"/>
          <a:ext cx="2500314" cy="196810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4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035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¬ 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35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035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9690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Conjunction / Konjungsi (</a:t>
            </a:r>
            <a:r>
              <a:rPr lang="el-GR" sz="3600" b="1">
                <a:latin typeface="Comic Sans MS" pitchFamily="66" charset="0"/>
              </a:rPr>
              <a:t>Λ</a:t>
            </a:r>
            <a:r>
              <a:rPr lang="en-US" sz="3600" b="1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503920" cy="14018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i="1" dirty="0">
                <a:cs typeface="Arial" charset="0"/>
              </a:rPr>
              <a:t>p dan</a:t>
            </a:r>
            <a:r>
              <a:rPr lang="en-US" sz="2800" i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 i="1" dirty="0">
                <a:cs typeface="Arial" charset="0"/>
              </a:rPr>
              <a:t>q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dinyatakan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Arial" charset="0"/>
              </a:rPr>
              <a:t>benar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apabila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Arial" charset="0"/>
              </a:rPr>
              <a:t>kedua</a:t>
            </a:r>
            <a:r>
              <a:rPr lang="en-US" sz="28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Arial" charset="0"/>
              </a:rPr>
              <a:t>pernyataan</a:t>
            </a:r>
            <a:r>
              <a:rPr lang="en-US" sz="28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sz="2800" dirty="0" err="1">
                <a:cs typeface="Arial" charset="0"/>
              </a:rPr>
              <a:t>bernilai</a:t>
            </a:r>
            <a:r>
              <a:rPr lang="en-US" sz="2800" dirty="0">
                <a:cs typeface="Arial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cs typeface="Arial" charset="0"/>
              </a:rPr>
              <a:t>benar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Group 175"/>
          <p:cNvGraphicFramePr>
            <a:graphicFrameLocks/>
          </p:cNvGraphicFramePr>
          <p:nvPr/>
        </p:nvGraphicFramePr>
        <p:xfrm>
          <a:off x="2285985" y="2928933"/>
          <a:ext cx="4214841" cy="292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1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l-GR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Λ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q</a:t>
                      </a:r>
                      <a:endParaRPr kumimoji="0" lang="el-G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Disjunction / Disjungsi (V)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142984"/>
            <a:ext cx="8503920" cy="17590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>
                <a:cs typeface="Arial" charset="0"/>
              </a:rPr>
              <a:t>Disjungsi penggabungan dua buah pernyataan </a:t>
            </a:r>
            <a:r>
              <a:rPr lang="en-US" sz="2800" i="1">
                <a:cs typeface="Arial" charset="0"/>
              </a:rPr>
              <a:t>p dan</a:t>
            </a:r>
            <a:r>
              <a:rPr lang="en-US" sz="2800" i="1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 i="1">
                <a:cs typeface="Arial" charset="0"/>
              </a:rPr>
              <a:t>q,  p atau</a:t>
            </a:r>
            <a:r>
              <a:rPr lang="en-US" sz="2800" i="1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 i="1">
                <a:cs typeface="Arial" charset="0"/>
              </a:rPr>
              <a:t>q</a:t>
            </a:r>
            <a:r>
              <a:rPr lang="en-US" sz="2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dinyatakan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salah</a:t>
            </a:r>
            <a:r>
              <a:rPr lang="en-US" sz="2800">
                <a:cs typeface="Arial" charset="0"/>
              </a:rPr>
              <a:t> apabila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kedua pernyataan bernilai salah</a:t>
            </a:r>
            <a:endParaRPr lang="en-US" sz="2800">
              <a:solidFill>
                <a:srgbClr val="C00000"/>
              </a:solidFill>
            </a:endParaRPr>
          </a:p>
        </p:txBody>
      </p:sp>
      <p:graphicFrame>
        <p:nvGraphicFramePr>
          <p:cNvPr id="4" name="Group 175"/>
          <p:cNvGraphicFramePr>
            <a:graphicFrameLocks/>
          </p:cNvGraphicFramePr>
          <p:nvPr/>
        </p:nvGraphicFramePr>
        <p:xfrm>
          <a:off x="2143108" y="2857494"/>
          <a:ext cx="4357718" cy="328615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pv </a:t>
                      </a: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l-G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58204" cy="725470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Implication / Implikasi (</a:t>
            </a:r>
            <a:r>
              <a:rPr lang="en-US" sz="3600" b="1">
                <a:solidFill>
                  <a:schemeClr val="tx1"/>
                </a:solidFill>
                <a:latin typeface="Comic Sans MS" pitchFamily="66" charset="0"/>
                <a:cs typeface="Arial" charset="0"/>
                <a:sym typeface="Wingdings" pitchFamily="2" charset="2"/>
              </a:rPr>
              <a:t>)</a:t>
            </a:r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503920" cy="14018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i="1">
                <a:cs typeface="Arial" charset="0"/>
              </a:rPr>
              <a:t>p </a:t>
            </a:r>
            <a:r>
              <a:rPr lang="en-US" sz="2800" b="1">
                <a:cs typeface="Arial" charset="0"/>
                <a:sym typeface="Wingdings" pitchFamily="2" charset="2"/>
              </a:rPr>
              <a:t> </a:t>
            </a:r>
            <a:r>
              <a:rPr lang="en-US" sz="2800" i="1">
                <a:cs typeface="Arial" charset="0"/>
              </a:rPr>
              <a:t>q</a:t>
            </a:r>
            <a:r>
              <a:rPr lang="en-US" sz="28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800">
                <a:cs typeface="Arial" charset="0"/>
              </a:rPr>
              <a:t>bernilai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salah</a:t>
            </a:r>
            <a:r>
              <a:rPr lang="en-US" sz="2800">
                <a:cs typeface="Arial" charset="0"/>
              </a:rPr>
              <a:t> apabila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pernyataan pertama benar </a:t>
            </a:r>
            <a:r>
              <a:rPr lang="en-US" sz="2800">
                <a:cs typeface="Arial" charset="0"/>
              </a:rPr>
              <a:t>dan </a:t>
            </a:r>
            <a:r>
              <a:rPr lang="en-US" sz="2800">
                <a:solidFill>
                  <a:srgbClr val="C00000"/>
                </a:solidFill>
                <a:cs typeface="Arial" charset="0"/>
              </a:rPr>
              <a:t>pernyataan kedua salah</a:t>
            </a:r>
            <a:r>
              <a:rPr lang="en-US" sz="2800">
                <a:cs typeface="Arial" charset="0"/>
              </a:rPr>
              <a:t>, selain itu bernilai benar.</a:t>
            </a:r>
            <a:endParaRPr lang="en-US" sz="2800"/>
          </a:p>
        </p:txBody>
      </p:sp>
      <p:graphicFrame>
        <p:nvGraphicFramePr>
          <p:cNvPr id="4" name="Group 175"/>
          <p:cNvGraphicFramePr>
            <a:graphicFrameLocks/>
          </p:cNvGraphicFramePr>
          <p:nvPr/>
        </p:nvGraphicFramePr>
        <p:xfrm>
          <a:off x="2285984" y="2928933"/>
          <a:ext cx="3857652" cy="2928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0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 q</a:t>
                      </a:r>
                      <a:endParaRPr kumimoji="0" lang="el-G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1101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0249" marR="110249" marT="55126" marB="551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1099</TotalTime>
  <Words>575</Words>
  <Application>Microsoft Office PowerPoint</Application>
  <PresentationFormat>On-screen Show (4:3)</PresentationFormat>
  <Paragraphs>180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Comic Sans MS</vt:lpstr>
      <vt:lpstr>Franklin Gothic Book</vt:lpstr>
      <vt:lpstr>Perpetua</vt:lpstr>
      <vt:lpstr>Wingdings 2</vt:lpstr>
      <vt:lpstr>Equity</vt:lpstr>
      <vt:lpstr>TABEL KEBENARAN</vt:lpstr>
      <vt:lpstr>TABEL KEBENARAN</vt:lpstr>
      <vt:lpstr>TRUTH TABLE? HOW?</vt:lpstr>
      <vt:lpstr>Lanj...</vt:lpstr>
      <vt:lpstr>Nilai Kebenaran Dari Operasi Proposisi</vt:lpstr>
      <vt:lpstr>Negation / Negasi (¬ )</vt:lpstr>
      <vt:lpstr>Conjunction / Konjungsi (Λ)</vt:lpstr>
      <vt:lpstr>Disjunction / Disjungsi (V)</vt:lpstr>
      <vt:lpstr>Implication / Implikasi ()</vt:lpstr>
      <vt:lpstr>Bi Implication /  Bi Implikasi (↔ )</vt:lpstr>
      <vt:lpstr>Contoh 1. </vt:lpstr>
      <vt:lpstr>(p v q) v p</vt:lpstr>
      <vt:lpstr>Contoh 2. </vt:lpstr>
      <vt:lpstr>Validitas Argumen dengan Tabel Kebenaran</vt:lpstr>
      <vt:lpstr>Contoh.</vt:lpstr>
      <vt:lpstr>Contoh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 KEBENARAN</dc:title>
  <dc:creator>Nur Rochmah</dc:creator>
  <cp:lastModifiedBy>Lenovo</cp:lastModifiedBy>
  <cp:revision>41</cp:revision>
  <dcterms:created xsi:type="dcterms:W3CDTF">2013-09-23T09:13:30Z</dcterms:created>
  <dcterms:modified xsi:type="dcterms:W3CDTF">2021-10-05T06:31:16Z</dcterms:modified>
</cp:coreProperties>
</file>