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38" r:id="rId2"/>
    <p:sldId id="437" r:id="rId3"/>
    <p:sldId id="482" r:id="rId4"/>
    <p:sldId id="483" r:id="rId5"/>
    <p:sldId id="440" r:id="rId6"/>
    <p:sldId id="484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54F085-6CA5-4878-A320-5C6A8205732B}">
          <p14:sldIdLst>
            <p14:sldId id="438"/>
            <p14:sldId id="437"/>
            <p14:sldId id="482"/>
            <p14:sldId id="483"/>
            <p14:sldId id="440"/>
            <p14:sldId id="4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0000"/>
    <a:srgbClr val="D9D9D9"/>
    <a:srgbClr val="BDA3AE"/>
    <a:srgbClr val="660033"/>
    <a:srgbClr val="EACCBC"/>
    <a:srgbClr val="DBD2CB"/>
    <a:srgbClr val="A5A5A5"/>
    <a:srgbClr val="C9C9A7"/>
    <a:srgbClr val="B8B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2" autoAdjust="0"/>
    <p:restoredTop sz="96408" autoAdjust="0"/>
  </p:normalViewPr>
  <p:slideViewPr>
    <p:cSldViewPr snapToGrid="0">
      <p:cViewPr varScale="1">
        <p:scale>
          <a:sx n="124" d="100"/>
          <a:sy n="124" d="100"/>
        </p:scale>
        <p:origin x="87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7CD97-B5DA-4B58-A82F-7001D08F497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C850-FDBE-4DAA-8A35-8B776EB4D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5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20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88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0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0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72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0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5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66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5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2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7B91C-8D42-4156-A15F-64C3171362A7}" type="datetimeFigureOut">
              <a:rPr lang="ko-KR" altLang="en-US" smtClean="0"/>
              <a:t>2019-01-09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6ADF-CA70-430B-BC1E-8B44A1043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2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14080" y="144058"/>
            <a:ext cx="788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CGA_RDL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</a:rPr>
              <a:t>Architecture</a:t>
            </a:r>
            <a:endParaRPr lang="en-US" altLang="ko-KR" sz="20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Process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58" y="928035"/>
            <a:ext cx="5449929" cy="543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46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14080" y="144058"/>
            <a:ext cx="788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Syntax of </a:t>
            </a:r>
            <a:r>
              <a:rPr lang="en-US" altLang="ko-KR" sz="2000" dirty="0" err="1" smtClean="0">
                <a:latin typeface="+mn-ea"/>
              </a:rPr>
              <a:t>stc</a:t>
            </a:r>
            <a:r>
              <a:rPr lang="en-US" altLang="ko-KR" sz="2000" dirty="0" smtClean="0">
                <a:latin typeface="+mn-ea"/>
              </a:rPr>
              <a:t> (template)</a:t>
            </a:r>
            <a:endParaRPr lang="en-US" altLang="ko-KR" sz="20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0071" y="1267644"/>
            <a:ext cx="571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24292E"/>
                </a:solidFill>
                <a:latin typeface="-apple-system"/>
              </a:rPr>
              <a:t>+&lt;+$variable</a:t>
            </a:r>
            <a:r>
              <a:rPr lang="en-US" altLang="ko-KR" sz="1200" b="1" dirty="0" smtClean="0">
                <a:solidFill>
                  <a:srgbClr val="24292E"/>
                </a:solidFill>
                <a:latin typeface="-apple-system"/>
              </a:rPr>
              <a:t>+&gt;+</a:t>
            </a:r>
          </a:p>
          <a:p>
            <a:endParaRPr lang="en-US" altLang="ko-KR" sz="12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Example) 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Database :  $hash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{“ABC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”} = 123</a:t>
            </a:r>
          </a:p>
          <a:p>
            <a:endParaRPr lang="en-US" altLang="ko-KR" sz="12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 err="1" smtClean="0">
                <a:solidFill>
                  <a:srgbClr val="24292E"/>
                </a:solidFill>
                <a:latin typeface="-apple-system"/>
              </a:rPr>
              <a:t>Stc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 (Template file) : 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       </a:t>
            </a:r>
            <a:r>
              <a:rPr lang="en-US" altLang="ko-KR" sz="1200" dirty="0" err="1" smtClean="0">
                <a:solidFill>
                  <a:srgbClr val="24292E"/>
                </a:solidFill>
                <a:latin typeface="-apple-system"/>
              </a:rPr>
              <a:t>printf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(“%d”,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-apple-system"/>
              </a:rPr>
              <a:t>+&lt;+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$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hash{“ABC”}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-apple-system"/>
              </a:rPr>
              <a:t>+&gt;+</a:t>
            </a:r>
            <a:r>
              <a:rPr lang="en-US" altLang="ko-KR" sz="1200" dirty="0" smtClean="0">
                <a:solidFill>
                  <a:srgbClr val="7030A0"/>
                </a:solidFill>
                <a:latin typeface="-apple-system"/>
              </a:rPr>
              <a:t> 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); 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  <a:sym typeface="Wingdings" panose="05000000000000000000" pitchFamily="2" charset="2"/>
              </a:rPr>
              <a:t>Output :  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  <a:sym typeface="Wingdings" panose="05000000000000000000" pitchFamily="2" charset="2"/>
              </a:rPr>
              <a:t> 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  <a:sym typeface="Wingdings" panose="05000000000000000000" pitchFamily="2" charset="2"/>
              </a:rPr>
              <a:t>      </a:t>
            </a:r>
            <a:r>
              <a:rPr lang="en-US" altLang="ko-KR" sz="1200" dirty="0" err="1" smtClean="0">
                <a:solidFill>
                  <a:srgbClr val="24292E"/>
                </a:solidFill>
                <a:latin typeface="-apple-system"/>
              </a:rPr>
              <a:t>printf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(“%d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”,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-apple-system"/>
              </a:rPr>
              <a:t>123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); </a:t>
            </a:r>
            <a:endParaRPr lang="ko-KR" altLang="en-US" sz="1200" dirty="0"/>
          </a:p>
        </p:txBody>
      </p:sp>
      <p:sp>
        <p:nvSpPr>
          <p:cNvPr id="64" name="Rectangle 63"/>
          <p:cNvSpPr/>
          <p:nvPr/>
        </p:nvSpPr>
        <p:spPr>
          <a:xfrm>
            <a:off x="1180071" y="3445646"/>
            <a:ext cx="5715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IFEQUAL(+&lt;+$</a:t>
            </a:r>
            <a:r>
              <a:rPr lang="en-US" altLang="ko-KR" sz="1200" b="1" dirty="0" err="1"/>
              <a:t>Related_Manager</a:t>
            </a:r>
            <a:r>
              <a:rPr lang="en-US" altLang="ko-KR" sz="1200" b="1" dirty="0"/>
              <a:t>{</a:t>
            </a:r>
            <a:r>
              <a:rPr lang="en-US" altLang="ko-KR" sz="1200" b="1" dirty="0" err="1"/>
              <a:t>vif</a:t>
            </a:r>
            <a:r>
              <a:rPr lang="en-US" altLang="ko-KR" sz="1200" b="1" dirty="0"/>
              <a:t>}{VALUE}+&gt;+ </a:t>
            </a:r>
            <a:r>
              <a:rPr lang="en-US" altLang="ko-KR" sz="1200" b="1" dirty="0" err="1"/>
              <a:t>eq</a:t>
            </a:r>
            <a:r>
              <a:rPr lang="en-US" altLang="ko-KR" sz="1200" b="1" dirty="0"/>
              <a:t> "O</a:t>
            </a:r>
            <a:r>
              <a:rPr lang="en-US" altLang="ko-KR" sz="1200" b="1" dirty="0"/>
              <a:t>"</a:t>
            </a:r>
            <a:r>
              <a:rPr lang="en-US" altLang="ko-KR" sz="1200" b="1" dirty="0"/>
              <a:t>) +{{+ </a:t>
            </a:r>
          </a:p>
          <a:p>
            <a:r>
              <a:rPr lang="en-US" altLang="ko-KR" sz="1200" b="1" dirty="0"/>
              <a:t>	</a:t>
            </a:r>
            <a:r>
              <a:rPr lang="en-US" altLang="ko-KR" sz="1200" b="1" dirty="0"/>
              <a:t>statements….</a:t>
            </a:r>
          </a:p>
          <a:p>
            <a:r>
              <a:rPr lang="en-US" altLang="ko-KR" sz="1200" b="1" dirty="0"/>
              <a:t>+}}+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Example) 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Database : $hash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{“ABC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”} = 123</a:t>
            </a:r>
          </a:p>
          <a:p>
            <a:endParaRPr lang="en-US" altLang="ko-KR" sz="1200" b="1" u="sng" dirty="0" smtClean="0">
              <a:solidFill>
                <a:srgbClr val="7030A0"/>
              </a:solidFill>
              <a:latin typeface="-apple-system"/>
            </a:endParaRPr>
          </a:p>
          <a:p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Stc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(Template file) : </a:t>
            </a:r>
          </a:p>
          <a:p>
            <a:r>
              <a:rPr lang="en-US" altLang="ko-KR" sz="1200" b="1" dirty="0" smtClean="0">
                <a:solidFill>
                  <a:srgbClr val="7030A0"/>
                </a:solidFill>
                <a:latin typeface="-apple-system"/>
              </a:rPr>
              <a:t>   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-apple-system"/>
              </a:rPr>
              <a:t>IFEQUAL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(</a:t>
            </a:r>
            <a:r>
              <a:rPr lang="en-US" altLang="ko-KR" sz="1200" dirty="0" smtClean="0"/>
              <a:t>+&lt;+$hash{ABC}+&gt;+ </a:t>
            </a:r>
            <a:r>
              <a:rPr lang="en-US" altLang="ko-KR" sz="1200" dirty="0" err="1" smtClean="0"/>
              <a:t>eq</a:t>
            </a:r>
            <a:r>
              <a:rPr lang="en-US" altLang="ko-KR" sz="1200" dirty="0" smtClean="0"/>
              <a:t> 123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)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+{{+ </a:t>
            </a:r>
          </a:p>
          <a:p>
            <a:r>
              <a:rPr lang="en-US" altLang="ko-KR" sz="1200" dirty="0"/>
              <a:t>	statements….</a:t>
            </a:r>
          </a:p>
          <a:p>
            <a:r>
              <a:rPr lang="en-US" altLang="ko-KR" sz="1200" b="1" dirty="0" smtClean="0">
                <a:solidFill>
                  <a:srgbClr val="7030A0"/>
                </a:solidFill>
                <a:latin typeface="-apple-system"/>
              </a:rPr>
              <a:t>    </a:t>
            </a:r>
            <a:r>
              <a:rPr lang="en-US" altLang="ko-KR" sz="1200" b="1" u="sng" dirty="0" smtClean="0">
                <a:solidFill>
                  <a:srgbClr val="7030A0"/>
                </a:solidFill>
                <a:latin typeface="-apple-system"/>
              </a:rPr>
              <a:t>+}}+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Output :</a:t>
            </a:r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  <a:sym typeface="Wingdings" panose="05000000000000000000" pitchFamily="2" charset="2"/>
              </a:rPr>
              <a:t>    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statements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180071" y="3191730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Conditional </a:t>
            </a:r>
            <a:r>
              <a:rPr lang="en-US" altLang="ko-KR" sz="1400" b="1" u="sng" dirty="0">
                <a:solidFill>
                  <a:srgbClr val="24292E"/>
                </a:solidFill>
                <a:latin typeface="-apple-system"/>
              </a:rPr>
              <a:t>Syntax : Print statements… if true , But print nothing if false.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180071" y="1013728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Replacement </a:t>
            </a:r>
            <a:r>
              <a:rPr lang="en-US" altLang="ko-KR" sz="1400" b="1" u="sng" dirty="0">
                <a:solidFill>
                  <a:srgbClr val="24292E"/>
                </a:solidFill>
                <a:latin typeface="-apple-system"/>
              </a:rPr>
              <a:t>Syntax : Print </a:t>
            </a:r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value of variable.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2707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14080" y="144058"/>
            <a:ext cx="788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Syntax of </a:t>
            </a:r>
            <a:r>
              <a:rPr lang="en-US" altLang="ko-KR" sz="2000" dirty="0" err="1">
                <a:latin typeface="+mn-ea"/>
              </a:rPr>
              <a:t>stc</a:t>
            </a:r>
            <a:r>
              <a:rPr lang="en-US" altLang="ko-KR" sz="2000" dirty="0">
                <a:latin typeface="+mn-ea"/>
              </a:rPr>
              <a:t> (template)</a:t>
            </a:r>
            <a:endParaRPr lang="en-US" altLang="ko-KR" sz="20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7839" y="1267644"/>
            <a:ext cx="571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ITERATE %hash +&lt;&lt;+ ITKEY ITVALUE </a:t>
            </a:r>
            <a:endParaRPr lang="en-US" altLang="ko-KR" sz="1200" b="1" dirty="0"/>
          </a:p>
          <a:p>
            <a:r>
              <a:rPr lang="en-US" altLang="ko-KR" sz="1200" b="1" dirty="0"/>
              <a:t>	statements….</a:t>
            </a:r>
          </a:p>
          <a:p>
            <a:r>
              <a:rPr lang="en-US" altLang="ko-KR" sz="1200" b="1" dirty="0"/>
              <a:t>+&gt;&gt;+</a:t>
            </a:r>
          </a:p>
          <a:p>
            <a:endParaRPr lang="en-US" altLang="ko-KR" sz="12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MODULE{telltale}{LEFT}{MODULE} = telltale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$MODULE{telltale}{LEFT}{DPID} = LEFT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$MODULE{telltale}{LEFT}{duration} = 70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$MODULE{telltale}{LEFT}{x1} = 50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$MODULE{telltale}{LEFT}{y1} = 100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$MODULE{telltale}{RIGHT}{MODULE} = telltale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$MODULE{telltale}{RIGHT}{DPID} = RIGHT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$MODULE{telltale}{RIGHT}{duration} = 500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$MODULE{telltale}{RIGHT}{x1} = 4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$MODULE{telltale}{RIGHT}{y1} = 40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}{CAN}{MODULE} = 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}{CAN}{DPID} = CAN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}{CAN}{duration} = 700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}{CAN}{x1} = 7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}{CAN}{y1} = 70</a:t>
            </a:r>
          </a:p>
          <a:p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7839" y="1013728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Loop Syntax </a:t>
            </a:r>
            <a:r>
              <a:rPr lang="en-US" altLang="ko-KR" sz="1400" b="1" u="sng" dirty="0">
                <a:solidFill>
                  <a:srgbClr val="24292E"/>
                </a:solidFill>
                <a:latin typeface="-apple-system"/>
              </a:rPr>
              <a:t>: </a:t>
            </a:r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replace hash key and value </a:t>
            </a:r>
            <a:r>
              <a:rPr lang="en-US" altLang="ko-KR" sz="1400" b="1" u="sng" dirty="0" err="1" smtClean="0">
                <a:solidFill>
                  <a:srgbClr val="24292E"/>
                </a:solidFill>
                <a:latin typeface="-apple-system"/>
              </a:rPr>
              <a:t>iterately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4102" y="2131541"/>
            <a:ext cx="42098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Stc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(Template file) : </a:t>
            </a:r>
            <a:endParaRPr lang="en-US" altLang="ko-KR" sz="1200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ITERATE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%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MODULE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+&lt;&lt;+ ITKEY  ITVALUE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ITKEY -&gt;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ITERATE %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MODULE{ITKEY}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+&lt;&lt;+ IT2KEY  IT2VALUE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    IT2KEY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+&gt;&gt;+</a:t>
            </a:r>
          </a:p>
          <a:p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b="1" u="sng" dirty="0">
                <a:solidFill>
                  <a:srgbClr val="7030A0"/>
                </a:solidFill>
                <a:latin typeface="-apple-system"/>
              </a:rPr>
              <a:t>+&gt;&gt;+</a:t>
            </a:r>
          </a:p>
          <a:p>
            <a:endParaRPr lang="en-US" altLang="ko-KR" sz="12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  <a:sym typeface="Wingdings" panose="05000000000000000000" pitchFamily="2" charset="2"/>
              </a:rPr>
              <a:t>Output :  </a:t>
            </a:r>
          </a:p>
          <a:p>
            <a:r>
              <a:rPr lang="en-US" altLang="ko-KR" sz="1200" dirty="0" smtClean="0">
                <a:solidFill>
                  <a:srgbClr val="24292E"/>
                </a:solidFill>
                <a:latin typeface="-apple-system"/>
              </a:rPr>
              <a:t>  telltale 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-&gt;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LEFT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RIGHT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</a:t>
            </a:r>
            <a:r>
              <a:rPr lang="en-US" altLang="ko-KR" sz="12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-&gt;</a:t>
            </a:r>
          </a:p>
          <a:p>
            <a:r>
              <a:rPr lang="en-US" altLang="ko-KR" sz="1200" dirty="0">
                <a:solidFill>
                  <a:srgbClr val="24292E"/>
                </a:solidFill>
                <a:latin typeface="-apple-system"/>
              </a:rPr>
              <a:t>    CAN</a:t>
            </a:r>
            <a:endParaRPr lang="ko-KR" altLang="en-US" sz="12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940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14080" y="144058"/>
            <a:ext cx="78834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Syntax of </a:t>
            </a:r>
            <a:r>
              <a:rPr lang="en-US" altLang="ko-KR" sz="2000" dirty="0" err="1">
                <a:latin typeface="+mn-ea"/>
              </a:rPr>
              <a:t>stc</a:t>
            </a:r>
            <a:r>
              <a:rPr lang="en-US" altLang="ko-KR" sz="2000" dirty="0">
                <a:latin typeface="+mn-ea"/>
              </a:rPr>
              <a:t> (template)</a:t>
            </a:r>
            <a:endParaRPr lang="en-US" altLang="ko-KR" sz="20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296" y="852572"/>
            <a:ext cx="3336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MODULE{telltale}{LEFT}{MODULE}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$MODULE{telltale}{LEFT}{DPID} = LEFT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$MODULE{telltale}{LEFT}{duration} = 70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$MODULE{telltale}{LEFT}{x1} = 50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$MODULE{telltale}{LEFT}{y1} = 100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$MODULE{telltale}{RIGHT}{MODULE}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$MODULE{telltale}{RIGHT}{DPID} = RIGHT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$MODULE{telltale}{RIGHT}{duration} = 500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$MODULE{telltale}{RIGHT}{x1} = 4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$MODULE{telltale}{RIGHT}{y1} = 40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}{CAN}{MODULE} = 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}{CAN}{DPID} = CAN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}{CAN}{duration} = 700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}{CAN}{x1} = 7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}{CAN}{y1} = 70</a:t>
            </a:r>
          </a:p>
          <a:p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7839" y="598128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Explanation of Loop Syntax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296" y="4125285"/>
            <a:ext cx="2861681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24292E"/>
                </a:solidFill>
                <a:latin typeface="-apple-system"/>
              </a:defRPr>
            </a:lvl1pPr>
          </a:lstStyle>
          <a:p>
            <a:r>
              <a:rPr lang="en-US" altLang="ko-KR" dirty="0" err="1"/>
              <a:t>Stc</a:t>
            </a:r>
            <a:r>
              <a:rPr lang="en-US" altLang="ko-KR" dirty="0"/>
              <a:t> (Template file) : </a:t>
            </a:r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ITERATE %</a:t>
            </a:r>
            <a:r>
              <a:rPr lang="en-US" altLang="ko-KR" dirty="0"/>
              <a:t>MODULE </a:t>
            </a:r>
            <a:r>
              <a:rPr lang="en-US" altLang="ko-KR" b="1" dirty="0">
                <a:solidFill>
                  <a:srgbClr val="7030A0"/>
                </a:solidFill>
              </a:rPr>
              <a:t>+&lt;&lt;+ ITKEY  ITVALUE</a:t>
            </a:r>
          </a:p>
          <a:p>
            <a:r>
              <a:rPr lang="en-US" altLang="ko-KR" dirty="0"/>
              <a:t>    ITKEY -&gt;</a:t>
            </a:r>
          </a:p>
          <a:p>
            <a:r>
              <a:rPr lang="en-US" altLang="ko-KR" dirty="0"/>
              <a:t>    ITERATE %MODULE{ITKEY} +&lt;&lt;+ IT2KEY  IT2VALUE</a:t>
            </a:r>
          </a:p>
          <a:p>
            <a:r>
              <a:rPr lang="en-US" altLang="ko-KR" dirty="0"/>
              <a:t>        IT2KEY</a:t>
            </a:r>
          </a:p>
          <a:p>
            <a:r>
              <a:rPr lang="en-US" altLang="ko-KR" dirty="0"/>
              <a:t>    +&gt;&gt;+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+&gt;&gt;+</a:t>
            </a:r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3075180" y="4125285"/>
            <a:ext cx="2864887" cy="132343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telltale -&gt;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800" b="1" dirty="0">
                <a:solidFill>
                  <a:srgbClr val="7030A0"/>
                </a:solidFill>
                <a:latin typeface="-apple-system"/>
              </a:rPr>
              <a:t>ITERATE %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MODULE{telltale} </a:t>
            </a:r>
            <a:r>
              <a:rPr lang="en-US" altLang="ko-KR" sz="800" b="1" dirty="0">
                <a:solidFill>
                  <a:srgbClr val="7030A0"/>
                </a:solidFill>
                <a:latin typeface="-apple-system"/>
              </a:rPr>
              <a:t>+&lt;&lt;+ IT2KEY  IT2VALUE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    IT2KEY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800" b="1" dirty="0" smtClean="0">
                <a:solidFill>
                  <a:srgbClr val="7030A0"/>
                </a:solidFill>
                <a:latin typeface="-apple-system"/>
              </a:rPr>
              <a:t>+&gt;&gt;+</a:t>
            </a: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800" dirty="0" err="1" smtClean="0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-&gt;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800" b="1" dirty="0">
                <a:solidFill>
                  <a:srgbClr val="7030A0"/>
                </a:solidFill>
                <a:latin typeface="-apple-system"/>
              </a:rPr>
              <a:t>ITERATE %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MODULE{</a:t>
            </a:r>
            <a:r>
              <a:rPr lang="en-US" altLang="ko-KR" sz="800" dirty="0" err="1" smtClean="0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} </a:t>
            </a:r>
            <a:r>
              <a:rPr lang="en-US" altLang="ko-KR" sz="800" b="1" dirty="0">
                <a:solidFill>
                  <a:srgbClr val="7030A0"/>
                </a:solidFill>
                <a:latin typeface="-apple-system"/>
              </a:rPr>
              <a:t>+&lt;&lt;+ IT2KEY  IT2VALUE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    IT2KEY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</a:t>
            </a:r>
            <a:r>
              <a:rPr lang="en-US" altLang="ko-KR" sz="800" b="1" dirty="0">
                <a:solidFill>
                  <a:srgbClr val="7030A0"/>
                </a:solidFill>
                <a:latin typeface="-apple-system"/>
              </a:rPr>
              <a:t>+&gt;&gt;+</a:t>
            </a:r>
            <a:endParaRPr lang="en-US" altLang="ko-KR" sz="800" b="1" dirty="0">
              <a:solidFill>
                <a:srgbClr val="7030A0"/>
              </a:solidFill>
              <a:latin typeface="-apple-system"/>
            </a:endParaRPr>
          </a:p>
          <a:p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endParaRPr lang="en-US" altLang="ko-KR" sz="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239" y="3579681"/>
            <a:ext cx="3308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ITKEY will replace with $MODULE’s key -&gt; telltale , </a:t>
            </a:r>
            <a:r>
              <a:rPr lang="en-US" altLang="ko-KR" sz="900" dirty="0" err="1" smtClean="0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9415" y="852572"/>
            <a:ext cx="3336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}{LEFT}{MODULE}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}{LEFT}{DPID} = LEFT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}{LEFT}{duration} = 70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}{LEFT}{x1} = 50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}{LEFT}{y1} = 100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}{RIGHT}{MODULE}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}{RIGHT}{DPID} = RIGHT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}{RIGHT}{duration} = 500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}{RIGHT}{x1} = 4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telltale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}{RIGHT}{y1} = 40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}{CAN}{MODULE} = 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}{CAN}{DPID} = CAN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}{CAN}{duration} = 700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}{CAN}{x1} = 7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b="1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}{CAN}{y1} = 70</a:t>
            </a:r>
          </a:p>
          <a:p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6270" y="4257605"/>
            <a:ext cx="79319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LEFT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RIGHT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6270" y="852572"/>
            <a:ext cx="3336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LEFT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LEFT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}{DPID} = LEFT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LEFT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}{duration} = 70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LEFT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}{x1} = 50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LEFT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}{y1} = 100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RIGHT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}{MODULE}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RIGHT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}{DPID} = RIGHT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RIGHT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}{duration} = 500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RIGHT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}{x1} = 4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$MODULE{telltale}{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RIGHT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}{y1} = 40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}{MODULE} = 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}{DPID} = CAN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}{duration} = 700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}{x1} = 7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$MODULE{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</a:t>
            </a:r>
            <a:r>
              <a:rPr lang="en-US" altLang="ko-KR" sz="900" b="1" dirty="0">
                <a:solidFill>
                  <a:srgbClr val="24292E"/>
                </a:solidFill>
                <a:latin typeface="-apple-system"/>
              </a:rPr>
              <a:t>CAN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}{y1} = 70</a:t>
            </a:r>
          </a:p>
          <a:p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786449" y="3861715"/>
            <a:ext cx="463378" cy="19583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752071" y="3861715"/>
            <a:ext cx="1552708" cy="154866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50446" y="3576923"/>
            <a:ext cx="51844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IT2KEY will replace with $MODULE{telltale} and $MODULE{</a:t>
            </a:r>
            <a:r>
              <a:rPr lang="en-US" altLang="ko-KR" sz="900" dirty="0" err="1" smtClean="0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}’s key -&gt; LEFT RIGHT CAN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46270" y="4835944"/>
            <a:ext cx="79319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CAN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887995" y="4318686"/>
            <a:ext cx="158275" cy="259492"/>
          </a:xfrm>
          <a:prstGeom prst="righ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ight Brace 16"/>
          <p:cNvSpPr/>
          <p:nvPr/>
        </p:nvSpPr>
        <p:spPr>
          <a:xfrm>
            <a:off x="5887995" y="4787004"/>
            <a:ext cx="158275" cy="338554"/>
          </a:xfrm>
          <a:prstGeom prst="rightBrac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04779" y="4318686"/>
            <a:ext cx="144810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telltale -&gt;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LEFT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RIGHT</a:t>
            </a: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</a:t>
            </a:r>
            <a:r>
              <a:rPr lang="en-US" altLang="ko-KR" sz="800" dirty="0" err="1" smtClean="0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-&gt;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    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CAN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392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25" y="200025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How to map between excel and template file(.</a:t>
            </a:r>
            <a:r>
              <a:rPr lang="en-US" altLang="ko-KR" sz="2400" dirty="0" err="1" smtClean="0"/>
              <a:t>stc</a:t>
            </a:r>
            <a:r>
              <a:rPr lang="en-US" altLang="ko-KR" sz="2400" dirty="0" smtClean="0"/>
              <a:t>, .</a:t>
            </a:r>
            <a:r>
              <a:rPr lang="en-US" altLang="ko-KR" sz="2400" dirty="0" err="1" smtClean="0"/>
              <a:t>stcI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1888"/>
              </p:ext>
            </p:extLst>
          </p:nvPr>
        </p:nvGraphicFramePr>
        <p:xfrm>
          <a:off x="940555" y="1699231"/>
          <a:ext cx="6842760" cy="975360"/>
        </p:xfrm>
        <a:graphic>
          <a:graphicData uri="http://schemas.openxmlformats.org/drawingml/2006/table">
            <a:tbl>
              <a:tblPr/>
              <a:tblGrid>
                <a:gridCol w="1368552"/>
                <a:gridCol w="1368552"/>
                <a:gridCol w="1368552"/>
                <a:gridCol w="1368552"/>
                <a:gridCol w="136855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[HEADER]</a:t>
                      </a:r>
                      <a:r>
                        <a:rPr lang="en-US" sz="1000" b="1" dirty="0">
                          <a:solidFill>
                            <a:srgbClr val="7030A0"/>
                          </a:solidFill>
                          <a:effectLst/>
                        </a:rPr>
                        <a:t>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[HEADER]DPID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duration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x1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y1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telltale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70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100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telltale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500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40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vif</a:t>
                      </a:r>
                      <a:endParaRPr lang="en-US" sz="10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</a:rPr>
                        <a:t>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</a:rPr>
                        <a:t>70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617839" y="734053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Excel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786449" y="3867621"/>
            <a:ext cx="3336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LEFT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50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100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RIGHT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500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4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40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CAN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</a:t>
            </a:r>
          </a:p>
          <a:p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1341749" y="1199649"/>
            <a:ext cx="578684" cy="407773"/>
          </a:xfrm>
          <a:prstGeom prst="bentConnector3">
            <a:avLst>
              <a:gd name="adj1" fmla="val 99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48338" y="975693"/>
            <a:ext cx="2628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First column decides the name of hash.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cxnSp>
        <p:nvCxnSpPr>
          <p:cNvPr id="52" name="Elbow Connector 51"/>
          <p:cNvCxnSpPr/>
          <p:nvPr/>
        </p:nvCxnSpPr>
        <p:spPr>
          <a:xfrm flipV="1">
            <a:off x="1921479" y="1358499"/>
            <a:ext cx="1241065" cy="334380"/>
          </a:xfrm>
          <a:prstGeom prst="bentConnector3">
            <a:avLst>
              <a:gd name="adj1" fmla="val 2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 flipV="1">
            <a:off x="2848236" y="1358499"/>
            <a:ext cx="418065" cy="334379"/>
          </a:xfrm>
          <a:prstGeom prst="bentConnector3">
            <a:avLst>
              <a:gd name="adj1" fmla="val -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68219" y="1219999"/>
            <a:ext cx="580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When this column includes </a:t>
            </a:r>
            <a:r>
              <a:rPr lang="en-US" altLang="ko-KR" sz="1200" dirty="0">
                <a:solidFill>
                  <a:srgbClr val="0000FF"/>
                </a:solidFill>
              </a:rPr>
              <a:t>[HEADER]</a:t>
            </a:r>
            <a:r>
              <a:rPr lang="en-US" altLang="ko-KR" sz="1200" dirty="0" smtClean="0"/>
              <a:t> , this column will be </a:t>
            </a:r>
            <a:r>
              <a:rPr lang="en-US" altLang="ko-KR" sz="1200" dirty="0" smtClean="0">
                <a:solidFill>
                  <a:srgbClr val="0000FF"/>
                </a:solidFill>
              </a:rPr>
              <a:t>keys of </a:t>
            </a:r>
            <a:r>
              <a:rPr lang="en-US" altLang="ko-KR" sz="1200" dirty="0">
                <a:solidFill>
                  <a:srgbClr val="0000FF"/>
                </a:solidFill>
              </a:rPr>
              <a:t>multi-dimensional </a:t>
            </a:r>
            <a:r>
              <a:rPr lang="en-US" altLang="ko-KR" sz="1200" dirty="0" smtClean="0">
                <a:solidFill>
                  <a:srgbClr val="0000FF"/>
                </a:solidFill>
              </a:rPr>
              <a:t>hash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So it is more dimensional hash than 2.</a:t>
            </a:r>
            <a:endParaRPr lang="ko-KR" altLang="en-US" sz="1200" dirty="0"/>
          </a:p>
        </p:txBody>
      </p:sp>
      <p:cxnSp>
        <p:nvCxnSpPr>
          <p:cNvPr id="60" name="Elbow Connector 59"/>
          <p:cNvCxnSpPr/>
          <p:nvPr/>
        </p:nvCxnSpPr>
        <p:spPr>
          <a:xfrm>
            <a:off x="1674341" y="2687595"/>
            <a:ext cx="778475" cy="440186"/>
          </a:xfrm>
          <a:prstGeom prst="bentConnector3">
            <a:avLst>
              <a:gd name="adj1" fmla="val 51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674341" y="2901510"/>
            <a:ext cx="4955059" cy="3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34730" y="2687595"/>
            <a:ext cx="0" cy="23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244546" y="2687595"/>
            <a:ext cx="0" cy="23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72897" y="2687595"/>
            <a:ext cx="0" cy="238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629400" y="2687595"/>
            <a:ext cx="0" cy="250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452816" y="3004752"/>
            <a:ext cx="423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Each Column name will be the last key of multi-dimensional hash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3923270" y="3511702"/>
            <a:ext cx="790833" cy="308919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1019429" y="1923859"/>
            <a:ext cx="581385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25" y="200025"/>
            <a:ext cx="79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Summary of process</a:t>
            </a:r>
            <a:endParaRPr lang="ko-KR" alt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48779"/>
              </p:ext>
            </p:extLst>
          </p:nvPr>
        </p:nvGraphicFramePr>
        <p:xfrm>
          <a:off x="617839" y="1056679"/>
          <a:ext cx="4953615" cy="853440"/>
        </p:xfrm>
        <a:graphic>
          <a:graphicData uri="http://schemas.openxmlformats.org/drawingml/2006/table">
            <a:tbl>
              <a:tblPr/>
              <a:tblGrid>
                <a:gridCol w="990723"/>
                <a:gridCol w="990723"/>
                <a:gridCol w="990723"/>
                <a:gridCol w="990723"/>
                <a:gridCol w="990723"/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1" dirty="0">
                          <a:effectLst/>
                        </a:rPr>
                        <a:t>[HEADER]MODULE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[HEADER]DPID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duration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x1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>
                          <a:effectLst/>
                        </a:rPr>
                        <a:t>y1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telltale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LEFT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70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50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100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telltale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RIGHT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500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40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 err="1">
                          <a:effectLst/>
                        </a:rPr>
                        <a:t>vif</a:t>
                      </a:r>
                      <a:endParaRPr lang="en-US" sz="800" dirty="0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</a:rPr>
                        <a:t>CAN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700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>
                          <a:effectLst/>
                        </a:rPr>
                        <a:t>7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effectLst/>
                        </a:rPr>
                        <a:t>70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4825" y="734053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&lt;input&gt; Excel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7806" y="200025"/>
            <a:ext cx="33363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b="1" dirty="0" smtClean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Database </a:t>
            </a:r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:</a:t>
            </a:r>
          </a:p>
          <a:p>
            <a:r>
              <a:rPr lang="en-US" altLang="ko-KR" sz="900" dirty="0" smtClean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LEFT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50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{telltale}{LEFT}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100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telltale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RIGHT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500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4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{telltale}{RIGHT}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40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</a:t>
            </a:r>
            <a:r>
              <a:rPr lang="en-US" altLang="ko-KR" sz="900" dirty="0" err="1">
                <a:solidFill>
                  <a:srgbClr val="24292E"/>
                </a:solidFill>
                <a:latin typeface="-apple-system"/>
              </a:rPr>
              <a:t>vif</a:t>
            </a:r>
            <a:endParaRPr lang="en-US" altLang="ko-KR" sz="9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DPID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CAN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duration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700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x1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</a:t>
            </a:r>
          </a:p>
          <a:p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    $</a:t>
            </a:r>
            <a:r>
              <a:rPr lang="en-US" altLang="ko-KR" sz="900" dirty="0">
                <a:solidFill>
                  <a:srgbClr val="7030A0"/>
                </a:solidFill>
                <a:latin typeface="-apple-system"/>
              </a:rPr>
              <a:t>MODULE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{</a:t>
            </a:r>
            <a:r>
              <a:rPr lang="en-US" altLang="ko-KR" sz="900" dirty="0" err="1">
                <a:solidFill>
                  <a:srgbClr val="0000FF"/>
                </a:solidFill>
                <a:latin typeface="-apple-system"/>
              </a:rPr>
              <a:t>vif</a:t>
            </a:r>
            <a:r>
              <a:rPr lang="en-US" altLang="ko-KR" sz="900" dirty="0">
                <a:solidFill>
                  <a:srgbClr val="0000FF"/>
                </a:solidFill>
                <a:latin typeface="-apple-system"/>
              </a:rPr>
              <a:t>}{CAN}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{</a:t>
            </a:r>
            <a:r>
              <a:rPr lang="en-US" altLang="ko-KR" sz="900" dirty="0">
                <a:solidFill>
                  <a:srgbClr val="00B050"/>
                </a:solidFill>
                <a:latin typeface="-apple-system"/>
              </a:rPr>
              <a:t>y1</a:t>
            </a:r>
            <a:r>
              <a:rPr lang="en-US" altLang="ko-KR" sz="900" dirty="0">
                <a:solidFill>
                  <a:srgbClr val="24292E"/>
                </a:solidFill>
                <a:latin typeface="-apple-system"/>
              </a:rPr>
              <a:t>} = 70</a:t>
            </a:r>
          </a:p>
          <a:p>
            <a:endParaRPr lang="en-US" altLang="ko-KR" sz="9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096" y="3396236"/>
            <a:ext cx="2861681" cy="120032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800">
                <a:solidFill>
                  <a:srgbClr val="24292E"/>
                </a:solidFill>
                <a:latin typeface="-apple-system"/>
              </a:defRPr>
            </a:lvl1pPr>
          </a:lstStyle>
          <a:p>
            <a:r>
              <a:rPr lang="en-US" altLang="ko-KR" dirty="0" err="1"/>
              <a:t>Stc</a:t>
            </a:r>
            <a:r>
              <a:rPr lang="en-US" altLang="ko-KR" dirty="0"/>
              <a:t> (Template file) : </a:t>
            </a:r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ITERATE %</a:t>
            </a:r>
            <a:r>
              <a:rPr lang="en-US" altLang="ko-KR" dirty="0"/>
              <a:t>MODULE </a:t>
            </a:r>
            <a:r>
              <a:rPr lang="en-US" altLang="ko-KR" b="1" dirty="0">
                <a:solidFill>
                  <a:srgbClr val="7030A0"/>
                </a:solidFill>
              </a:rPr>
              <a:t>+&lt;&lt;+ ITKEY  ITVALUE</a:t>
            </a:r>
          </a:p>
          <a:p>
            <a:r>
              <a:rPr lang="en-US" altLang="ko-KR" dirty="0"/>
              <a:t>    ITKEY -&gt;</a:t>
            </a:r>
          </a:p>
          <a:p>
            <a:r>
              <a:rPr lang="en-US" altLang="ko-KR" dirty="0"/>
              <a:t>    ITERATE %MODULE{ITKEY} +&lt;&lt;+ IT2KEY  IT2VALUE</a:t>
            </a:r>
          </a:p>
          <a:p>
            <a:r>
              <a:rPr lang="en-US" altLang="ko-KR" dirty="0"/>
              <a:t>        IT2KEY</a:t>
            </a:r>
          </a:p>
          <a:p>
            <a:r>
              <a:rPr lang="en-US" altLang="ko-KR" dirty="0"/>
              <a:t>    +&gt;&gt;+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7030A0"/>
                </a:solidFill>
              </a:rPr>
              <a:t>+&gt;&gt;+</a:t>
            </a:r>
          </a:p>
          <a:p>
            <a:endParaRPr lang="en-US" altLang="ko-KR" dirty="0"/>
          </a:p>
        </p:txBody>
      </p:sp>
      <p:sp>
        <p:nvSpPr>
          <p:cNvPr id="8" name="Rectangle 7"/>
          <p:cNvSpPr/>
          <p:nvPr/>
        </p:nvSpPr>
        <p:spPr>
          <a:xfrm>
            <a:off x="617839" y="3088459"/>
            <a:ext cx="76735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&lt;input&gt; </a:t>
            </a:r>
            <a:r>
              <a:rPr lang="en-US" altLang="ko-KR" sz="1400" b="1" u="sng" dirty="0" err="1" smtClean="0">
                <a:solidFill>
                  <a:srgbClr val="24292E"/>
                </a:solidFill>
                <a:latin typeface="-apple-system"/>
              </a:rPr>
              <a:t>stc</a:t>
            </a:r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 or </a:t>
            </a:r>
            <a:r>
              <a:rPr lang="en-US" altLang="ko-KR" sz="1400" b="1" u="sng" dirty="0" err="1" smtClean="0">
                <a:solidFill>
                  <a:srgbClr val="24292E"/>
                </a:solidFill>
                <a:latin typeface="-apple-system"/>
              </a:rPr>
              <a:t>stcI</a:t>
            </a:r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 (template)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764427" y="1371600"/>
            <a:ext cx="321276" cy="401595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3435" y="3514053"/>
            <a:ext cx="1880424" cy="7271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1050">
                <a:solidFill>
                  <a:schemeClr val="dk1"/>
                </a:solidFill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sz="2400" dirty="0"/>
              <a:t>CGA_RDL</a:t>
            </a:r>
            <a:endParaRPr lang="en-US" altLang="ko-KR" sz="2400" dirty="0"/>
          </a:p>
        </p:txBody>
      </p:sp>
      <p:sp>
        <p:nvSpPr>
          <p:cNvPr id="10" name="Down Arrow 9"/>
          <p:cNvSpPr/>
          <p:nvPr/>
        </p:nvSpPr>
        <p:spPr>
          <a:xfrm rot="16200000">
            <a:off x="4193424" y="3696748"/>
            <a:ext cx="522374" cy="599303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 rot="2090680">
            <a:off x="6065473" y="2819246"/>
            <a:ext cx="522374" cy="599303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5647038" y="4429897"/>
            <a:ext cx="580768" cy="481914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9595" y="5195965"/>
            <a:ext cx="144810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telltale -&gt;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LEFT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     RIGHT</a:t>
            </a:r>
          </a:p>
          <a:p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  </a:t>
            </a:r>
            <a:r>
              <a:rPr lang="en-US" altLang="ko-KR" sz="800" dirty="0" err="1" smtClean="0">
                <a:solidFill>
                  <a:srgbClr val="24292E"/>
                </a:solidFill>
                <a:latin typeface="-apple-system"/>
              </a:rPr>
              <a:t>vif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-&gt;</a:t>
            </a:r>
          </a:p>
          <a:p>
            <a:r>
              <a:rPr lang="en-US" altLang="ko-KR" sz="800" dirty="0">
                <a:solidFill>
                  <a:srgbClr val="24292E"/>
                </a:solidFill>
                <a:latin typeface="-apple-system"/>
              </a:rPr>
              <a:t>        </a:t>
            </a:r>
            <a:r>
              <a:rPr lang="en-US" altLang="ko-KR" sz="800" dirty="0" smtClean="0">
                <a:solidFill>
                  <a:srgbClr val="24292E"/>
                </a:solidFill>
                <a:latin typeface="-apple-system"/>
              </a:rPr>
              <a:t>CAN</a:t>
            </a:r>
            <a:endParaRPr lang="en-US" altLang="ko-KR" sz="8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09240" y="4888188"/>
            <a:ext cx="32330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 smtClean="0">
                <a:solidFill>
                  <a:srgbClr val="24292E"/>
                </a:solidFill>
                <a:latin typeface="-apple-system"/>
              </a:rPr>
              <a:t>&lt;output&gt;</a:t>
            </a:r>
            <a:endParaRPr lang="en-US" altLang="ko-KR" sz="1400" b="1" u="sng" dirty="0">
              <a:solidFill>
                <a:srgbClr val="24292E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5725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42151</TotalTime>
  <Words>1186</Words>
  <Application>Microsoft Office PowerPoint</Application>
  <PresentationFormat>On-screen Show (4:3)</PresentationFormat>
  <Paragraphs>240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맑은 고딕</vt:lpstr>
      <vt:lpstr>Arial</vt:lpstr>
      <vt:lpstr>Calibri</vt:lpstr>
      <vt:lpstr>Calibri Light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고성대/책임연구원/MC연구소 BSP실 BSP1팀(seungdae.goh@lge.com)</dc:creator>
  <cp:lastModifiedBy>이 철주</cp:lastModifiedBy>
  <cp:revision>603</cp:revision>
  <dcterms:created xsi:type="dcterms:W3CDTF">2017-08-29T09:43:24Z</dcterms:created>
  <dcterms:modified xsi:type="dcterms:W3CDTF">2019-01-09T04:47:59Z</dcterms:modified>
</cp:coreProperties>
</file>