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4"/>
  </p:sldMasterIdLst>
  <p:sldIdLst>
    <p:sldId id="256" r:id="rId5"/>
    <p:sldId id="257" r:id="rId6"/>
    <p:sldId id="258" r:id="rId7"/>
    <p:sldId id="284" r:id="rId8"/>
    <p:sldId id="285" r:id="rId9"/>
    <p:sldId id="259" r:id="rId10"/>
    <p:sldId id="260" r:id="rId11"/>
    <p:sldId id="261" r:id="rId12"/>
    <p:sldId id="262" r:id="rId13"/>
    <p:sldId id="264" r:id="rId14"/>
    <p:sldId id="268" r:id="rId15"/>
    <p:sldId id="267" r:id="rId16"/>
    <p:sldId id="266" r:id="rId17"/>
    <p:sldId id="270" r:id="rId18"/>
    <p:sldId id="269" r:id="rId19"/>
    <p:sldId id="286" r:id="rId20"/>
    <p:sldId id="271" r:id="rId21"/>
    <p:sldId id="272" r:id="rId22"/>
    <p:sldId id="282" r:id="rId23"/>
    <p:sldId id="273" r:id="rId24"/>
    <p:sldId id="274" r:id="rId25"/>
    <p:sldId id="283" r:id="rId26"/>
    <p:sldId id="275" r:id="rId27"/>
    <p:sldId id="276" r:id="rId28"/>
    <p:sldId id="277"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1751311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432AB-7BF1-4EF0-8F27-7D723C57FBA6}"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173531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3310846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3117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3594528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2610826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71960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3962132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116577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102794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200383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3432AB-7BF1-4EF0-8F27-7D723C57FBA6}"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52486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3432AB-7BF1-4EF0-8F27-7D723C57FBA6}"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40561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343071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144491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3432AB-7BF1-4EF0-8F27-7D723C57FBA6}" type="datetimeFigureOut">
              <a:rPr lang="en-US" smtClean="0"/>
              <a:t>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421263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432AB-7BF1-4EF0-8F27-7D723C57FBA6}"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9033E-2439-45CC-A033-9D7FD4A4C1F5}" type="slidenum">
              <a:rPr lang="en-US" smtClean="0"/>
              <a:t>‹#›</a:t>
            </a:fld>
            <a:endParaRPr lang="en-US"/>
          </a:p>
        </p:txBody>
      </p:sp>
    </p:spTree>
    <p:extLst>
      <p:ext uri="{BB962C8B-B14F-4D97-AF65-F5344CB8AC3E}">
        <p14:creationId xmlns:p14="http://schemas.microsoft.com/office/powerpoint/2010/main" val="108751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3432AB-7BF1-4EF0-8F27-7D723C57FBA6}" type="datetimeFigureOut">
              <a:rPr lang="en-US" smtClean="0"/>
              <a:t>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E9033E-2439-45CC-A033-9D7FD4A4C1F5}" type="slidenum">
              <a:rPr lang="en-US" smtClean="0"/>
              <a:t>‹#›</a:t>
            </a:fld>
            <a:endParaRPr lang="en-US"/>
          </a:p>
        </p:txBody>
      </p:sp>
    </p:spTree>
    <p:extLst>
      <p:ext uri="{BB962C8B-B14F-4D97-AF65-F5344CB8AC3E}">
        <p14:creationId xmlns:p14="http://schemas.microsoft.com/office/powerpoint/2010/main" val="4099882374"/>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6.xml"/><Relationship Id="rId5" Type="http://schemas.openxmlformats.org/officeDocument/2006/relationships/image" Target="../media/image34.jpe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4.xml"/><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8"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576BD6B-B152-484A-887B-6F2BDAEBCB36}"/>
              </a:ext>
            </a:extLst>
          </p:cNvPr>
          <p:cNvSpPr>
            <a:spLocks noGrp="1"/>
          </p:cNvSpPr>
          <p:nvPr>
            <p:ph type="subTitle" idx="1"/>
          </p:nvPr>
        </p:nvSpPr>
        <p:spPr>
          <a:xfrm>
            <a:off x="1154955" y="1266958"/>
            <a:ext cx="2904124" cy="4528457"/>
          </a:xfrm>
        </p:spPr>
        <p:txBody>
          <a:bodyPr anchor="ctr">
            <a:normAutofit/>
          </a:bodyPr>
          <a:lstStyle/>
          <a:p>
            <a:pPr algn="r"/>
            <a:r>
              <a:rPr lang="en-US" dirty="0">
                <a:solidFill>
                  <a:schemeClr val="tx2"/>
                </a:solidFill>
              </a:rPr>
              <a:t>The complete courier transfer partner</a:t>
            </a:r>
          </a:p>
        </p:txBody>
      </p:sp>
      <p:sp>
        <p:nvSpPr>
          <p:cNvPr id="2" name="Title 1">
            <a:extLst>
              <a:ext uri="{FF2B5EF4-FFF2-40B4-BE49-F238E27FC236}">
                <a16:creationId xmlns:a16="http://schemas.microsoft.com/office/drawing/2014/main" id="{8791C79C-2420-4D40-BB2B-2139CDFFCC2C}"/>
              </a:ext>
            </a:extLst>
          </p:cNvPr>
          <p:cNvSpPr>
            <a:spLocks noGrp="1"/>
          </p:cNvSpPr>
          <p:nvPr>
            <p:ph type="ctrTitle"/>
          </p:nvPr>
        </p:nvSpPr>
        <p:spPr>
          <a:xfrm>
            <a:off x="4654295" y="1266958"/>
            <a:ext cx="6808362" cy="4528457"/>
          </a:xfrm>
        </p:spPr>
        <p:txBody>
          <a:bodyPr anchor="ctr">
            <a:normAutofit/>
          </a:bodyPr>
          <a:lstStyle/>
          <a:p>
            <a:r>
              <a:rPr lang="en-US" dirty="0"/>
              <a:t>Travelling Courier</a:t>
            </a:r>
          </a:p>
        </p:txBody>
      </p:sp>
    </p:spTree>
    <p:extLst>
      <p:ext uri="{BB962C8B-B14F-4D97-AF65-F5344CB8AC3E}">
        <p14:creationId xmlns:p14="http://schemas.microsoft.com/office/powerpoint/2010/main" val="3197032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3469-B398-46E5-A4AF-A64BFED4B06F}"/>
              </a:ext>
            </a:extLst>
          </p:cNvPr>
          <p:cNvSpPr>
            <a:spLocks noGrp="1"/>
          </p:cNvSpPr>
          <p:nvPr>
            <p:ph type="title"/>
          </p:nvPr>
        </p:nvSpPr>
        <p:spPr>
          <a:xfrm>
            <a:off x="506411" y="1094068"/>
            <a:ext cx="9404723" cy="1400530"/>
          </a:xfrm>
        </p:spPr>
        <p:txBody>
          <a:bodyPr/>
          <a:lstStyle/>
          <a:p>
            <a:r>
              <a:rPr lang="en-US" dirty="0">
                <a:solidFill>
                  <a:schemeClr val="accent3"/>
                </a:solidFill>
                <a:latin typeface="Times New Roman" panose="02020603050405020304" pitchFamily="18" charset="0"/>
                <a:cs typeface="Times New Roman" panose="02020603050405020304" pitchFamily="18" charset="0"/>
              </a:rPr>
              <a:t>Flow Diagram</a:t>
            </a:r>
            <a:endParaRPr lang="en-IN" dirty="0">
              <a:solidFill>
                <a:schemeClr val="accent3"/>
              </a:solidFill>
              <a:latin typeface="Times New Roman" panose="02020603050405020304" pitchFamily="18" charset="0"/>
              <a:cs typeface="Times New Roman" panose="0202060305040502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497A62A3-F290-4EDF-B46C-2260B32DA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61" y="467519"/>
            <a:ext cx="6857389" cy="6266655"/>
          </a:xfrm>
          <a:prstGeom prst="rect">
            <a:avLst/>
          </a:prstGeom>
        </p:spPr>
      </p:pic>
    </p:spTree>
    <p:extLst>
      <p:ext uri="{BB962C8B-B14F-4D97-AF65-F5344CB8AC3E}">
        <p14:creationId xmlns:p14="http://schemas.microsoft.com/office/powerpoint/2010/main" val="279655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F77144-C09A-4222-A880-EE5AC16176E6}"/>
              </a:ext>
            </a:extLst>
          </p:cNvPr>
          <p:cNvPicPr>
            <a:picLocks noChangeAspect="1"/>
          </p:cNvPicPr>
          <p:nvPr/>
        </p:nvPicPr>
        <p:blipFill>
          <a:blip r:embed="rId2"/>
          <a:stretch>
            <a:fillRect/>
          </a:stretch>
        </p:blipFill>
        <p:spPr>
          <a:xfrm>
            <a:off x="772160" y="0"/>
            <a:ext cx="10891520" cy="6858000"/>
          </a:xfrm>
          <a:prstGeom prst="rect">
            <a:avLst/>
          </a:prstGeom>
        </p:spPr>
      </p:pic>
    </p:spTree>
    <p:extLst>
      <p:ext uri="{BB962C8B-B14F-4D97-AF65-F5344CB8AC3E}">
        <p14:creationId xmlns:p14="http://schemas.microsoft.com/office/powerpoint/2010/main" val="87223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B65A-14F2-4AC3-AE3D-AE6DCB761BC6}"/>
              </a:ext>
            </a:extLst>
          </p:cNvPr>
          <p:cNvSpPr>
            <a:spLocks noGrp="1"/>
          </p:cNvSpPr>
          <p:nvPr>
            <p:ph type="title"/>
          </p:nvPr>
        </p:nvSpPr>
        <p:spPr>
          <a:xfrm>
            <a:off x="230186" y="670523"/>
            <a:ext cx="9404723" cy="1400530"/>
          </a:xfrm>
        </p:spPr>
        <p:txBody>
          <a:bodyPr/>
          <a:lstStyle/>
          <a:p>
            <a:r>
              <a:rPr lang="en-IN" b="1" i="0" dirty="0">
                <a:solidFill>
                  <a:srgbClr val="FFD966"/>
                </a:solidFill>
                <a:effectLst/>
                <a:latin typeface="Times New Roman" panose="02020603050405020304" pitchFamily="18" charset="0"/>
              </a:rPr>
              <a:t>Backend Architecture Diagram</a:t>
            </a:r>
            <a:endParaRPr lang="en-IN" dirty="0"/>
          </a:p>
        </p:txBody>
      </p:sp>
      <p:pic>
        <p:nvPicPr>
          <p:cNvPr id="4" name="Picture 3" descr="A picture containing graphical user interface&#10;&#10;Description automatically generated">
            <a:extLst>
              <a:ext uri="{FF2B5EF4-FFF2-40B4-BE49-F238E27FC236}">
                <a16:creationId xmlns:a16="http://schemas.microsoft.com/office/drawing/2014/main" id="{CD34BEFD-44C3-44DB-AA49-F72D54C7E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24" y="1933574"/>
            <a:ext cx="6296025" cy="4722019"/>
          </a:xfrm>
          <a:prstGeom prst="rect">
            <a:avLst/>
          </a:prstGeom>
        </p:spPr>
      </p:pic>
    </p:spTree>
    <p:extLst>
      <p:ext uri="{BB962C8B-B14F-4D97-AF65-F5344CB8AC3E}">
        <p14:creationId xmlns:p14="http://schemas.microsoft.com/office/powerpoint/2010/main" val="150971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DC5E61D-FD24-4EF6-BF79-78600432D0B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06CC959F-7D93-4D01-A222-39D66BAC39F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E6D67A80-412C-4A4B-B6E5-57BB417FF44B}"/>
              </a:ext>
            </a:extLst>
          </p:cNvPr>
          <p:cNvPicPr>
            <a:picLocks noChangeAspect="1"/>
          </p:cNvPicPr>
          <p:nvPr/>
        </p:nvPicPr>
        <p:blipFill>
          <a:blip r:embed="rId2"/>
          <a:stretch>
            <a:fillRect/>
          </a:stretch>
        </p:blipFill>
        <p:spPr>
          <a:xfrm>
            <a:off x="294640" y="241015"/>
            <a:ext cx="11592560" cy="6375970"/>
          </a:xfrm>
          <a:prstGeom prst="rect">
            <a:avLst/>
          </a:prstGeom>
        </p:spPr>
      </p:pic>
    </p:spTree>
    <p:extLst>
      <p:ext uri="{BB962C8B-B14F-4D97-AF65-F5344CB8AC3E}">
        <p14:creationId xmlns:p14="http://schemas.microsoft.com/office/powerpoint/2010/main" val="4123038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92F6-C06C-4531-94DC-7B5098C617BC}"/>
              </a:ext>
            </a:extLst>
          </p:cNvPr>
          <p:cNvSpPr>
            <a:spLocks noGrp="1"/>
          </p:cNvSpPr>
          <p:nvPr>
            <p:ph type="title"/>
          </p:nvPr>
        </p:nvSpPr>
        <p:spPr>
          <a:xfrm>
            <a:off x="757871" y="2028470"/>
            <a:ext cx="9404723" cy="1400530"/>
          </a:xfrm>
        </p:spPr>
        <p:txBody>
          <a:bodyPr/>
          <a:lstStyle/>
          <a:p>
            <a:r>
              <a:rPr lang="en-US" dirty="0">
                <a:solidFill>
                  <a:schemeClr val="accent3"/>
                </a:solidFill>
                <a:latin typeface="Times New Roman" panose="02020603050405020304" pitchFamily="18" charset="0"/>
                <a:cs typeface="Times New Roman" panose="02020603050405020304" pitchFamily="18" charset="0"/>
              </a:rPr>
              <a:t>Db Details</a:t>
            </a:r>
            <a:endParaRPr lang="en-IN" dirty="0">
              <a:solidFill>
                <a:schemeClr val="accent3"/>
              </a:solidFill>
              <a:latin typeface="Times New Roman" panose="02020603050405020304" pitchFamily="18" charset="0"/>
              <a:cs typeface="Times New Roman" panose="02020603050405020304" pitchFamily="18" charset="0"/>
            </a:endParaRPr>
          </a:p>
        </p:txBody>
      </p:sp>
      <p:pic>
        <p:nvPicPr>
          <p:cNvPr id="4" name="Picture 3" descr="Two people shaking hands&#10;&#10;Description automatically generated with medium confidence">
            <a:extLst>
              <a:ext uri="{FF2B5EF4-FFF2-40B4-BE49-F238E27FC236}">
                <a16:creationId xmlns:a16="http://schemas.microsoft.com/office/drawing/2014/main" id="{64236DA2-0BD2-4034-8EBA-713A0578C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261" y="1314449"/>
            <a:ext cx="5114925" cy="5114925"/>
          </a:xfrm>
          <a:prstGeom prst="rect">
            <a:avLst/>
          </a:prstGeom>
        </p:spPr>
      </p:pic>
    </p:spTree>
    <p:extLst>
      <p:ext uri="{BB962C8B-B14F-4D97-AF65-F5344CB8AC3E}">
        <p14:creationId xmlns:p14="http://schemas.microsoft.com/office/powerpoint/2010/main" val="64562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653F1A-07C3-440D-8943-B3ED851F5312}"/>
              </a:ext>
            </a:extLst>
          </p:cNvPr>
          <p:cNvPicPr>
            <a:picLocks noChangeAspect="1"/>
          </p:cNvPicPr>
          <p:nvPr/>
        </p:nvPicPr>
        <p:blipFill>
          <a:blip r:embed="rId2"/>
          <a:stretch>
            <a:fillRect/>
          </a:stretch>
        </p:blipFill>
        <p:spPr>
          <a:xfrm>
            <a:off x="609600" y="109537"/>
            <a:ext cx="11135360" cy="6638925"/>
          </a:xfrm>
          <a:prstGeom prst="rect">
            <a:avLst/>
          </a:prstGeom>
        </p:spPr>
      </p:pic>
    </p:spTree>
    <p:extLst>
      <p:ext uri="{BB962C8B-B14F-4D97-AF65-F5344CB8AC3E}">
        <p14:creationId xmlns:p14="http://schemas.microsoft.com/office/powerpoint/2010/main" val="64788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A513-EE74-41AB-8578-E7D423FB2A82}"/>
              </a:ext>
            </a:extLst>
          </p:cNvPr>
          <p:cNvSpPr>
            <a:spLocks noGrp="1"/>
          </p:cNvSpPr>
          <p:nvPr>
            <p:ph type="title"/>
          </p:nvPr>
        </p:nvSpPr>
        <p:spPr>
          <a:xfrm>
            <a:off x="564831" y="798158"/>
            <a:ext cx="9402129" cy="1238922"/>
          </a:xfrm>
        </p:spPr>
        <p:txBody>
          <a:bodyPr/>
          <a:lstStyle/>
          <a:p>
            <a:endParaRPr lang="en-US" sz="6600" dirty="0">
              <a:solidFill>
                <a:schemeClr val="accent3"/>
              </a:solidFill>
              <a:latin typeface="Times New Roman" panose="02020603050405020304" pitchFamily="18" charset="0"/>
              <a:cs typeface="Times New Roman" panose="02020603050405020304" pitchFamily="18" charset="0"/>
            </a:endParaRPr>
          </a:p>
        </p:txBody>
      </p:sp>
      <p:pic>
        <p:nvPicPr>
          <p:cNvPr id="1026" name="Picture 2" descr="Male personage concentrated at working project, isolated man coding and  programming looking at monitor. Screen with codes, developer at work with  task. Cartoon character, vector in flat style Stock Vector | Adobe">
            <a:extLst>
              <a:ext uri="{FF2B5EF4-FFF2-40B4-BE49-F238E27FC236}">
                <a16:creationId xmlns:a16="http://schemas.microsoft.com/office/drawing/2014/main" id="{1458B65F-BCB9-4DE4-88BD-0C11DFBBE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391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D1AB41-C8BC-4818-861B-6B07727702BA}"/>
              </a:ext>
            </a:extLst>
          </p:cNvPr>
          <p:cNvSpPr txBox="1"/>
          <p:nvPr/>
        </p:nvSpPr>
        <p:spPr>
          <a:xfrm>
            <a:off x="-111760" y="-24802"/>
            <a:ext cx="9241471" cy="1323439"/>
          </a:xfrm>
          <a:prstGeom prst="rect">
            <a:avLst/>
          </a:prstGeom>
          <a:noFill/>
        </p:spPr>
        <p:txBody>
          <a:bodyPr wrap="square" rtlCol="0">
            <a:spAutoFit/>
          </a:bodyPr>
          <a:lstStyle/>
          <a:p>
            <a:r>
              <a:rPr lang="en-US" sz="8000" dirty="0">
                <a:solidFill>
                  <a:schemeClr val="bg2"/>
                </a:solidFill>
                <a:latin typeface="Times New Roman" panose="02020603050405020304" pitchFamily="18" charset="0"/>
                <a:cs typeface="Times New Roman" panose="02020603050405020304" pitchFamily="18" charset="0"/>
              </a:rPr>
              <a:t>Code presentation</a:t>
            </a:r>
            <a:endParaRPr lang="en-US" sz="8000" dirty="0">
              <a:solidFill>
                <a:schemeClr val="bg2"/>
              </a:solidFill>
            </a:endParaRPr>
          </a:p>
        </p:txBody>
      </p:sp>
    </p:spTree>
    <p:extLst>
      <p:ext uri="{BB962C8B-B14F-4D97-AF65-F5344CB8AC3E}">
        <p14:creationId xmlns:p14="http://schemas.microsoft.com/office/powerpoint/2010/main" val="299933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CFC0-166D-4DF1-9B51-EF94F9366C3E}"/>
              </a:ext>
            </a:extLst>
          </p:cNvPr>
          <p:cNvSpPr>
            <a:spLocks noGrp="1"/>
          </p:cNvSpPr>
          <p:nvPr>
            <p:ph type="title"/>
          </p:nvPr>
        </p:nvSpPr>
        <p:spPr>
          <a:xfrm>
            <a:off x="608646" y="428588"/>
            <a:ext cx="9404723" cy="1400530"/>
          </a:xfrm>
        </p:spPr>
        <p:txBody>
          <a:bodyPr/>
          <a:lstStyle/>
          <a:p>
            <a:r>
              <a:rPr lang="en-US" dirty="0">
                <a:solidFill>
                  <a:schemeClr val="accent3"/>
                </a:solidFill>
              </a:rPr>
              <a:t>Cloud Architecture</a:t>
            </a:r>
            <a:endParaRPr lang="en-IN" dirty="0">
              <a:solidFill>
                <a:schemeClr val="accent3"/>
              </a:solidFill>
            </a:endParaRPr>
          </a:p>
        </p:txBody>
      </p:sp>
      <p:pic>
        <p:nvPicPr>
          <p:cNvPr id="4" name="Picture 3" descr="A picture containing text, toy, vector graphics&#10;&#10;Description automatically generated">
            <a:extLst>
              <a:ext uri="{FF2B5EF4-FFF2-40B4-BE49-F238E27FC236}">
                <a16:creationId xmlns:a16="http://schemas.microsoft.com/office/drawing/2014/main" id="{5DA616EC-440C-4D36-AC01-E59A51D06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525" y="1143000"/>
            <a:ext cx="5715000" cy="5715000"/>
          </a:xfrm>
          <a:prstGeom prst="rect">
            <a:avLst/>
          </a:prstGeom>
        </p:spPr>
      </p:pic>
    </p:spTree>
    <p:extLst>
      <p:ext uri="{BB962C8B-B14F-4D97-AF65-F5344CB8AC3E}">
        <p14:creationId xmlns:p14="http://schemas.microsoft.com/office/powerpoint/2010/main" val="1278368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AEA98A6-F169-4A9A-AD28-36305DC7E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09" y="132080"/>
            <a:ext cx="11722382" cy="6593840"/>
          </a:xfrm>
          <a:prstGeom prst="rect">
            <a:avLst/>
          </a:prstGeom>
        </p:spPr>
      </p:pic>
    </p:spTree>
    <p:extLst>
      <p:ext uri="{BB962C8B-B14F-4D97-AF65-F5344CB8AC3E}">
        <p14:creationId xmlns:p14="http://schemas.microsoft.com/office/powerpoint/2010/main" val="330675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D3B1-405E-4DBA-930A-E1A2E7BDE7BB}"/>
              </a:ext>
            </a:extLst>
          </p:cNvPr>
          <p:cNvSpPr>
            <a:spLocks noGrp="1"/>
          </p:cNvSpPr>
          <p:nvPr>
            <p:ph type="title"/>
          </p:nvPr>
        </p:nvSpPr>
        <p:spPr>
          <a:xfrm>
            <a:off x="4503736" y="0"/>
            <a:ext cx="9404723" cy="1400530"/>
          </a:xfrm>
        </p:spPr>
        <p:txBody>
          <a:bodyPr/>
          <a:lstStyle/>
          <a:p>
            <a:r>
              <a:rPr lang="en-US" sz="3600" dirty="0">
                <a:solidFill>
                  <a:schemeClr val="accent3"/>
                </a:solidFill>
                <a:latin typeface="Times New Roman" panose="02020603050405020304" pitchFamily="18" charset="0"/>
                <a:cs typeface="Times New Roman" panose="02020603050405020304" pitchFamily="18" charset="0"/>
              </a:rPr>
              <a:t>Bill Sample</a:t>
            </a:r>
            <a:endParaRPr lang="en-IN" sz="3600" dirty="0">
              <a:solidFill>
                <a:schemeClr val="accent3"/>
              </a:solidFill>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29EBA0EA-22BE-4549-A047-602212DB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01" y="1330197"/>
            <a:ext cx="11186397" cy="5251578"/>
          </a:xfrm>
          <a:prstGeom prst="rect">
            <a:avLst/>
          </a:prstGeom>
        </p:spPr>
      </p:pic>
    </p:spTree>
    <p:extLst>
      <p:ext uri="{BB962C8B-B14F-4D97-AF65-F5344CB8AC3E}">
        <p14:creationId xmlns:p14="http://schemas.microsoft.com/office/powerpoint/2010/main" val="345778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D83CAE-7DB6-4B45-9697-82BFA96CA41E}"/>
              </a:ext>
            </a:extLst>
          </p:cNvPr>
          <p:cNvSpPr>
            <a:spLocks noGrp="1"/>
          </p:cNvSpPr>
          <p:nvPr>
            <p:ph type="title"/>
          </p:nvPr>
        </p:nvSpPr>
        <p:spPr>
          <a:xfrm flipV="1">
            <a:off x="646111" y="-219075"/>
            <a:ext cx="9404723" cy="671793"/>
          </a:xfrm>
        </p:spPr>
        <p:txBody>
          <a:bodyPr/>
          <a:lstStyle/>
          <a:p>
            <a:r>
              <a:rPr lang="en-US" sz="4400" dirty="0">
                <a:solidFill>
                  <a:schemeClr val="accent1"/>
                </a:solidFill>
              </a:rPr>
              <a:t>					</a:t>
            </a:r>
            <a:br>
              <a:rPr lang="en-US" sz="4400" dirty="0">
                <a:solidFill>
                  <a:schemeClr val="accent1"/>
                </a:solidFill>
              </a:rPr>
            </a:br>
            <a:br>
              <a:rPr lang="en-US" sz="4400" dirty="0">
                <a:solidFill>
                  <a:schemeClr val="accent1"/>
                </a:solidFill>
              </a:rPr>
            </a:br>
            <a:r>
              <a:rPr lang="en-US" sz="4400" dirty="0">
                <a:solidFill>
                  <a:schemeClr val="accent1"/>
                </a:solidFill>
              </a:rPr>
              <a:t>						</a:t>
            </a:r>
            <a:br>
              <a:rPr lang="en-US" sz="4400" dirty="0">
                <a:solidFill>
                  <a:srgbClr val="FFFF00"/>
                </a:solidFill>
              </a:rPr>
            </a:br>
            <a:endParaRPr lang="en-US" dirty="0"/>
          </a:p>
        </p:txBody>
      </p:sp>
      <p:pic>
        <p:nvPicPr>
          <p:cNvPr id="3" name="Picture 2" descr="A picture containing text&#10;&#10;Description automatically generated">
            <a:extLst>
              <a:ext uri="{FF2B5EF4-FFF2-40B4-BE49-F238E27FC236}">
                <a16:creationId xmlns:a16="http://schemas.microsoft.com/office/drawing/2014/main" id="{3C34D82A-10CD-42A5-90C1-8749284F1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19925"/>
          </a:xfrm>
          <a:prstGeom prst="rect">
            <a:avLst/>
          </a:prstGeom>
        </p:spPr>
      </p:pic>
      <p:sp>
        <p:nvSpPr>
          <p:cNvPr id="5" name="TextBox 4">
            <a:extLst>
              <a:ext uri="{FF2B5EF4-FFF2-40B4-BE49-F238E27FC236}">
                <a16:creationId xmlns:a16="http://schemas.microsoft.com/office/drawing/2014/main" id="{A6944C9A-AD72-491C-9F11-9D63F5790956}"/>
              </a:ext>
            </a:extLst>
          </p:cNvPr>
          <p:cNvSpPr txBox="1"/>
          <p:nvPr/>
        </p:nvSpPr>
        <p:spPr>
          <a:xfrm>
            <a:off x="6512560" y="5567680"/>
            <a:ext cx="5130799" cy="1107996"/>
          </a:xfrm>
          <a:prstGeom prst="rect">
            <a:avLst/>
          </a:prstGeom>
          <a:noFill/>
        </p:spPr>
        <p:txBody>
          <a:bodyPr wrap="square" rtlCol="0">
            <a:spAutoFit/>
          </a:bodyPr>
          <a:lstStyle/>
          <a:p>
            <a:r>
              <a:rPr lang="en-US" sz="6600" dirty="0">
                <a:solidFill>
                  <a:schemeClr val="accent3"/>
                </a:solidFill>
                <a:latin typeface="Times New Roman" panose="02020603050405020304" pitchFamily="18" charset="0"/>
                <a:cs typeface="Times New Roman" panose="02020603050405020304" pitchFamily="18" charset="0"/>
              </a:rPr>
              <a:t>Project Demo</a:t>
            </a:r>
            <a:endParaRPr lang="en-IN" sz="66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11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226D-DBB3-4113-8BC8-4704894C53A4}"/>
              </a:ext>
            </a:extLst>
          </p:cNvPr>
          <p:cNvSpPr>
            <a:spLocks noGrp="1"/>
          </p:cNvSpPr>
          <p:nvPr>
            <p:ph type="title"/>
          </p:nvPr>
        </p:nvSpPr>
        <p:spPr/>
        <p:txBody>
          <a:bodyPr/>
          <a:lstStyle/>
          <a:p>
            <a:r>
              <a:rPr lang="en-US" dirty="0">
                <a:solidFill>
                  <a:schemeClr val="accent3"/>
                </a:solidFill>
                <a:latin typeface="Times New Roman" panose="02020603050405020304" pitchFamily="18" charset="0"/>
                <a:cs typeface="Times New Roman" panose="02020603050405020304" pitchFamily="18" charset="0"/>
              </a:rPr>
              <a:t>Challenges</a:t>
            </a:r>
            <a:endParaRPr lang="en-IN"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89B557-FC26-45E6-B370-4014825B0680}"/>
              </a:ext>
            </a:extLst>
          </p:cNvPr>
          <p:cNvSpPr>
            <a:spLocks noGrp="1"/>
          </p:cNvSpPr>
          <p:nvPr>
            <p:ph idx="1"/>
          </p:nvPr>
        </p:nvSpPr>
        <p:spPr>
          <a:xfrm>
            <a:off x="778192" y="2209801"/>
            <a:ext cx="8946541" cy="4195481"/>
          </a:xfrm>
        </p:spPr>
        <p:txBody>
          <a:bodyPr/>
          <a:lstStyle/>
          <a:p>
            <a:pPr algn="just" rtl="0" fontAlgn="base">
              <a:buFont typeface="Arial" panose="020B0604020202020204" pitchFamily="34" charset="0"/>
              <a:buChar char="•"/>
            </a:pPr>
            <a:endParaRPr lang="en-IN" dirty="0">
              <a:latin typeface="Nunito" panose="020B0604020202020204" pitchFamily="2" charset="0"/>
            </a:endParaRPr>
          </a:p>
          <a:p>
            <a:pPr algn="just" rtl="0" fontAlgn="base">
              <a:buFont typeface="Arial" panose="020B0604020202020204" pitchFamily="34" charset="0"/>
              <a:buChar char="•"/>
            </a:pPr>
            <a:r>
              <a:rPr lang="en-IN" sz="2400" b="0" i="0" u="none" strike="noStrike" dirty="0">
                <a:effectLst/>
                <a:latin typeface="Nunito" panose="020B0604020202020204" pitchFamily="2" charset="0"/>
              </a:rPr>
              <a:t>Working with AWS services.</a:t>
            </a:r>
            <a:r>
              <a:rPr lang="en-US" sz="2400" b="0" i="0" dirty="0">
                <a:effectLst/>
                <a:latin typeface="Nunito" panose="020B0604020202020204" pitchFamily="2" charset="0"/>
              </a:rPr>
              <a:t>​</a:t>
            </a:r>
            <a:endParaRPr lang="en-US" sz="2400" b="0" i="0" dirty="0">
              <a:effectLst/>
              <a:latin typeface="Arial" panose="020B0604020202020204" pitchFamily="34" charset="0"/>
            </a:endParaRPr>
          </a:p>
          <a:p>
            <a:pPr algn="just" rtl="0" fontAlgn="base">
              <a:buFont typeface="Arial" panose="020B0604020202020204" pitchFamily="34" charset="0"/>
              <a:buChar char="•"/>
            </a:pPr>
            <a:r>
              <a:rPr lang="en-IN" sz="2400" b="0" i="0" u="none" strike="noStrike" dirty="0">
                <a:effectLst/>
                <a:latin typeface="Nunito" panose="020B0604020202020204" pitchFamily="2" charset="0"/>
              </a:rPr>
              <a:t>Achieving optimal code coverage.</a:t>
            </a:r>
            <a:r>
              <a:rPr lang="en-US" sz="2400" b="0" i="0" dirty="0">
                <a:effectLst/>
                <a:latin typeface="Nunito" panose="020B0604020202020204" pitchFamily="2" charset="0"/>
              </a:rPr>
              <a:t>​</a:t>
            </a:r>
            <a:endParaRPr lang="en-US" sz="2400" b="0" i="0" dirty="0">
              <a:effectLst/>
              <a:latin typeface="Arial" panose="020B0604020202020204" pitchFamily="34" charset="0"/>
            </a:endParaRPr>
          </a:p>
          <a:p>
            <a:pPr algn="just" rtl="0" fontAlgn="base">
              <a:buFont typeface="Arial" panose="020B0604020202020204" pitchFamily="34" charset="0"/>
              <a:buChar char="•"/>
            </a:pPr>
            <a:r>
              <a:rPr lang="en-IN" sz="2400" b="0" i="0" u="none" strike="noStrike" dirty="0">
                <a:effectLst/>
                <a:latin typeface="Nunito" panose="020B0604020202020204" pitchFamily="2" charset="0"/>
              </a:rPr>
              <a:t>Integrating with the AWS platform.</a:t>
            </a:r>
            <a:r>
              <a:rPr lang="en-US" sz="2400" b="0" i="0" dirty="0">
                <a:effectLst/>
                <a:latin typeface="Nunito" panose="020B0604020202020204" pitchFamily="2" charset="0"/>
              </a:rPr>
              <a:t>​</a:t>
            </a:r>
            <a:endParaRPr lang="en-US" sz="2400" b="0" i="0" dirty="0">
              <a:effectLst/>
              <a:latin typeface="Arial" panose="020B0604020202020204" pitchFamily="34" charset="0"/>
            </a:endParaRPr>
          </a:p>
        </p:txBody>
      </p:sp>
      <p:pic>
        <p:nvPicPr>
          <p:cNvPr id="5" name="Picture 4">
            <a:extLst>
              <a:ext uri="{FF2B5EF4-FFF2-40B4-BE49-F238E27FC236}">
                <a16:creationId xmlns:a16="http://schemas.microsoft.com/office/drawing/2014/main" id="{701CD21A-F070-4A54-81A2-C8E89CD67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887" y="2981325"/>
            <a:ext cx="5286375" cy="2857500"/>
          </a:xfrm>
          <a:prstGeom prst="rect">
            <a:avLst/>
          </a:prstGeom>
        </p:spPr>
      </p:pic>
    </p:spTree>
    <p:extLst>
      <p:ext uri="{BB962C8B-B14F-4D97-AF65-F5344CB8AC3E}">
        <p14:creationId xmlns:p14="http://schemas.microsoft.com/office/powerpoint/2010/main" val="2917123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0813-D762-4515-9020-D0729C32BA43}"/>
              </a:ext>
            </a:extLst>
          </p:cNvPr>
          <p:cNvSpPr>
            <a:spLocks noGrp="1"/>
          </p:cNvSpPr>
          <p:nvPr>
            <p:ph type="title"/>
          </p:nvPr>
        </p:nvSpPr>
        <p:spPr/>
        <p:txBody>
          <a:bodyPr/>
          <a:lstStyle/>
          <a:p>
            <a:r>
              <a:rPr lang="en-US" dirty="0">
                <a:solidFill>
                  <a:schemeClr val="accent3"/>
                </a:solidFill>
                <a:latin typeface="Times New Roman" panose="02020603050405020304" pitchFamily="18" charset="0"/>
                <a:cs typeface="Times New Roman" panose="02020603050405020304" pitchFamily="18" charset="0"/>
              </a:rPr>
              <a:t>Future Scope</a:t>
            </a:r>
            <a:endParaRPr lang="en-IN" dirty="0">
              <a:solidFill>
                <a:schemeClr val="accent3"/>
              </a:solidFill>
              <a:latin typeface="Times New Roman" panose="02020603050405020304" pitchFamily="18" charset="0"/>
              <a:cs typeface="Times New Roman" panose="02020603050405020304" pitchFamily="18" charset="0"/>
            </a:endParaRPr>
          </a:p>
        </p:txBody>
      </p:sp>
      <p:pic>
        <p:nvPicPr>
          <p:cNvPr id="4" name="Picture 3" descr="A person riding a scooter&#10;&#10;Description automatically generated with medium confidence">
            <a:extLst>
              <a:ext uri="{FF2B5EF4-FFF2-40B4-BE49-F238E27FC236}">
                <a16:creationId xmlns:a16="http://schemas.microsoft.com/office/drawing/2014/main" id="{026F7ED5-549A-47F9-AC99-9F2B74165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990" y="4571005"/>
            <a:ext cx="2115124" cy="1834277"/>
          </a:xfrm>
          <a:prstGeom prst="rect">
            <a:avLst/>
          </a:prstGeom>
        </p:spPr>
      </p:pic>
      <p:pic>
        <p:nvPicPr>
          <p:cNvPr id="6" name="Picture 5" descr="Icon&#10;&#10;Description automatically generated">
            <a:extLst>
              <a:ext uri="{FF2B5EF4-FFF2-40B4-BE49-F238E27FC236}">
                <a16:creationId xmlns:a16="http://schemas.microsoft.com/office/drawing/2014/main" id="{283F41CC-3861-4985-87CC-8ACAA11DD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2194960"/>
            <a:ext cx="2092560" cy="2092560"/>
          </a:xfrm>
          <a:prstGeom prst="rect">
            <a:avLst/>
          </a:prstGeom>
        </p:spPr>
      </p:pic>
      <p:pic>
        <p:nvPicPr>
          <p:cNvPr id="8" name="Picture 7" descr="Diagram&#10;&#10;Description automatically generated">
            <a:extLst>
              <a:ext uri="{FF2B5EF4-FFF2-40B4-BE49-F238E27FC236}">
                <a16:creationId xmlns:a16="http://schemas.microsoft.com/office/drawing/2014/main" id="{8CA2410B-983D-4EB9-8378-D375F19872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8641" y="2048245"/>
            <a:ext cx="3516624" cy="2634073"/>
          </a:xfrm>
          <a:prstGeom prst="rect">
            <a:avLst/>
          </a:prstGeom>
        </p:spPr>
      </p:pic>
      <p:pic>
        <p:nvPicPr>
          <p:cNvPr id="10" name="Picture 9" descr="Icon&#10;&#10;Description automatically generated">
            <a:extLst>
              <a:ext uri="{FF2B5EF4-FFF2-40B4-BE49-F238E27FC236}">
                <a16:creationId xmlns:a16="http://schemas.microsoft.com/office/drawing/2014/main" id="{43887BF0-7778-4FA1-B965-F2C673F07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3360" y="2312353"/>
            <a:ext cx="3094566" cy="1624647"/>
          </a:xfrm>
          <a:prstGeom prst="rect">
            <a:avLst/>
          </a:prstGeom>
        </p:spPr>
      </p:pic>
    </p:spTree>
    <p:extLst>
      <p:ext uri="{BB962C8B-B14F-4D97-AF65-F5344CB8AC3E}">
        <p14:creationId xmlns:p14="http://schemas.microsoft.com/office/powerpoint/2010/main" val="25845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9A24471-16A7-4133-BCA2-DEE8983A96E0}"/>
              </a:ext>
            </a:extLst>
          </p:cNvPr>
          <p:cNvSpPr/>
          <p:nvPr/>
        </p:nvSpPr>
        <p:spPr>
          <a:xfrm>
            <a:off x="792480" y="772160"/>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Design Documentation</a:t>
            </a:r>
            <a:endParaRPr lang="en-IN" sz="24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3047C808-1D50-46AD-9808-5DA7087BB977}"/>
              </a:ext>
            </a:extLst>
          </p:cNvPr>
          <p:cNvSpPr/>
          <p:nvPr/>
        </p:nvSpPr>
        <p:spPr>
          <a:xfrm>
            <a:off x="909317" y="925830"/>
            <a:ext cx="552450" cy="3835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en-IN" dirty="0"/>
          </a:p>
        </p:txBody>
      </p:sp>
      <p:sp>
        <p:nvSpPr>
          <p:cNvPr id="5" name="Rectangle: Rounded Corners 4">
            <a:extLst>
              <a:ext uri="{FF2B5EF4-FFF2-40B4-BE49-F238E27FC236}">
                <a16:creationId xmlns:a16="http://schemas.microsoft.com/office/drawing/2014/main" id="{39FC41A1-831C-4888-B544-38F6EFFC69F1}"/>
              </a:ext>
            </a:extLst>
          </p:cNvPr>
          <p:cNvSpPr/>
          <p:nvPr/>
        </p:nvSpPr>
        <p:spPr>
          <a:xfrm>
            <a:off x="792480" y="1938020"/>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Microservice Response Time </a:t>
            </a:r>
            <a:endParaRPr lang="en-IN" sz="24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72A774-2F6C-47DD-9C48-A30083507586}"/>
              </a:ext>
            </a:extLst>
          </p:cNvPr>
          <p:cNvSpPr/>
          <p:nvPr/>
        </p:nvSpPr>
        <p:spPr>
          <a:xfrm>
            <a:off x="792480" y="3103880"/>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Architecture Implemented</a:t>
            </a:r>
            <a:endParaRPr lang="en-IN" sz="24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43CAEC7-57F0-41A3-8CD4-C87126BDE3EA}"/>
              </a:ext>
            </a:extLst>
          </p:cNvPr>
          <p:cNvSpPr/>
          <p:nvPr/>
        </p:nvSpPr>
        <p:spPr>
          <a:xfrm>
            <a:off x="792480" y="4326255"/>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Secure Access Over HTTP</a:t>
            </a:r>
            <a:endParaRPr lang="en-IN" sz="24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718B7EAA-B35D-4D5D-99F1-67E8FBDF26D5}"/>
              </a:ext>
            </a:extLst>
          </p:cNvPr>
          <p:cNvSpPr/>
          <p:nvPr/>
        </p:nvSpPr>
        <p:spPr>
          <a:xfrm>
            <a:off x="857881" y="5432425"/>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r"/>
            <a:r>
              <a:rPr lang="en-US" sz="2400" dirty="0">
                <a:latin typeface="Times New Roman" panose="02020603050405020304" pitchFamily="18" charset="0"/>
                <a:cs typeface="Times New Roman" panose="02020603050405020304" pitchFamily="18" charset="0"/>
              </a:rPr>
              <a:t>Eureka Server, Cloud Gateway</a:t>
            </a:r>
            <a:endParaRPr lang="en-IN" sz="24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389649A-EA57-4AE4-BB88-00B1A35200A4}"/>
              </a:ext>
            </a:extLst>
          </p:cNvPr>
          <p:cNvSpPr/>
          <p:nvPr/>
        </p:nvSpPr>
        <p:spPr>
          <a:xfrm>
            <a:off x="6486525" y="793115"/>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Payment Implemented</a:t>
            </a:r>
            <a:endParaRPr lang="en-IN" sz="2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3CB3E55-61E5-46F1-BE8C-17FA0FC52149}"/>
              </a:ext>
            </a:extLst>
          </p:cNvPr>
          <p:cNvSpPr/>
          <p:nvPr/>
        </p:nvSpPr>
        <p:spPr>
          <a:xfrm>
            <a:off x="6486525" y="1881505"/>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Logging in All Services </a:t>
            </a:r>
            <a:endParaRPr lang="en-IN" sz="24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53DB7BD7-8387-4A4C-81F0-84F103E362ED}"/>
              </a:ext>
            </a:extLst>
          </p:cNvPr>
          <p:cNvSpPr/>
          <p:nvPr/>
        </p:nvSpPr>
        <p:spPr>
          <a:xfrm>
            <a:off x="6486525" y="3103880"/>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Search Operation</a:t>
            </a:r>
            <a:endParaRPr lang="en-IN" sz="24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B989404F-B330-4243-A1F2-4A9E8E258147}"/>
              </a:ext>
            </a:extLst>
          </p:cNvPr>
          <p:cNvSpPr/>
          <p:nvPr/>
        </p:nvSpPr>
        <p:spPr>
          <a:xfrm>
            <a:off x="6477000" y="4326255"/>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Booking &amp;Bill Generation</a:t>
            </a:r>
            <a:endParaRPr lang="en-IN" sz="24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D19F57E2-ECB8-49DD-9C78-D880F3D8F029}"/>
              </a:ext>
            </a:extLst>
          </p:cNvPr>
          <p:cNvSpPr/>
          <p:nvPr/>
        </p:nvSpPr>
        <p:spPr>
          <a:xfrm>
            <a:off x="6496050" y="5394960"/>
            <a:ext cx="4500880" cy="65024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Email Notification</a:t>
            </a:r>
            <a:endParaRPr lang="en-IN" sz="2400"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F2EF5868-5283-4FC9-A625-88237951871B}"/>
              </a:ext>
            </a:extLst>
          </p:cNvPr>
          <p:cNvSpPr/>
          <p:nvPr/>
        </p:nvSpPr>
        <p:spPr>
          <a:xfrm>
            <a:off x="857881" y="2072957"/>
            <a:ext cx="412115" cy="401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en-IN" dirty="0"/>
          </a:p>
        </p:txBody>
      </p:sp>
      <p:sp>
        <p:nvSpPr>
          <p:cNvPr id="15" name="Oval 14">
            <a:extLst>
              <a:ext uri="{FF2B5EF4-FFF2-40B4-BE49-F238E27FC236}">
                <a16:creationId xmlns:a16="http://schemas.microsoft.com/office/drawing/2014/main" id="{20F9ED4D-E13E-4A4C-BD6D-B824523AF980}"/>
              </a:ext>
            </a:extLst>
          </p:cNvPr>
          <p:cNvSpPr/>
          <p:nvPr/>
        </p:nvSpPr>
        <p:spPr>
          <a:xfrm>
            <a:off x="858517" y="3276600"/>
            <a:ext cx="531495" cy="3429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sp>
        <p:nvSpPr>
          <p:cNvPr id="16" name="Oval 15">
            <a:extLst>
              <a:ext uri="{FF2B5EF4-FFF2-40B4-BE49-F238E27FC236}">
                <a16:creationId xmlns:a16="http://schemas.microsoft.com/office/drawing/2014/main" id="{96807851-40B3-4B06-BF44-9A7B5877BE72}"/>
              </a:ext>
            </a:extLst>
          </p:cNvPr>
          <p:cNvSpPr/>
          <p:nvPr/>
        </p:nvSpPr>
        <p:spPr>
          <a:xfrm>
            <a:off x="904237" y="4479925"/>
            <a:ext cx="456569" cy="3460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en-IN" dirty="0"/>
          </a:p>
        </p:txBody>
      </p:sp>
      <p:sp>
        <p:nvSpPr>
          <p:cNvPr id="17" name="Oval 16">
            <a:extLst>
              <a:ext uri="{FF2B5EF4-FFF2-40B4-BE49-F238E27FC236}">
                <a16:creationId xmlns:a16="http://schemas.microsoft.com/office/drawing/2014/main" id="{8407C4EE-5AB9-473F-848A-DD858A7A1216}"/>
              </a:ext>
            </a:extLst>
          </p:cNvPr>
          <p:cNvSpPr/>
          <p:nvPr/>
        </p:nvSpPr>
        <p:spPr>
          <a:xfrm>
            <a:off x="915351" y="5604668"/>
            <a:ext cx="484501" cy="3057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en-IN" dirty="0"/>
          </a:p>
        </p:txBody>
      </p:sp>
      <p:sp>
        <p:nvSpPr>
          <p:cNvPr id="18" name="Oval 17">
            <a:extLst>
              <a:ext uri="{FF2B5EF4-FFF2-40B4-BE49-F238E27FC236}">
                <a16:creationId xmlns:a16="http://schemas.microsoft.com/office/drawing/2014/main" id="{8E5374BF-BF08-46D5-96C7-8212EB0C1D37}"/>
              </a:ext>
            </a:extLst>
          </p:cNvPr>
          <p:cNvSpPr/>
          <p:nvPr/>
        </p:nvSpPr>
        <p:spPr>
          <a:xfrm>
            <a:off x="6641305" y="988060"/>
            <a:ext cx="538163" cy="321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en-IN" dirty="0"/>
          </a:p>
        </p:txBody>
      </p:sp>
      <p:sp>
        <p:nvSpPr>
          <p:cNvPr id="19" name="Oval 18">
            <a:extLst>
              <a:ext uri="{FF2B5EF4-FFF2-40B4-BE49-F238E27FC236}">
                <a16:creationId xmlns:a16="http://schemas.microsoft.com/office/drawing/2014/main" id="{6A28D83B-2899-4A71-8AAF-F91F483695CE}"/>
              </a:ext>
            </a:extLst>
          </p:cNvPr>
          <p:cNvSpPr/>
          <p:nvPr/>
        </p:nvSpPr>
        <p:spPr>
          <a:xfrm>
            <a:off x="6641305" y="2035175"/>
            <a:ext cx="538163" cy="382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en-IN" dirty="0"/>
          </a:p>
        </p:txBody>
      </p:sp>
      <p:sp>
        <p:nvSpPr>
          <p:cNvPr id="20" name="Oval 19">
            <a:extLst>
              <a:ext uri="{FF2B5EF4-FFF2-40B4-BE49-F238E27FC236}">
                <a16:creationId xmlns:a16="http://schemas.microsoft.com/office/drawing/2014/main" id="{F563D9AA-5AEC-4281-9254-B352356C6C4D}"/>
              </a:ext>
            </a:extLst>
          </p:cNvPr>
          <p:cNvSpPr/>
          <p:nvPr/>
        </p:nvSpPr>
        <p:spPr>
          <a:xfrm>
            <a:off x="6586537" y="3257550"/>
            <a:ext cx="538163" cy="3429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en-IN" dirty="0"/>
          </a:p>
        </p:txBody>
      </p:sp>
      <p:sp>
        <p:nvSpPr>
          <p:cNvPr id="21" name="Oval 20">
            <a:extLst>
              <a:ext uri="{FF2B5EF4-FFF2-40B4-BE49-F238E27FC236}">
                <a16:creationId xmlns:a16="http://schemas.microsoft.com/office/drawing/2014/main" id="{0E34C725-1132-49F9-955E-0FD3CFE929D7}"/>
              </a:ext>
            </a:extLst>
          </p:cNvPr>
          <p:cNvSpPr/>
          <p:nvPr/>
        </p:nvSpPr>
        <p:spPr>
          <a:xfrm>
            <a:off x="6529386" y="4479925"/>
            <a:ext cx="538163" cy="3460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en-IN" dirty="0"/>
          </a:p>
        </p:txBody>
      </p:sp>
      <p:sp>
        <p:nvSpPr>
          <p:cNvPr id="22" name="Oval 21">
            <a:extLst>
              <a:ext uri="{FF2B5EF4-FFF2-40B4-BE49-F238E27FC236}">
                <a16:creationId xmlns:a16="http://schemas.microsoft.com/office/drawing/2014/main" id="{09AED412-6C88-4FBC-AD70-3F94AC4DB632}"/>
              </a:ext>
            </a:extLst>
          </p:cNvPr>
          <p:cNvSpPr/>
          <p:nvPr/>
        </p:nvSpPr>
        <p:spPr>
          <a:xfrm>
            <a:off x="6586537" y="5589270"/>
            <a:ext cx="676274" cy="4165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en-IN" dirty="0"/>
          </a:p>
        </p:txBody>
      </p:sp>
      <p:pic>
        <p:nvPicPr>
          <p:cNvPr id="26" name="Picture 25" descr="A picture containing clipart&#10;&#10;Description automatically generated">
            <a:extLst>
              <a:ext uri="{FF2B5EF4-FFF2-40B4-BE49-F238E27FC236}">
                <a16:creationId xmlns:a16="http://schemas.microsoft.com/office/drawing/2014/main" id="{0C8BD4F7-58E4-4986-BF41-93674D69C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093" y="988060"/>
            <a:ext cx="461882" cy="290512"/>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87D41769-6E8E-4A0A-BB05-A3E241C8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058" y="2163761"/>
            <a:ext cx="350326" cy="220346"/>
          </a:xfrm>
          <a:prstGeom prst="rect">
            <a:avLst/>
          </a:prstGeom>
        </p:spPr>
      </p:pic>
      <p:pic>
        <p:nvPicPr>
          <p:cNvPr id="31" name="Picture 30" descr="A picture containing clipart&#10;&#10;Description automatically generated">
            <a:extLst>
              <a:ext uri="{FF2B5EF4-FFF2-40B4-BE49-F238E27FC236}">
                <a16:creationId xmlns:a16="http://schemas.microsoft.com/office/drawing/2014/main" id="{C385C8E1-CB41-40DA-A432-F40D6CCF8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471" y="3321869"/>
            <a:ext cx="442913" cy="278581"/>
          </a:xfrm>
          <a:prstGeom prst="rect">
            <a:avLst/>
          </a:prstGeom>
        </p:spPr>
      </p:pic>
      <p:pic>
        <p:nvPicPr>
          <p:cNvPr id="32" name="Picture 31" descr="A picture containing clipart&#10;&#10;Description automatically generated">
            <a:extLst>
              <a:ext uri="{FF2B5EF4-FFF2-40B4-BE49-F238E27FC236}">
                <a16:creationId xmlns:a16="http://schemas.microsoft.com/office/drawing/2014/main" id="{A48C89D4-77EC-4BEB-95A8-7934AA153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471" y="4547419"/>
            <a:ext cx="442913" cy="278581"/>
          </a:xfrm>
          <a:prstGeom prst="rect">
            <a:avLst/>
          </a:prstGeom>
        </p:spPr>
      </p:pic>
      <p:pic>
        <p:nvPicPr>
          <p:cNvPr id="33" name="Picture 32" descr="A picture containing clipart&#10;&#10;Description automatically generated">
            <a:extLst>
              <a:ext uri="{FF2B5EF4-FFF2-40B4-BE49-F238E27FC236}">
                <a16:creationId xmlns:a16="http://schemas.microsoft.com/office/drawing/2014/main" id="{C1F198D2-2003-42EE-8409-B39658BD6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034" y="5494495"/>
            <a:ext cx="350326" cy="220346"/>
          </a:xfrm>
          <a:prstGeom prst="rect">
            <a:avLst/>
          </a:prstGeom>
        </p:spPr>
      </p:pic>
      <p:pic>
        <p:nvPicPr>
          <p:cNvPr id="34" name="Picture 33" descr="A picture containing clipart&#10;&#10;Description automatically generated">
            <a:extLst>
              <a:ext uri="{FF2B5EF4-FFF2-40B4-BE49-F238E27FC236}">
                <a16:creationId xmlns:a16="http://schemas.microsoft.com/office/drawing/2014/main" id="{809B7766-A2B4-4E03-A500-8C0352392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843" y="1003459"/>
            <a:ext cx="461882" cy="290512"/>
          </a:xfrm>
          <a:prstGeom prst="rect">
            <a:avLst/>
          </a:prstGeom>
        </p:spPr>
      </p:pic>
      <p:pic>
        <p:nvPicPr>
          <p:cNvPr id="35" name="Picture 34" descr="A picture containing clipart&#10;&#10;Description automatically generated">
            <a:extLst>
              <a:ext uri="{FF2B5EF4-FFF2-40B4-BE49-F238E27FC236}">
                <a16:creationId xmlns:a16="http://schemas.microsoft.com/office/drawing/2014/main" id="{5AAF0C3F-DA30-407B-AADE-828B641FE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8077" y="2081054"/>
            <a:ext cx="461882" cy="290512"/>
          </a:xfrm>
          <a:prstGeom prst="rect">
            <a:avLst/>
          </a:prstGeom>
        </p:spPr>
      </p:pic>
      <p:pic>
        <p:nvPicPr>
          <p:cNvPr id="36" name="Picture 35" descr="A picture containing clipart&#10;&#10;Description automatically generated">
            <a:extLst>
              <a:ext uri="{FF2B5EF4-FFF2-40B4-BE49-F238E27FC236}">
                <a16:creationId xmlns:a16="http://schemas.microsoft.com/office/drawing/2014/main" id="{422FC390-61ED-45BD-90D9-F81A9DC46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843" y="3283744"/>
            <a:ext cx="461882" cy="290512"/>
          </a:xfrm>
          <a:prstGeom prst="rect">
            <a:avLst/>
          </a:prstGeom>
        </p:spPr>
      </p:pic>
      <p:pic>
        <p:nvPicPr>
          <p:cNvPr id="37" name="Picture 36" descr="A picture containing clipart&#10;&#10;Description automatically generated">
            <a:extLst>
              <a:ext uri="{FF2B5EF4-FFF2-40B4-BE49-F238E27FC236}">
                <a16:creationId xmlns:a16="http://schemas.microsoft.com/office/drawing/2014/main" id="{EFA2C726-B588-4E46-AD87-51978C93B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093" y="4533584"/>
            <a:ext cx="461882" cy="290512"/>
          </a:xfrm>
          <a:prstGeom prst="rect">
            <a:avLst/>
          </a:prstGeom>
        </p:spPr>
      </p:pic>
      <p:pic>
        <p:nvPicPr>
          <p:cNvPr id="38" name="Picture 37" descr="A picture containing clipart&#10;&#10;Description automatically generated">
            <a:extLst>
              <a:ext uri="{FF2B5EF4-FFF2-40B4-BE49-F238E27FC236}">
                <a16:creationId xmlns:a16="http://schemas.microsoft.com/office/drawing/2014/main" id="{4B5244A2-52C9-4D81-8D81-8F2487B68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252" y="5564029"/>
            <a:ext cx="461882" cy="290512"/>
          </a:xfrm>
          <a:prstGeom prst="rect">
            <a:avLst/>
          </a:prstGeom>
        </p:spPr>
      </p:pic>
      <p:sp>
        <p:nvSpPr>
          <p:cNvPr id="40" name="TextBox 39">
            <a:extLst>
              <a:ext uri="{FF2B5EF4-FFF2-40B4-BE49-F238E27FC236}">
                <a16:creationId xmlns:a16="http://schemas.microsoft.com/office/drawing/2014/main" id="{9E179765-5673-4D32-8B9A-DA6A2FA7A041}"/>
              </a:ext>
            </a:extLst>
          </p:cNvPr>
          <p:cNvSpPr txBox="1"/>
          <p:nvPr/>
        </p:nvSpPr>
        <p:spPr>
          <a:xfrm>
            <a:off x="4294252" y="24309"/>
            <a:ext cx="6096000" cy="523220"/>
          </a:xfrm>
          <a:prstGeom prst="rect">
            <a:avLst/>
          </a:prstGeom>
          <a:noFill/>
        </p:spPr>
        <p:txBody>
          <a:bodyPr wrap="square">
            <a:spAutoFit/>
          </a:bodyPr>
          <a:lstStyle/>
          <a:p>
            <a:r>
              <a:rPr lang="en-IN" sz="2800" b="1" i="0" u="none" strike="noStrike" dirty="0">
                <a:solidFill>
                  <a:srgbClr val="FFD966"/>
                </a:solidFill>
                <a:effectLst/>
                <a:latin typeface="Times New Roman" panose="02020603050405020304" pitchFamily="18" charset="0"/>
              </a:rPr>
              <a:t>Performance NFRs</a:t>
            </a:r>
            <a:endParaRPr lang="en-IN" sz="2800" dirty="0"/>
          </a:p>
        </p:txBody>
      </p:sp>
    </p:spTree>
    <p:extLst>
      <p:ext uri="{BB962C8B-B14F-4D97-AF65-F5344CB8AC3E}">
        <p14:creationId xmlns:p14="http://schemas.microsoft.com/office/powerpoint/2010/main" val="264644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05EF-C4F5-40A4-989F-254C65D471A2}"/>
              </a:ext>
            </a:extLst>
          </p:cNvPr>
          <p:cNvSpPr>
            <a:spLocks noGrp="1"/>
          </p:cNvSpPr>
          <p:nvPr>
            <p:ph type="title"/>
          </p:nvPr>
        </p:nvSpPr>
        <p:spPr>
          <a:xfrm>
            <a:off x="493711" y="909918"/>
            <a:ext cx="9404723" cy="1400530"/>
          </a:xfrm>
        </p:spPr>
        <p:txBody>
          <a:bodyPr/>
          <a:lstStyle/>
          <a:p>
            <a:r>
              <a:rPr lang="en-US" dirty="0">
                <a:solidFill>
                  <a:schemeClr val="accent3"/>
                </a:solidFill>
                <a:latin typeface="Times New Roman" panose="02020603050405020304" pitchFamily="18" charset="0"/>
                <a:cs typeface="Times New Roman" panose="02020603050405020304" pitchFamily="18" charset="0"/>
              </a:rPr>
              <a:t>Conclusion</a:t>
            </a:r>
            <a:endParaRPr lang="en-IN" dirty="0">
              <a:solidFill>
                <a:schemeClr val="accent3"/>
              </a:solidFill>
              <a:latin typeface="Times New Roman" panose="02020603050405020304" pitchFamily="18" charset="0"/>
              <a:cs typeface="Times New Roman" panose="02020603050405020304" pitchFamily="18" charset="0"/>
            </a:endParaRPr>
          </a:p>
        </p:txBody>
      </p:sp>
      <p:pic>
        <p:nvPicPr>
          <p:cNvPr id="4" name="Picture 3" descr="A picture containing text, indoor, computer&#10;&#10;Description automatically generated">
            <a:extLst>
              <a:ext uri="{FF2B5EF4-FFF2-40B4-BE49-F238E27FC236}">
                <a16:creationId xmlns:a16="http://schemas.microsoft.com/office/drawing/2014/main" id="{32E02EDA-CDBB-4D32-B0E1-BEAF763CC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960" y="2527663"/>
            <a:ext cx="5202892" cy="3716351"/>
          </a:xfrm>
          <a:prstGeom prst="rect">
            <a:avLst/>
          </a:prstGeom>
        </p:spPr>
      </p:pic>
    </p:spTree>
    <p:extLst>
      <p:ext uri="{BB962C8B-B14F-4D97-AF65-F5344CB8AC3E}">
        <p14:creationId xmlns:p14="http://schemas.microsoft.com/office/powerpoint/2010/main" val="1341428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EFD-87E2-4B42-8495-B3DD0B5D671F}"/>
              </a:ext>
            </a:extLst>
          </p:cNvPr>
          <p:cNvSpPr>
            <a:spLocks noGrp="1"/>
          </p:cNvSpPr>
          <p:nvPr>
            <p:ph type="title"/>
          </p:nvPr>
        </p:nvSpPr>
        <p:spPr>
          <a:xfrm>
            <a:off x="3389311" y="519393"/>
            <a:ext cx="9404723" cy="1400530"/>
          </a:xfrm>
        </p:spPr>
        <p:txBody>
          <a:bodyPr/>
          <a:lstStyle/>
          <a:p>
            <a:r>
              <a:rPr lang="en-IN" b="1" i="0" u="none" strike="noStrike" dirty="0">
                <a:solidFill>
                  <a:srgbClr val="FFD966"/>
                </a:solidFill>
                <a:effectLst/>
                <a:latin typeface="Times New Roman" panose="02020603050405020304" pitchFamily="18" charset="0"/>
              </a:rPr>
              <a:t>POC Testimonial</a:t>
            </a:r>
            <a:r>
              <a:rPr lang="en-IN" b="0" i="0" dirty="0">
                <a:solidFill>
                  <a:srgbClr val="000000"/>
                </a:solidFill>
                <a:effectLst/>
                <a:latin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756287AD-E9C1-4B07-9764-6D2C83317C33}"/>
              </a:ext>
            </a:extLst>
          </p:cNvPr>
          <p:cNvSpPr>
            <a:spLocks noGrp="1"/>
          </p:cNvSpPr>
          <p:nvPr>
            <p:ph idx="1"/>
          </p:nvPr>
        </p:nvSpPr>
        <p:spPr>
          <a:xfrm>
            <a:off x="1370012" y="1919923"/>
            <a:ext cx="8946541" cy="4195481"/>
          </a:xfrm>
        </p:spPr>
        <p:txBody>
          <a:bodyPr>
            <a:normAutofit/>
          </a:bodyPr>
          <a:lstStyle/>
          <a:p>
            <a:pPr marL="0" indent="0">
              <a:buNone/>
            </a:pPr>
            <a:r>
              <a:rPr lang="en-IN" sz="3600" b="0" i="0" u="none" strike="noStrike" dirty="0">
                <a:effectLst/>
                <a:latin typeface="Times New Roman" panose="02020603050405020304" pitchFamily="18" charset="0"/>
              </a:rPr>
              <a:t>Working with the team was always fun, the team always  carried a learning mindset and  stayed focused throughout. And these folks have undergone rigorous training and then a product development phase which has developed their problem-solving mindset.</a:t>
            </a:r>
            <a:endParaRPr lang="en-IN" sz="3600" dirty="0"/>
          </a:p>
        </p:txBody>
      </p:sp>
    </p:spTree>
    <p:extLst>
      <p:ext uri="{BB962C8B-B14F-4D97-AF65-F5344CB8AC3E}">
        <p14:creationId xmlns:p14="http://schemas.microsoft.com/office/powerpoint/2010/main" val="3315962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1E27-E1F1-4075-B508-58E27C7DFCD7}"/>
              </a:ext>
            </a:extLst>
          </p:cNvPr>
          <p:cNvSpPr>
            <a:spLocks noGrp="1"/>
          </p:cNvSpPr>
          <p:nvPr>
            <p:ph type="title"/>
          </p:nvPr>
        </p:nvSpPr>
        <p:spPr>
          <a:xfrm>
            <a:off x="3669554" y="66675"/>
            <a:ext cx="8825659" cy="1981200"/>
          </a:xfrm>
        </p:spPr>
        <p:txBody>
          <a:bodyPr/>
          <a:lstStyle/>
          <a:p>
            <a:r>
              <a:rPr lang="en-IN" b="1" i="0" dirty="0">
                <a:solidFill>
                  <a:srgbClr val="FFD966"/>
                </a:solidFill>
                <a:effectLst/>
                <a:latin typeface="Times New Roman" panose="02020603050405020304" pitchFamily="18" charset="0"/>
              </a:rPr>
              <a:t>Trainer Testimonials</a:t>
            </a:r>
            <a:endParaRPr lang="en-IN" dirty="0"/>
          </a:p>
        </p:txBody>
      </p:sp>
      <p:sp>
        <p:nvSpPr>
          <p:cNvPr id="3" name="Text Placeholder 2">
            <a:extLst>
              <a:ext uri="{FF2B5EF4-FFF2-40B4-BE49-F238E27FC236}">
                <a16:creationId xmlns:a16="http://schemas.microsoft.com/office/drawing/2014/main" id="{E519C4D0-5309-474F-B88F-5EEAB8BA0D64}"/>
              </a:ext>
            </a:extLst>
          </p:cNvPr>
          <p:cNvSpPr>
            <a:spLocks noGrp="1"/>
          </p:cNvSpPr>
          <p:nvPr>
            <p:ph type="body" sz="half" idx="2"/>
          </p:nvPr>
        </p:nvSpPr>
        <p:spPr>
          <a:xfrm>
            <a:off x="3774329" y="1219200"/>
            <a:ext cx="8720884" cy="5486400"/>
          </a:xfrm>
        </p:spPr>
        <p:txBody>
          <a:bodyPr>
            <a:normAutofit/>
          </a:bodyPr>
          <a:lstStyle/>
          <a:p>
            <a:r>
              <a:rPr lang="en-US" b="0" i="0" dirty="0">
                <a:solidFill>
                  <a:srgbClr val="000000"/>
                </a:solidFill>
                <a:effectLst/>
                <a:latin typeface="Times New Roman" panose="02020603050405020304" pitchFamily="18" charset="0"/>
              </a:rPr>
              <a:t>​</a:t>
            </a:r>
            <a:r>
              <a:rPr lang="en-US" sz="2800" dirty="0">
                <a:latin typeface="Times New Roman" panose="02020603050405020304" pitchFamily="18" charset="0"/>
              </a:rPr>
              <a:t>Kudos to the team for completion of their Entire Training Program. I have seen aggressiveness and proactiveness to work on the area of improvement whenever needed. Appreciate to the entire team to achieve the Training Goal and expectation together. Each of the team members has developed the different Core values like Inclusive Collaboration, Learning Mindset, Partnering for client impact, Engaging with Openness. Congratulations to each one of you. Proud of you My Team. Best of luck each one of you.</a:t>
            </a:r>
            <a:endParaRPr lang="en-IN" sz="2800" dirty="0"/>
          </a:p>
        </p:txBody>
      </p:sp>
      <p:sp>
        <p:nvSpPr>
          <p:cNvPr id="5" name="TextBox 4">
            <a:extLst>
              <a:ext uri="{FF2B5EF4-FFF2-40B4-BE49-F238E27FC236}">
                <a16:creationId xmlns:a16="http://schemas.microsoft.com/office/drawing/2014/main" id="{5660074A-5E0E-4391-B3A1-753203634E83}"/>
              </a:ext>
            </a:extLst>
          </p:cNvPr>
          <p:cNvSpPr txBox="1"/>
          <p:nvPr/>
        </p:nvSpPr>
        <p:spPr>
          <a:xfrm>
            <a:off x="3124200" y="3206234"/>
            <a:ext cx="6248400" cy="369332"/>
          </a:xfrm>
          <a:prstGeom prst="rect">
            <a:avLst/>
          </a:prstGeom>
          <a:noFill/>
        </p:spPr>
        <p:txBody>
          <a:bodyPr wrap="square">
            <a:spAutoFit/>
          </a:bodyPr>
          <a:lstStyle/>
          <a:p>
            <a:r>
              <a:rPr lang="en-IN" dirty="0"/>
              <a:t> </a:t>
            </a:r>
          </a:p>
        </p:txBody>
      </p:sp>
      <p:pic>
        <p:nvPicPr>
          <p:cNvPr id="1026" name="Picture 2">
            <a:extLst>
              <a:ext uri="{FF2B5EF4-FFF2-40B4-BE49-F238E27FC236}">
                <a16:creationId xmlns:a16="http://schemas.microsoft.com/office/drawing/2014/main" id="{070A4761-54A8-4AD3-BA54-F0AB2B755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64" y="1765816"/>
            <a:ext cx="29813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735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7F7E-FB9C-4A95-9F82-A6988204DDF6}"/>
              </a:ext>
            </a:extLst>
          </p:cNvPr>
          <p:cNvSpPr>
            <a:spLocks noGrp="1"/>
          </p:cNvSpPr>
          <p:nvPr>
            <p:ph type="title"/>
          </p:nvPr>
        </p:nvSpPr>
        <p:spPr>
          <a:xfrm>
            <a:off x="3465511" y="0"/>
            <a:ext cx="9404723" cy="1400530"/>
          </a:xfrm>
        </p:spPr>
        <p:txBody>
          <a:bodyPr/>
          <a:lstStyle/>
          <a:p>
            <a:r>
              <a:rPr lang="en-IN" b="1" i="0" u="none" strike="noStrike" dirty="0">
                <a:solidFill>
                  <a:srgbClr val="FFD966"/>
                </a:solidFill>
                <a:effectLst/>
                <a:latin typeface="Times New Roman" panose="02020603050405020304" pitchFamily="18" charset="0"/>
              </a:rPr>
              <a:t>Team Testimonials</a:t>
            </a:r>
            <a:r>
              <a:rPr lang="en-IN" b="0" i="0" dirty="0">
                <a:solidFill>
                  <a:srgbClr val="000000"/>
                </a:solidFill>
                <a:effectLst/>
                <a:latin typeface="Times New Roman" panose="02020603050405020304" pitchFamily="18" charset="0"/>
              </a:rPr>
              <a:t>​</a:t>
            </a:r>
            <a:endParaRPr lang="en-IN" dirty="0"/>
          </a:p>
        </p:txBody>
      </p:sp>
      <p:sp>
        <p:nvSpPr>
          <p:cNvPr id="4" name="Text Placeholder 3">
            <a:extLst>
              <a:ext uri="{FF2B5EF4-FFF2-40B4-BE49-F238E27FC236}">
                <a16:creationId xmlns:a16="http://schemas.microsoft.com/office/drawing/2014/main" id="{316AF50F-D0E6-4FCE-BF71-F9152DD3003B}"/>
              </a:ext>
            </a:extLst>
          </p:cNvPr>
          <p:cNvSpPr>
            <a:spLocks noGrp="1"/>
          </p:cNvSpPr>
          <p:nvPr>
            <p:ph type="body" sz="half" idx="15"/>
          </p:nvPr>
        </p:nvSpPr>
        <p:spPr>
          <a:xfrm>
            <a:off x="640956" y="3000375"/>
            <a:ext cx="2927350" cy="3589338"/>
          </a:xfrm>
        </p:spPr>
        <p:txBody>
          <a:bodyPr>
            <a:normAutofit/>
          </a:bodyPr>
          <a:lstStyle/>
          <a:p>
            <a:r>
              <a:rPr lang="en-US" sz="1800" b="0" i="0" u="none" strike="noStrike" dirty="0">
                <a:effectLst/>
                <a:latin typeface="Times New Roman" panose="02020603050405020304" pitchFamily="18" charset="0"/>
              </a:rPr>
              <a:t>It was a great learning experience. As scrum master I learned about the technologies and the project by coordinating with each team .Thank you to the entire team for the good collaboration during the whole training.</a:t>
            </a:r>
            <a:r>
              <a:rPr lang="en-US" sz="1800" b="0" i="0" dirty="0">
                <a:effectLst/>
                <a:latin typeface="Times New Roman" panose="02020603050405020304" pitchFamily="18" charset="0"/>
              </a:rPr>
              <a:t>​</a:t>
            </a:r>
            <a:endParaRPr lang="en-IN" sz="1800" dirty="0"/>
          </a:p>
        </p:txBody>
      </p:sp>
      <p:sp>
        <p:nvSpPr>
          <p:cNvPr id="6" name="Text Placeholder 5">
            <a:extLst>
              <a:ext uri="{FF2B5EF4-FFF2-40B4-BE49-F238E27FC236}">
                <a16:creationId xmlns:a16="http://schemas.microsoft.com/office/drawing/2014/main" id="{076312D4-9A55-4123-A675-923811D28241}"/>
              </a:ext>
            </a:extLst>
          </p:cNvPr>
          <p:cNvSpPr>
            <a:spLocks noGrp="1"/>
          </p:cNvSpPr>
          <p:nvPr>
            <p:ph type="body" sz="half" idx="16"/>
          </p:nvPr>
        </p:nvSpPr>
        <p:spPr>
          <a:xfrm>
            <a:off x="4006456" y="3000375"/>
            <a:ext cx="2946794" cy="3589338"/>
          </a:xfrm>
        </p:spPr>
        <p:txBody>
          <a:bodyPr>
            <a:normAutofit/>
          </a:bodyPr>
          <a:lstStyle/>
          <a:p>
            <a:r>
              <a:rPr lang="en-US" sz="1800" b="0" i="0" u="none" strike="noStrike" dirty="0">
                <a:effectLst/>
                <a:latin typeface="Times New Roman" panose="02020603050405020304" pitchFamily="18" charset="0"/>
              </a:rPr>
              <a:t>Overall , It was a great experience . It was challenging journey but learned a lot of new technologies, what are industry standards. and also  learnt how real projects works.</a:t>
            </a:r>
            <a:r>
              <a:rPr lang="en-US" sz="1800" b="0" i="0" dirty="0">
                <a:effectLst/>
                <a:latin typeface="Times New Roman" panose="02020603050405020304" pitchFamily="18" charset="0"/>
              </a:rPr>
              <a:t>​</a:t>
            </a:r>
            <a:endParaRPr lang="en-IN" sz="1800" dirty="0"/>
          </a:p>
        </p:txBody>
      </p:sp>
      <p:sp>
        <p:nvSpPr>
          <p:cNvPr id="8" name="Text Placeholder 7">
            <a:extLst>
              <a:ext uri="{FF2B5EF4-FFF2-40B4-BE49-F238E27FC236}">
                <a16:creationId xmlns:a16="http://schemas.microsoft.com/office/drawing/2014/main" id="{722E0F07-8787-48C3-8033-B7BF1BCA814D}"/>
              </a:ext>
            </a:extLst>
          </p:cNvPr>
          <p:cNvSpPr>
            <a:spLocks noGrp="1"/>
          </p:cNvSpPr>
          <p:nvPr>
            <p:ph type="body" sz="half" idx="17"/>
          </p:nvPr>
        </p:nvSpPr>
        <p:spPr>
          <a:xfrm>
            <a:off x="7239000" y="2933700"/>
            <a:ext cx="2932113" cy="3589338"/>
          </a:xfrm>
        </p:spPr>
        <p:txBody>
          <a:bodyPr>
            <a:normAutofit/>
          </a:bodyPr>
          <a:lstStyle/>
          <a:p>
            <a:r>
              <a:rPr lang="en-US" sz="1800" b="0" i="0" u="none" strike="noStrike" dirty="0">
                <a:effectLst/>
                <a:latin typeface="Times New Roman" panose="02020603050405020304" pitchFamily="18" charset="0"/>
              </a:rPr>
              <a:t>It was a great experience . It was challenging journey but learned lot of new technologies,</a:t>
            </a:r>
            <a:r>
              <a:rPr lang="en-US" sz="2400" b="0" i="0" u="none" strike="noStrike" dirty="0">
                <a:solidFill>
                  <a:srgbClr val="000000"/>
                </a:solidFill>
                <a:effectLst/>
                <a:latin typeface="Times New Roman" panose="02020603050405020304" pitchFamily="18" charset="0"/>
              </a:rPr>
              <a:t> </a:t>
            </a:r>
            <a:r>
              <a:rPr lang="en-US" sz="1800" b="0" i="0" u="none" strike="noStrike" dirty="0">
                <a:effectLst/>
                <a:latin typeface="Times New Roman" panose="02020603050405020304" pitchFamily="18" charset="0"/>
              </a:rPr>
              <a:t>Kudos to the entire batch for engaging with the whole project. Thank you all.</a:t>
            </a:r>
            <a:r>
              <a:rPr lang="en-US" sz="1800" b="0" i="0" dirty="0">
                <a:effectLst/>
                <a:latin typeface="Times New Roman" panose="02020603050405020304" pitchFamily="18" charset="0"/>
              </a:rPr>
              <a:t>​</a:t>
            </a:r>
            <a:endParaRPr lang="en-IN" sz="1800" dirty="0"/>
          </a:p>
        </p:txBody>
      </p:sp>
      <p:pic>
        <p:nvPicPr>
          <p:cNvPr id="12" name="Picture 11" descr="A person with a beard&#10;&#10;Description automatically generated with low confidence">
            <a:extLst>
              <a:ext uri="{FF2B5EF4-FFF2-40B4-BE49-F238E27FC236}">
                <a16:creationId xmlns:a16="http://schemas.microsoft.com/office/drawing/2014/main" id="{F26EE487-8BA0-4BA6-A907-0AE1F8BEE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49" y="898395"/>
            <a:ext cx="1838326" cy="1832627"/>
          </a:xfrm>
          <a:prstGeom prst="rect">
            <a:avLst/>
          </a:prstGeom>
        </p:spPr>
      </p:pic>
      <p:pic>
        <p:nvPicPr>
          <p:cNvPr id="18" name="Picture 17" descr="A picture containing person, tree, outdoor, child&#10;&#10;Description automatically generated">
            <a:extLst>
              <a:ext uri="{FF2B5EF4-FFF2-40B4-BE49-F238E27FC236}">
                <a16:creationId xmlns:a16="http://schemas.microsoft.com/office/drawing/2014/main" id="{F272F3C6-8504-41F1-A011-A88C4FB6B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566" y="834369"/>
            <a:ext cx="1923259" cy="1960677"/>
          </a:xfrm>
          <a:prstGeom prst="rect">
            <a:avLst/>
          </a:prstGeom>
        </p:spPr>
      </p:pic>
      <p:pic>
        <p:nvPicPr>
          <p:cNvPr id="22" name="Picture 21" descr="A person with a beard&#10;&#10;Description automatically generated with low confidence">
            <a:extLst>
              <a:ext uri="{FF2B5EF4-FFF2-40B4-BE49-F238E27FC236}">
                <a16:creationId xmlns:a16="http://schemas.microsoft.com/office/drawing/2014/main" id="{8C0205C4-51B5-4BDE-879D-B2B7F97E3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325" y="777281"/>
            <a:ext cx="1390649" cy="2089744"/>
          </a:xfrm>
          <a:prstGeom prst="rect">
            <a:avLst/>
          </a:prstGeom>
        </p:spPr>
      </p:pic>
    </p:spTree>
    <p:extLst>
      <p:ext uri="{BB962C8B-B14F-4D97-AF65-F5344CB8AC3E}">
        <p14:creationId xmlns:p14="http://schemas.microsoft.com/office/powerpoint/2010/main" val="19240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F1EF-E64E-48E0-9B5C-82E87072A07D}"/>
              </a:ext>
            </a:extLst>
          </p:cNvPr>
          <p:cNvSpPr>
            <a:spLocks noGrp="1"/>
          </p:cNvSpPr>
          <p:nvPr>
            <p:ph type="title"/>
          </p:nvPr>
        </p:nvSpPr>
        <p:spPr>
          <a:xfrm>
            <a:off x="4246561" y="414618"/>
            <a:ext cx="9404723" cy="1400530"/>
          </a:xfrm>
        </p:spPr>
        <p:txBody>
          <a:bodyPr/>
          <a:lstStyle/>
          <a:p>
            <a:endParaRPr lang="en-IN" dirty="0">
              <a:solidFill>
                <a:schemeClr val="accent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06607D-E51B-4725-9281-580F317FA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5790"/>
            <a:ext cx="12446278" cy="6893790"/>
          </a:xfrm>
          <a:prstGeom prst="rect">
            <a:avLst/>
          </a:prstGeom>
        </p:spPr>
      </p:pic>
      <p:sp>
        <p:nvSpPr>
          <p:cNvPr id="3" name="TextBox 2">
            <a:extLst>
              <a:ext uri="{FF2B5EF4-FFF2-40B4-BE49-F238E27FC236}">
                <a16:creationId xmlns:a16="http://schemas.microsoft.com/office/drawing/2014/main" id="{DEF30D8E-EE9C-4424-9F22-28C6F7C3CF30}"/>
              </a:ext>
            </a:extLst>
          </p:cNvPr>
          <p:cNvSpPr txBox="1"/>
          <p:nvPr/>
        </p:nvSpPr>
        <p:spPr>
          <a:xfrm>
            <a:off x="7927228" y="1114883"/>
            <a:ext cx="3067050" cy="830997"/>
          </a:xfrm>
          <a:prstGeom prst="rect">
            <a:avLst/>
          </a:prstGeom>
          <a:noFill/>
        </p:spPr>
        <p:txBody>
          <a:bodyPr wrap="square" rtlCol="0">
            <a:spAutoFit/>
          </a:bodyPr>
          <a:lstStyle/>
          <a:p>
            <a:r>
              <a:rPr lang="en-US" sz="48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2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BAE8-7C36-4EAD-A4A8-0758BCACE4A0}"/>
              </a:ext>
            </a:extLst>
          </p:cNvPr>
          <p:cNvSpPr>
            <a:spLocks noGrp="1"/>
          </p:cNvSpPr>
          <p:nvPr>
            <p:ph type="title"/>
          </p:nvPr>
        </p:nvSpPr>
        <p:spPr>
          <a:xfrm>
            <a:off x="1838325" y="-1000125"/>
            <a:ext cx="10639425" cy="4571999"/>
          </a:xfrm>
        </p:spPr>
        <p:txBody>
          <a:bodyPr/>
          <a:lstStyle/>
          <a:p>
            <a:r>
              <a:rPr lang="en-US" dirty="0"/>
              <a:t>	               </a:t>
            </a:r>
            <a:br>
              <a:rPr lang="en-US" dirty="0"/>
            </a:br>
            <a:br>
              <a:rPr lang="en-US" dirty="0"/>
            </a:br>
            <a:r>
              <a:rPr lang="en-US" dirty="0"/>
              <a:t>								</a:t>
            </a:r>
            <a:r>
              <a:rPr lang="en-US" b="1" dirty="0">
                <a:solidFill>
                  <a:schemeClr val="accent3"/>
                </a:solidFill>
              </a:rPr>
              <a:t>Team Lambda</a:t>
            </a:r>
            <a:br>
              <a:rPr lang="en-US" dirty="0">
                <a:solidFill>
                  <a:schemeClr val="tx1"/>
                </a:solidFill>
              </a:rPr>
            </a:br>
            <a:br>
              <a:rPr lang="en-US" dirty="0">
                <a:solidFill>
                  <a:schemeClr val="tx1"/>
                </a:solidFill>
              </a:rPr>
            </a:br>
            <a:r>
              <a:rPr lang="en-US" dirty="0">
                <a:solidFill>
                  <a:schemeClr val="tx1"/>
                </a:solidFill>
              </a:rPr>
              <a:t>		Members: Naveen Vemuri</a:t>
            </a:r>
            <a:br>
              <a:rPr lang="en-US" dirty="0">
                <a:solidFill>
                  <a:schemeClr val="tx1"/>
                </a:solidFill>
              </a:rPr>
            </a:br>
            <a:r>
              <a:rPr lang="en-US" dirty="0">
                <a:solidFill>
                  <a:schemeClr val="tx1"/>
                </a:solidFill>
              </a:rPr>
              <a:t>								Ramyanath Chakraborty</a:t>
            </a:r>
            <a:br>
              <a:rPr lang="en-US" dirty="0">
                <a:solidFill>
                  <a:schemeClr val="tx1"/>
                </a:solidFill>
              </a:rPr>
            </a:br>
            <a:r>
              <a:rPr lang="en-US" dirty="0">
                <a:solidFill>
                  <a:schemeClr val="tx1"/>
                </a:solidFill>
              </a:rPr>
              <a:t>								Ganesh Narayanan</a:t>
            </a:r>
          </a:p>
        </p:txBody>
      </p:sp>
      <p:pic>
        <p:nvPicPr>
          <p:cNvPr id="8" name="Picture 7" descr="A picture containing graphical user interface&#10;&#10;Description automatically generated">
            <a:extLst>
              <a:ext uri="{FF2B5EF4-FFF2-40B4-BE49-F238E27FC236}">
                <a16:creationId xmlns:a16="http://schemas.microsoft.com/office/drawing/2014/main" id="{38C51309-37C5-4789-8AAF-412140A65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2296278"/>
            <a:ext cx="4866664" cy="4447422"/>
          </a:xfrm>
          <a:prstGeom prst="rect">
            <a:avLst/>
          </a:prstGeom>
        </p:spPr>
      </p:pic>
    </p:spTree>
    <p:extLst>
      <p:ext uri="{BB962C8B-B14F-4D97-AF65-F5344CB8AC3E}">
        <p14:creationId xmlns:p14="http://schemas.microsoft.com/office/powerpoint/2010/main" val="34726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276-C538-4261-96F2-367161B07F5E}"/>
              </a:ext>
            </a:extLst>
          </p:cNvPr>
          <p:cNvSpPr>
            <a:spLocks noGrp="1"/>
          </p:cNvSpPr>
          <p:nvPr>
            <p:ph type="title"/>
          </p:nvPr>
        </p:nvSpPr>
        <p:spPr>
          <a:xfrm>
            <a:off x="1160461" y="452718"/>
            <a:ext cx="9404723" cy="1400530"/>
          </a:xfrm>
        </p:spPr>
        <p:txBody>
          <a:bodyPr/>
          <a:lstStyle/>
          <a:p>
            <a:r>
              <a:rPr lang="en-US" dirty="0">
                <a:solidFill>
                  <a:schemeClr val="accent3"/>
                </a:solidFill>
                <a:latin typeface="Times New Roman" panose="02020603050405020304" pitchFamily="18" charset="0"/>
                <a:cs typeface="Times New Roman" panose="02020603050405020304" pitchFamily="18" charset="0"/>
              </a:rPr>
              <a:t>Travel Courier Service Journey</a:t>
            </a:r>
            <a:endParaRPr lang="en-IN" dirty="0">
              <a:solidFill>
                <a:schemeClr val="accent3"/>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3DB191BD-48B2-4060-AE79-984C18175C65}"/>
              </a:ext>
            </a:extLst>
          </p:cNvPr>
          <p:cNvPicPr>
            <a:picLocks noChangeAspect="1"/>
          </p:cNvPicPr>
          <p:nvPr/>
        </p:nvPicPr>
        <p:blipFill>
          <a:blip r:embed="rId2"/>
          <a:stretch>
            <a:fillRect/>
          </a:stretch>
        </p:blipFill>
        <p:spPr>
          <a:xfrm>
            <a:off x="1389229" y="1853248"/>
            <a:ext cx="10802771" cy="3943350"/>
          </a:xfrm>
          <a:prstGeom prst="rect">
            <a:avLst/>
          </a:prstGeom>
        </p:spPr>
      </p:pic>
    </p:spTree>
    <p:extLst>
      <p:ext uri="{BB962C8B-B14F-4D97-AF65-F5344CB8AC3E}">
        <p14:creationId xmlns:p14="http://schemas.microsoft.com/office/powerpoint/2010/main" val="275173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81EE-3919-4D48-A2F9-EC000FD3B194}"/>
              </a:ext>
            </a:extLst>
          </p:cNvPr>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3"/>
                </a:solidFill>
              </a:rPr>
              <a:t>Learning Phase</a:t>
            </a:r>
            <a:br>
              <a:rPr lang="en-US" dirty="0"/>
            </a:br>
            <a:endParaRPr lang="en-US" dirty="0"/>
          </a:p>
        </p:txBody>
      </p:sp>
      <p:sp>
        <p:nvSpPr>
          <p:cNvPr id="3" name="Rectangle: Rounded Corners 2">
            <a:extLst>
              <a:ext uri="{FF2B5EF4-FFF2-40B4-BE49-F238E27FC236}">
                <a16:creationId xmlns:a16="http://schemas.microsoft.com/office/drawing/2014/main" id="{CE94265D-DC32-4BBF-ACFC-399188C7406F}"/>
              </a:ext>
            </a:extLst>
          </p:cNvPr>
          <p:cNvSpPr/>
          <p:nvPr/>
        </p:nvSpPr>
        <p:spPr>
          <a:xfrm>
            <a:off x="809625" y="2781300"/>
            <a:ext cx="1924050" cy="30956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Backend</a:t>
            </a:r>
          </a:p>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Spring Boot</a:t>
            </a:r>
          </a:p>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Microservices</a:t>
            </a:r>
          </a:p>
        </p:txBody>
      </p:sp>
      <p:sp>
        <p:nvSpPr>
          <p:cNvPr id="5" name="Rectangle: Rounded Corners 4">
            <a:extLst>
              <a:ext uri="{FF2B5EF4-FFF2-40B4-BE49-F238E27FC236}">
                <a16:creationId xmlns:a16="http://schemas.microsoft.com/office/drawing/2014/main" id="{5BC2C094-F6E4-41CA-A8C7-F2D27E297385}"/>
              </a:ext>
            </a:extLst>
          </p:cNvPr>
          <p:cNvSpPr/>
          <p:nvPr/>
        </p:nvSpPr>
        <p:spPr>
          <a:xfrm>
            <a:off x="3562350" y="2781300"/>
            <a:ext cx="1924050" cy="30956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DB</a:t>
            </a:r>
          </a:p>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MySQL</a:t>
            </a:r>
          </a:p>
        </p:txBody>
      </p:sp>
      <p:sp>
        <p:nvSpPr>
          <p:cNvPr id="6" name="Rectangle: Rounded Corners 5">
            <a:extLst>
              <a:ext uri="{FF2B5EF4-FFF2-40B4-BE49-F238E27FC236}">
                <a16:creationId xmlns:a16="http://schemas.microsoft.com/office/drawing/2014/main" id="{F11273C2-4258-40B4-801F-44EFE5D801AB}"/>
              </a:ext>
            </a:extLst>
          </p:cNvPr>
          <p:cNvSpPr/>
          <p:nvPr/>
        </p:nvSpPr>
        <p:spPr>
          <a:xfrm>
            <a:off x="6448425" y="2781299"/>
            <a:ext cx="1924050" cy="30956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dirty="0" err="1">
                <a:solidFill>
                  <a:schemeClr val="accent1">
                    <a:lumMod val="20000"/>
                    <a:lumOff val="80000"/>
                  </a:schemeClr>
                </a:solidFill>
                <a:latin typeface="Times New Roman" panose="02020603050405020304" pitchFamily="18" charset="0"/>
                <a:cs typeface="Times New Roman" panose="02020603050405020304" pitchFamily="18" charset="0"/>
              </a:rPr>
              <a:t>Devops</a:t>
            </a:r>
            <a:endParaRPr lang="en-US" sz="20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Docker</a:t>
            </a:r>
          </a:p>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Kubernetes</a:t>
            </a:r>
          </a:p>
        </p:txBody>
      </p:sp>
      <p:sp>
        <p:nvSpPr>
          <p:cNvPr id="7" name="Rectangle: Rounded Corners 6">
            <a:extLst>
              <a:ext uri="{FF2B5EF4-FFF2-40B4-BE49-F238E27FC236}">
                <a16:creationId xmlns:a16="http://schemas.microsoft.com/office/drawing/2014/main" id="{A39A707C-6FA9-4B88-808F-CA9B4DFB8BB5}"/>
              </a:ext>
            </a:extLst>
          </p:cNvPr>
          <p:cNvSpPr/>
          <p:nvPr/>
        </p:nvSpPr>
        <p:spPr>
          <a:xfrm>
            <a:off x="9334500" y="2781298"/>
            <a:ext cx="1924050" cy="30956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Cloud</a:t>
            </a:r>
          </a:p>
          <a:p>
            <a:pPr algn="ct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AWS</a:t>
            </a:r>
          </a:p>
          <a:p>
            <a:pPr algn="ctr"/>
            <a:r>
              <a:rPr lang="en-US" sz="2000" dirty="0" err="1">
                <a:solidFill>
                  <a:schemeClr val="accent1">
                    <a:lumMod val="20000"/>
                    <a:lumOff val="80000"/>
                  </a:schemeClr>
                </a:solidFill>
                <a:latin typeface="Times New Roman" panose="02020603050405020304" pitchFamily="18" charset="0"/>
                <a:cs typeface="Times New Roman" panose="02020603050405020304" pitchFamily="18" charset="0"/>
              </a:rPr>
              <a:t>Eks</a:t>
            </a: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20000"/>
                    <a:lumOff val="80000"/>
                  </a:schemeClr>
                </a:solidFill>
                <a:latin typeface="Times New Roman" panose="02020603050405020304" pitchFamily="18" charset="0"/>
                <a:cs typeface="Times New Roman" panose="02020603050405020304" pitchFamily="18" charset="0"/>
              </a:rPr>
              <a:t>Ecs</a:t>
            </a: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a:t>
            </a:r>
          </a:p>
          <a:p>
            <a:pPr algn="ctr"/>
            <a:endParaRPr lang="en-US"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pic>
        <p:nvPicPr>
          <p:cNvPr id="9" name="Picture 8" descr="A picture containing graphical user interface&#10;&#10;Description automatically generated">
            <a:extLst>
              <a:ext uri="{FF2B5EF4-FFF2-40B4-BE49-F238E27FC236}">
                <a16:creationId xmlns:a16="http://schemas.microsoft.com/office/drawing/2014/main" id="{6B18B706-7598-4BA2-9C93-6FE53FC53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475" y="156208"/>
            <a:ext cx="4067175" cy="2440305"/>
          </a:xfrm>
          <a:prstGeom prst="rect">
            <a:avLst/>
          </a:prstGeom>
        </p:spPr>
      </p:pic>
    </p:spTree>
    <p:extLst>
      <p:ext uri="{BB962C8B-B14F-4D97-AF65-F5344CB8AC3E}">
        <p14:creationId xmlns:p14="http://schemas.microsoft.com/office/powerpoint/2010/main" val="182326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3F9A-812D-4913-B6E4-D95C99D281DD}"/>
              </a:ext>
            </a:extLst>
          </p:cNvPr>
          <p:cNvSpPr>
            <a:spLocks noGrp="1"/>
          </p:cNvSpPr>
          <p:nvPr>
            <p:ph type="title"/>
          </p:nvPr>
        </p:nvSpPr>
        <p:spPr/>
        <p:txBody>
          <a:bodyPr/>
          <a:lstStyle/>
          <a:p>
            <a:r>
              <a:rPr lang="en-US" b="1" dirty="0">
                <a:solidFill>
                  <a:schemeClr val="accent3"/>
                </a:solidFill>
              </a:rPr>
              <a:t>Problem statement</a:t>
            </a:r>
            <a:br>
              <a:rPr lang="en-US" dirty="0"/>
            </a:br>
            <a:endParaRPr lang="en-US" dirty="0"/>
          </a:p>
        </p:txBody>
      </p:sp>
      <p:sp>
        <p:nvSpPr>
          <p:cNvPr id="3" name="Content Placeholder 2">
            <a:extLst>
              <a:ext uri="{FF2B5EF4-FFF2-40B4-BE49-F238E27FC236}">
                <a16:creationId xmlns:a16="http://schemas.microsoft.com/office/drawing/2014/main" id="{4E631F98-1C6B-45D7-86DC-7406A5B34057}"/>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This project aims to create an application that allows travelers to deliver items or packages on behalf of others while they are traveling from place A to place B.</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Travelers can update their travel details, including the source, destination, date and time of departure and arrival, in the application</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If someone wants to deliver an item or package to the destination that the traveler is going to, they can contact the traveler and transfer the items to be delivered in the destination without depending on a courier company. </a:t>
            </a:r>
          </a:p>
          <a:p>
            <a:endParaRPr lang="en-US" dirty="0"/>
          </a:p>
        </p:txBody>
      </p:sp>
    </p:spTree>
    <p:extLst>
      <p:ext uri="{BB962C8B-B14F-4D97-AF65-F5344CB8AC3E}">
        <p14:creationId xmlns:p14="http://schemas.microsoft.com/office/powerpoint/2010/main" val="261827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A6CFAB-DE1E-4B1B-8261-50E0DE3D2377}"/>
              </a:ext>
            </a:extLst>
          </p:cNvPr>
          <p:cNvSpPr>
            <a:spLocks noGrp="1"/>
          </p:cNvSpPr>
          <p:nvPr>
            <p:ph type="title"/>
          </p:nvPr>
        </p:nvSpPr>
        <p:spPr>
          <a:xfrm>
            <a:off x="476250" y="-1009650"/>
            <a:ext cx="11239500" cy="3371851"/>
          </a:xfrm>
        </p:spPr>
        <p:txBody>
          <a:bodyPr/>
          <a:lstStyle/>
          <a:p>
            <a:br>
              <a:rPr lang="en" sz="4400" b="1" dirty="0">
                <a:solidFill>
                  <a:srgbClr val="FFD966"/>
                </a:solidFill>
                <a:latin typeface="Times New Roman"/>
                <a:ea typeface="Times New Roman"/>
                <a:cs typeface="Times New Roman"/>
                <a:sym typeface="Times New Roman"/>
              </a:rPr>
            </a:br>
            <a:br>
              <a:rPr lang="en" sz="4400" b="1" dirty="0">
                <a:solidFill>
                  <a:srgbClr val="FFD966"/>
                </a:solidFill>
                <a:latin typeface="Times New Roman"/>
                <a:ea typeface="Times New Roman"/>
                <a:cs typeface="Times New Roman"/>
                <a:sym typeface="Times New Roman"/>
              </a:rPr>
            </a:br>
            <a:br>
              <a:rPr lang="en" sz="4400" b="1" dirty="0">
                <a:solidFill>
                  <a:srgbClr val="FFD966"/>
                </a:solidFill>
                <a:latin typeface="Times New Roman"/>
                <a:ea typeface="Times New Roman"/>
                <a:cs typeface="Times New Roman"/>
                <a:sym typeface="Times New Roman"/>
              </a:rPr>
            </a:br>
            <a:r>
              <a:rPr lang="en" sz="4400" b="1" dirty="0">
                <a:solidFill>
                  <a:srgbClr val="FFD966"/>
                </a:solidFill>
                <a:latin typeface="Times New Roman"/>
                <a:ea typeface="Times New Roman"/>
                <a:cs typeface="Times New Roman"/>
                <a:sym typeface="Times New Roman"/>
              </a:rPr>
              <a:t>				Tech Slack and Architecture</a:t>
            </a:r>
            <a:endParaRPr lang="en-US" dirty="0"/>
          </a:p>
        </p:txBody>
      </p:sp>
      <p:pic>
        <p:nvPicPr>
          <p:cNvPr id="3" name="Picture 2" descr="A picture containing graphical user interface&#10;&#10;Description automatically generated">
            <a:extLst>
              <a:ext uri="{FF2B5EF4-FFF2-40B4-BE49-F238E27FC236}">
                <a16:creationId xmlns:a16="http://schemas.microsoft.com/office/drawing/2014/main" id="{F6EC42D3-6134-4C91-80E8-63EC5850D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51" y="2197342"/>
            <a:ext cx="8589749" cy="4596916"/>
          </a:xfrm>
          <a:prstGeom prst="rect">
            <a:avLst/>
          </a:prstGeom>
        </p:spPr>
      </p:pic>
    </p:spTree>
    <p:extLst>
      <p:ext uri="{BB962C8B-B14F-4D97-AF65-F5344CB8AC3E}">
        <p14:creationId xmlns:p14="http://schemas.microsoft.com/office/powerpoint/2010/main" val="172701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D10779-7051-4420-8105-B79BF9C73352}"/>
              </a:ext>
            </a:extLst>
          </p:cNvPr>
          <p:cNvSpPr>
            <a:spLocks noGrp="1"/>
          </p:cNvSpPr>
          <p:nvPr>
            <p:ph type="title"/>
          </p:nvPr>
        </p:nvSpPr>
        <p:spPr/>
        <p:txBody>
          <a:bodyPr/>
          <a:lstStyle/>
          <a:p>
            <a:r>
              <a:rPr lang="en" sz="4400" dirty="0">
                <a:solidFill>
                  <a:srgbClr val="FFD966"/>
                </a:solidFill>
                <a:latin typeface="Times New Roman"/>
                <a:ea typeface="Times New Roman"/>
                <a:cs typeface="Times New Roman"/>
                <a:sym typeface="Times New Roman"/>
              </a:rPr>
              <a:t>Backend &amp; DB</a:t>
            </a:r>
            <a:endParaRPr lang="en-US" dirty="0"/>
          </a:p>
        </p:txBody>
      </p:sp>
      <p:pic>
        <p:nvPicPr>
          <p:cNvPr id="5" name="Google Shape;730;p45">
            <a:extLst>
              <a:ext uri="{FF2B5EF4-FFF2-40B4-BE49-F238E27FC236}">
                <a16:creationId xmlns:a16="http://schemas.microsoft.com/office/drawing/2014/main" id="{F4A2539F-22FD-4480-9016-12E501898F54}"/>
              </a:ext>
            </a:extLst>
          </p:cNvPr>
          <p:cNvPicPr preferRelativeResize="0">
            <a:picLocks noGrp="1"/>
          </p:cNvPicPr>
          <p:nvPr>
            <p:ph idx="1"/>
          </p:nvPr>
        </p:nvPicPr>
        <p:blipFill>
          <a:blip r:embed="rId2">
            <a:alphaModFix/>
          </a:blip>
          <a:stretch>
            <a:fillRect/>
          </a:stretch>
        </p:blipFill>
        <p:spPr>
          <a:xfrm>
            <a:off x="646111" y="1638300"/>
            <a:ext cx="2439938" cy="1790700"/>
          </a:xfrm>
          <a:prstGeom prst="rect">
            <a:avLst/>
          </a:prstGeom>
          <a:noFill/>
          <a:ln>
            <a:noFill/>
          </a:ln>
        </p:spPr>
      </p:pic>
      <p:pic>
        <p:nvPicPr>
          <p:cNvPr id="6" name="Google Shape;736;p45">
            <a:extLst>
              <a:ext uri="{FF2B5EF4-FFF2-40B4-BE49-F238E27FC236}">
                <a16:creationId xmlns:a16="http://schemas.microsoft.com/office/drawing/2014/main" id="{EB9CB6CC-F6C1-4326-9617-6991CB75B680}"/>
              </a:ext>
            </a:extLst>
          </p:cNvPr>
          <p:cNvPicPr preferRelativeResize="0"/>
          <p:nvPr/>
        </p:nvPicPr>
        <p:blipFill>
          <a:blip r:embed="rId3">
            <a:alphaModFix/>
          </a:blip>
          <a:stretch>
            <a:fillRect/>
          </a:stretch>
        </p:blipFill>
        <p:spPr>
          <a:xfrm>
            <a:off x="4975902" y="1530827"/>
            <a:ext cx="1904958" cy="1790699"/>
          </a:xfrm>
          <a:prstGeom prst="rect">
            <a:avLst/>
          </a:prstGeom>
          <a:noFill/>
          <a:ln>
            <a:noFill/>
          </a:ln>
        </p:spPr>
      </p:pic>
      <p:pic>
        <p:nvPicPr>
          <p:cNvPr id="7" name="Google Shape;735;p45">
            <a:extLst>
              <a:ext uri="{FF2B5EF4-FFF2-40B4-BE49-F238E27FC236}">
                <a16:creationId xmlns:a16="http://schemas.microsoft.com/office/drawing/2014/main" id="{C496AD1B-8C69-4E50-95A9-88E23109A078}"/>
              </a:ext>
            </a:extLst>
          </p:cNvPr>
          <p:cNvPicPr preferRelativeResize="0"/>
          <p:nvPr/>
        </p:nvPicPr>
        <p:blipFill>
          <a:blip r:embed="rId4">
            <a:alphaModFix/>
          </a:blip>
          <a:stretch>
            <a:fillRect/>
          </a:stretch>
        </p:blipFill>
        <p:spPr>
          <a:xfrm>
            <a:off x="9172441" y="1745774"/>
            <a:ext cx="1756785" cy="1575752"/>
          </a:xfrm>
          <a:prstGeom prst="rect">
            <a:avLst/>
          </a:prstGeom>
          <a:noFill/>
          <a:ln>
            <a:noFill/>
          </a:ln>
        </p:spPr>
      </p:pic>
      <p:pic>
        <p:nvPicPr>
          <p:cNvPr id="8" name="Google Shape;734;p45">
            <a:extLst>
              <a:ext uri="{FF2B5EF4-FFF2-40B4-BE49-F238E27FC236}">
                <a16:creationId xmlns:a16="http://schemas.microsoft.com/office/drawing/2014/main" id="{AD9EEDF3-FA91-406C-907F-CFE64C0834EC}"/>
              </a:ext>
            </a:extLst>
          </p:cNvPr>
          <p:cNvPicPr preferRelativeResize="0"/>
          <p:nvPr/>
        </p:nvPicPr>
        <p:blipFill>
          <a:blip r:embed="rId5">
            <a:alphaModFix/>
          </a:blip>
          <a:stretch>
            <a:fillRect/>
          </a:stretch>
        </p:blipFill>
        <p:spPr>
          <a:xfrm>
            <a:off x="1517054" y="4467019"/>
            <a:ext cx="1975955" cy="1505362"/>
          </a:xfrm>
          <a:prstGeom prst="rect">
            <a:avLst/>
          </a:prstGeom>
          <a:noFill/>
          <a:ln>
            <a:noFill/>
          </a:ln>
        </p:spPr>
      </p:pic>
      <p:pic>
        <p:nvPicPr>
          <p:cNvPr id="1026" name="Picture 2" descr="Understanding The Difference Between SQL And MySQL">
            <a:extLst>
              <a:ext uri="{FF2B5EF4-FFF2-40B4-BE49-F238E27FC236}">
                <a16:creationId xmlns:a16="http://schemas.microsoft.com/office/drawing/2014/main" id="{1F8CF011-A129-4C5E-9D61-AF45F1AF9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3168" y="4089987"/>
            <a:ext cx="3733800" cy="210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0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CA5A-6716-4CBB-B0D0-18B421E82F62}"/>
              </a:ext>
            </a:extLst>
          </p:cNvPr>
          <p:cNvSpPr>
            <a:spLocks noGrp="1"/>
          </p:cNvSpPr>
          <p:nvPr>
            <p:ph type="title"/>
          </p:nvPr>
        </p:nvSpPr>
        <p:spPr/>
        <p:txBody>
          <a:bodyPr/>
          <a:lstStyle/>
          <a:p>
            <a:r>
              <a:rPr lang="en" sz="4400">
                <a:solidFill>
                  <a:srgbClr val="FFD966"/>
                </a:solidFill>
                <a:latin typeface="Times New Roman"/>
                <a:ea typeface="Times New Roman"/>
                <a:cs typeface="Times New Roman"/>
                <a:sym typeface="Times New Roman"/>
              </a:rPr>
              <a:t>DevOps/Cloud -AWS </a:t>
            </a:r>
            <a:endParaRPr lang="en-US" dirty="0"/>
          </a:p>
        </p:txBody>
      </p:sp>
      <p:pic>
        <p:nvPicPr>
          <p:cNvPr id="4" name="Google Shape;757;p47">
            <a:extLst>
              <a:ext uri="{FF2B5EF4-FFF2-40B4-BE49-F238E27FC236}">
                <a16:creationId xmlns:a16="http://schemas.microsoft.com/office/drawing/2014/main" id="{D0F205C5-CA0A-49AE-9257-BCC018E31E4E}"/>
              </a:ext>
            </a:extLst>
          </p:cNvPr>
          <p:cNvPicPr preferRelativeResize="0">
            <a:picLocks noGrp="1"/>
          </p:cNvPicPr>
          <p:nvPr>
            <p:ph idx="1"/>
          </p:nvPr>
        </p:nvPicPr>
        <p:blipFill>
          <a:blip r:embed="rId2">
            <a:alphaModFix/>
          </a:blip>
          <a:stretch>
            <a:fillRect/>
          </a:stretch>
        </p:blipFill>
        <p:spPr>
          <a:xfrm>
            <a:off x="646111" y="1919288"/>
            <a:ext cx="2705099" cy="1509712"/>
          </a:xfrm>
          <a:prstGeom prst="rect">
            <a:avLst/>
          </a:prstGeom>
          <a:noFill/>
          <a:ln>
            <a:noFill/>
          </a:ln>
        </p:spPr>
      </p:pic>
      <p:pic>
        <p:nvPicPr>
          <p:cNvPr id="5" name="Google Shape;753;p47">
            <a:extLst>
              <a:ext uri="{FF2B5EF4-FFF2-40B4-BE49-F238E27FC236}">
                <a16:creationId xmlns:a16="http://schemas.microsoft.com/office/drawing/2014/main" id="{F79D4F1F-2D95-4617-814C-38C7742CED89}"/>
              </a:ext>
            </a:extLst>
          </p:cNvPr>
          <p:cNvPicPr preferRelativeResize="0"/>
          <p:nvPr/>
        </p:nvPicPr>
        <p:blipFill>
          <a:blip r:embed="rId3">
            <a:alphaModFix/>
          </a:blip>
          <a:stretch>
            <a:fillRect/>
          </a:stretch>
        </p:blipFill>
        <p:spPr>
          <a:xfrm>
            <a:off x="4825519" y="2959894"/>
            <a:ext cx="2344265" cy="1509712"/>
          </a:xfrm>
          <a:prstGeom prst="rect">
            <a:avLst/>
          </a:prstGeom>
          <a:noFill/>
          <a:ln>
            <a:noFill/>
          </a:ln>
        </p:spPr>
      </p:pic>
      <p:pic>
        <p:nvPicPr>
          <p:cNvPr id="6" name="Google Shape;754;p47">
            <a:extLst>
              <a:ext uri="{FF2B5EF4-FFF2-40B4-BE49-F238E27FC236}">
                <a16:creationId xmlns:a16="http://schemas.microsoft.com/office/drawing/2014/main" id="{13E99EC7-AEF8-493B-919C-F42659155231}"/>
              </a:ext>
            </a:extLst>
          </p:cNvPr>
          <p:cNvPicPr preferRelativeResize="0"/>
          <p:nvPr/>
        </p:nvPicPr>
        <p:blipFill>
          <a:blip r:embed="rId4">
            <a:alphaModFix/>
          </a:blip>
          <a:stretch>
            <a:fillRect/>
          </a:stretch>
        </p:blipFill>
        <p:spPr>
          <a:xfrm>
            <a:off x="8878702" y="4469606"/>
            <a:ext cx="2344264" cy="1509712"/>
          </a:xfrm>
          <a:prstGeom prst="rect">
            <a:avLst/>
          </a:prstGeom>
          <a:noFill/>
          <a:ln>
            <a:noFill/>
          </a:ln>
        </p:spPr>
      </p:pic>
      <p:pic>
        <p:nvPicPr>
          <p:cNvPr id="7" name="Picture 6" descr="Icon&#10;&#10;Description automatically generated">
            <a:extLst>
              <a:ext uri="{FF2B5EF4-FFF2-40B4-BE49-F238E27FC236}">
                <a16:creationId xmlns:a16="http://schemas.microsoft.com/office/drawing/2014/main" id="{D0E46424-0B60-4F1D-87BC-146F6ABA07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469" y="4628833"/>
            <a:ext cx="1509713" cy="1509713"/>
          </a:xfrm>
          <a:prstGeom prst="rect">
            <a:avLst/>
          </a:prstGeom>
        </p:spPr>
      </p:pic>
      <p:pic>
        <p:nvPicPr>
          <p:cNvPr id="8" name="Picture 7" descr="Logo, company name&#10;&#10;Description automatically generated">
            <a:extLst>
              <a:ext uri="{FF2B5EF4-FFF2-40B4-BE49-F238E27FC236}">
                <a16:creationId xmlns:a16="http://schemas.microsoft.com/office/drawing/2014/main" id="{849E795F-F11F-4017-8C63-01740A519C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4093" y="1377871"/>
            <a:ext cx="2228850" cy="2057400"/>
          </a:xfrm>
          <a:prstGeom prst="rect">
            <a:avLst/>
          </a:prstGeom>
        </p:spPr>
      </p:pic>
    </p:spTree>
    <p:extLst>
      <p:ext uri="{BB962C8B-B14F-4D97-AF65-F5344CB8AC3E}">
        <p14:creationId xmlns:p14="http://schemas.microsoft.com/office/powerpoint/2010/main" val="2881522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2C387B69083F49840B921E1EE6DF8D" ma:contentTypeVersion="9" ma:contentTypeDescription="Create a new document." ma:contentTypeScope="" ma:versionID="d8d17d3e48f1ac99b21dc1b00a4be0c9">
  <xsd:schema xmlns:xsd="http://www.w3.org/2001/XMLSchema" xmlns:xs="http://www.w3.org/2001/XMLSchema" xmlns:p="http://schemas.microsoft.com/office/2006/metadata/properties" xmlns:ns2="b2607742-c1de-46aa-b0b5-505c6301644f" xmlns:ns3="ccb1b9f3-9751-47d4-baf4-182d7f632f10" targetNamespace="http://schemas.microsoft.com/office/2006/metadata/properties" ma:root="true" ma:fieldsID="4c45b5e5db4319b42f60ec2ab7de9af7" ns2:_="" ns3:_="">
    <xsd:import namespace="b2607742-c1de-46aa-b0b5-505c6301644f"/>
    <xsd:import namespace="ccb1b9f3-9751-47d4-baf4-182d7f632f1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607742-c1de-46aa-b0b5-505c630164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b1b9f3-9751-47d4-baf4-182d7f632f1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be80327-4f03-4fe9-96c1-c203b837dc19}" ma:internalName="TaxCatchAll" ma:showField="CatchAllData" ma:web="ccb1b9f3-9751-47d4-baf4-182d7f632f1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2607742-c1de-46aa-b0b5-505c6301644f">
      <Terms xmlns="http://schemas.microsoft.com/office/infopath/2007/PartnerControls"/>
    </lcf76f155ced4ddcb4097134ff3c332f>
    <TaxCatchAll xmlns="ccb1b9f3-9751-47d4-baf4-182d7f632f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C03CAB-E112-4064-8060-089E47114C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607742-c1de-46aa-b0b5-505c6301644f"/>
    <ds:schemaRef ds:uri="ccb1b9f3-9751-47d4-baf4-182d7f632f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8B3F8-F8A8-4AE4-B43C-E8F563D9BAE2}">
  <ds:schemaRefs>
    <ds:schemaRef ds:uri="http://schemas.microsoft.com/office/2006/metadata/properties"/>
    <ds:schemaRef ds:uri="http://schemas.microsoft.com/office/infopath/2007/PartnerControls"/>
    <ds:schemaRef ds:uri="b2607742-c1de-46aa-b0b5-505c6301644f"/>
    <ds:schemaRef ds:uri="ccb1b9f3-9751-47d4-baf4-182d7f632f10"/>
  </ds:schemaRefs>
</ds:datastoreItem>
</file>

<file path=customXml/itemProps3.xml><?xml version="1.0" encoding="utf-8"?>
<ds:datastoreItem xmlns:ds="http://schemas.openxmlformats.org/officeDocument/2006/customXml" ds:itemID="{044C0B82-BCA9-4EDD-A2FB-CE756A18E5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2308</TotalTime>
  <Words>535</Words>
  <Application>Microsoft Office PowerPoint</Application>
  <PresentationFormat>Widescreen</PresentationFormat>
  <Paragraphs>69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Nunito</vt:lpstr>
      <vt:lpstr>Times New Roman</vt:lpstr>
      <vt:lpstr>Wingdings 3</vt:lpstr>
      <vt:lpstr>Ion</vt:lpstr>
      <vt:lpstr>Travelling Courier</vt:lpstr>
      <vt:lpstr>              </vt:lpstr>
      <vt:lpstr>                          Team Lambda    Members: Naveen Vemuri         Ramyanath Chakraborty         Ganesh Narayanan</vt:lpstr>
      <vt:lpstr>Travel Courier Service Journey</vt:lpstr>
      <vt:lpstr>PowerPoint Presentation</vt:lpstr>
      <vt:lpstr>Problem statement </vt:lpstr>
      <vt:lpstr>       Tech Slack and Architecture</vt:lpstr>
      <vt:lpstr>Backend &amp; DB</vt:lpstr>
      <vt:lpstr>DevOps/Cloud -AWS </vt:lpstr>
      <vt:lpstr>Flow Diagram</vt:lpstr>
      <vt:lpstr>PowerPoint Presentation</vt:lpstr>
      <vt:lpstr>Backend Architecture Diagram</vt:lpstr>
      <vt:lpstr>PowerPoint Presentation</vt:lpstr>
      <vt:lpstr>Db Details</vt:lpstr>
      <vt:lpstr>PowerPoint Presentation</vt:lpstr>
      <vt:lpstr>PowerPoint Presentation</vt:lpstr>
      <vt:lpstr>Cloud Architecture</vt:lpstr>
      <vt:lpstr>PowerPoint Presentation</vt:lpstr>
      <vt:lpstr>Bill Sample</vt:lpstr>
      <vt:lpstr>Challenges</vt:lpstr>
      <vt:lpstr>Future Scope</vt:lpstr>
      <vt:lpstr>PowerPoint Presentation</vt:lpstr>
      <vt:lpstr>Conclusion</vt:lpstr>
      <vt:lpstr>POC Testimonial​</vt:lpstr>
      <vt:lpstr>Trainer Testimonials</vt:lpstr>
      <vt:lpstr>Team Testimonials​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Courier</dc:title>
  <dc:creator>Ganesh Narayanan(UST,IN)</dc:creator>
  <cp:lastModifiedBy>Ganesh Narayanan(UST,IN)</cp:lastModifiedBy>
  <cp:revision>8</cp:revision>
  <dcterms:created xsi:type="dcterms:W3CDTF">2023-01-31T04:16:27Z</dcterms:created>
  <dcterms:modified xsi:type="dcterms:W3CDTF">2023-02-02T12:04:58Z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0x010100FA2C387B69083F49840B921E1EE6DF8D</vt:lpwstr>
  </property>
</Properties>
</file>