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"/>
  </p:notesMasterIdLst>
  <p:handoutMasterIdLst>
    <p:handoutMasterId r:id="rId5"/>
  </p:handoutMasterIdLst>
  <p:sldIdLst>
    <p:sldId id="3181" r:id="rId2"/>
    <p:sldId id="3168" r:id="rId3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008000"/>
    <a:srgbClr val="FFEFEF"/>
    <a:srgbClr val="A20000"/>
    <a:srgbClr val="EFFFEF"/>
    <a:srgbClr val="EAEAFA"/>
    <a:srgbClr val="CCFFCC"/>
    <a:srgbClr val="5FFDB6"/>
    <a:srgbClr val="FFFF99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1" autoAdjust="0"/>
    <p:restoredTop sz="91393" autoAdjust="0"/>
  </p:normalViewPr>
  <p:slideViewPr>
    <p:cSldViewPr>
      <p:cViewPr varScale="1">
        <p:scale>
          <a:sx n="127" d="100"/>
          <a:sy n="127" d="100"/>
        </p:scale>
        <p:origin x="-432" y="-90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2/22/2017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Bottom-up:</a:t>
            </a:r>
          </a:p>
          <a:p>
            <a:endParaRPr lang="en-US" dirty="0" smtClean="0"/>
          </a:p>
          <a:p>
            <a:r>
              <a:rPr lang="en-US" dirty="0" smtClean="0"/>
              <a:t>Geometry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 – binary blob.  Can be combination of geometry, animation, and skins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bufferView</a:t>
            </a:r>
            <a:r>
              <a:rPr lang="en-US" baseline="0" dirty="0" smtClean="0"/>
              <a:t> – subset of buffer with target info (ARRAY_BUFFER, ELEMENT_BUFFER, animation/skin)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accessor – subset of bufferView with type info, e.g., float-point.  Similar to a call to </a:t>
            </a:r>
            <a:r>
              <a:rPr lang="en-US" baseline="0" dirty="0" err="1" smtClean="0"/>
              <a:t>glVertexAttribPointer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For example, a bufferView may be all vertices in the asset (think </a:t>
            </a:r>
            <a:r>
              <a:rPr lang="en-US" baseline="0" dirty="0" err="1" smtClean="0"/>
              <a:t>glBufferData</a:t>
            </a:r>
            <a:r>
              <a:rPr lang="en-US" baseline="0" dirty="0" smtClean="0"/>
              <a:t>), where as an accessor may be an individual attribute for a mesh (think </a:t>
            </a:r>
            <a:r>
              <a:rPr lang="en-US" baseline="0" dirty="0" err="1" smtClean="0"/>
              <a:t>glVertexAttribPointer</a:t>
            </a:r>
            <a:r>
              <a:rPr lang="en-US" baseline="0" dirty="0" smtClean="0"/>
              <a:t>)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mesh – (composed of primitives, not shown) – corresponds to </a:t>
            </a:r>
            <a:r>
              <a:rPr lang="en-US" baseline="0" dirty="0" err="1" smtClean="0"/>
              <a:t>glDrawElements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glDrawArrays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– one or more meshes, plus transform, plus children, plus optional skin.</a:t>
            </a:r>
          </a:p>
          <a:p>
            <a:pPr marL="0" lvl="0" indent="0">
              <a:buFontTx/>
              <a:buNone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Material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image – Image file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sampler – texture filter and wrap modes, think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glTexParameter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texture – think glTexImage2D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shader – GLSL shader source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 – think </a:t>
            </a:r>
            <a:r>
              <a:rPr lang="en-US" dirty="0" err="1" smtClean="0"/>
              <a:t>glCompileShader</a:t>
            </a:r>
            <a:r>
              <a:rPr lang="en-US" dirty="0" smtClean="0"/>
              <a:t> and </a:t>
            </a:r>
            <a:r>
              <a:rPr lang="en-US" dirty="0" err="1" smtClean="0"/>
              <a:t>glLinkProgram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technique – parameter inputs (attributes + uniforms) + pass – program + render state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Material – an instance of a technique.  Overrides parameter inputs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Animation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accesses </a:t>
            </a:r>
            <a:r>
              <a:rPr lang="en-US" dirty="0" err="1" smtClean="0"/>
              <a:t>keyframes</a:t>
            </a:r>
            <a:r>
              <a:rPr lang="en-US" dirty="0" smtClean="0"/>
              <a:t> from accessor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targets node (transforms), material/technique parameters, and camera/light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Skin</a:t>
            </a:r>
          </a:p>
          <a:p>
            <a:pPr marL="171450" lvl="0" indent="-171450">
              <a:buFontTx/>
              <a:buChar char="•"/>
            </a:pPr>
            <a:r>
              <a:rPr lang="en-US" dirty="0" smtClean="0"/>
              <a:t>skin accesses inverse-bind</a:t>
            </a:r>
            <a:r>
              <a:rPr lang="en-US" baseline="0" dirty="0" smtClean="0"/>
              <a:t> matrices from accessor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references skins.  skins reference nodes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4400" b="1" dirty="0">
                <a:solidFill>
                  <a:schemeClr val="tx1"/>
                </a:solidFill>
                <a:effectLst/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800"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080249"/>
            <a:ext cx="8009630" cy="190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ng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6" name="Picture 5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058400" cy="5029200"/>
          </a:xfrm>
        </p:spPr>
        <p:txBody>
          <a:bodyPr/>
          <a:lstStyle>
            <a:lvl1pPr>
              <a:lnSpc>
                <a:spcPct val="105000"/>
              </a:lnSpc>
              <a:defRPr sz="2000">
                <a:latin typeface="Trebuchet MS" pitchFamily="34" charset="0"/>
                <a:cs typeface="Tahoma" pitchFamily="34" charset="0"/>
              </a:defRPr>
            </a:lvl1pPr>
            <a:lvl2pPr>
              <a:lnSpc>
                <a:spcPct val="105000"/>
              </a:lnSpc>
              <a:defRPr b="0">
                <a:latin typeface="Trebuchet MS" pitchFamily="34" charset="0"/>
                <a:cs typeface="Tahoma" pitchFamily="34" charset="0"/>
              </a:defRPr>
            </a:lvl2pPr>
            <a:lvl3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2971800" cy="5029200"/>
          </a:xfrm>
        </p:spPr>
        <p:txBody>
          <a:bodyPr/>
          <a:lstStyle>
            <a:lvl1pPr>
              <a:defRPr lang="en-US" sz="18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8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600" b="0">
                <a:latin typeface="Trebuchet MS" pitchFamily="34" charset="0"/>
                <a:cs typeface="Tahoma" pitchFamily="34" charset="0"/>
              </a:defRPr>
            </a:lvl3pPr>
            <a:lvl4pPr>
              <a:defRPr sz="1600" b="0">
                <a:latin typeface="Trebuchet MS" pitchFamily="34" charset="0"/>
                <a:cs typeface="Tahoma" pitchFamily="34" charset="0"/>
              </a:defRPr>
            </a:lvl4pPr>
            <a:lvl5pPr>
              <a:defRPr sz="16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9" name="Picture 8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1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33272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043" y="952500"/>
            <a:ext cx="10326757" cy="48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5981700"/>
            <a:ext cx="7046596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©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Copyright Khronos </a:t>
            </a: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2015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-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  <a:latin typeface="Trebuchet MS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3" r:id="rId2"/>
    <p:sldLayoutId id="2147483801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/>
          <a:latin typeface="Trebuchet MS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6096000" y="3619500"/>
            <a:ext cx="4667250" cy="822960"/>
          </a:xfrm>
          <a:prstGeom prst="roundRect">
            <a:avLst/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s3m</a:t>
            </a: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 (XML)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zh-CN" alt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表述信息：节点关系 空间范围 </a:t>
            </a:r>
            <a:r>
              <a:rPr lang="en-US" altLang="zh-CN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LOD</a:t>
            </a:r>
            <a:r>
              <a:rPr lang="zh-CN" alt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属性 矩阵 材质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6000" y="4511040"/>
            <a:ext cx="2686050" cy="1303020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zh-CN" alt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几何</a:t>
            </a:r>
            <a:r>
              <a:rPr lang="zh-CN" alt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对象集合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altLang="zh-CN" sz="800" b="1" dirty="0" smtClean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zh-CN" altLang="en-US" sz="800" b="1" dirty="0" smtClean="0">
                <a:solidFill>
                  <a:schemeClr val="tx1"/>
                </a:solidFill>
                <a:latin typeface="Trebuchet MS"/>
                <a:cs typeface="Trebuchet MS"/>
              </a:rPr>
              <a:t>几何</a:t>
            </a:r>
            <a:r>
              <a:rPr lang="zh-CN" altLang="en-US" sz="800" b="1" dirty="0">
                <a:solidFill>
                  <a:schemeClr val="tx1"/>
                </a:solidFill>
                <a:latin typeface="Trebuchet MS"/>
                <a:cs typeface="Trebuchet MS"/>
              </a:rPr>
              <a:t>对象</a:t>
            </a:r>
            <a:r>
              <a:rPr lang="en-US" altLang="zh-CN" sz="800" b="1" dirty="0">
                <a:solidFill>
                  <a:schemeClr val="tx1"/>
                </a:solidFill>
                <a:latin typeface="Trebuchet MS"/>
                <a:cs typeface="Trebuchet MS"/>
              </a:rPr>
              <a:t>: </a:t>
            </a:r>
            <a:r>
              <a:rPr lang="zh-CN" altLang="en-US" sz="800" b="1" dirty="0">
                <a:solidFill>
                  <a:schemeClr val="tx1"/>
                </a:solidFill>
                <a:latin typeface="Trebuchet MS"/>
                <a:cs typeface="Trebuchet MS"/>
              </a:rPr>
              <a:t>顶点和</a:t>
            </a:r>
            <a:r>
              <a:rPr lang="zh-CN" altLang="en-US" sz="800" b="1" dirty="0" smtClean="0">
                <a:solidFill>
                  <a:schemeClr val="tx1"/>
                </a:solidFill>
                <a:latin typeface="Trebuchet MS"/>
                <a:cs typeface="Trebuchet MS"/>
              </a:rPr>
              <a:t>索引</a:t>
            </a:r>
            <a:endParaRPr lang="en-US" altLang="zh-CN" sz="800" b="1" dirty="0" smtClean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altLang="zh-CN" sz="800" b="1" dirty="0" smtClean="0">
                <a:solidFill>
                  <a:schemeClr val="tx1"/>
                </a:solidFill>
                <a:latin typeface="Trebuchet MS"/>
                <a:cs typeface="Trebuchet MS"/>
              </a:rPr>
              <a:t>…</a:t>
            </a:r>
            <a:endParaRPr lang="en-US" altLang="zh-CN" sz="8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849686" y="4511040"/>
            <a:ext cx="941070" cy="1303020"/>
          </a:xfrm>
          <a:prstGeom prst="roundRect">
            <a:avLst/>
          </a:prstGeom>
          <a:solidFill>
            <a:srgbClr val="EFF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zh-CN" alt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单体化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837420" y="4511040"/>
            <a:ext cx="925830" cy="130302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lang="en-US" altLang="zh-CN" sz="1620" b="1" dirty="0" err="1" smtClean="0">
                <a:solidFill>
                  <a:schemeClr val="tx1"/>
                </a:solidFill>
                <a:latin typeface="Trebuchet MS"/>
                <a:cs typeface="Trebuchet MS"/>
              </a:rPr>
              <a:t>dds</a:t>
            </a:r>
            <a:endParaRPr lang="en-US" sz="162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lang="en-US" sz="1620" b="1" dirty="0" err="1" smtClean="0">
                <a:solidFill>
                  <a:schemeClr val="tx1"/>
                </a:solidFill>
                <a:latin typeface="Trebuchet MS"/>
                <a:cs typeface="Trebuchet MS"/>
              </a:rPr>
              <a:t>etc</a:t>
            </a:r>
            <a:endParaRPr lang="en-US" sz="1620" b="1" dirty="0" smtClean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…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zh-CN" alt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纹理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295684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54020" y="72390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020" y="154686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85103" y="2355958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020" y="23698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mesh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020" y="3133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accessor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80" y="401574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16180" y="4767625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236277" y="3494433"/>
            <a:ext cx="0" cy="521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5236277" y="4376672"/>
            <a:ext cx="0" cy="390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227416" y="1084832"/>
            <a:ext cx="8861" cy="480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236277" y="1907792"/>
            <a:ext cx="0" cy="46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5236277" y="2730752"/>
            <a:ext cx="0" cy="40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04141" y="3094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5236277" y="2730752"/>
            <a:ext cx="1350121" cy="36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02171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technique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62012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</a:t>
            </a:r>
          </a:p>
        </p:txBody>
      </p:sp>
      <p:cxnSp>
        <p:nvCxnSpPr>
          <p:cNvPr id="25" name="Straight Arrow Connector 24"/>
          <p:cNvCxnSpPr>
            <a:stCxn id="21" idx="2"/>
            <a:endCxn id="23" idx="0"/>
          </p:cNvCxnSpPr>
          <p:nvPr/>
        </p:nvCxnSpPr>
        <p:spPr>
          <a:xfrm flipH="1">
            <a:off x="6584428" y="3455432"/>
            <a:ext cx="1970" cy="502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6586398" y="3455433"/>
            <a:ext cx="1357871" cy="50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865287" y="475828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7944269" y="4319355"/>
            <a:ext cx="1403275" cy="43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424172" y="477012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7944269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5236277" y="1546860"/>
            <a:ext cx="482256" cy="180466"/>
          </a:xfrm>
          <a:prstGeom prst="curvedConnector4">
            <a:avLst>
              <a:gd name="adj1" fmla="val -47402"/>
              <a:gd name="adj2" fmla="val 2266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102171" y="47701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program</a:t>
            </a:r>
          </a:p>
        </p:txBody>
      </p: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>
            <a:off x="6584427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57248" y="5497362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shader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 flipH="1">
            <a:off x="6577345" y="5131051"/>
            <a:ext cx="7082" cy="366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3867360" y="1907792"/>
            <a:ext cx="1368917" cy="448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8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86440" y="526620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70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38672" y="4458298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54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95472" y="369087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8492" y="3722284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7147" y="286590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9612" y="293448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9612" y="211353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22756" y="2102594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9977" y="12919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09672" y="14963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cxnSp>
        <p:nvCxnSpPr>
          <p:cNvPr id="53" name="Straight Arrow Connector 52"/>
          <p:cNvCxnSpPr>
            <a:stCxn id="56" idx="3"/>
            <a:endCxn id="10" idx="1"/>
          </p:cNvCxnSpPr>
          <p:nvPr/>
        </p:nvCxnSpPr>
        <p:spPr>
          <a:xfrm>
            <a:off x="2945193" y="2531713"/>
            <a:ext cx="1808827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5114" y="307164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05000" y="2316515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skin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05000" y="3520156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animation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2945193" y="3313967"/>
            <a:ext cx="1808827" cy="421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5114" y="341655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29612" y="375945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61" name="Straight Arrow Connector 60"/>
          <p:cNvCxnSpPr>
            <a:stCxn id="6" idx="2"/>
            <a:endCxn id="56" idx="0"/>
          </p:cNvCxnSpPr>
          <p:nvPr/>
        </p:nvCxnSpPr>
        <p:spPr>
          <a:xfrm flipH="1">
            <a:off x="2425097" y="1907792"/>
            <a:ext cx="2811180" cy="40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1285" y="2057593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454329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tx1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ctr">
          <a:defRPr sz="1400" b="1" dirty="0">
            <a:solidFill>
              <a:schemeClr val="tx1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45387</TotalTime>
  <Pages>0</Pages>
  <Words>273</Words>
  <Characters>0</Characters>
  <Application>Microsoft Office PowerPoint</Application>
  <PresentationFormat>自定义</PresentationFormat>
  <Lines>0</Lines>
  <Paragraphs>74</Paragraphs>
  <Slides>2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Khronos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Khronos Template 2015</dc:title>
  <dc:subject>Camera Control API</dc:subject>
  <dc:creator>ntrevett@nvidia.com</dc:creator>
  <cp:lastModifiedBy>Peter</cp:lastModifiedBy>
  <cp:revision>2598</cp:revision>
  <dcterms:created xsi:type="dcterms:W3CDTF">2009-08-07T20:40:08Z</dcterms:created>
  <dcterms:modified xsi:type="dcterms:W3CDTF">2017-02-22T09:22:30Z</dcterms:modified>
</cp:coreProperties>
</file>