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8"/>
  </p:notesMasterIdLst>
  <p:sldIdLst>
    <p:sldId id="256" r:id="rId2"/>
    <p:sldId id="331" r:id="rId3"/>
    <p:sldId id="406" r:id="rId4"/>
    <p:sldId id="367" r:id="rId5"/>
    <p:sldId id="402" r:id="rId6"/>
    <p:sldId id="403" r:id="rId7"/>
    <p:sldId id="404" r:id="rId8"/>
    <p:sldId id="405" r:id="rId9"/>
    <p:sldId id="369" r:id="rId10"/>
    <p:sldId id="370" r:id="rId11"/>
    <p:sldId id="341" r:id="rId12"/>
    <p:sldId id="343" r:id="rId13"/>
    <p:sldId id="335" r:id="rId14"/>
    <p:sldId id="407" r:id="rId15"/>
    <p:sldId id="408" r:id="rId16"/>
    <p:sldId id="411" r:id="rId17"/>
    <p:sldId id="409" r:id="rId18"/>
    <p:sldId id="410" r:id="rId19"/>
    <p:sldId id="374" r:id="rId20"/>
    <p:sldId id="375" r:id="rId21"/>
    <p:sldId id="376" r:id="rId22"/>
    <p:sldId id="377" r:id="rId23"/>
    <p:sldId id="379" r:id="rId24"/>
    <p:sldId id="380" r:id="rId25"/>
    <p:sldId id="381" r:id="rId26"/>
    <p:sldId id="382" r:id="rId27"/>
    <p:sldId id="400" r:id="rId28"/>
    <p:sldId id="420" r:id="rId29"/>
    <p:sldId id="413" r:id="rId30"/>
    <p:sldId id="414" r:id="rId31"/>
    <p:sldId id="415" r:id="rId32"/>
    <p:sldId id="416" r:id="rId33"/>
    <p:sldId id="417" r:id="rId34"/>
    <p:sldId id="358" r:id="rId35"/>
    <p:sldId id="39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418" r:id="rId45"/>
    <p:sldId id="419" r:id="rId46"/>
    <p:sldId id="334" r:id="rId4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4" autoAdjust="0"/>
    <p:restoredTop sz="84054" autoAdjust="0"/>
  </p:normalViewPr>
  <p:slideViewPr>
    <p:cSldViewPr snapToGrid="0">
      <p:cViewPr varScale="1">
        <p:scale>
          <a:sx n="75" d="100"/>
          <a:sy n="75" d="100"/>
        </p:scale>
        <p:origin x="552" y="72"/>
      </p:cViewPr>
      <p:guideLst>
        <p:guide orient="horz" pos="2160"/>
        <p:guide orient="horz" pos="204"/>
        <p:guide orient="horz" pos="1014"/>
        <p:guide orient="horz" pos="1146"/>
        <p:guide pos="384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2444098281816112E-3"/>
          <c:y val="4.7861495615208652E-2"/>
          <c:w val="0.9533114918900023"/>
          <c:h val="0.9042770087695827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Sheet1!$A$2:$A$4</c:f>
              <c:strCache>
                <c:ptCount val="2"/>
                <c:pt idx="0">
                  <c:v>第一季度</c:v>
                </c:pt>
                <c:pt idx="1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0.30000000000000032</c:v>
                </c:pt>
                <c:pt idx="1">
                  <c:v>0.70000000000000062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4-48D4-B9C8-93BECB453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10/8/2018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930.ht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23880.htm" TargetMode="External"/><Relationship Id="rId5" Type="http://schemas.openxmlformats.org/officeDocument/2006/relationships/hyperlink" Target="http://baike.baidu.com/view/6825.htm" TargetMode="External"/><Relationship Id="rId4" Type="http://schemas.openxmlformats.org/officeDocument/2006/relationships/hyperlink" Target="http://baike.baidu.com/view/68389.htm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自我介绍。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10/8/2018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7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10/8/2018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36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10/8/2018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47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35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病毒，木马，蠕虫统称为电脑病毒。病毒（包含蠕虫）的共同特征是自我复制、传播、破坏电脑文件，对电脑造成数据上不可逆转的损坏。而木马独有特征是伪装成正常应用骗取用户信任而入侵，潜伏在电脑中盗取用户资料与信息。</a:t>
            </a:r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拒绝服务攻击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Dos:Denialof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Service)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使目标系统或者网络不能提供正常的服务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DNS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Domain Name System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，域名系统），因特网上作为域名和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IP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3"/>
              </a:rPr>
              <a:t>地址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相互映射的一个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/>
              </a:rPr>
              <a:t>分布式数据库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，能够使用户更方便的访问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5"/>
              </a:rPr>
              <a:t>互联网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，而不用去记住能够被机器直接读取的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数串。通过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6"/>
              </a:rPr>
              <a:t>主机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名，最终得到该主机名对应的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地址的过程叫做域名解析（或主机名解析）。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10/8/2018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871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10/8/2018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期刊论文和会议论文一般都是在会议或者期刊上交流的论文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10/8/2018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01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93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了解什么是信息素养？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信息时代存在的问题？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  <a:defRPr/>
            </a:pPr>
            <a:r>
              <a:rPr lang="zh-CN" altLang="en-US" dirty="0"/>
              <a:t>本课程能提升那些方面的素养，如何提升？</a:t>
            </a:r>
            <a:endParaRPr lang="en-US" altLang="zh-CN" dirty="0"/>
          </a:p>
          <a:p>
            <a:pPr>
              <a:buFont typeface="+mj-lt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核心：本课程是做什么的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1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87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59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简单讲解每一部分的要做的事情和达到的目标以及最终目标。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强调课程的整体性，有机性。</a:t>
            </a:r>
            <a:endParaRPr lang="en-US" altLang="zh-CN" dirty="0"/>
          </a:p>
          <a:p>
            <a:pPr marL="228600" indent="-228600">
              <a:buFont typeface="Calibri Light" panose="020F0302020204030204" pitchFamily="34" charset="0"/>
              <a:buAutoNum type="arabicPeriod"/>
            </a:pPr>
            <a:r>
              <a:rPr lang="zh-CN" altLang="en-US" dirty="0"/>
              <a:t>本部分强调信息素养意识的重要性。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52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Calibri Light" panose="020F0302020204030204" pitchFamily="34" charset="0"/>
              <a:buNone/>
            </a:pPr>
            <a:endParaRPr lang="zh-CN" altLang="en-US" dirty="0"/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9FCA8-D483-4CD2-BAD4-460084385BBC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9B4E6-4ABA-4BA6-A8F1-523A1174844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09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4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DA0A7C0D-94B1-4C8F-AEC1-578AD91921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5484" y="314325"/>
            <a:ext cx="2461683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6200" y="314325"/>
            <a:ext cx="7186084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75A0D0B3-A999-4152-825F-28BDFC6DDC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3145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9267" y="111125"/>
            <a:ext cx="94996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1FE517ED-85B1-4576-8252-2215A35762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6117" y="2938463"/>
            <a:ext cx="9850967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7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0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06575"/>
            <a:ext cx="4823884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284" y="1806575"/>
            <a:ext cx="482388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9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6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F428D827-44EC-4BC3-A7D6-FEC4B3DE54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D4D195EA-3F0C-46B3-AADA-B3C178C2C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425451" y="1452563"/>
            <a:ext cx="1030816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3232151" y="4872038"/>
            <a:ext cx="2324100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3039533" y="4879975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21167" y="28574"/>
            <a:ext cx="12240684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9992784" y="1095375"/>
            <a:ext cx="2262716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8881533" y="4362450"/>
            <a:ext cx="2546351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7291917" y="2206625"/>
            <a:ext cx="254423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11197167" y="598488"/>
            <a:ext cx="1058333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9163051" y="1450975"/>
            <a:ext cx="1623483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2468033" y="2755900"/>
            <a:ext cx="1388533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10333567" y="2662238"/>
            <a:ext cx="960967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7721600" y="6489700"/>
            <a:ext cx="1488017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8170333" y="6408738"/>
            <a:ext cx="1648884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4817" y="4941888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10623551" y="2281238"/>
            <a:ext cx="1504949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10172700" y="5611813"/>
            <a:ext cx="986367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9296400" y="5241925"/>
            <a:ext cx="98636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9992784" y="4927600"/>
            <a:ext cx="984249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10972800" y="5667375"/>
            <a:ext cx="806451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10771717" y="4097338"/>
            <a:ext cx="738716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11216217" y="5057775"/>
            <a:ext cx="738716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11584517" y="4791075"/>
            <a:ext cx="670983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62251" y="3462338"/>
            <a:ext cx="9499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83084" y="6450013"/>
            <a:ext cx="28448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74800" y="6450013"/>
            <a:ext cx="7008284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4117" y="6450013"/>
            <a:ext cx="81068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2110317" y="5454650"/>
            <a:ext cx="2546349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11427884" y="3382963"/>
            <a:ext cx="408516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11197167" y="3536950"/>
            <a:ext cx="40851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11478684" y="3689350"/>
            <a:ext cx="408516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207433" y="2698750"/>
            <a:ext cx="622300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632884" y="3167063"/>
            <a:ext cx="611716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359833" y="3382963"/>
            <a:ext cx="469900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8229600" y="2395538"/>
            <a:ext cx="16256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308037B4-34B3-4A0D-97FC-70F99567B02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819" y="4941893"/>
            <a:ext cx="814916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912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1230490" y="387357"/>
            <a:ext cx="9316868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6" cy="6050883"/>
              <a:chOff x="111317" y="387255"/>
              <a:chExt cx="3901126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428" y="387255"/>
                <a:ext cx="3443015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3180728" y="4626590"/>
              <a:ext cx="2441641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课程概述</a:t>
              </a: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8284516" y="461787"/>
            <a:ext cx="2630677" cy="723900"/>
            <a:chOff x="7350959" y="5852537"/>
            <a:chExt cx="2629668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030546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</a:t>
              </a:r>
              <a:endParaRPr lang="en-US" altLang="zh-CN" sz="2400" dirty="0">
                <a:solidFill>
                  <a:srgbClr val="EA870D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5367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5984864" y="2216519"/>
            <a:ext cx="5984342" cy="2918839"/>
            <a:chOff x="3587709" y="1636707"/>
            <a:chExt cx="5984342" cy="2918839"/>
          </a:xfrm>
        </p:grpSpPr>
        <p:graphicFrame>
          <p:nvGraphicFramePr>
            <p:cNvPr id="8" name="内容占位符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7856840"/>
                </p:ext>
              </p:extLst>
            </p:nvPr>
          </p:nvGraphicFramePr>
          <p:xfrm>
            <a:off x="3587709" y="1636707"/>
            <a:ext cx="5984342" cy="291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193040" y="2869148"/>
              <a:ext cx="22621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微软雅黑" pitchFamily="34" charset="-122"/>
                  <a:ea typeface="微软雅黑" pitchFamily="34" charset="-122"/>
                </a:rPr>
                <a:t>期末：</a:t>
              </a:r>
              <a:r>
                <a:rPr lang="en-US" altLang="zh-CN" sz="3200" dirty="0">
                  <a:latin typeface="微软雅黑" pitchFamily="34" charset="-122"/>
                  <a:ea typeface="微软雅黑" pitchFamily="34" charset="-122"/>
                </a:rPr>
                <a:t>70%</a:t>
              </a:r>
              <a:endParaRPr lang="zh-CN" altLang="en-US" sz="3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9880" y="2148840"/>
              <a:ext cx="1558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平时：</a:t>
              </a:r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30%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1656685" y="2277152"/>
            <a:ext cx="784055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性质：专业必修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学分：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学分     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学时：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32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学时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考核方式：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闭卷考试平时考勤</a:t>
            </a:r>
          </a:p>
        </p:txBody>
      </p:sp>
      <p:sp>
        <p:nvSpPr>
          <p:cNvPr id="14" name="Title 17">
            <a:extLst>
              <a:ext uri="{FF2B5EF4-FFF2-40B4-BE49-F238E27FC236}">
                <a16:creationId xmlns:a16="http://schemas.microsoft.com/office/drawing/2014/main" id="{0CF76258-B7E6-4852-8B47-CE79BCAA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7174" name="图片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图片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3" name="文本框 1"/>
          <p:cNvSpPr txBox="1">
            <a:spLocks noChangeArrowheads="1"/>
          </p:cNvSpPr>
          <p:nvPr/>
        </p:nvSpPr>
        <p:spPr bwMode="auto">
          <a:xfrm>
            <a:off x="2117725" y="1726224"/>
            <a:ext cx="3578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信息的概念</a:t>
            </a:r>
          </a:p>
        </p:txBody>
      </p:sp>
      <p:sp>
        <p:nvSpPr>
          <p:cNvPr id="2" name="矩形 1"/>
          <p:cNvSpPr/>
          <p:nvPr/>
        </p:nvSpPr>
        <p:spPr>
          <a:xfrm>
            <a:off x="2117735" y="3133235"/>
            <a:ext cx="6956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香农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：信息是用来消除随机不确定性的东西。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1828" y="3661255"/>
            <a:ext cx="7942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维纳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：信息是人们在适应外部世界，并使这种适应反 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作用于外部世界的过程中，同外部世界进行互相交换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的内容和名称。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17735" y="2513614"/>
            <a:ext cx="6956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一切都是信息。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7">
            <a:extLst>
              <a:ext uri="{FF2B5EF4-FFF2-40B4-BE49-F238E27FC236}">
                <a16:creationId xmlns:a16="http://schemas.microsoft.com/office/drawing/2014/main" id="{36457F6F-2D8B-4F46-B6A4-E322D6E30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6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717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7174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1872065" y="737901"/>
            <a:ext cx="35781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47" y="4207819"/>
            <a:ext cx="4335415" cy="2188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594984" y="1256833"/>
            <a:ext cx="8320163" cy="5182068"/>
            <a:chOff x="125569" y="1256833"/>
            <a:chExt cx="8320163" cy="5182068"/>
          </a:xfrm>
        </p:grpSpPr>
        <p:sp>
          <p:nvSpPr>
            <p:cNvPr id="14" name="任意多边形 13"/>
            <p:cNvSpPr/>
            <p:nvPr/>
          </p:nvSpPr>
          <p:spPr>
            <a:xfrm>
              <a:off x="125569" y="1256833"/>
              <a:ext cx="8320163" cy="5182068"/>
            </a:xfrm>
            <a:custGeom>
              <a:avLst/>
              <a:gdLst>
                <a:gd name="connsiteX0" fmla="*/ 40944 w 8366078"/>
                <a:gd name="connsiteY0" fmla="*/ 1473958 h 5227093"/>
                <a:gd name="connsiteX1" fmla="*/ 13648 w 8366078"/>
                <a:gd name="connsiteY1" fmla="*/ 750627 h 5227093"/>
                <a:gd name="connsiteX2" fmla="*/ 27296 w 8366078"/>
                <a:gd name="connsiteY2" fmla="*/ 272955 h 5227093"/>
                <a:gd name="connsiteX3" fmla="*/ 95535 w 8366078"/>
                <a:gd name="connsiteY3" fmla="*/ 177421 h 5227093"/>
                <a:gd name="connsiteX4" fmla="*/ 163774 w 8366078"/>
                <a:gd name="connsiteY4" fmla="*/ 163773 h 5227093"/>
                <a:gd name="connsiteX5" fmla="*/ 1132765 w 8366078"/>
                <a:gd name="connsiteY5" fmla="*/ 177421 h 5227093"/>
                <a:gd name="connsiteX6" fmla="*/ 1610436 w 8366078"/>
                <a:gd name="connsiteY6" fmla="*/ 191069 h 5227093"/>
                <a:gd name="connsiteX7" fmla="*/ 2265529 w 8366078"/>
                <a:gd name="connsiteY7" fmla="*/ 204716 h 5227093"/>
                <a:gd name="connsiteX8" fmla="*/ 2388359 w 8366078"/>
                <a:gd name="connsiteY8" fmla="*/ 204716 h 5227093"/>
                <a:gd name="connsiteX9" fmla="*/ 2975212 w 8366078"/>
                <a:gd name="connsiteY9" fmla="*/ 191069 h 5227093"/>
                <a:gd name="connsiteX10" fmla="*/ 3138985 w 8366078"/>
                <a:gd name="connsiteY10" fmla="*/ 163773 h 5227093"/>
                <a:gd name="connsiteX11" fmla="*/ 3193577 w 8366078"/>
                <a:gd name="connsiteY11" fmla="*/ 150125 h 5227093"/>
                <a:gd name="connsiteX12" fmla="*/ 3234520 w 8366078"/>
                <a:gd name="connsiteY12" fmla="*/ 136478 h 5227093"/>
                <a:gd name="connsiteX13" fmla="*/ 3398293 w 8366078"/>
                <a:gd name="connsiteY13" fmla="*/ 109182 h 5227093"/>
                <a:gd name="connsiteX14" fmla="*/ 3466532 w 8366078"/>
                <a:gd name="connsiteY14" fmla="*/ 95534 h 5227093"/>
                <a:gd name="connsiteX15" fmla="*/ 3562066 w 8366078"/>
                <a:gd name="connsiteY15" fmla="*/ 81887 h 5227093"/>
                <a:gd name="connsiteX16" fmla="*/ 3725839 w 8366078"/>
                <a:gd name="connsiteY16" fmla="*/ 40943 h 5227093"/>
                <a:gd name="connsiteX17" fmla="*/ 3862317 w 8366078"/>
                <a:gd name="connsiteY17" fmla="*/ 13648 h 5227093"/>
                <a:gd name="connsiteX18" fmla="*/ 4217159 w 8366078"/>
                <a:gd name="connsiteY18" fmla="*/ 0 h 5227093"/>
                <a:gd name="connsiteX19" fmla="*/ 4462818 w 8366078"/>
                <a:gd name="connsiteY19" fmla="*/ 13648 h 5227093"/>
                <a:gd name="connsiteX20" fmla="*/ 4517409 w 8366078"/>
                <a:gd name="connsiteY20" fmla="*/ 27296 h 5227093"/>
                <a:gd name="connsiteX21" fmla="*/ 4694830 w 8366078"/>
                <a:gd name="connsiteY21" fmla="*/ 40943 h 5227093"/>
                <a:gd name="connsiteX22" fmla="*/ 4749421 w 8366078"/>
                <a:gd name="connsiteY22" fmla="*/ 54591 h 5227093"/>
                <a:gd name="connsiteX23" fmla="*/ 4804012 w 8366078"/>
                <a:gd name="connsiteY23" fmla="*/ 81887 h 5227093"/>
                <a:gd name="connsiteX24" fmla="*/ 4899547 w 8366078"/>
                <a:gd name="connsiteY24" fmla="*/ 95534 h 5227093"/>
                <a:gd name="connsiteX25" fmla="*/ 4981433 w 8366078"/>
                <a:gd name="connsiteY25" fmla="*/ 122830 h 5227093"/>
                <a:gd name="connsiteX26" fmla="*/ 5036024 w 8366078"/>
                <a:gd name="connsiteY26" fmla="*/ 204716 h 5227093"/>
                <a:gd name="connsiteX27" fmla="*/ 5049672 w 8366078"/>
                <a:gd name="connsiteY27" fmla="*/ 245660 h 5227093"/>
                <a:gd name="connsiteX28" fmla="*/ 5090615 w 8366078"/>
                <a:gd name="connsiteY28" fmla="*/ 272955 h 5227093"/>
                <a:gd name="connsiteX29" fmla="*/ 5117911 w 8366078"/>
                <a:gd name="connsiteY29" fmla="*/ 368490 h 5227093"/>
                <a:gd name="connsiteX30" fmla="*/ 5145206 w 8366078"/>
                <a:gd name="connsiteY30" fmla="*/ 436728 h 5227093"/>
                <a:gd name="connsiteX31" fmla="*/ 5186150 w 8366078"/>
                <a:gd name="connsiteY31" fmla="*/ 491319 h 5227093"/>
                <a:gd name="connsiteX32" fmla="*/ 5227093 w 8366078"/>
                <a:gd name="connsiteY32" fmla="*/ 641445 h 5227093"/>
                <a:gd name="connsiteX33" fmla="*/ 5254388 w 8366078"/>
                <a:gd name="connsiteY33" fmla="*/ 682388 h 5227093"/>
                <a:gd name="connsiteX34" fmla="*/ 5281684 w 8366078"/>
                <a:gd name="connsiteY34" fmla="*/ 1323833 h 5227093"/>
                <a:gd name="connsiteX35" fmla="*/ 5240741 w 8366078"/>
                <a:gd name="connsiteY35" fmla="*/ 1651379 h 5227093"/>
                <a:gd name="connsiteX36" fmla="*/ 5199797 w 8366078"/>
                <a:gd name="connsiteY36" fmla="*/ 1815152 h 5227093"/>
                <a:gd name="connsiteX37" fmla="*/ 5172502 w 8366078"/>
                <a:gd name="connsiteY37" fmla="*/ 1856096 h 5227093"/>
                <a:gd name="connsiteX38" fmla="*/ 5131559 w 8366078"/>
                <a:gd name="connsiteY38" fmla="*/ 1883391 h 5227093"/>
                <a:gd name="connsiteX39" fmla="*/ 5076968 w 8366078"/>
                <a:gd name="connsiteY39" fmla="*/ 1937982 h 5227093"/>
                <a:gd name="connsiteX40" fmla="*/ 5008729 w 8366078"/>
                <a:gd name="connsiteY40" fmla="*/ 2006221 h 5227093"/>
                <a:gd name="connsiteX41" fmla="*/ 4926842 w 8366078"/>
                <a:gd name="connsiteY41" fmla="*/ 2088107 h 5227093"/>
                <a:gd name="connsiteX42" fmla="*/ 4817660 w 8366078"/>
                <a:gd name="connsiteY42" fmla="*/ 2183642 h 5227093"/>
                <a:gd name="connsiteX43" fmla="*/ 4735774 w 8366078"/>
                <a:gd name="connsiteY43" fmla="*/ 2251881 h 5227093"/>
                <a:gd name="connsiteX44" fmla="*/ 4708478 w 8366078"/>
                <a:gd name="connsiteY44" fmla="*/ 2292824 h 5227093"/>
                <a:gd name="connsiteX45" fmla="*/ 4776717 w 8366078"/>
                <a:gd name="connsiteY45" fmla="*/ 2279176 h 5227093"/>
                <a:gd name="connsiteX46" fmla="*/ 4940490 w 8366078"/>
                <a:gd name="connsiteY46" fmla="*/ 2265528 h 5227093"/>
                <a:gd name="connsiteX47" fmla="*/ 5363571 w 8366078"/>
                <a:gd name="connsiteY47" fmla="*/ 2279176 h 5227093"/>
                <a:gd name="connsiteX48" fmla="*/ 5459105 w 8366078"/>
                <a:gd name="connsiteY48" fmla="*/ 2292824 h 5227093"/>
                <a:gd name="connsiteX49" fmla="*/ 5595582 w 8366078"/>
                <a:gd name="connsiteY49" fmla="*/ 2306472 h 5227093"/>
                <a:gd name="connsiteX50" fmla="*/ 5827594 w 8366078"/>
                <a:gd name="connsiteY50" fmla="*/ 2333767 h 5227093"/>
                <a:gd name="connsiteX51" fmla="*/ 5895833 w 8366078"/>
                <a:gd name="connsiteY51" fmla="*/ 2347415 h 5227093"/>
                <a:gd name="connsiteX52" fmla="*/ 5964072 w 8366078"/>
                <a:gd name="connsiteY52" fmla="*/ 2374710 h 5227093"/>
                <a:gd name="connsiteX53" fmla="*/ 6332562 w 8366078"/>
                <a:gd name="connsiteY53" fmla="*/ 2388358 h 5227093"/>
                <a:gd name="connsiteX54" fmla="*/ 7192371 w 8366078"/>
                <a:gd name="connsiteY54" fmla="*/ 2415654 h 5227093"/>
                <a:gd name="connsiteX55" fmla="*/ 7301553 w 8366078"/>
                <a:gd name="connsiteY55" fmla="*/ 2429301 h 5227093"/>
                <a:gd name="connsiteX56" fmla="*/ 7383439 w 8366078"/>
                <a:gd name="connsiteY56" fmla="*/ 2456597 h 5227093"/>
                <a:gd name="connsiteX57" fmla="*/ 7506269 w 8366078"/>
                <a:gd name="connsiteY57" fmla="*/ 2470245 h 5227093"/>
                <a:gd name="connsiteX58" fmla="*/ 7656394 w 8366078"/>
                <a:gd name="connsiteY58" fmla="*/ 2511188 h 5227093"/>
                <a:gd name="connsiteX59" fmla="*/ 7833815 w 8366078"/>
                <a:gd name="connsiteY59" fmla="*/ 2593075 h 5227093"/>
                <a:gd name="connsiteX60" fmla="*/ 7874759 w 8366078"/>
                <a:gd name="connsiteY60" fmla="*/ 2620370 h 5227093"/>
                <a:gd name="connsiteX61" fmla="*/ 7915702 w 8366078"/>
                <a:gd name="connsiteY61" fmla="*/ 2634018 h 5227093"/>
                <a:gd name="connsiteX62" fmla="*/ 8093123 w 8366078"/>
                <a:gd name="connsiteY62" fmla="*/ 2674961 h 5227093"/>
                <a:gd name="connsiteX63" fmla="*/ 8215953 w 8366078"/>
                <a:gd name="connsiteY63" fmla="*/ 2729552 h 5227093"/>
                <a:gd name="connsiteX64" fmla="*/ 8297839 w 8366078"/>
                <a:gd name="connsiteY64" fmla="*/ 2797791 h 5227093"/>
                <a:gd name="connsiteX65" fmla="*/ 8325135 w 8366078"/>
                <a:gd name="connsiteY65" fmla="*/ 2838734 h 5227093"/>
                <a:gd name="connsiteX66" fmla="*/ 8366078 w 8366078"/>
                <a:gd name="connsiteY66" fmla="*/ 2934269 h 5227093"/>
                <a:gd name="connsiteX67" fmla="*/ 8338782 w 8366078"/>
                <a:gd name="connsiteY67" fmla="*/ 3712191 h 5227093"/>
                <a:gd name="connsiteX68" fmla="*/ 8325135 w 8366078"/>
                <a:gd name="connsiteY68" fmla="*/ 3862316 h 5227093"/>
                <a:gd name="connsiteX69" fmla="*/ 8284191 w 8366078"/>
                <a:gd name="connsiteY69" fmla="*/ 4121624 h 5227093"/>
                <a:gd name="connsiteX70" fmla="*/ 8229600 w 8366078"/>
                <a:gd name="connsiteY70" fmla="*/ 4394579 h 5227093"/>
                <a:gd name="connsiteX71" fmla="*/ 8202305 w 8366078"/>
                <a:gd name="connsiteY71" fmla="*/ 4476466 h 5227093"/>
                <a:gd name="connsiteX72" fmla="*/ 8161362 w 8366078"/>
                <a:gd name="connsiteY72" fmla="*/ 4517409 h 5227093"/>
                <a:gd name="connsiteX73" fmla="*/ 8120418 w 8366078"/>
                <a:gd name="connsiteY73" fmla="*/ 4612943 h 5227093"/>
                <a:gd name="connsiteX74" fmla="*/ 8093123 w 8366078"/>
                <a:gd name="connsiteY74" fmla="*/ 4694830 h 5227093"/>
                <a:gd name="connsiteX75" fmla="*/ 8079475 w 8366078"/>
                <a:gd name="connsiteY75" fmla="*/ 4735773 h 5227093"/>
                <a:gd name="connsiteX76" fmla="*/ 8024884 w 8366078"/>
                <a:gd name="connsiteY76" fmla="*/ 4763069 h 5227093"/>
                <a:gd name="connsiteX77" fmla="*/ 7997588 w 8366078"/>
                <a:gd name="connsiteY77" fmla="*/ 4844955 h 5227093"/>
                <a:gd name="connsiteX78" fmla="*/ 7970293 w 8366078"/>
                <a:gd name="connsiteY78" fmla="*/ 5049672 h 5227093"/>
                <a:gd name="connsiteX79" fmla="*/ 7915702 w 8366078"/>
                <a:gd name="connsiteY79" fmla="*/ 5199797 h 5227093"/>
                <a:gd name="connsiteX80" fmla="*/ 7874759 w 8366078"/>
                <a:gd name="connsiteY80" fmla="*/ 5213445 h 5227093"/>
                <a:gd name="connsiteX81" fmla="*/ 6660108 w 8366078"/>
                <a:gd name="connsiteY81" fmla="*/ 5227093 h 5227093"/>
                <a:gd name="connsiteX82" fmla="*/ 5472753 w 8366078"/>
                <a:gd name="connsiteY82" fmla="*/ 5213445 h 5227093"/>
                <a:gd name="connsiteX83" fmla="*/ 5431809 w 8366078"/>
                <a:gd name="connsiteY83" fmla="*/ 5199797 h 5227093"/>
                <a:gd name="connsiteX84" fmla="*/ 5308980 w 8366078"/>
                <a:gd name="connsiteY84" fmla="*/ 5186149 h 5227093"/>
                <a:gd name="connsiteX85" fmla="*/ 5049672 w 8366078"/>
                <a:gd name="connsiteY85" fmla="*/ 5172501 h 5227093"/>
                <a:gd name="connsiteX86" fmla="*/ 4872251 w 8366078"/>
                <a:gd name="connsiteY86" fmla="*/ 5145206 h 5227093"/>
                <a:gd name="connsiteX87" fmla="*/ 4790365 w 8366078"/>
                <a:gd name="connsiteY87" fmla="*/ 5117910 h 5227093"/>
                <a:gd name="connsiteX88" fmla="*/ 4749421 w 8366078"/>
                <a:gd name="connsiteY88" fmla="*/ 5090615 h 5227093"/>
                <a:gd name="connsiteX89" fmla="*/ 4626591 w 8366078"/>
                <a:gd name="connsiteY89" fmla="*/ 5049672 h 5227093"/>
                <a:gd name="connsiteX90" fmla="*/ 4585648 w 8366078"/>
                <a:gd name="connsiteY90" fmla="*/ 5036024 h 5227093"/>
                <a:gd name="connsiteX91" fmla="*/ 4544705 w 8366078"/>
                <a:gd name="connsiteY91" fmla="*/ 5022376 h 5227093"/>
                <a:gd name="connsiteX92" fmla="*/ 4503762 w 8366078"/>
                <a:gd name="connsiteY92" fmla="*/ 4408227 h 5227093"/>
                <a:gd name="connsiteX93" fmla="*/ 4490114 w 8366078"/>
                <a:gd name="connsiteY93" fmla="*/ 4299045 h 5227093"/>
                <a:gd name="connsiteX94" fmla="*/ 4476466 w 8366078"/>
                <a:gd name="connsiteY94" fmla="*/ 4148919 h 5227093"/>
                <a:gd name="connsiteX95" fmla="*/ 4490114 w 8366078"/>
                <a:gd name="connsiteY95" fmla="*/ 3016155 h 5227093"/>
                <a:gd name="connsiteX96" fmla="*/ 4476466 w 8366078"/>
                <a:gd name="connsiteY96" fmla="*/ 2852382 h 5227093"/>
                <a:gd name="connsiteX97" fmla="*/ 4435523 w 8366078"/>
                <a:gd name="connsiteY97" fmla="*/ 2838734 h 5227093"/>
                <a:gd name="connsiteX98" fmla="*/ 4394580 w 8366078"/>
                <a:gd name="connsiteY98" fmla="*/ 2811439 h 5227093"/>
                <a:gd name="connsiteX99" fmla="*/ 4312693 w 8366078"/>
                <a:gd name="connsiteY99" fmla="*/ 2797791 h 5227093"/>
                <a:gd name="connsiteX100" fmla="*/ 4148920 w 8366078"/>
                <a:gd name="connsiteY100" fmla="*/ 2770496 h 5227093"/>
                <a:gd name="connsiteX101" fmla="*/ 3166281 w 8366078"/>
                <a:gd name="connsiteY101" fmla="*/ 2784143 h 5227093"/>
                <a:gd name="connsiteX102" fmla="*/ 3029803 w 8366078"/>
                <a:gd name="connsiteY102" fmla="*/ 2797791 h 5227093"/>
                <a:gd name="connsiteX103" fmla="*/ 2988860 w 8366078"/>
                <a:gd name="connsiteY103" fmla="*/ 2811439 h 5227093"/>
                <a:gd name="connsiteX104" fmla="*/ 2634018 w 8366078"/>
                <a:gd name="connsiteY104" fmla="*/ 2825087 h 5227093"/>
                <a:gd name="connsiteX105" fmla="*/ 2429302 w 8366078"/>
                <a:gd name="connsiteY105" fmla="*/ 2838734 h 5227093"/>
                <a:gd name="connsiteX106" fmla="*/ 2361063 w 8366078"/>
                <a:gd name="connsiteY106" fmla="*/ 2852382 h 5227093"/>
                <a:gd name="connsiteX107" fmla="*/ 2279177 w 8366078"/>
                <a:gd name="connsiteY107" fmla="*/ 2879678 h 5227093"/>
                <a:gd name="connsiteX108" fmla="*/ 2129051 w 8366078"/>
                <a:gd name="connsiteY108" fmla="*/ 2866030 h 5227093"/>
                <a:gd name="connsiteX109" fmla="*/ 2088108 w 8366078"/>
                <a:gd name="connsiteY109" fmla="*/ 2838734 h 5227093"/>
                <a:gd name="connsiteX110" fmla="*/ 1910687 w 8366078"/>
                <a:gd name="connsiteY110" fmla="*/ 2797791 h 5227093"/>
                <a:gd name="connsiteX111" fmla="*/ 1869744 w 8366078"/>
                <a:gd name="connsiteY111" fmla="*/ 2784143 h 5227093"/>
                <a:gd name="connsiteX112" fmla="*/ 1228299 w 8366078"/>
                <a:gd name="connsiteY112" fmla="*/ 2797791 h 5227093"/>
                <a:gd name="connsiteX113" fmla="*/ 682388 w 8366078"/>
                <a:gd name="connsiteY113" fmla="*/ 2784143 h 5227093"/>
                <a:gd name="connsiteX114" fmla="*/ 259308 w 8366078"/>
                <a:gd name="connsiteY114" fmla="*/ 2811439 h 5227093"/>
                <a:gd name="connsiteX115" fmla="*/ 218365 w 8366078"/>
                <a:gd name="connsiteY115" fmla="*/ 2825087 h 5227093"/>
                <a:gd name="connsiteX116" fmla="*/ 204717 w 8366078"/>
                <a:gd name="connsiteY116" fmla="*/ 2784143 h 5227093"/>
                <a:gd name="connsiteX117" fmla="*/ 191069 w 8366078"/>
                <a:gd name="connsiteY117" fmla="*/ 2483893 h 5227093"/>
                <a:gd name="connsiteX118" fmla="*/ 163774 w 8366078"/>
                <a:gd name="connsiteY118" fmla="*/ 1433015 h 5227093"/>
                <a:gd name="connsiteX119" fmla="*/ 150126 w 8366078"/>
                <a:gd name="connsiteY119" fmla="*/ 1392072 h 5227093"/>
                <a:gd name="connsiteX120" fmla="*/ 136478 w 8366078"/>
                <a:gd name="connsiteY120" fmla="*/ 1323833 h 5227093"/>
                <a:gd name="connsiteX121" fmla="*/ 109182 w 8366078"/>
                <a:gd name="connsiteY121" fmla="*/ 1282890 h 5227093"/>
                <a:gd name="connsiteX122" fmla="*/ 54591 w 8366078"/>
                <a:gd name="connsiteY122" fmla="*/ 1160060 h 5227093"/>
                <a:gd name="connsiteX123" fmla="*/ 0 w 8366078"/>
                <a:gd name="connsiteY123" fmla="*/ 1146412 h 522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8366078" h="5227093">
                  <a:moveTo>
                    <a:pt x="40944" y="1473958"/>
                  </a:moveTo>
                  <a:cubicBezTo>
                    <a:pt x="-6022" y="1192171"/>
                    <a:pt x="13648" y="1334320"/>
                    <a:pt x="13648" y="750627"/>
                  </a:cubicBezTo>
                  <a:cubicBezTo>
                    <a:pt x="13648" y="591338"/>
                    <a:pt x="15079" y="431775"/>
                    <a:pt x="27296" y="272955"/>
                  </a:cubicBezTo>
                  <a:cubicBezTo>
                    <a:pt x="29274" y="247235"/>
                    <a:pt x="72411" y="188983"/>
                    <a:pt x="95535" y="177421"/>
                  </a:cubicBezTo>
                  <a:cubicBezTo>
                    <a:pt x="116283" y="167047"/>
                    <a:pt x="141028" y="168322"/>
                    <a:pt x="163774" y="163773"/>
                  </a:cubicBezTo>
                  <a:lnTo>
                    <a:pt x="1132765" y="177421"/>
                  </a:lnTo>
                  <a:lnTo>
                    <a:pt x="1610436" y="191069"/>
                  </a:lnTo>
                  <a:lnTo>
                    <a:pt x="2265529" y="204716"/>
                  </a:lnTo>
                  <a:cubicBezTo>
                    <a:pt x="2349525" y="232715"/>
                    <a:pt x="2259965" y="209956"/>
                    <a:pt x="2388359" y="204716"/>
                  </a:cubicBezTo>
                  <a:cubicBezTo>
                    <a:pt x="2583867" y="196736"/>
                    <a:pt x="2779594" y="195618"/>
                    <a:pt x="2975212" y="191069"/>
                  </a:cubicBezTo>
                  <a:cubicBezTo>
                    <a:pt x="3029803" y="181970"/>
                    <a:pt x="3085293" y="177196"/>
                    <a:pt x="3138985" y="163773"/>
                  </a:cubicBezTo>
                  <a:cubicBezTo>
                    <a:pt x="3157182" y="159224"/>
                    <a:pt x="3175541" y="155278"/>
                    <a:pt x="3193577" y="150125"/>
                  </a:cubicBezTo>
                  <a:cubicBezTo>
                    <a:pt x="3207409" y="146173"/>
                    <a:pt x="3220564" y="139967"/>
                    <a:pt x="3234520" y="136478"/>
                  </a:cubicBezTo>
                  <a:cubicBezTo>
                    <a:pt x="3298853" y="120395"/>
                    <a:pt x="3328954" y="120739"/>
                    <a:pt x="3398293" y="109182"/>
                  </a:cubicBezTo>
                  <a:cubicBezTo>
                    <a:pt x="3421174" y="105368"/>
                    <a:pt x="3443651" y="99347"/>
                    <a:pt x="3466532" y="95534"/>
                  </a:cubicBezTo>
                  <a:cubicBezTo>
                    <a:pt x="3498262" y="90246"/>
                    <a:pt x="3530221" y="86436"/>
                    <a:pt x="3562066" y="81887"/>
                  </a:cubicBezTo>
                  <a:cubicBezTo>
                    <a:pt x="3881127" y="-9275"/>
                    <a:pt x="3484186" y="101355"/>
                    <a:pt x="3725839" y="40943"/>
                  </a:cubicBezTo>
                  <a:cubicBezTo>
                    <a:pt x="3807418" y="20549"/>
                    <a:pt x="3729915" y="21672"/>
                    <a:pt x="3862317" y="13648"/>
                  </a:cubicBezTo>
                  <a:cubicBezTo>
                    <a:pt x="3980468" y="6487"/>
                    <a:pt x="4098878" y="4549"/>
                    <a:pt x="4217159" y="0"/>
                  </a:cubicBezTo>
                  <a:cubicBezTo>
                    <a:pt x="4299045" y="4549"/>
                    <a:pt x="4381142" y="6223"/>
                    <a:pt x="4462818" y="13648"/>
                  </a:cubicBezTo>
                  <a:cubicBezTo>
                    <a:pt x="4481498" y="15346"/>
                    <a:pt x="4498780" y="25104"/>
                    <a:pt x="4517409" y="27296"/>
                  </a:cubicBezTo>
                  <a:cubicBezTo>
                    <a:pt x="4576318" y="34226"/>
                    <a:pt x="4635690" y="36394"/>
                    <a:pt x="4694830" y="40943"/>
                  </a:cubicBezTo>
                  <a:cubicBezTo>
                    <a:pt x="4713027" y="45492"/>
                    <a:pt x="4731858" y="48005"/>
                    <a:pt x="4749421" y="54591"/>
                  </a:cubicBezTo>
                  <a:cubicBezTo>
                    <a:pt x="4768471" y="61735"/>
                    <a:pt x="4784384" y="76534"/>
                    <a:pt x="4804012" y="81887"/>
                  </a:cubicBezTo>
                  <a:cubicBezTo>
                    <a:pt x="4835047" y="90351"/>
                    <a:pt x="4867702" y="90985"/>
                    <a:pt x="4899547" y="95534"/>
                  </a:cubicBezTo>
                  <a:cubicBezTo>
                    <a:pt x="4926842" y="104633"/>
                    <a:pt x="4965473" y="98890"/>
                    <a:pt x="4981433" y="122830"/>
                  </a:cubicBezTo>
                  <a:cubicBezTo>
                    <a:pt x="4999630" y="150125"/>
                    <a:pt x="5025650" y="173594"/>
                    <a:pt x="5036024" y="204716"/>
                  </a:cubicBezTo>
                  <a:cubicBezTo>
                    <a:pt x="5040573" y="218364"/>
                    <a:pt x="5040685" y="234426"/>
                    <a:pt x="5049672" y="245660"/>
                  </a:cubicBezTo>
                  <a:cubicBezTo>
                    <a:pt x="5059918" y="258468"/>
                    <a:pt x="5076967" y="263857"/>
                    <a:pt x="5090615" y="272955"/>
                  </a:cubicBezTo>
                  <a:cubicBezTo>
                    <a:pt x="5101370" y="315975"/>
                    <a:pt x="5103226" y="329331"/>
                    <a:pt x="5117911" y="368490"/>
                  </a:cubicBezTo>
                  <a:cubicBezTo>
                    <a:pt x="5126513" y="391428"/>
                    <a:pt x="5133309" y="415313"/>
                    <a:pt x="5145206" y="436728"/>
                  </a:cubicBezTo>
                  <a:cubicBezTo>
                    <a:pt x="5156253" y="456612"/>
                    <a:pt x="5172502" y="473122"/>
                    <a:pt x="5186150" y="491319"/>
                  </a:cubicBezTo>
                  <a:cubicBezTo>
                    <a:pt x="5197826" y="549702"/>
                    <a:pt x="5201905" y="584772"/>
                    <a:pt x="5227093" y="641445"/>
                  </a:cubicBezTo>
                  <a:cubicBezTo>
                    <a:pt x="5233755" y="656434"/>
                    <a:pt x="5245290" y="668740"/>
                    <a:pt x="5254388" y="682388"/>
                  </a:cubicBezTo>
                  <a:cubicBezTo>
                    <a:pt x="5314144" y="921407"/>
                    <a:pt x="5281684" y="774562"/>
                    <a:pt x="5281684" y="1323833"/>
                  </a:cubicBezTo>
                  <a:cubicBezTo>
                    <a:pt x="5281684" y="1658598"/>
                    <a:pt x="5277500" y="1430829"/>
                    <a:pt x="5240741" y="1651379"/>
                  </a:cubicBezTo>
                  <a:cubicBezTo>
                    <a:pt x="5233919" y="1692313"/>
                    <a:pt x="5223829" y="1779103"/>
                    <a:pt x="5199797" y="1815152"/>
                  </a:cubicBezTo>
                  <a:cubicBezTo>
                    <a:pt x="5190699" y="1828800"/>
                    <a:pt x="5184100" y="1844497"/>
                    <a:pt x="5172502" y="1856096"/>
                  </a:cubicBezTo>
                  <a:cubicBezTo>
                    <a:pt x="5160904" y="1867694"/>
                    <a:pt x="5144013" y="1872716"/>
                    <a:pt x="5131559" y="1883391"/>
                  </a:cubicBezTo>
                  <a:cubicBezTo>
                    <a:pt x="5112020" y="1900139"/>
                    <a:pt x="5095165" y="1919785"/>
                    <a:pt x="5076968" y="1937982"/>
                  </a:cubicBezTo>
                  <a:cubicBezTo>
                    <a:pt x="5044961" y="2034000"/>
                    <a:pt x="5093052" y="1921898"/>
                    <a:pt x="5008729" y="2006221"/>
                  </a:cubicBezTo>
                  <a:cubicBezTo>
                    <a:pt x="4899549" y="2115401"/>
                    <a:pt x="5072415" y="2015322"/>
                    <a:pt x="4926842" y="2088107"/>
                  </a:cubicBezTo>
                  <a:cubicBezTo>
                    <a:pt x="4832188" y="2182763"/>
                    <a:pt x="4950947" y="2067017"/>
                    <a:pt x="4817660" y="2183642"/>
                  </a:cubicBezTo>
                  <a:cubicBezTo>
                    <a:pt x="4733590" y="2257203"/>
                    <a:pt x="4819570" y="2196016"/>
                    <a:pt x="4735774" y="2251881"/>
                  </a:cubicBezTo>
                  <a:cubicBezTo>
                    <a:pt x="4726675" y="2265529"/>
                    <a:pt x="4694830" y="2283726"/>
                    <a:pt x="4708478" y="2292824"/>
                  </a:cubicBezTo>
                  <a:cubicBezTo>
                    <a:pt x="4727779" y="2305691"/>
                    <a:pt x="4753679" y="2281886"/>
                    <a:pt x="4776717" y="2279176"/>
                  </a:cubicBezTo>
                  <a:cubicBezTo>
                    <a:pt x="4831122" y="2272775"/>
                    <a:pt x="4885899" y="2270077"/>
                    <a:pt x="4940490" y="2265528"/>
                  </a:cubicBezTo>
                  <a:cubicBezTo>
                    <a:pt x="5081517" y="2270077"/>
                    <a:pt x="5222666" y="2271760"/>
                    <a:pt x="5363571" y="2279176"/>
                  </a:cubicBezTo>
                  <a:cubicBezTo>
                    <a:pt x="5395695" y="2280867"/>
                    <a:pt x="5427157" y="2289065"/>
                    <a:pt x="5459105" y="2292824"/>
                  </a:cubicBezTo>
                  <a:cubicBezTo>
                    <a:pt x="5504511" y="2298166"/>
                    <a:pt x="5550090" y="2301923"/>
                    <a:pt x="5595582" y="2306472"/>
                  </a:cubicBezTo>
                  <a:cubicBezTo>
                    <a:pt x="5703968" y="2342598"/>
                    <a:pt x="5591698" y="2308935"/>
                    <a:pt x="5827594" y="2333767"/>
                  </a:cubicBezTo>
                  <a:cubicBezTo>
                    <a:pt x="5850663" y="2336195"/>
                    <a:pt x="5873614" y="2340750"/>
                    <a:pt x="5895833" y="2347415"/>
                  </a:cubicBezTo>
                  <a:cubicBezTo>
                    <a:pt x="5919298" y="2354455"/>
                    <a:pt x="5939680" y="2372423"/>
                    <a:pt x="5964072" y="2374710"/>
                  </a:cubicBezTo>
                  <a:cubicBezTo>
                    <a:pt x="6086450" y="2386183"/>
                    <a:pt x="6209701" y="2384744"/>
                    <a:pt x="6332562" y="2388358"/>
                  </a:cubicBezTo>
                  <a:cubicBezTo>
                    <a:pt x="7198773" y="2413835"/>
                    <a:pt x="6594853" y="2388494"/>
                    <a:pt x="7192371" y="2415654"/>
                  </a:cubicBezTo>
                  <a:cubicBezTo>
                    <a:pt x="7228765" y="2420203"/>
                    <a:pt x="7265690" y="2421616"/>
                    <a:pt x="7301553" y="2429301"/>
                  </a:cubicBezTo>
                  <a:cubicBezTo>
                    <a:pt x="7329686" y="2435330"/>
                    <a:pt x="7354843" y="2453420"/>
                    <a:pt x="7383439" y="2456597"/>
                  </a:cubicBezTo>
                  <a:lnTo>
                    <a:pt x="7506269" y="2470245"/>
                  </a:lnTo>
                  <a:cubicBezTo>
                    <a:pt x="7629407" y="2501029"/>
                    <a:pt x="7579862" y="2485677"/>
                    <a:pt x="7656394" y="2511188"/>
                  </a:cubicBezTo>
                  <a:cubicBezTo>
                    <a:pt x="7733348" y="2613792"/>
                    <a:pt x="7658362" y="2539089"/>
                    <a:pt x="7833815" y="2593075"/>
                  </a:cubicBezTo>
                  <a:cubicBezTo>
                    <a:pt x="7849492" y="2597899"/>
                    <a:pt x="7860088" y="2613035"/>
                    <a:pt x="7874759" y="2620370"/>
                  </a:cubicBezTo>
                  <a:cubicBezTo>
                    <a:pt x="7887626" y="2626804"/>
                    <a:pt x="7901923" y="2629884"/>
                    <a:pt x="7915702" y="2634018"/>
                  </a:cubicBezTo>
                  <a:cubicBezTo>
                    <a:pt x="8024753" y="2666733"/>
                    <a:pt x="7989505" y="2657691"/>
                    <a:pt x="8093123" y="2674961"/>
                  </a:cubicBezTo>
                  <a:cubicBezTo>
                    <a:pt x="8118832" y="2685245"/>
                    <a:pt x="8190455" y="2711704"/>
                    <a:pt x="8215953" y="2729552"/>
                  </a:cubicBezTo>
                  <a:cubicBezTo>
                    <a:pt x="8245061" y="2749928"/>
                    <a:pt x="8272715" y="2772667"/>
                    <a:pt x="8297839" y="2797791"/>
                  </a:cubicBezTo>
                  <a:cubicBezTo>
                    <a:pt x="8309437" y="2809389"/>
                    <a:pt x="8316997" y="2824493"/>
                    <a:pt x="8325135" y="2838734"/>
                  </a:cubicBezTo>
                  <a:cubicBezTo>
                    <a:pt x="8352117" y="2885952"/>
                    <a:pt x="8350767" y="2888337"/>
                    <a:pt x="8366078" y="2934269"/>
                  </a:cubicBezTo>
                  <a:cubicBezTo>
                    <a:pt x="8355102" y="3406216"/>
                    <a:pt x="8365015" y="3384276"/>
                    <a:pt x="8338782" y="3712191"/>
                  </a:cubicBezTo>
                  <a:cubicBezTo>
                    <a:pt x="8334775" y="3762279"/>
                    <a:pt x="8331776" y="3812509"/>
                    <a:pt x="8325135" y="3862316"/>
                  </a:cubicBezTo>
                  <a:cubicBezTo>
                    <a:pt x="8313570" y="3949055"/>
                    <a:pt x="8296566" y="4034997"/>
                    <a:pt x="8284191" y="4121624"/>
                  </a:cubicBezTo>
                  <a:cubicBezTo>
                    <a:pt x="8252825" y="4341189"/>
                    <a:pt x="8277242" y="4251652"/>
                    <a:pt x="8229600" y="4394579"/>
                  </a:cubicBezTo>
                  <a:cubicBezTo>
                    <a:pt x="8229599" y="4394581"/>
                    <a:pt x="8202306" y="4476465"/>
                    <a:pt x="8202305" y="4476466"/>
                  </a:cubicBezTo>
                  <a:lnTo>
                    <a:pt x="8161362" y="4517409"/>
                  </a:lnTo>
                  <a:cubicBezTo>
                    <a:pt x="8125257" y="4661826"/>
                    <a:pt x="8174278" y="4491758"/>
                    <a:pt x="8120418" y="4612943"/>
                  </a:cubicBezTo>
                  <a:cubicBezTo>
                    <a:pt x="8108733" y="4639235"/>
                    <a:pt x="8102221" y="4667534"/>
                    <a:pt x="8093123" y="4694830"/>
                  </a:cubicBezTo>
                  <a:cubicBezTo>
                    <a:pt x="8088574" y="4708478"/>
                    <a:pt x="8092342" y="4729339"/>
                    <a:pt x="8079475" y="4735773"/>
                  </a:cubicBezTo>
                  <a:lnTo>
                    <a:pt x="8024884" y="4763069"/>
                  </a:lnTo>
                  <a:cubicBezTo>
                    <a:pt x="8015785" y="4790364"/>
                    <a:pt x="8005158" y="4817197"/>
                    <a:pt x="7997588" y="4844955"/>
                  </a:cubicBezTo>
                  <a:cubicBezTo>
                    <a:pt x="7979112" y="4912702"/>
                    <a:pt x="7978096" y="4979444"/>
                    <a:pt x="7970293" y="5049672"/>
                  </a:cubicBezTo>
                  <a:cubicBezTo>
                    <a:pt x="7961260" y="5130971"/>
                    <a:pt x="7978892" y="5157670"/>
                    <a:pt x="7915702" y="5199797"/>
                  </a:cubicBezTo>
                  <a:cubicBezTo>
                    <a:pt x="7903732" y="5207777"/>
                    <a:pt x="7889142" y="5213132"/>
                    <a:pt x="7874759" y="5213445"/>
                  </a:cubicBezTo>
                  <a:cubicBezTo>
                    <a:pt x="7469945" y="5222245"/>
                    <a:pt x="7064992" y="5222544"/>
                    <a:pt x="6660108" y="5227093"/>
                  </a:cubicBezTo>
                  <a:lnTo>
                    <a:pt x="5472753" y="5213445"/>
                  </a:lnTo>
                  <a:cubicBezTo>
                    <a:pt x="5458370" y="5213125"/>
                    <a:pt x="5446000" y="5202162"/>
                    <a:pt x="5431809" y="5199797"/>
                  </a:cubicBezTo>
                  <a:cubicBezTo>
                    <a:pt x="5391175" y="5193024"/>
                    <a:pt x="5350070" y="5189084"/>
                    <a:pt x="5308980" y="5186149"/>
                  </a:cubicBezTo>
                  <a:cubicBezTo>
                    <a:pt x="5222644" y="5179982"/>
                    <a:pt x="5136108" y="5177050"/>
                    <a:pt x="5049672" y="5172501"/>
                  </a:cubicBezTo>
                  <a:cubicBezTo>
                    <a:pt x="4963169" y="5162890"/>
                    <a:pt x="4941778" y="5166065"/>
                    <a:pt x="4872251" y="5145206"/>
                  </a:cubicBezTo>
                  <a:cubicBezTo>
                    <a:pt x="4844693" y="5136938"/>
                    <a:pt x="4814305" y="5133869"/>
                    <a:pt x="4790365" y="5117910"/>
                  </a:cubicBezTo>
                  <a:cubicBezTo>
                    <a:pt x="4776717" y="5108812"/>
                    <a:pt x="4764410" y="5097277"/>
                    <a:pt x="4749421" y="5090615"/>
                  </a:cubicBezTo>
                  <a:cubicBezTo>
                    <a:pt x="4749387" y="5090600"/>
                    <a:pt x="4647080" y="5056501"/>
                    <a:pt x="4626591" y="5049672"/>
                  </a:cubicBezTo>
                  <a:lnTo>
                    <a:pt x="4585648" y="5036024"/>
                  </a:lnTo>
                  <a:lnTo>
                    <a:pt x="4544705" y="5022376"/>
                  </a:lnTo>
                  <a:cubicBezTo>
                    <a:pt x="4459521" y="4766829"/>
                    <a:pt x="4529023" y="5001883"/>
                    <a:pt x="4503762" y="4408227"/>
                  </a:cubicBezTo>
                  <a:cubicBezTo>
                    <a:pt x="4502203" y="4371583"/>
                    <a:pt x="4493954" y="4335521"/>
                    <a:pt x="4490114" y="4299045"/>
                  </a:cubicBezTo>
                  <a:cubicBezTo>
                    <a:pt x="4484854" y="4249073"/>
                    <a:pt x="4481015" y="4198961"/>
                    <a:pt x="4476466" y="4148919"/>
                  </a:cubicBezTo>
                  <a:cubicBezTo>
                    <a:pt x="4481015" y="3771331"/>
                    <a:pt x="4490114" y="3393770"/>
                    <a:pt x="4490114" y="3016155"/>
                  </a:cubicBezTo>
                  <a:cubicBezTo>
                    <a:pt x="4490114" y="2961375"/>
                    <a:pt x="4492576" y="2904740"/>
                    <a:pt x="4476466" y="2852382"/>
                  </a:cubicBezTo>
                  <a:cubicBezTo>
                    <a:pt x="4472235" y="2838632"/>
                    <a:pt x="4448390" y="2845168"/>
                    <a:pt x="4435523" y="2838734"/>
                  </a:cubicBezTo>
                  <a:cubicBezTo>
                    <a:pt x="4420852" y="2831399"/>
                    <a:pt x="4410141" y="2816626"/>
                    <a:pt x="4394580" y="2811439"/>
                  </a:cubicBezTo>
                  <a:cubicBezTo>
                    <a:pt x="4368328" y="2802688"/>
                    <a:pt x="4340087" y="2801704"/>
                    <a:pt x="4312693" y="2797791"/>
                  </a:cubicBezTo>
                  <a:cubicBezTo>
                    <a:pt x="4163597" y="2776491"/>
                    <a:pt x="4249987" y="2795761"/>
                    <a:pt x="4148920" y="2770496"/>
                  </a:cubicBezTo>
                  <a:lnTo>
                    <a:pt x="3166281" y="2784143"/>
                  </a:lnTo>
                  <a:cubicBezTo>
                    <a:pt x="3120575" y="2785258"/>
                    <a:pt x="3074991" y="2790839"/>
                    <a:pt x="3029803" y="2797791"/>
                  </a:cubicBezTo>
                  <a:cubicBezTo>
                    <a:pt x="3015584" y="2799979"/>
                    <a:pt x="3003212" y="2810449"/>
                    <a:pt x="2988860" y="2811439"/>
                  </a:cubicBezTo>
                  <a:cubicBezTo>
                    <a:pt x="2870772" y="2819583"/>
                    <a:pt x="2752246" y="2819320"/>
                    <a:pt x="2634018" y="2825087"/>
                  </a:cubicBezTo>
                  <a:cubicBezTo>
                    <a:pt x="2565709" y="2828419"/>
                    <a:pt x="2497541" y="2834185"/>
                    <a:pt x="2429302" y="2838734"/>
                  </a:cubicBezTo>
                  <a:cubicBezTo>
                    <a:pt x="2406556" y="2843283"/>
                    <a:pt x="2383442" y="2846278"/>
                    <a:pt x="2361063" y="2852382"/>
                  </a:cubicBezTo>
                  <a:cubicBezTo>
                    <a:pt x="2333305" y="2859953"/>
                    <a:pt x="2279177" y="2879678"/>
                    <a:pt x="2279177" y="2879678"/>
                  </a:cubicBezTo>
                  <a:cubicBezTo>
                    <a:pt x="2229135" y="2875129"/>
                    <a:pt x="2178184" y="2876559"/>
                    <a:pt x="2129051" y="2866030"/>
                  </a:cubicBezTo>
                  <a:cubicBezTo>
                    <a:pt x="2113013" y="2862593"/>
                    <a:pt x="2103097" y="2845396"/>
                    <a:pt x="2088108" y="2838734"/>
                  </a:cubicBezTo>
                  <a:cubicBezTo>
                    <a:pt x="2017119" y="2807183"/>
                    <a:pt x="1988400" y="2808893"/>
                    <a:pt x="1910687" y="2797791"/>
                  </a:cubicBezTo>
                  <a:cubicBezTo>
                    <a:pt x="1897039" y="2793242"/>
                    <a:pt x="1884004" y="2786044"/>
                    <a:pt x="1869744" y="2784143"/>
                  </a:cubicBezTo>
                  <a:cubicBezTo>
                    <a:pt x="1631754" y="2752412"/>
                    <a:pt x="1514026" y="2781464"/>
                    <a:pt x="1228299" y="2797791"/>
                  </a:cubicBezTo>
                  <a:cubicBezTo>
                    <a:pt x="1046329" y="2793242"/>
                    <a:pt x="864415" y="2784143"/>
                    <a:pt x="682388" y="2784143"/>
                  </a:cubicBezTo>
                  <a:cubicBezTo>
                    <a:pt x="480650" y="2784143"/>
                    <a:pt x="424284" y="2793108"/>
                    <a:pt x="259308" y="2811439"/>
                  </a:cubicBezTo>
                  <a:cubicBezTo>
                    <a:pt x="245660" y="2815988"/>
                    <a:pt x="231232" y="2831521"/>
                    <a:pt x="218365" y="2825087"/>
                  </a:cubicBezTo>
                  <a:cubicBezTo>
                    <a:pt x="205498" y="2818653"/>
                    <a:pt x="205864" y="2798483"/>
                    <a:pt x="204717" y="2784143"/>
                  </a:cubicBezTo>
                  <a:cubicBezTo>
                    <a:pt x="196727" y="2684275"/>
                    <a:pt x="194104" y="2584034"/>
                    <a:pt x="191069" y="2483893"/>
                  </a:cubicBezTo>
                  <a:cubicBezTo>
                    <a:pt x="180455" y="2133643"/>
                    <a:pt x="274586" y="1765443"/>
                    <a:pt x="163774" y="1433015"/>
                  </a:cubicBezTo>
                  <a:cubicBezTo>
                    <a:pt x="159225" y="1419367"/>
                    <a:pt x="153615" y="1406028"/>
                    <a:pt x="150126" y="1392072"/>
                  </a:cubicBezTo>
                  <a:cubicBezTo>
                    <a:pt x="144500" y="1369568"/>
                    <a:pt x="144623" y="1345553"/>
                    <a:pt x="136478" y="1323833"/>
                  </a:cubicBezTo>
                  <a:cubicBezTo>
                    <a:pt x="130719" y="1308475"/>
                    <a:pt x="118281" y="1296538"/>
                    <a:pt x="109182" y="1282890"/>
                  </a:cubicBezTo>
                  <a:cubicBezTo>
                    <a:pt x="100841" y="1257865"/>
                    <a:pt x="84085" y="1183655"/>
                    <a:pt x="54591" y="1160060"/>
                  </a:cubicBezTo>
                  <a:cubicBezTo>
                    <a:pt x="35733" y="1144973"/>
                    <a:pt x="19685" y="1146412"/>
                    <a:pt x="0" y="114641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11093" y="1568915"/>
              <a:ext cx="7451029" cy="4646450"/>
              <a:chOff x="552031" y="1582563"/>
              <a:chExt cx="7451029" cy="464645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6" t="9553" r="9644" b="10448"/>
              <a:stretch/>
            </p:blipFill>
            <p:spPr>
              <a:xfrm>
                <a:off x="605398" y="1656000"/>
                <a:ext cx="1423836" cy="1228288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52031" y="3003820"/>
                <a:ext cx="3486150" cy="990600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63495" y="3896525"/>
                <a:ext cx="3239565" cy="2332488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sp>
            <p:nvSpPr>
              <p:cNvPr id="7" name="矩形 6"/>
              <p:cNvSpPr/>
              <p:nvPr/>
            </p:nvSpPr>
            <p:spPr>
              <a:xfrm>
                <a:off x="3022221" y="1582563"/>
                <a:ext cx="1883565" cy="1200329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2"/>
                    </a:solidFill>
                  </a:rPr>
                  <a:t>这几天心里颇不宁静。今晚在院子里坐着乘凉，忽然想起</a:t>
                </a:r>
                <a:r>
                  <a:rPr lang="en-US" altLang="zh-CN" dirty="0">
                    <a:solidFill>
                      <a:schemeClr val="bg2"/>
                    </a:solidFill>
                  </a:rPr>
                  <a:t>…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297513" y="522565"/>
            <a:ext cx="4240259" cy="3332668"/>
            <a:chOff x="4773506" y="522565"/>
            <a:chExt cx="4240259" cy="333266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37" y="612999"/>
              <a:ext cx="1345274" cy="128699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758" r="9849" b="3594"/>
            <a:stretch/>
          </p:blipFill>
          <p:spPr>
            <a:xfrm>
              <a:off x="6641352" y="1705309"/>
              <a:ext cx="2071887" cy="1783182"/>
            </a:xfrm>
            <a:prstGeom prst="rect">
              <a:avLst/>
            </a:prstGeom>
          </p:spPr>
        </p:pic>
        <p:sp>
          <p:nvSpPr>
            <p:cNvPr id="35" name="KSO_Shape"/>
            <p:cNvSpPr/>
            <p:nvPr/>
          </p:nvSpPr>
          <p:spPr>
            <a:xfrm rot="227694">
              <a:off x="4773506" y="3061202"/>
              <a:ext cx="4240259" cy="621221"/>
            </a:xfrm>
            <a:custGeom>
              <a:avLst/>
              <a:gdLst/>
              <a:ahLst/>
              <a:cxnLst/>
              <a:rect l="l" t="t" r="r" b="b"/>
              <a:pathLst>
                <a:path w="1131767" h="309408">
                  <a:moveTo>
                    <a:pt x="389076" y="324"/>
                  </a:moveTo>
                  <a:cubicBezTo>
                    <a:pt x="413047" y="2314"/>
                    <a:pt x="436257" y="13448"/>
                    <a:pt x="453029" y="33255"/>
                  </a:cubicBezTo>
                  <a:lnTo>
                    <a:pt x="454138" y="34566"/>
                  </a:lnTo>
                  <a:cubicBezTo>
                    <a:pt x="471290" y="57755"/>
                    <a:pt x="480083" y="87064"/>
                    <a:pt x="477512" y="118053"/>
                  </a:cubicBezTo>
                  <a:lnTo>
                    <a:pt x="464616" y="273407"/>
                  </a:lnTo>
                  <a:lnTo>
                    <a:pt x="1131767" y="273407"/>
                  </a:lnTo>
                  <a:lnTo>
                    <a:pt x="1131766" y="309408"/>
                  </a:lnTo>
                  <a:lnTo>
                    <a:pt x="15767" y="309407"/>
                  </a:lnTo>
                  <a:lnTo>
                    <a:pt x="15766" y="293685"/>
                  </a:lnTo>
                  <a:lnTo>
                    <a:pt x="0" y="293685"/>
                  </a:lnTo>
                  <a:lnTo>
                    <a:pt x="15767" y="280337"/>
                  </a:lnTo>
                  <a:lnTo>
                    <a:pt x="15766" y="273408"/>
                  </a:lnTo>
                  <a:lnTo>
                    <a:pt x="23949" y="273408"/>
                  </a:lnTo>
                  <a:lnTo>
                    <a:pt x="320570" y="22259"/>
                  </a:lnTo>
                  <a:cubicBezTo>
                    <a:pt x="340378" y="5488"/>
                    <a:pt x="365106" y="-1666"/>
                    <a:pt x="389076" y="324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KSO_Shape"/>
            <p:cNvSpPr/>
            <p:nvPr/>
          </p:nvSpPr>
          <p:spPr>
            <a:xfrm rot="17793172" flipV="1">
              <a:off x="4109929" y="1869916"/>
              <a:ext cx="3332668" cy="637965"/>
            </a:xfrm>
            <a:custGeom>
              <a:avLst/>
              <a:gdLst/>
              <a:ahLst/>
              <a:cxnLst/>
              <a:rect l="l" t="t" r="r" b="b"/>
              <a:pathLst>
                <a:path w="1131767" h="309408">
                  <a:moveTo>
                    <a:pt x="389076" y="324"/>
                  </a:moveTo>
                  <a:cubicBezTo>
                    <a:pt x="413047" y="2314"/>
                    <a:pt x="436257" y="13448"/>
                    <a:pt x="453029" y="33255"/>
                  </a:cubicBezTo>
                  <a:lnTo>
                    <a:pt x="454138" y="34566"/>
                  </a:lnTo>
                  <a:cubicBezTo>
                    <a:pt x="471290" y="57755"/>
                    <a:pt x="480083" y="87064"/>
                    <a:pt x="477512" y="118053"/>
                  </a:cubicBezTo>
                  <a:lnTo>
                    <a:pt x="464616" y="273407"/>
                  </a:lnTo>
                  <a:lnTo>
                    <a:pt x="1131767" y="273407"/>
                  </a:lnTo>
                  <a:lnTo>
                    <a:pt x="1131766" y="309408"/>
                  </a:lnTo>
                  <a:lnTo>
                    <a:pt x="15767" y="309407"/>
                  </a:lnTo>
                  <a:lnTo>
                    <a:pt x="15766" y="293685"/>
                  </a:lnTo>
                  <a:lnTo>
                    <a:pt x="0" y="293685"/>
                  </a:lnTo>
                  <a:lnTo>
                    <a:pt x="15767" y="280337"/>
                  </a:lnTo>
                  <a:lnTo>
                    <a:pt x="15766" y="273408"/>
                  </a:lnTo>
                  <a:lnTo>
                    <a:pt x="23949" y="273408"/>
                  </a:lnTo>
                  <a:lnTo>
                    <a:pt x="320570" y="22259"/>
                  </a:lnTo>
                  <a:cubicBezTo>
                    <a:pt x="340378" y="5488"/>
                    <a:pt x="365106" y="-1666"/>
                    <a:pt x="389076" y="32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3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899359" y="757231"/>
            <a:ext cx="35781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信息素养的含义</a:t>
            </a:r>
          </a:p>
        </p:txBody>
      </p:sp>
      <p:sp>
        <p:nvSpPr>
          <p:cNvPr id="3" name="矩形 2"/>
          <p:cNvSpPr/>
          <p:nvPr/>
        </p:nvSpPr>
        <p:spPr>
          <a:xfrm>
            <a:off x="1917145" y="2300269"/>
            <a:ext cx="7891399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信息筛选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E6701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9365" y="1387984"/>
            <a:ext cx="856082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E67016"/>
              </a:buClr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人们在解决问题时利用信息的技术和技能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18" y="3025251"/>
            <a:ext cx="3337659" cy="33376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227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3695343" y="342900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转变角色，主动学习</a:t>
            </a:r>
          </a:p>
        </p:txBody>
      </p:sp>
    </p:spTree>
    <p:extLst>
      <p:ext uri="{BB962C8B-B14F-4D97-AF65-F5344CB8AC3E}">
        <p14:creationId xmlns:p14="http://schemas.microsoft.com/office/powerpoint/2010/main" val="8219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3695343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原谅我的局限性</a:t>
            </a:r>
          </a:p>
        </p:txBody>
      </p:sp>
    </p:spTree>
    <p:extLst>
      <p:ext uri="{BB962C8B-B14F-4D97-AF65-F5344CB8AC3E}">
        <p14:creationId xmlns:p14="http://schemas.microsoft.com/office/powerpoint/2010/main" val="2747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3695343" y="34290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培养信息意识</a:t>
            </a:r>
          </a:p>
        </p:txBody>
      </p:sp>
    </p:spTree>
    <p:extLst>
      <p:ext uri="{BB962C8B-B14F-4D97-AF65-F5344CB8AC3E}">
        <p14:creationId xmlns:p14="http://schemas.microsoft.com/office/powerpoint/2010/main" val="26575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EA794-073E-455E-AACF-D2D0CE4D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0EAEEA6B-518E-414F-BD9D-1088D223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二、课程要求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9BB3B-C2B4-41C6-9A1E-2B281BAF8A15}"/>
              </a:ext>
            </a:extLst>
          </p:cNvPr>
          <p:cNvSpPr txBox="1"/>
          <p:nvPr/>
        </p:nvSpPr>
        <p:spPr>
          <a:xfrm>
            <a:off x="3695343" y="34290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注重信息安全</a:t>
            </a:r>
          </a:p>
        </p:txBody>
      </p:sp>
    </p:spTree>
    <p:extLst>
      <p:ext uri="{BB962C8B-B14F-4D97-AF65-F5344CB8AC3E}">
        <p14:creationId xmlns:p14="http://schemas.microsoft.com/office/powerpoint/2010/main" val="29073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1971" name="WordArt 5"/>
          <p:cNvSpPr>
            <a:spLocks noChangeArrowheads="1" noChangeShapeType="1" noTextEdit="1"/>
          </p:cNvSpPr>
          <p:nvPr/>
        </p:nvSpPr>
        <p:spPr bwMode="auto">
          <a:xfrm>
            <a:off x="7079281" y="1905008"/>
            <a:ext cx="2472103" cy="1539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保密！</a:t>
            </a:r>
          </a:p>
        </p:txBody>
      </p:sp>
      <p:sp>
        <p:nvSpPr>
          <p:cNvPr id="851972" name="Text Box 6"/>
          <p:cNvSpPr txBox="1">
            <a:spLocks noChangeArrowheads="1"/>
          </p:cNvSpPr>
          <p:nvPr/>
        </p:nvSpPr>
        <p:spPr bwMode="auto">
          <a:xfrm>
            <a:off x="5999747" y="4114807"/>
            <a:ext cx="4701958" cy="5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597" tIns="47298" rIns="94597" bIns="47298">
            <a:spAutoFit/>
          </a:bodyPr>
          <a:lstStyle/>
          <a:p>
            <a:pPr defTabSz="465138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b="1" dirty="0">
                <a:solidFill>
                  <a:schemeClr val="bg2"/>
                </a:solidFill>
                <a:latin typeface="Bitstream Vera Sans" pitchFamily="32" charset="0"/>
              </a:rPr>
              <a:t>不该知道的人，不让他知道！</a:t>
            </a:r>
            <a:endParaRPr lang="en-US" altLang="zh-CN" sz="2700" b="1" dirty="0">
              <a:solidFill>
                <a:schemeClr val="bg2"/>
              </a:solidFill>
              <a:latin typeface="Bitstream Vera Sans" pitchFamily="32" charset="0"/>
            </a:endParaRPr>
          </a:p>
        </p:txBody>
      </p:sp>
      <p:pic>
        <p:nvPicPr>
          <p:cNvPr id="85197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409135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1F6CE92-33B5-457C-8120-23B6EDF1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70984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3464200" y="2029133"/>
            <a:ext cx="6702945" cy="44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陶卓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办公室：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C-303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Tel: 13653388520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QQ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：</a:t>
            </a:r>
            <a:r>
              <a:rPr lang="en-US" altLang="zh-CN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1443207034</a:t>
            </a: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2995" name="WordArt 4"/>
          <p:cNvSpPr>
            <a:spLocks noChangeArrowheads="1" noChangeShapeType="1" noTextEdit="1"/>
          </p:cNvSpPr>
          <p:nvPr/>
        </p:nvSpPr>
        <p:spPr bwMode="auto">
          <a:xfrm>
            <a:off x="6434512" y="1905008"/>
            <a:ext cx="2472103" cy="1539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完整！</a:t>
            </a:r>
          </a:p>
        </p:txBody>
      </p:sp>
      <p:sp>
        <p:nvSpPr>
          <p:cNvPr id="852996" name="Text Box 5"/>
          <p:cNvSpPr txBox="1">
            <a:spLocks noChangeArrowheads="1"/>
          </p:cNvSpPr>
          <p:nvPr/>
        </p:nvSpPr>
        <p:spPr bwMode="auto">
          <a:xfrm>
            <a:off x="6230816" y="4114807"/>
            <a:ext cx="4336074" cy="50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97" tIns="47298" rIns="94597" bIns="47298">
            <a:spAutoFit/>
          </a:bodyPr>
          <a:lstStyle/>
          <a:p>
            <a:pPr defTabSz="465138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b="1" dirty="0">
                <a:solidFill>
                  <a:schemeClr val="bg2"/>
                </a:solidFill>
                <a:latin typeface="Bitstream Vera Sans" pitchFamily="32" charset="0"/>
              </a:rPr>
              <a:t>信息不能追求残缺美！</a:t>
            </a:r>
            <a:endParaRPr lang="en-US" altLang="zh-CN" sz="2700" b="1" dirty="0">
              <a:solidFill>
                <a:schemeClr val="bg2"/>
              </a:solidFill>
              <a:latin typeface="Bitstream Vera Sans" pitchFamily="32" charset="0"/>
            </a:endParaRPr>
          </a:p>
        </p:txBody>
      </p:sp>
      <p:pic>
        <p:nvPicPr>
          <p:cNvPr id="852997" name="Picture 10" descr="完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031" y="1490152"/>
            <a:ext cx="3181049" cy="477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40B8323-EC38-483F-96F8-3699E3349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4019" name="WordArt 3"/>
          <p:cNvSpPr>
            <a:spLocks noChangeArrowheads="1" noChangeShapeType="1" noTextEdit="1"/>
          </p:cNvSpPr>
          <p:nvPr/>
        </p:nvSpPr>
        <p:spPr bwMode="auto">
          <a:xfrm>
            <a:off x="6858004" y="1367880"/>
            <a:ext cx="2472103" cy="1539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可用！</a:t>
            </a:r>
          </a:p>
        </p:txBody>
      </p:sp>
      <p:sp>
        <p:nvSpPr>
          <p:cNvPr id="854020" name="Text Box 4"/>
          <p:cNvSpPr txBox="1">
            <a:spLocks noChangeArrowheads="1"/>
          </p:cNvSpPr>
          <p:nvPr/>
        </p:nvSpPr>
        <p:spPr bwMode="auto">
          <a:xfrm>
            <a:off x="6574910" y="3799385"/>
            <a:ext cx="4833379" cy="153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597" tIns="47298" rIns="94597" bIns="47298">
            <a:spAutoFit/>
          </a:bodyPr>
          <a:lstStyle/>
          <a:p>
            <a:pPr defTabSz="465138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b="1" dirty="0">
                <a:solidFill>
                  <a:schemeClr val="bg2"/>
                </a:solidFill>
                <a:latin typeface="Bitstream Vera Sans" pitchFamily="32" charset="0"/>
              </a:rPr>
              <a:t>信息要方便、快捷！</a:t>
            </a:r>
          </a:p>
          <a:p>
            <a:pPr defTabSz="465138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b="1" dirty="0">
                <a:solidFill>
                  <a:schemeClr val="bg2"/>
                </a:solidFill>
                <a:latin typeface="Bitstream Vera Sans" pitchFamily="32" charset="0"/>
              </a:rPr>
              <a:t>不能像石家庄早晚高峰，也不能像春运的火车站堵塞</a:t>
            </a:r>
            <a:endParaRPr lang="en-US" altLang="zh-CN" sz="2700" b="1" dirty="0">
              <a:solidFill>
                <a:schemeClr val="bg2"/>
              </a:solidFill>
              <a:latin typeface="Bitstream Vera Sans" pitchFamily="32" charset="0"/>
            </a:endParaRPr>
          </a:p>
        </p:txBody>
      </p:sp>
      <p:pic>
        <p:nvPicPr>
          <p:cNvPr id="854021" name="Picture 6" descr="塞车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152" y="1501715"/>
            <a:ext cx="2727960" cy="1955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54022" name="Picture 7" descr="排队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4910" y="3429000"/>
            <a:ext cx="3657600" cy="292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0F430A0-4DD9-4D51-94C0-2756D5CE1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8720" y="711170"/>
            <a:ext cx="5472113" cy="487362"/>
          </a:xfrm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5043" name="Picture 3" descr="图片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2932" y="2865120"/>
            <a:ext cx="3827108" cy="364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5044" name="Text Box 4"/>
          <p:cNvSpPr txBox="1">
            <a:spLocks noChangeArrowheads="1"/>
          </p:cNvSpPr>
          <p:nvPr/>
        </p:nvSpPr>
        <p:spPr bwMode="auto">
          <a:xfrm>
            <a:off x="908720" y="1427772"/>
            <a:ext cx="9448105" cy="12002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91409" tIns="45705" rIns="91409" bIns="45705">
            <a:spAutoFit/>
          </a:bodyPr>
          <a:lstStyle/>
          <a:p>
            <a:pPr defTabSz="446088"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信息本身的机密性（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）、完整性（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）和可用性（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Availability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）的保持，即防止未经授权使用信息、防止对信息的非法修改和破坏、确保及时可靠地使用信息。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856067" name="Picture 4" descr="价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677" y="1981200"/>
            <a:ext cx="3527674" cy="411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6068" name="WordArt 5"/>
          <p:cNvSpPr>
            <a:spLocks noChangeArrowheads="1" noChangeShapeType="1" noTextEdit="1"/>
          </p:cNvSpPr>
          <p:nvPr/>
        </p:nvSpPr>
        <p:spPr bwMode="auto">
          <a:xfrm>
            <a:off x="6465863" y="3003241"/>
            <a:ext cx="3634154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信息和其它资产一样</a:t>
            </a:r>
          </a:p>
          <a:p>
            <a:pPr algn="ctr"/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是具有价值的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349895-FAE5-41A5-A9D7-7A7A61B6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7091" name="WordArt 4"/>
          <p:cNvSpPr>
            <a:spLocks noChangeArrowheads="1" noChangeShapeType="1" noTextEdit="1"/>
          </p:cNvSpPr>
          <p:nvPr/>
        </p:nvSpPr>
        <p:spPr bwMode="auto">
          <a:xfrm>
            <a:off x="3243775" y="1275080"/>
            <a:ext cx="5704449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latin typeface="宋体"/>
                <a:ea typeface="宋体"/>
              </a:rPr>
              <a:t>信息面临着外在的</a:t>
            </a:r>
            <a:r>
              <a:rPr lang="zh-CN" altLang="en-US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latin typeface="宋体"/>
                <a:ea typeface="宋体"/>
              </a:rPr>
              <a:t>威胁</a:t>
            </a:r>
          </a:p>
        </p:txBody>
      </p:sp>
      <p:pic>
        <p:nvPicPr>
          <p:cNvPr id="857093" name="Picture 6" descr="威胁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954" y="3672205"/>
            <a:ext cx="4928089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09FA7C8-9A53-46A1-A93F-217D8A607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8115" name="WordArt 3"/>
          <p:cNvSpPr>
            <a:spLocks noChangeArrowheads="1" noChangeShapeType="1" noTextEdit="1"/>
          </p:cNvSpPr>
          <p:nvPr/>
        </p:nvSpPr>
        <p:spPr bwMode="auto">
          <a:xfrm>
            <a:off x="5455927" y="2674945"/>
            <a:ext cx="554735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信息系统存在着</a:t>
            </a:r>
            <a:r>
              <a:rPr lang="zh-CN" altLang="en-US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脆弱性</a:t>
            </a:r>
          </a:p>
        </p:txBody>
      </p:sp>
      <p:pic>
        <p:nvPicPr>
          <p:cNvPr id="858116" name="Picture 6" descr="脆弱性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887" y="1196983"/>
            <a:ext cx="28584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DB17722-F8F1-46AF-A6CA-DBE64DD5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0" y="524488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0802" y="2093953"/>
            <a:ext cx="4737899" cy="3760788"/>
          </a:xfrm>
          <a:prstGeom prst="rect">
            <a:avLst/>
          </a:prstGeom>
        </p:spPr>
        <p:txBody>
          <a:bodyPr vert="horz" lIns="94597" tIns="47298" rIns="94597" bIns="47298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外在威胁利用信息系统存在的脆弱性，致其损失或破坏对系统价值造成损害的可能性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7" y="1600200"/>
            <a:ext cx="5216769" cy="4648200"/>
            <a:chOff x="2245" y="952"/>
            <a:chExt cx="3493" cy="2767"/>
          </a:xfrm>
        </p:grpSpPr>
        <p:sp>
          <p:nvSpPr>
            <p:cNvPr id="859141" name="Rectangle 5"/>
            <p:cNvSpPr>
              <a:spLocks noChangeArrowheads="1"/>
            </p:cNvSpPr>
            <p:nvPr/>
          </p:nvSpPr>
          <p:spPr bwMode="auto">
            <a:xfrm>
              <a:off x="3515" y="952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资产</a:t>
              </a:r>
            </a:p>
          </p:txBody>
        </p:sp>
        <p:sp>
          <p:nvSpPr>
            <p:cNvPr id="859142" name="Rectangle 6"/>
            <p:cNvSpPr>
              <a:spLocks noChangeArrowheads="1"/>
            </p:cNvSpPr>
            <p:nvPr/>
          </p:nvSpPr>
          <p:spPr bwMode="auto">
            <a:xfrm>
              <a:off x="2245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威胁</a:t>
              </a:r>
            </a:p>
          </p:txBody>
        </p:sp>
        <p:sp>
          <p:nvSpPr>
            <p:cNvPr id="859143" name="Rectangle 7"/>
            <p:cNvSpPr>
              <a:spLocks noChangeArrowheads="1"/>
            </p:cNvSpPr>
            <p:nvPr/>
          </p:nvSpPr>
          <p:spPr bwMode="auto">
            <a:xfrm>
              <a:off x="4876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防护措施</a:t>
              </a:r>
              <a:endParaRPr lang="en-US" altLang="zh-CN" sz="2700" b="1">
                <a:latin typeface="Bitstream Vera Sans" pitchFamily="32" charset="0"/>
              </a:endParaRPr>
            </a:p>
          </p:txBody>
        </p:sp>
        <p:sp>
          <p:nvSpPr>
            <p:cNvPr id="859144" name="Rectangle 8"/>
            <p:cNvSpPr>
              <a:spLocks noChangeArrowheads="1"/>
            </p:cNvSpPr>
            <p:nvPr/>
          </p:nvSpPr>
          <p:spPr bwMode="auto">
            <a:xfrm>
              <a:off x="3560" y="3356"/>
              <a:ext cx="862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脆弱性</a:t>
              </a:r>
            </a:p>
          </p:txBody>
        </p:sp>
        <p:sp>
          <p:nvSpPr>
            <p:cNvPr id="859145" name="Rectangle 9"/>
            <p:cNvSpPr>
              <a:spLocks noChangeArrowheads="1"/>
            </p:cNvSpPr>
            <p:nvPr/>
          </p:nvSpPr>
          <p:spPr bwMode="auto">
            <a:xfrm>
              <a:off x="3515" y="2086"/>
              <a:ext cx="862" cy="36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4597" tIns="47298" rIns="94597" bIns="47298" anchor="ctr"/>
            <a:lstStyle/>
            <a:p>
              <a:pPr algn="ctr" defTabSz="946150">
                <a:lnSpc>
                  <a:spcPct val="99000"/>
                </a:lnSpc>
                <a:buClr>
                  <a:srgbClr val="000000"/>
                </a:buClr>
                <a:buSzPct val="45000"/>
              </a:pPr>
              <a:r>
                <a:rPr lang="zh-CN" altLang="en-US" sz="2700" b="1">
                  <a:latin typeface="Bitstream Vera Sans" pitchFamily="32" charset="0"/>
                </a:rPr>
                <a:t>风险</a:t>
              </a:r>
            </a:p>
          </p:txBody>
        </p:sp>
        <p:sp>
          <p:nvSpPr>
            <p:cNvPr id="859146" name="Line 10"/>
            <p:cNvSpPr>
              <a:spLocks noChangeShapeType="1"/>
            </p:cNvSpPr>
            <p:nvPr/>
          </p:nvSpPr>
          <p:spPr bwMode="auto">
            <a:xfrm flipH="1" flipV="1">
              <a:off x="4422" y="3537"/>
              <a:ext cx="454" cy="1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7" name="Line 11"/>
            <p:cNvSpPr>
              <a:spLocks noChangeShapeType="1"/>
            </p:cNvSpPr>
            <p:nvPr/>
          </p:nvSpPr>
          <p:spPr bwMode="auto">
            <a:xfrm>
              <a:off x="3152" y="3537"/>
              <a:ext cx="4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8" name="Line 12"/>
            <p:cNvSpPr>
              <a:spLocks noChangeShapeType="1"/>
            </p:cNvSpPr>
            <p:nvPr/>
          </p:nvSpPr>
          <p:spPr bwMode="auto">
            <a:xfrm flipH="1" flipV="1">
              <a:off x="4286" y="2494"/>
              <a:ext cx="998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49" name="Line 13"/>
            <p:cNvSpPr>
              <a:spLocks noChangeShapeType="1"/>
            </p:cNvSpPr>
            <p:nvPr/>
          </p:nvSpPr>
          <p:spPr bwMode="auto">
            <a:xfrm flipV="1">
              <a:off x="3969" y="2494"/>
              <a:ext cx="0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50" name="Line 14"/>
            <p:cNvSpPr>
              <a:spLocks noChangeShapeType="1"/>
            </p:cNvSpPr>
            <p:nvPr/>
          </p:nvSpPr>
          <p:spPr bwMode="auto">
            <a:xfrm flipV="1">
              <a:off x="2699" y="2494"/>
              <a:ext cx="907" cy="8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151" name="Text Box 15"/>
            <p:cNvSpPr txBox="1">
              <a:spLocks noChangeArrowheads="1"/>
            </p:cNvSpPr>
            <p:nvPr/>
          </p:nvSpPr>
          <p:spPr bwMode="auto">
            <a:xfrm>
              <a:off x="3107" y="3174"/>
              <a:ext cx="63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利用</a:t>
              </a:r>
            </a:p>
          </p:txBody>
        </p:sp>
        <p:sp>
          <p:nvSpPr>
            <p:cNvPr id="859152" name="Text Box 16"/>
            <p:cNvSpPr txBox="1">
              <a:spLocks noChangeArrowheads="1"/>
            </p:cNvSpPr>
            <p:nvPr/>
          </p:nvSpPr>
          <p:spPr bwMode="auto">
            <a:xfrm>
              <a:off x="4377" y="3180"/>
              <a:ext cx="63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对抗</a:t>
              </a:r>
            </a:p>
          </p:txBody>
        </p:sp>
        <p:sp>
          <p:nvSpPr>
            <p:cNvPr id="859153" name="Text Box 17"/>
            <p:cNvSpPr txBox="1">
              <a:spLocks noChangeArrowheads="1"/>
            </p:cNvSpPr>
            <p:nvPr/>
          </p:nvSpPr>
          <p:spPr bwMode="auto">
            <a:xfrm>
              <a:off x="3651" y="2675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导致</a:t>
              </a:r>
            </a:p>
          </p:txBody>
        </p:sp>
        <p:sp>
          <p:nvSpPr>
            <p:cNvPr id="859154" name="Text Box 18"/>
            <p:cNvSpPr txBox="1">
              <a:spLocks noChangeArrowheads="1"/>
            </p:cNvSpPr>
            <p:nvPr/>
          </p:nvSpPr>
          <p:spPr bwMode="auto">
            <a:xfrm>
              <a:off x="2608" y="2744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增加</a:t>
              </a:r>
            </a:p>
          </p:txBody>
        </p:sp>
        <p:sp>
          <p:nvSpPr>
            <p:cNvPr id="859155" name="Text Box 19"/>
            <p:cNvSpPr txBox="1">
              <a:spLocks noChangeArrowheads="1"/>
            </p:cNvSpPr>
            <p:nvPr/>
          </p:nvSpPr>
          <p:spPr bwMode="auto">
            <a:xfrm>
              <a:off x="4966" y="2675"/>
              <a:ext cx="317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减少</a:t>
              </a:r>
            </a:p>
          </p:txBody>
        </p:sp>
        <p:sp>
          <p:nvSpPr>
            <p:cNvPr id="859156" name="Text Box 20"/>
            <p:cNvSpPr txBox="1">
              <a:spLocks noChangeArrowheads="1"/>
            </p:cNvSpPr>
            <p:nvPr/>
          </p:nvSpPr>
          <p:spPr bwMode="auto">
            <a:xfrm>
              <a:off x="3560" y="1406"/>
              <a:ext cx="317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4597" tIns="47298" rIns="94597" bIns="47298">
              <a:spAutoFit/>
            </a:bodyPr>
            <a:lstStyle/>
            <a:p>
              <a:pPr defTabSz="946150">
                <a:lnSpc>
                  <a:spcPct val="99000"/>
                </a:lnSpc>
                <a:spcBef>
                  <a:spcPct val="50000"/>
                </a:spcBef>
                <a:buClr>
                  <a:srgbClr val="000000"/>
                </a:buClr>
                <a:buSzPct val="45000"/>
              </a:pPr>
              <a:r>
                <a:rPr lang="zh-CN" altLang="en-US" sz="2300" b="1" dirty="0">
                  <a:solidFill>
                    <a:schemeClr val="bg2"/>
                  </a:solidFill>
                  <a:latin typeface="Bitstream Vera Sans" pitchFamily="32" charset="0"/>
                </a:rPr>
                <a:t>作用于</a:t>
              </a:r>
            </a:p>
          </p:txBody>
        </p:sp>
        <p:sp>
          <p:nvSpPr>
            <p:cNvPr id="859157" name="Line 21"/>
            <p:cNvSpPr>
              <a:spLocks noChangeShapeType="1"/>
            </p:cNvSpPr>
            <p:nvPr/>
          </p:nvSpPr>
          <p:spPr bwMode="auto">
            <a:xfrm flipV="1">
              <a:off x="3969" y="1406"/>
              <a:ext cx="0" cy="63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41BE884E-2AB6-4388-B2F4-B2008E76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20" y="711170"/>
            <a:ext cx="54721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97" tIns="47298" rIns="94597" bIns="47298" numCol="1" rtlCol="0" anchor="b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信息安全风险</a:t>
            </a:r>
            <a:endParaRPr lang="en-US" altLang="zh-CN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常见威胁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35504"/>
            <a:ext cx="6956609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网络的威胁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网络钓鱼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无线网络威胁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恶意软件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病毒（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Virus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蠕虫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E67016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拒绝服务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02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0F387-CCCE-449D-B310-011CA7EB19FC}"/>
              </a:ext>
            </a:extLst>
          </p:cNvPr>
          <p:cNvSpPr txBox="1"/>
          <p:nvPr/>
        </p:nvSpPr>
        <p:spPr>
          <a:xfrm>
            <a:off x="4310896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论文？</a:t>
            </a:r>
          </a:p>
        </p:txBody>
      </p:sp>
    </p:spTree>
    <p:extLst>
      <p:ext uri="{BB962C8B-B14F-4D97-AF65-F5344CB8AC3E}">
        <p14:creationId xmlns:p14="http://schemas.microsoft.com/office/powerpoint/2010/main" val="41153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291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0F387-CCCE-449D-B310-011CA7EB19FC}"/>
              </a:ext>
            </a:extLst>
          </p:cNvPr>
          <p:cNvSpPr txBox="1"/>
          <p:nvPr/>
        </p:nvSpPr>
        <p:spPr>
          <a:xfrm>
            <a:off x="4310896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7F4C50-F548-4394-B5CB-60AE488F29C8}"/>
              </a:ext>
            </a:extLst>
          </p:cNvPr>
          <p:cNvSpPr txBox="1"/>
          <p:nvPr/>
        </p:nvSpPr>
        <p:spPr>
          <a:xfrm>
            <a:off x="2972526" y="287500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为什么要有</a:t>
            </a:r>
          </a:p>
        </p:txBody>
      </p:sp>
    </p:spTree>
    <p:extLst>
      <p:ext uri="{BB962C8B-B14F-4D97-AF65-F5344CB8AC3E}">
        <p14:creationId xmlns:p14="http://schemas.microsoft.com/office/powerpoint/2010/main" val="41704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7F4C50-F548-4394-B5CB-60AE488F29C8}"/>
              </a:ext>
            </a:extLst>
          </p:cNvPr>
          <p:cNvSpPr txBox="1"/>
          <p:nvPr/>
        </p:nvSpPr>
        <p:spPr>
          <a:xfrm>
            <a:off x="3801291" y="2875002"/>
            <a:ext cx="3587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谁</a:t>
            </a:r>
            <a:r>
              <a:rPr lang="zh-CN" altLang="en-US" dirty="0"/>
              <a:t>需要写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10A9F6-747E-4E47-8E8D-8A7E75E7B2A1}"/>
              </a:ext>
            </a:extLst>
          </p:cNvPr>
          <p:cNvSpPr txBox="1"/>
          <p:nvPr/>
        </p:nvSpPr>
        <p:spPr>
          <a:xfrm>
            <a:off x="7357692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论文？</a:t>
            </a:r>
          </a:p>
        </p:txBody>
      </p:sp>
    </p:spTree>
    <p:extLst>
      <p:ext uri="{BB962C8B-B14F-4D97-AF65-F5344CB8AC3E}">
        <p14:creationId xmlns:p14="http://schemas.microsoft.com/office/powerpoint/2010/main" val="5568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10A9F6-747E-4E47-8E8D-8A7E75E7B2A1}"/>
              </a:ext>
            </a:extLst>
          </p:cNvPr>
          <p:cNvSpPr txBox="1"/>
          <p:nvPr/>
        </p:nvSpPr>
        <p:spPr>
          <a:xfrm>
            <a:off x="7357692" y="287500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论文</a:t>
            </a:r>
          </a:p>
        </p:txBody>
      </p:sp>
    </p:spTree>
    <p:extLst>
      <p:ext uri="{BB962C8B-B14F-4D97-AF65-F5344CB8AC3E}">
        <p14:creationId xmlns:p14="http://schemas.microsoft.com/office/powerpoint/2010/main" val="27716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-0.38373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17309-19CF-4E5B-A2D3-B3CCA576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C6F7F-408B-47C9-A564-F9DAB4267C22}"/>
              </a:ext>
            </a:extLst>
          </p:cNvPr>
          <p:cNvSpPr txBox="1"/>
          <p:nvPr/>
        </p:nvSpPr>
        <p:spPr>
          <a:xfrm>
            <a:off x="2676820" y="2883709"/>
            <a:ext cx="77251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论文</a:t>
            </a:r>
            <a:r>
              <a:rPr lang="zh-CN" altLang="en-US" sz="3600" b="0" dirty="0"/>
              <a:t>中必须要注意的两个</a:t>
            </a:r>
            <a:r>
              <a:rPr lang="zh-CN" altLang="en-US" dirty="0">
                <a:solidFill>
                  <a:srgbClr val="C00000"/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00876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学术论文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35504"/>
            <a:ext cx="695660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学术论文选题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学术论文的结构要求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E67016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学术论文的发表及核心期刊介绍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1270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itle 17"/>
          <p:cNvSpPr>
            <a:spLocks noGrp="1" noChangeArrowheads="1"/>
          </p:cNvSpPr>
          <p:nvPr>
            <p:ph type="title"/>
          </p:nvPr>
        </p:nvSpPr>
        <p:spPr>
          <a:xfrm>
            <a:off x="2076781" y="160345"/>
            <a:ext cx="7124700" cy="1285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学术论文选题</a:t>
            </a:r>
            <a:endParaRPr lang="zh-CN" altLang="zh-CN" sz="49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6920" y="1682542"/>
            <a:ext cx="6956609" cy="2797048"/>
          </a:xfrm>
          <a:prstGeom prst="rect">
            <a:avLst/>
          </a:prstGeom>
        </p:spPr>
        <p:txBody>
          <a:bodyPr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阅读研究文献，挖掘需求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选题</a:t>
            </a: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完成实验或设计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构建提纲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rPr>
              <a:t>撰写论文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4804" y="705860"/>
            <a:ext cx="7124700" cy="817897"/>
          </a:xfrm>
        </p:spPr>
        <p:txBody>
          <a:bodyPr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论文的结构要求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3259145" y="1765300"/>
            <a:ext cx="3049587" cy="3646488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题目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摘要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关键词 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正文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48193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604" y="481270"/>
            <a:ext cx="7124700" cy="833939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题  目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1384664" y="1623018"/>
            <a:ext cx="10254342" cy="4602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题名应简明、具体、确切，能概括论文的特定内容，有助于选定关键词，符合编制题录、索引和检索的有关原则。</a:t>
            </a:r>
          </a:p>
          <a:p>
            <a:pPr>
              <a:buFont typeface="Arial" pitchFamily="34" charset="0"/>
              <a:buNone/>
            </a:pP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3620" y="4508507"/>
            <a:ext cx="5400675" cy="792163"/>
            <a:chOff x="0" y="0"/>
            <a:chExt cx="3072" cy="336"/>
          </a:xfrm>
        </p:grpSpPr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317" cy="33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>
                  <a:ea typeface="楷体_GB2312" pitchFamily="49" charset="-122"/>
                </a:rPr>
                <a:t>研究切入点</a:t>
              </a:r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1755" y="0"/>
              <a:ext cx="1317" cy="33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 dirty="0">
                  <a:ea typeface="楷体_GB2312" pitchFamily="49" charset="-122"/>
                </a:rPr>
                <a:t>核心工作</a:t>
              </a:r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1414" y="0"/>
              <a:ext cx="2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zh-CN" altLang="en-US" sz="2400" b="1">
                  <a:solidFill>
                    <a:schemeClr val="tx2"/>
                  </a:solidFill>
                </a:rPr>
                <a:t>＋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8" y="1233244"/>
            <a:ext cx="7124700" cy="785813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摘  要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625726"/>
            <a:ext cx="9842500" cy="2448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论文摘要应概括地反映出原论文的主要内容，主要说明本论文的研究目的、内容、方法、成果和结论。要突出本论文的创造性成果或新见解，不要与引言相混淆。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5319" y="1045724"/>
            <a:ext cx="7124700" cy="753729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1381919" y="2368926"/>
            <a:ext cx="9428162" cy="21201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关键词是反映论文主题概念的词或词组，通常以与正文不同的字体字号编排在摘要下方。一般每篇可选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3~8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个，多个关键词之间用分号分隔，按词条的外延（概念范围）层次从大到小排列。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3" name="Rounded Rectangular Callout 105"/>
          <p:cNvSpPr>
            <a:spLocks noChangeAspect="1"/>
          </p:cNvSpPr>
          <p:nvPr/>
        </p:nvSpPr>
        <p:spPr bwMode="auto">
          <a:xfrm>
            <a:off x="1535120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Rounded Rectangular Callout 119"/>
          <p:cNvSpPr>
            <a:spLocks noChangeAspect="1"/>
          </p:cNvSpPr>
          <p:nvPr/>
        </p:nvSpPr>
        <p:spPr bwMode="auto">
          <a:xfrm>
            <a:off x="1679582" y="2698757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5" name="Rounded Rectangular Callout 120"/>
          <p:cNvSpPr>
            <a:spLocks noChangeAspect="1"/>
          </p:cNvSpPr>
          <p:nvPr/>
        </p:nvSpPr>
        <p:spPr bwMode="auto">
          <a:xfrm>
            <a:off x="1998670" y="3167070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6" name="Rounded Rectangular Callout 121"/>
          <p:cNvSpPr>
            <a:spLocks noChangeAspect="1"/>
          </p:cNvSpPr>
          <p:nvPr/>
        </p:nvSpPr>
        <p:spPr bwMode="auto">
          <a:xfrm>
            <a:off x="1793882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7" name="Rounded Rectangular Callout 123"/>
          <p:cNvSpPr>
            <a:spLocks noChangeAspect="1"/>
          </p:cNvSpPr>
          <p:nvPr/>
        </p:nvSpPr>
        <p:spPr bwMode="auto">
          <a:xfrm>
            <a:off x="2163763" y="3333757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8" name="Rounded Rectangular Callout 124"/>
          <p:cNvSpPr>
            <a:spLocks noChangeAspect="1"/>
          </p:cNvSpPr>
          <p:nvPr/>
        </p:nvSpPr>
        <p:spPr bwMode="auto">
          <a:xfrm>
            <a:off x="1524007" y="3479807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/>
          </p:nvPr>
        </p:nvSpPr>
        <p:spPr>
          <a:xfrm>
            <a:off x="2209800" y="654057"/>
            <a:ext cx="7124700" cy="8159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5400" dirty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30" name="Content Placeholder 12"/>
          <p:cNvSpPr txBox="1">
            <a:spLocks noChangeArrowheads="1"/>
          </p:cNvSpPr>
          <p:nvPr/>
        </p:nvSpPr>
        <p:spPr bwMode="auto">
          <a:xfrm>
            <a:off x="2851150" y="1677988"/>
            <a:ext cx="5329238" cy="460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课程介绍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课程要求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论文基础知识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</a:pPr>
            <a:endParaRPr lang="zh-CN" altLang="zh-CN" sz="3600" dirty="0">
              <a:solidFill>
                <a:schemeClr val="bg2"/>
              </a:solidFill>
              <a:latin typeface="DFMoW4-B5" charset="-120"/>
              <a:ea typeface="DFMoW4-B5" charset="-120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1270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992183"/>
            <a:ext cx="7124700" cy="80185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  文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1206500" y="2257136"/>
            <a:ext cx="9677400" cy="3207753"/>
          </a:xfrm>
        </p:spPr>
        <p:txBody>
          <a:bodyPr/>
          <a:lstStyle/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论文观点的理论分析（基本理论可放在综述部分、主要概念界定）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调查研究及访谈过程和结果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本人的论点及讨论等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附有各种调查问卷和访谈提纲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8887" y="1082425"/>
            <a:ext cx="7124700" cy="769771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  论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1468187" y="2298701"/>
            <a:ext cx="9255626" cy="36936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结论是对正文的最终结论，应准确、完整、精炼。包括三部分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本论文主要研究内容和结论，意义，地位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本论文主要创新点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存在的问题、不足或进一步工作的设想</a:t>
            </a:r>
          </a:p>
          <a:p>
            <a:pPr algn="just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688" y="792205"/>
            <a:ext cx="7124700" cy="67351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568688" y="1548064"/>
            <a:ext cx="11623312" cy="530993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文章中引用他人成果或文章内容应注明参考文献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期刊：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[J].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期刊名称，出版年份，卷号（期号）：起止页码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专著：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著者，译者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[M].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出版地：出版社，出版年份：起止页码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论文集：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著者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[C].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论文集名，出版地：出版社，出版年份：起止页码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学位论文：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[D].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保存地：保存单位，年份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专利文献：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专利所有者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专利国别：专利号，发布日期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报纸文章：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文献题名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 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报纸名，出版日期（版次）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国际、国家标准：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标准代号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标准名称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[S].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出版地：出版者，出版年份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电子文献题名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[EB/OL].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电子文献的出版或可获得的地址，发表日期或更新日期∕引用日期（任选）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476250"/>
            <a:ext cx="12192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07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08355" y="1234992"/>
            <a:ext cx="8229600" cy="4411662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72D46-CB1B-4B99-9ED2-8B69F48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28C67-BCD6-48B0-9C23-CFF3D2F91BCD}"/>
              </a:ext>
            </a:extLst>
          </p:cNvPr>
          <p:cNvSpPr txBox="1"/>
          <p:nvPr/>
        </p:nvSpPr>
        <p:spPr>
          <a:xfrm>
            <a:off x="1459532" y="2524982"/>
            <a:ext cx="9239069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投稿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审稿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用稿通知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办理相关费用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出刊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邮递样刊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一般作者先了解期刊，选定期刊后，找到投稿方式，部分期刊要求书面形式投稿。大部分是采用电子稿件形式。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EC13-2E60-446B-BB2F-FD4DCDC0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04" y="1535970"/>
            <a:ext cx="7124700" cy="817897"/>
          </a:xfrm>
        </p:spPr>
        <p:txBody>
          <a:bodyPr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论文的发表</a:t>
            </a:r>
          </a:p>
        </p:txBody>
      </p:sp>
    </p:spTree>
    <p:extLst>
      <p:ext uri="{BB962C8B-B14F-4D97-AF65-F5344CB8AC3E}">
        <p14:creationId xmlns:p14="http://schemas.microsoft.com/office/powerpoint/2010/main" val="3350734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72D46-CB1B-4B99-9ED2-8B69F48A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2018/10/8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28C67-BCD6-48B0-9C23-CFF3D2F91BCD}"/>
              </a:ext>
            </a:extLst>
          </p:cNvPr>
          <p:cNvSpPr txBox="1"/>
          <p:nvPr/>
        </p:nvSpPr>
        <p:spPr>
          <a:xfrm>
            <a:off x="1459532" y="2524982"/>
            <a:ext cx="9239069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计算机学报、软件学报等。</a:t>
            </a:r>
            <a:b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EC13-2E60-446B-BB2F-FD4DCDC0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04" y="1535970"/>
            <a:ext cx="7124700" cy="817897"/>
          </a:xfrm>
        </p:spPr>
        <p:txBody>
          <a:bodyPr/>
          <a:lstStyle/>
          <a:p>
            <a:pPr algn="ctr"/>
            <a:r>
              <a:rPr lang="zh-CN" altLang="en-US" sz="49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核心期刊</a:t>
            </a:r>
          </a:p>
        </p:txBody>
      </p:sp>
    </p:spTree>
    <p:extLst>
      <p:ext uri="{BB962C8B-B14F-4D97-AF65-F5344CB8AC3E}">
        <p14:creationId xmlns:p14="http://schemas.microsoft.com/office/powerpoint/2010/main" val="2106260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96C9B5-3351-49F5-B224-72797B29CB2F}"/>
              </a:ext>
            </a:extLst>
          </p:cNvPr>
          <p:cNvSpPr/>
          <p:nvPr/>
        </p:nvSpPr>
        <p:spPr>
          <a:xfrm>
            <a:off x="4791797" y="2967335"/>
            <a:ext cx="31309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92D05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en-US" sz="5400" b="1" dirty="0">
              <a:solidFill>
                <a:srgbClr val="92D050"/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5" name="图片 70">
            <a:extLst>
              <a:ext uri="{FF2B5EF4-FFF2-40B4-BE49-F238E27FC236}">
                <a16:creationId xmlns:a16="http://schemas.microsoft.com/office/drawing/2014/main" id="{C9A51757-C35F-4B6A-9ADA-611D62110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7793038" y="26988"/>
            <a:ext cx="507646" cy="44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1">
            <a:extLst>
              <a:ext uri="{FF2B5EF4-FFF2-40B4-BE49-F238E27FC236}">
                <a16:creationId xmlns:a16="http://schemas.microsoft.com/office/drawing/2014/main" id="{7E38B9C9-2243-47F2-8958-0FEDD1B585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8350942" y="39319"/>
            <a:ext cx="2317058" cy="43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4E3FBE-2F3E-4CBD-8DCD-F8770D84EE29}"/>
              </a:ext>
            </a:extLst>
          </p:cNvPr>
          <p:cNvSpPr txBox="1"/>
          <p:nvPr/>
        </p:nvSpPr>
        <p:spPr>
          <a:xfrm>
            <a:off x="2023333" y="320486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两门课程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6D421B6-21AC-46E6-8610-2FE42CF3B720}"/>
              </a:ext>
            </a:extLst>
          </p:cNvPr>
          <p:cNvGrpSpPr/>
          <p:nvPr/>
        </p:nvGrpSpPr>
        <p:grpSpPr>
          <a:xfrm>
            <a:off x="4670211" y="2504049"/>
            <a:ext cx="3870052" cy="1116315"/>
            <a:chOff x="4670211" y="2504049"/>
            <a:chExt cx="3870052" cy="111631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D25F9F-9732-42F1-95E8-D56BF2F046D9}"/>
                </a:ext>
              </a:extLst>
            </p:cNvPr>
            <p:cNvSpPr txBox="1"/>
            <p:nvPr/>
          </p:nvSpPr>
          <p:spPr>
            <a:xfrm>
              <a:off x="6560234" y="2504049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计算机导论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682AC4A-B39F-4F05-99B9-AE840CEC1BB5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 flipV="1">
              <a:off x="4670211" y="2765659"/>
              <a:ext cx="1890023" cy="8547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A1CC788-04CE-4A9A-ADCD-791A092BE23A}"/>
              </a:ext>
            </a:extLst>
          </p:cNvPr>
          <p:cNvGrpSpPr/>
          <p:nvPr/>
        </p:nvGrpSpPr>
        <p:grpSpPr>
          <a:xfrm>
            <a:off x="4670211" y="3620364"/>
            <a:ext cx="4229125" cy="985887"/>
            <a:chOff x="4670211" y="3620364"/>
            <a:chExt cx="4229125" cy="98588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1893B11-5536-4AA1-9C6B-639C27AB802C}"/>
                </a:ext>
              </a:extLst>
            </p:cNvPr>
            <p:cNvSpPr txBox="1"/>
            <p:nvPr/>
          </p:nvSpPr>
          <p:spPr>
            <a:xfrm>
              <a:off x="6560234" y="4083031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信息素养实践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0801E9D-8715-4114-9B34-99B217D01842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4670211" y="3620364"/>
              <a:ext cx="1890023" cy="72427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4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25F9F-9732-42F1-95E8-D56BF2F046D9}"/>
              </a:ext>
            </a:extLst>
          </p:cNvPr>
          <p:cNvSpPr txBox="1"/>
          <p:nvPr/>
        </p:nvSpPr>
        <p:spPr>
          <a:xfrm>
            <a:off x="6560234" y="25040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</p:spTree>
    <p:extLst>
      <p:ext uri="{BB962C8B-B14F-4D97-AF65-F5344CB8AC3E}">
        <p14:creationId xmlns:p14="http://schemas.microsoft.com/office/powerpoint/2010/main" val="12605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41276 -0.00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25F9F-9732-42F1-95E8-D56BF2F046D9}"/>
              </a:ext>
            </a:extLst>
          </p:cNvPr>
          <p:cNvSpPr txBox="1"/>
          <p:nvPr/>
        </p:nvSpPr>
        <p:spPr>
          <a:xfrm>
            <a:off x="1530960" y="248998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C21C3-FF5B-495A-958A-306D72CA5CFB}"/>
              </a:ext>
            </a:extLst>
          </p:cNvPr>
          <p:cNvSpPr/>
          <p:nvPr/>
        </p:nvSpPr>
        <p:spPr>
          <a:xfrm>
            <a:off x="1530960" y="3307889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认识和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学习计算机的一些基础理论知识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CCD08A-A4B5-4A75-B511-113FD0BFB60D}"/>
              </a:ext>
            </a:extLst>
          </p:cNvPr>
          <p:cNvSpPr txBox="1"/>
          <p:nvPr/>
        </p:nvSpPr>
        <p:spPr>
          <a:xfrm>
            <a:off x="1530960" y="40642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硬件、软件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B0537-CEFF-4A7D-99EA-A10CAD290211}"/>
              </a:ext>
            </a:extLst>
          </p:cNvPr>
          <p:cNvSpPr txBox="1"/>
          <p:nvPr/>
        </p:nvSpPr>
        <p:spPr>
          <a:xfrm>
            <a:off x="3510989" y="436098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数的存储及数据之间的关系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2D2707-E910-4932-A8DD-BB7E1BBDB23F}"/>
              </a:ext>
            </a:extLst>
          </p:cNvPr>
          <p:cNvSpPr txBox="1"/>
          <p:nvPr/>
        </p:nvSpPr>
        <p:spPr>
          <a:xfrm>
            <a:off x="6437887" y="4966529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后续其他课程的理论先导基础知识</a:t>
            </a:r>
          </a:p>
        </p:txBody>
      </p:sp>
    </p:spTree>
    <p:extLst>
      <p:ext uri="{BB962C8B-B14F-4D97-AF65-F5344CB8AC3E}">
        <p14:creationId xmlns:p14="http://schemas.microsoft.com/office/powerpoint/2010/main" val="14394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itle 17"/>
          <p:cNvSpPr>
            <a:spLocks noGrp="1" noChangeArrowheads="1"/>
          </p:cNvSpPr>
          <p:nvPr>
            <p:ph type="title"/>
          </p:nvPr>
        </p:nvSpPr>
        <p:spPr>
          <a:xfrm>
            <a:off x="1713844" y="143930"/>
            <a:ext cx="7124700" cy="12858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BBBDA3-180D-4D8A-A345-4FCD4300E2D8}"/>
              </a:ext>
            </a:extLst>
          </p:cNvPr>
          <p:cNvSpPr txBox="1"/>
          <p:nvPr/>
        </p:nvSpPr>
        <p:spPr>
          <a:xfrm>
            <a:off x="1530960" y="24899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信息素养实践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66CF46-9517-4404-8EE7-1ADD3228F575}"/>
              </a:ext>
            </a:extLst>
          </p:cNvPr>
          <p:cNvSpPr txBox="1"/>
          <p:nvPr/>
        </p:nvSpPr>
        <p:spPr>
          <a:xfrm>
            <a:off x="5326558" y="3013201"/>
            <a:ext cx="1538883" cy="268599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eaVert" wrap="none" rtlCol="0">
            <a:spAutoFit/>
          </a:bodyPr>
          <a:lstStyle/>
          <a:p>
            <a:r>
              <a:rPr lang="zh-CN" altLang="en-US" sz="8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 力</a:t>
            </a:r>
          </a:p>
        </p:txBody>
      </p:sp>
    </p:spTree>
    <p:extLst>
      <p:ext uri="{BB962C8B-B14F-4D97-AF65-F5344CB8AC3E}">
        <p14:creationId xmlns:p14="http://schemas.microsoft.com/office/powerpoint/2010/main" val="36116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ChangeArrowheads="1"/>
          </p:cNvSpPr>
          <p:nvPr/>
        </p:nvSpPr>
        <p:spPr bwMode="auto">
          <a:xfrm>
            <a:off x="152400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7793038" y="26988"/>
            <a:ext cx="2874962" cy="449262"/>
            <a:chOff x="5537631" y="26646"/>
            <a:chExt cx="3610350" cy="616932"/>
          </a:xfrm>
        </p:grpSpPr>
        <p:pic>
          <p:nvPicPr>
            <p:cNvPr id="13318" name="图片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30C24AB-C569-40C1-B995-01272A16A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632" y="1817179"/>
            <a:ext cx="10141179" cy="3919119"/>
          </a:xfrm>
          <a:prstGeom prst="rect">
            <a:avLst/>
          </a:prstGeom>
        </p:spPr>
      </p:pic>
      <p:sp>
        <p:nvSpPr>
          <p:cNvPr id="10" name="Title 17">
            <a:extLst>
              <a:ext uri="{FF2B5EF4-FFF2-40B4-BE49-F238E27FC236}">
                <a16:creationId xmlns:a16="http://schemas.microsoft.com/office/drawing/2014/main" id="{D20DC1DF-77C8-40E6-BE8E-A326989A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844" y="143930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>
                    <a:lumMod val="25000"/>
                  </a:schemeClr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3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一、课程介绍</a:t>
            </a:r>
            <a:endParaRPr lang="zh-CN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157258412</TotalTime>
  <Pages>0</Pages>
  <Words>1392</Words>
  <Characters>0</Characters>
  <Application>Microsoft Office PowerPoint</Application>
  <DocSecurity>0</DocSecurity>
  <PresentationFormat>宽屏</PresentationFormat>
  <Lines>0</Lines>
  <Paragraphs>251</Paragraphs>
  <Slides>46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Arial Unicode MS</vt:lpstr>
      <vt:lpstr>Bitstream Vera Sans</vt:lpstr>
      <vt:lpstr>DFMoW4-B5</vt:lpstr>
      <vt:lpstr>华文新魏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Wingdings</vt:lpstr>
      <vt:lpstr>Wingdings 2</vt:lpstr>
      <vt:lpstr>主题1</vt:lpstr>
      <vt:lpstr>PowerPoint 演示文稿</vt:lpstr>
      <vt:lpstr>自我介绍</vt:lpstr>
      <vt:lpstr>目  录</vt:lpstr>
      <vt:lpstr>目  录</vt:lpstr>
      <vt:lpstr>一、课程介绍</vt:lpstr>
      <vt:lpstr>一、课程介绍</vt:lpstr>
      <vt:lpstr>一、课程介绍</vt:lpstr>
      <vt:lpstr>一、课程介绍</vt:lpstr>
      <vt:lpstr>PowerPoint 演示文稿</vt:lpstr>
      <vt:lpstr>PowerPoint 演示文稿</vt:lpstr>
      <vt:lpstr>一、课程介绍</vt:lpstr>
      <vt:lpstr>PowerPoint 演示文稿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信息安全</vt:lpstr>
      <vt:lpstr>PowerPoint 演示文稿</vt:lpstr>
      <vt:lpstr>PowerPoint 演示文稿</vt:lpstr>
      <vt:lpstr>PowerPoint 演示文稿</vt:lpstr>
      <vt:lpstr>PowerPoint 演示文稿</vt:lpstr>
      <vt:lpstr>常见威胁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学术论文</vt:lpstr>
      <vt:lpstr>学术论文选题</vt:lpstr>
      <vt:lpstr>论文的结构要求</vt:lpstr>
      <vt:lpstr>题  目</vt:lpstr>
      <vt:lpstr>摘  要</vt:lpstr>
      <vt:lpstr>关键词</vt:lpstr>
      <vt:lpstr>正  文</vt:lpstr>
      <vt:lpstr>结  论</vt:lpstr>
      <vt:lpstr>参考文献</vt:lpstr>
      <vt:lpstr>PowerPoint 演示文稿</vt:lpstr>
      <vt:lpstr>论文的发表</vt:lpstr>
      <vt:lpstr>核心期刊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Air</cp:lastModifiedBy>
  <cp:revision>439</cp:revision>
  <cp:lastPrinted>1899-12-30T00:00:00Z</cp:lastPrinted>
  <dcterms:created xsi:type="dcterms:W3CDTF">2012-04-08T16:29:00Z</dcterms:created>
  <dcterms:modified xsi:type="dcterms:W3CDTF">2018-10-08T00:59:50Z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