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77" r:id="rId6"/>
    <p:sldId id="278" r:id="rId7"/>
    <p:sldId id="280" r:id="rId8"/>
    <p:sldId id="279" r:id="rId9"/>
    <p:sldId id="281" r:id="rId10"/>
    <p:sldId id="283" r:id="rId11"/>
    <p:sldId id="284" r:id="rId12"/>
    <p:sldId id="285" r:id="rId13"/>
    <p:sldId id="286" r:id="rId14"/>
    <p:sldId id="287" r:id="rId15"/>
    <p:sldId id="288" r:id="rId16"/>
    <p:sldId id="289" r:id="rId17"/>
    <p:sldId id="290" r:id="rId18"/>
    <p:sldId id="291" r:id="rId19"/>
    <p:sldId id="292" r:id="rId20"/>
    <p:sldId id="276" r:id="rId21"/>
  </p:sldIdLst>
  <p:sldSz cx="9144000" cy="5143500" type="screen16x9"/>
  <p:notesSz cx="6858000" cy="9144000"/>
  <p:embeddedFontLst>
    <p:embeddedFont>
      <p:font typeface="Bodoni MT Black" panose="02070A03080606020203" pitchFamily="18" charset="0"/>
      <p:bold r:id="rId23"/>
      <p:boldItalic r:id="rId24"/>
    </p:embeddedFont>
    <p:embeddedFont>
      <p:font typeface="Montserrat" panose="00000500000000000000"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5064" autoAdjust="0"/>
  </p:normalViewPr>
  <p:slideViewPr>
    <p:cSldViewPr snapToGrid="0">
      <p:cViewPr varScale="1">
        <p:scale>
          <a:sx n="111" d="100"/>
          <a:sy n="111" d="100"/>
        </p:scale>
        <p:origin x="234" y="96"/>
      </p:cViewPr>
      <p:guideLst>
        <p:guide orient="horz" pos="1620"/>
        <p:guide pos="2880"/>
      </p:guideLst>
    </p:cSldViewPr>
  </p:slideViewPr>
  <p:outlineViewPr>
    <p:cViewPr>
      <p:scale>
        <a:sx n="33" d="100"/>
        <a:sy n="33" d="100"/>
      </p:scale>
      <p:origin x="0" y="-1257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75200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Project-3</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r>
              <a:rPr lang="en-GB" sz="1600" b="1" dirty="0">
                <a:solidFill>
                  <a:srgbClr val="CC0000"/>
                </a:solidFill>
                <a:latin typeface="Montserrat"/>
                <a:ea typeface="Montserrat"/>
                <a:cs typeface="Montserrat"/>
                <a:sym typeface="Montserrat"/>
              </a:rPr>
              <a:t>(SUPERVISED CLASSIFICATION)</a:t>
            </a:r>
            <a:endParaRPr sz="1600" b="1" dirty="0">
              <a:solidFill>
                <a:srgbClr val="CC0000"/>
              </a:solidFill>
              <a:latin typeface="Montserrat"/>
              <a:ea typeface="Montserrat"/>
              <a:cs typeface="Montserrat"/>
              <a:sym typeface="Montserrat"/>
            </a:endParaRPr>
          </a:p>
          <a:p>
            <a:pPr marL="0" lvl="0" indent="0" rtl="0">
              <a:lnSpc>
                <a:spcPct val="100000"/>
              </a:lnSpc>
              <a:spcBef>
                <a:spcPts val="0"/>
              </a:spcBef>
              <a:spcAft>
                <a:spcPts val="0"/>
              </a:spcAft>
              <a:buSzPts val="5200"/>
              <a:buNone/>
            </a:pPr>
            <a:r>
              <a:rPr lang="en-GB" sz="2800" b="1" dirty="0">
                <a:solidFill>
                  <a:srgbClr val="92D050"/>
                </a:solidFill>
                <a:latin typeface="Montserrat"/>
                <a:ea typeface="Montserrat"/>
                <a:cs typeface="Montserrat"/>
                <a:sym typeface="Montserrat"/>
              </a:rPr>
              <a:t>HEALTH INSURANCE CROSS SELLS PREDICTION</a:t>
            </a:r>
            <a:br>
              <a:rPr lang="en-GB" sz="2800" b="1" dirty="0">
                <a:solidFill>
                  <a:schemeClr val="lt1"/>
                </a:solidFill>
                <a:latin typeface="Montserrat"/>
                <a:ea typeface="Montserrat"/>
                <a:cs typeface="Montserrat"/>
                <a:sym typeface="Montserrat"/>
              </a:rPr>
            </a:br>
            <a:r>
              <a:rPr lang="en-GB" sz="1400" b="1" dirty="0">
                <a:solidFill>
                  <a:schemeClr val="lt1"/>
                </a:solidFill>
                <a:latin typeface="Montserrat"/>
                <a:ea typeface="Montserrat"/>
                <a:cs typeface="Montserrat"/>
                <a:sym typeface="Montserrat"/>
              </a:rPr>
              <a:t>INDIVIDUAL PROJECT</a:t>
            </a:r>
            <a:br>
              <a:rPr lang="en-GB" sz="1400" b="1" dirty="0">
                <a:solidFill>
                  <a:schemeClr val="lt1"/>
                </a:solidFill>
                <a:latin typeface="Montserrat"/>
                <a:ea typeface="Montserrat"/>
                <a:cs typeface="Montserrat"/>
                <a:sym typeface="Montserrat"/>
              </a:rPr>
            </a:br>
            <a:r>
              <a:rPr lang="en-GB" sz="2400" b="1" u="sng" dirty="0">
                <a:solidFill>
                  <a:schemeClr val="lt1"/>
                </a:solidFill>
                <a:latin typeface="Montserrat"/>
                <a:ea typeface="Montserrat"/>
                <a:cs typeface="Montserrat"/>
                <a:sym typeface="Montserrat"/>
              </a:rPr>
              <a:t>BISWAJIT GOCHHAYAT</a:t>
            </a:r>
            <a:endParaRPr lang="en-IN" sz="2400" b="1" u="sng"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1800" b="1" i="0" u="none" strike="noStrike" dirty="0">
                <a:solidFill>
                  <a:srgbClr val="92D050"/>
                </a:solidFill>
                <a:effectLst/>
                <a:latin typeface="Montserrat" panose="00000500000000000000" pitchFamily="2" charset="0"/>
              </a:rPr>
              <a:t>     </a:t>
            </a:r>
            <a:br>
              <a:rPr lang="en-IN" sz="1800" b="1" dirty="0">
                <a:solidFill>
                  <a:srgbClr val="134F5C"/>
                </a:solidFill>
                <a:latin typeface="Montserrat" panose="00000500000000000000" pitchFamily="2" charset="0"/>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6C096A-377A-91BA-D6BA-A699C9FB1C11}"/>
              </a:ext>
            </a:extLst>
          </p:cNvPr>
          <p:cNvSpPr>
            <a:spLocks noGrp="1"/>
          </p:cNvSpPr>
          <p:nvPr>
            <p:ph type="title"/>
          </p:nvPr>
        </p:nvSpPr>
        <p:spPr/>
        <p:txBody>
          <a:bodyPr/>
          <a:lstStyle/>
          <a:p>
            <a:r>
              <a:rPr lang="en-US" sz="2800" b="1" dirty="0"/>
              <a:t>BIVARIATE ANALYSIS:</a:t>
            </a:r>
            <a:endParaRPr lang="en-IN" dirty="0"/>
          </a:p>
        </p:txBody>
      </p:sp>
      <p:sp>
        <p:nvSpPr>
          <p:cNvPr id="5" name="Text Placeholder 4">
            <a:extLst>
              <a:ext uri="{FF2B5EF4-FFF2-40B4-BE49-F238E27FC236}">
                <a16:creationId xmlns:a16="http://schemas.microsoft.com/office/drawing/2014/main" id="{DF69E93F-F8EB-5EC6-EA52-3E5CFD8BF470}"/>
              </a:ext>
            </a:extLst>
          </p:cNvPr>
          <p:cNvSpPr>
            <a:spLocks noGrp="1"/>
          </p:cNvSpPr>
          <p:nvPr>
            <p:ph type="body" idx="1"/>
          </p:nvPr>
        </p:nvSpPr>
        <p:spPr>
          <a:xfrm>
            <a:off x="311701" y="1029900"/>
            <a:ext cx="3999900" cy="3635425"/>
          </a:xfrm>
        </p:spPr>
        <p:txBody>
          <a:bodyPr/>
          <a:lstStyle/>
          <a:p>
            <a:pPr marL="139700" indent="0">
              <a:buNone/>
            </a:pPr>
            <a:r>
              <a:rPr lang="en-US" sz="1050" b="1" dirty="0">
                <a:solidFill>
                  <a:schemeClr val="accent2"/>
                </a:solidFill>
                <a:latin typeface="Courier New" panose="02070309020205020404" pitchFamily="49" charset="0"/>
              </a:rPr>
              <a:t>Q. which age of </a:t>
            </a:r>
            <a:r>
              <a:rPr lang="en-US" sz="1050" b="1" dirty="0">
                <a:solidFill>
                  <a:schemeClr val="accent2"/>
                </a:solidFill>
                <a:effectLst/>
                <a:latin typeface="Courier New" panose="02070309020205020404" pitchFamily="49" charset="0"/>
              </a:rPr>
              <a:t>vehicle age has most frequent in previously insured?</a:t>
            </a:r>
            <a:r>
              <a:rPr lang="en-US" sz="1050" b="1" dirty="0">
                <a:solidFill>
                  <a:schemeClr val="accent2"/>
                </a:solidFill>
                <a:latin typeface="Courier New" panose="02070309020205020404" pitchFamily="49" charset="0"/>
              </a:rPr>
              <a:t> </a:t>
            </a:r>
            <a:endParaRPr lang="en-US" sz="1050" b="1" dirty="0">
              <a:solidFill>
                <a:schemeClr val="accent2"/>
              </a:solidFill>
              <a:effectLst/>
              <a:latin typeface="Courier New" panose="02070309020205020404" pitchFamily="49" charset="0"/>
            </a:endParaRPr>
          </a:p>
          <a:p>
            <a:endParaRPr lang="en-IN" dirty="0"/>
          </a:p>
        </p:txBody>
      </p:sp>
      <p:sp>
        <p:nvSpPr>
          <p:cNvPr id="6" name="Text Placeholder 5">
            <a:extLst>
              <a:ext uri="{FF2B5EF4-FFF2-40B4-BE49-F238E27FC236}">
                <a16:creationId xmlns:a16="http://schemas.microsoft.com/office/drawing/2014/main" id="{D037A9EF-5D2E-522D-9CB5-5085D67FF55A}"/>
              </a:ext>
            </a:extLst>
          </p:cNvPr>
          <p:cNvSpPr>
            <a:spLocks noGrp="1"/>
          </p:cNvSpPr>
          <p:nvPr>
            <p:ph type="body" idx="2"/>
          </p:nvPr>
        </p:nvSpPr>
        <p:spPr/>
        <p:txBody>
          <a:bodyPr/>
          <a:lstStyle/>
          <a:p>
            <a:pPr marL="139700" indent="0">
              <a:buNone/>
            </a:pPr>
            <a:r>
              <a:rPr lang="en-US" sz="1050" b="1" i="0" dirty="0">
                <a:solidFill>
                  <a:srgbClr val="212121"/>
                </a:solidFill>
                <a:effectLst/>
                <a:latin typeface="Roboto" panose="02000000000000000000" pitchFamily="2" charset="0"/>
              </a:rPr>
              <a:t>Q . which age of vehicle age has more vehicle damage. ?</a:t>
            </a:r>
          </a:p>
          <a:p>
            <a:endParaRPr lang="en-IN" dirty="0"/>
          </a:p>
        </p:txBody>
      </p:sp>
      <p:pic>
        <p:nvPicPr>
          <p:cNvPr id="8" name="Picture 7">
            <a:extLst>
              <a:ext uri="{FF2B5EF4-FFF2-40B4-BE49-F238E27FC236}">
                <a16:creationId xmlns:a16="http://schemas.microsoft.com/office/drawing/2014/main" id="{E4408C49-E731-E782-6010-9EF0A00B7B23}"/>
              </a:ext>
            </a:extLst>
          </p:cNvPr>
          <p:cNvPicPr>
            <a:picLocks noChangeAspect="1"/>
          </p:cNvPicPr>
          <p:nvPr/>
        </p:nvPicPr>
        <p:blipFill>
          <a:blip r:embed="rId2"/>
          <a:stretch>
            <a:fillRect/>
          </a:stretch>
        </p:blipFill>
        <p:spPr>
          <a:xfrm>
            <a:off x="698500" y="1627088"/>
            <a:ext cx="2743200" cy="2602012"/>
          </a:xfrm>
          <a:prstGeom prst="rect">
            <a:avLst/>
          </a:prstGeom>
        </p:spPr>
      </p:pic>
      <p:sp>
        <p:nvSpPr>
          <p:cNvPr id="10" name="TextBox 9">
            <a:extLst>
              <a:ext uri="{FF2B5EF4-FFF2-40B4-BE49-F238E27FC236}">
                <a16:creationId xmlns:a16="http://schemas.microsoft.com/office/drawing/2014/main" id="{BBD981FE-5885-3E7F-1B54-22B0806EA69E}"/>
              </a:ext>
            </a:extLst>
          </p:cNvPr>
          <p:cNvSpPr txBox="1"/>
          <p:nvPr/>
        </p:nvSpPr>
        <p:spPr>
          <a:xfrm>
            <a:off x="419100" y="4154280"/>
            <a:ext cx="4572000" cy="477054"/>
          </a:xfrm>
          <a:prstGeom prst="rect">
            <a:avLst/>
          </a:prstGeom>
          <a:noFill/>
        </p:spPr>
        <p:txBody>
          <a:bodyPr wrap="square">
            <a:spAutoFit/>
          </a:bodyPr>
          <a:lstStyle/>
          <a:p>
            <a:r>
              <a:rPr lang="en-US" b="0" dirty="0">
                <a:solidFill>
                  <a:srgbClr val="0000FF"/>
                </a:solidFill>
                <a:effectLst/>
                <a:latin typeface="Courier New" panose="02070309020205020404" pitchFamily="49" charset="0"/>
              </a:rPr>
              <a:t> </a:t>
            </a:r>
            <a:r>
              <a:rPr lang="en-US" sz="1100" b="1" dirty="0">
                <a:solidFill>
                  <a:schemeClr val="accent2"/>
                </a:solidFill>
                <a:effectLst/>
                <a:latin typeface="Courier New" panose="02070309020205020404" pitchFamily="49" charset="0"/>
              </a:rPr>
              <a:t>Vehicle age &lt;=1 that is 1  has more number of</a:t>
            </a:r>
          </a:p>
          <a:p>
            <a:r>
              <a:rPr lang="en-US" sz="1100" b="1" dirty="0">
                <a:solidFill>
                  <a:schemeClr val="accent2"/>
                </a:solidFill>
                <a:effectLst/>
                <a:latin typeface="Courier New" panose="02070309020205020404" pitchFamily="49" charset="0"/>
              </a:rPr>
              <a:t> previously insured.</a:t>
            </a:r>
          </a:p>
        </p:txBody>
      </p:sp>
      <p:pic>
        <p:nvPicPr>
          <p:cNvPr id="12" name="Picture 11">
            <a:extLst>
              <a:ext uri="{FF2B5EF4-FFF2-40B4-BE49-F238E27FC236}">
                <a16:creationId xmlns:a16="http://schemas.microsoft.com/office/drawing/2014/main" id="{AF0FAD82-9D1A-4230-B368-7715CBDCD858}"/>
              </a:ext>
            </a:extLst>
          </p:cNvPr>
          <p:cNvPicPr>
            <a:picLocks noChangeAspect="1"/>
          </p:cNvPicPr>
          <p:nvPr/>
        </p:nvPicPr>
        <p:blipFill>
          <a:blip r:embed="rId3"/>
          <a:stretch>
            <a:fillRect/>
          </a:stretch>
        </p:blipFill>
        <p:spPr>
          <a:xfrm>
            <a:off x="5142398" y="1427191"/>
            <a:ext cx="2769074" cy="2727089"/>
          </a:xfrm>
          <a:prstGeom prst="rect">
            <a:avLst/>
          </a:prstGeom>
        </p:spPr>
      </p:pic>
      <p:sp>
        <p:nvSpPr>
          <p:cNvPr id="18" name="TextBox 17">
            <a:extLst>
              <a:ext uri="{FF2B5EF4-FFF2-40B4-BE49-F238E27FC236}">
                <a16:creationId xmlns:a16="http://schemas.microsoft.com/office/drawing/2014/main" id="{8261FF5E-B76C-8B92-E097-77C795BF5C5A}"/>
              </a:ext>
            </a:extLst>
          </p:cNvPr>
          <p:cNvSpPr txBox="1"/>
          <p:nvPr/>
        </p:nvSpPr>
        <p:spPr>
          <a:xfrm>
            <a:off x="4991100" y="4099968"/>
            <a:ext cx="4572000" cy="523220"/>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Vehicle age 1-2 i.e. 0 have more number of vehicle damage</a:t>
            </a:r>
          </a:p>
        </p:txBody>
      </p:sp>
    </p:spTree>
    <p:extLst>
      <p:ext uri="{BB962C8B-B14F-4D97-AF65-F5344CB8AC3E}">
        <p14:creationId xmlns:p14="http://schemas.microsoft.com/office/powerpoint/2010/main" val="1716550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B0AA18-785A-2F19-BD05-0EF011D2E375}"/>
              </a:ext>
            </a:extLst>
          </p:cNvPr>
          <p:cNvSpPr txBox="1"/>
          <p:nvPr/>
        </p:nvSpPr>
        <p:spPr>
          <a:xfrm>
            <a:off x="190500" y="176540"/>
            <a:ext cx="4267200" cy="523220"/>
          </a:xfrm>
          <a:prstGeom prst="rect">
            <a:avLst/>
          </a:prstGeom>
          <a:noFill/>
        </p:spPr>
        <p:txBody>
          <a:bodyPr wrap="square">
            <a:spAutoFit/>
          </a:bodyPr>
          <a:lstStyle/>
          <a:p>
            <a:pPr algn="l"/>
            <a:r>
              <a:rPr lang="en-US" b="1" dirty="0">
                <a:solidFill>
                  <a:schemeClr val="accent2"/>
                </a:solidFill>
                <a:latin typeface="Roboto" panose="02000000000000000000" pitchFamily="2" charset="0"/>
              </a:rPr>
              <a:t>Q. </a:t>
            </a:r>
            <a:r>
              <a:rPr lang="en-US" b="1" i="0" dirty="0">
                <a:solidFill>
                  <a:schemeClr val="accent2"/>
                </a:solidFill>
                <a:effectLst/>
                <a:latin typeface="Roboto" panose="02000000000000000000" pitchFamily="2" charset="0"/>
              </a:rPr>
              <a:t>Which age of the customer has been associated with the company</a:t>
            </a:r>
            <a:r>
              <a:rPr lang="en-US" b="0" i="0" dirty="0">
                <a:solidFill>
                  <a:srgbClr val="212121"/>
                </a:solidFill>
                <a:effectLst/>
                <a:latin typeface="Roboto" panose="02000000000000000000" pitchFamily="2" charset="0"/>
              </a:rPr>
              <a:t>?</a:t>
            </a:r>
          </a:p>
        </p:txBody>
      </p:sp>
      <p:pic>
        <p:nvPicPr>
          <p:cNvPr id="7" name="Picture 6">
            <a:extLst>
              <a:ext uri="{FF2B5EF4-FFF2-40B4-BE49-F238E27FC236}">
                <a16:creationId xmlns:a16="http://schemas.microsoft.com/office/drawing/2014/main" id="{B3292E0E-5C7B-3CDB-B983-265B1616B5C8}"/>
              </a:ext>
            </a:extLst>
          </p:cNvPr>
          <p:cNvPicPr>
            <a:picLocks noChangeAspect="1"/>
          </p:cNvPicPr>
          <p:nvPr/>
        </p:nvPicPr>
        <p:blipFill>
          <a:blip r:embed="rId2"/>
          <a:stretch>
            <a:fillRect/>
          </a:stretch>
        </p:blipFill>
        <p:spPr>
          <a:xfrm>
            <a:off x="190501" y="901319"/>
            <a:ext cx="3937000" cy="3340861"/>
          </a:xfrm>
          <a:prstGeom prst="rect">
            <a:avLst/>
          </a:prstGeom>
        </p:spPr>
      </p:pic>
      <p:sp>
        <p:nvSpPr>
          <p:cNvPr id="9" name="TextBox 8">
            <a:extLst>
              <a:ext uri="{FF2B5EF4-FFF2-40B4-BE49-F238E27FC236}">
                <a16:creationId xmlns:a16="http://schemas.microsoft.com/office/drawing/2014/main" id="{C45EAD23-C6DD-2939-8E09-1920D5426AE0}"/>
              </a:ext>
            </a:extLst>
          </p:cNvPr>
          <p:cNvSpPr txBox="1"/>
          <p:nvPr/>
        </p:nvSpPr>
        <p:spPr>
          <a:xfrm>
            <a:off x="-12700" y="4242180"/>
            <a:ext cx="4470400" cy="523220"/>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Age 22 to 25 age of customer have more associated with the company?</a:t>
            </a:r>
          </a:p>
        </p:txBody>
      </p:sp>
      <p:sp>
        <p:nvSpPr>
          <p:cNvPr id="11" name="TextBox 10">
            <a:extLst>
              <a:ext uri="{FF2B5EF4-FFF2-40B4-BE49-F238E27FC236}">
                <a16:creationId xmlns:a16="http://schemas.microsoft.com/office/drawing/2014/main" id="{2601DE1D-1301-C0CC-3C14-AD29D111A283}"/>
              </a:ext>
            </a:extLst>
          </p:cNvPr>
          <p:cNvSpPr txBox="1"/>
          <p:nvPr/>
        </p:nvSpPr>
        <p:spPr>
          <a:xfrm>
            <a:off x="4686302" y="438150"/>
            <a:ext cx="4591050" cy="307777"/>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which region code has the high number of customers?</a:t>
            </a:r>
            <a:endParaRPr lang="en-US" b="0" i="0" dirty="0">
              <a:solidFill>
                <a:srgbClr val="212121"/>
              </a:solidFill>
              <a:effectLst/>
              <a:latin typeface="Roboto" panose="02000000000000000000" pitchFamily="2" charset="0"/>
            </a:endParaRPr>
          </a:p>
        </p:txBody>
      </p:sp>
      <p:pic>
        <p:nvPicPr>
          <p:cNvPr id="13" name="Picture 12">
            <a:extLst>
              <a:ext uri="{FF2B5EF4-FFF2-40B4-BE49-F238E27FC236}">
                <a16:creationId xmlns:a16="http://schemas.microsoft.com/office/drawing/2014/main" id="{EE0C486D-7810-476E-BC62-E16D60713306}"/>
              </a:ext>
            </a:extLst>
          </p:cNvPr>
          <p:cNvPicPr>
            <a:picLocks noChangeAspect="1"/>
          </p:cNvPicPr>
          <p:nvPr/>
        </p:nvPicPr>
        <p:blipFill>
          <a:blip r:embed="rId3"/>
          <a:stretch>
            <a:fillRect/>
          </a:stretch>
        </p:blipFill>
        <p:spPr>
          <a:xfrm>
            <a:off x="4686302" y="737344"/>
            <a:ext cx="4457698" cy="3668812"/>
          </a:xfrm>
          <a:prstGeom prst="rect">
            <a:avLst/>
          </a:prstGeom>
        </p:spPr>
      </p:pic>
      <p:sp>
        <p:nvSpPr>
          <p:cNvPr id="15" name="TextBox 14">
            <a:extLst>
              <a:ext uri="{FF2B5EF4-FFF2-40B4-BE49-F238E27FC236}">
                <a16:creationId xmlns:a16="http://schemas.microsoft.com/office/drawing/2014/main" id="{A1AA586A-6121-9613-6202-7FBFADF9D5F8}"/>
              </a:ext>
            </a:extLst>
          </p:cNvPr>
          <p:cNvSpPr txBox="1"/>
          <p:nvPr/>
        </p:nvSpPr>
        <p:spPr>
          <a:xfrm>
            <a:off x="4781551" y="4477038"/>
            <a:ext cx="4267200" cy="523220"/>
          </a:xfrm>
          <a:prstGeom prst="rect">
            <a:avLst/>
          </a:prstGeom>
          <a:noFill/>
        </p:spPr>
        <p:txBody>
          <a:bodyPr wrap="square">
            <a:spAutoFit/>
          </a:bodyPr>
          <a:lstStyle/>
          <a:p>
            <a:r>
              <a:rPr lang="en-US" b="1" i="0" dirty="0">
                <a:solidFill>
                  <a:srgbClr val="212121"/>
                </a:solidFill>
                <a:effectLst/>
                <a:latin typeface="Roboto" panose="02000000000000000000" pitchFamily="2" charset="0"/>
              </a:rPr>
              <a:t>Region code 106415 have high number of customer .</a:t>
            </a:r>
            <a:endParaRPr lang="en-IN" dirty="0"/>
          </a:p>
        </p:txBody>
      </p:sp>
    </p:spTree>
    <p:extLst>
      <p:ext uri="{BB962C8B-B14F-4D97-AF65-F5344CB8AC3E}">
        <p14:creationId xmlns:p14="http://schemas.microsoft.com/office/powerpoint/2010/main" val="41345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F1F2A8-596B-B75A-5ADC-7F5113755A2F}"/>
              </a:ext>
            </a:extLst>
          </p:cNvPr>
          <p:cNvSpPr>
            <a:spLocks noGrp="1"/>
          </p:cNvSpPr>
          <p:nvPr>
            <p:ph type="title"/>
          </p:nvPr>
        </p:nvSpPr>
        <p:spPr/>
        <p:txBody>
          <a:bodyPr/>
          <a:lstStyle/>
          <a:p>
            <a:r>
              <a:rPr lang="en-IN" b="1" i="0" dirty="0">
                <a:solidFill>
                  <a:schemeClr val="tx1"/>
                </a:solidFill>
                <a:effectLst/>
                <a:latin typeface="Roboto" panose="02000000000000000000" pitchFamily="2" charset="0"/>
              </a:rPr>
              <a:t>Finding Outliers and Skewness :</a:t>
            </a:r>
            <a:br>
              <a:rPr lang="en-IN" b="0" i="0" dirty="0">
                <a:solidFill>
                  <a:srgbClr val="212121"/>
                </a:solidFill>
                <a:effectLst/>
                <a:latin typeface="Roboto" panose="02000000000000000000" pitchFamily="2" charset="0"/>
              </a:rPr>
            </a:br>
            <a:endParaRPr lang="en-IN" dirty="0"/>
          </a:p>
        </p:txBody>
      </p:sp>
      <p:sp>
        <p:nvSpPr>
          <p:cNvPr id="5" name="Text Placeholder 4">
            <a:extLst>
              <a:ext uri="{FF2B5EF4-FFF2-40B4-BE49-F238E27FC236}">
                <a16:creationId xmlns:a16="http://schemas.microsoft.com/office/drawing/2014/main" id="{1C42469A-3C59-0457-0D57-F8BF4317AAB5}"/>
              </a:ext>
            </a:extLst>
          </p:cNvPr>
          <p:cNvSpPr>
            <a:spLocks noGrp="1"/>
          </p:cNvSpPr>
          <p:nvPr>
            <p:ph type="body" idx="1"/>
          </p:nvPr>
        </p:nvSpPr>
        <p:spPr>
          <a:xfrm>
            <a:off x="0" y="1079608"/>
            <a:ext cx="8520600" cy="3416400"/>
          </a:xfrm>
        </p:spPr>
        <p:txBody>
          <a:bodyPr/>
          <a:lstStyle/>
          <a:p>
            <a:endParaRPr lang="en-IN" dirty="0"/>
          </a:p>
        </p:txBody>
      </p:sp>
      <p:pic>
        <p:nvPicPr>
          <p:cNvPr id="9" name="Picture 8">
            <a:extLst>
              <a:ext uri="{FF2B5EF4-FFF2-40B4-BE49-F238E27FC236}">
                <a16:creationId xmlns:a16="http://schemas.microsoft.com/office/drawing/2014/main" id="{35F9330C-1D71-DF4A-63EB-D70A4F25551C}"/>
              </a:ext>
            </a:extLst>
          </p:cNvPr>
          <p:cNvPicPr>
            <a:picLocks noChangeAspect="1"/>
          </p:cNvPicPr>
          <p:nvPr/>
        </p:nvPicPr>
        <p:blipFill>
          <a:blip r:embed="rId2"/>
          <a:stretch>
            <a:fillRect/>
          </a:stretch>
        </p:blipFill>
        <p:spPr>
          <a:xfrm>
            <a:off x="400049" y="1152475"/>
            <a:ext cx="3443776" cy="1419273"/>
          </a:xfrm>
          <a:prstGeom prst="rect">
            <a:avLst/>
          </a:prstGeom>
        </p:spPr>
      </p:pic>
      <p:pic>
        <p:nvPicPr>
          <p:cNvPr id="11" name="Picture 10">
            <a:extLst>
              <a:ext uri="{FF2B5EF4-FFF2-40B4-BE49-F238E27FC236}">
                <a16:creationId xmlns:a16="http://schemas.microsoft.com/office/drawing/2014/main" id="{5B679E43-9B5E-C3BE-D1AE-BF163369FD76}"/>
              </a:ext>
            </a:extLst>
          </p:cNvPr>
          <p:cNvPicPr>
            <a:picLocks noChangeAspect="1"/>
          </p:cNvPicPr>
          <p:nvPr/>
        </p:nvPicPr>
        <p:blipFill>
          <a:blip r:embed="rId3"/>
          <a:stretch>
            <a:fillRect/>
          </a:stretch>
        </p:blipFill>
        <p:spPr>
          <a:xfrm>
            <a:off x="400049" y="2819401"/>
            <a:ext cx="3443776" cy="1676608"/>
          </a:xfrm>
          <a:prstGeom prst="rect">
            <a:avLst/>
          </a:prstGeom>
        </p:spPr>
      </p:pic>
      <p:pic>
        <p:nvPicPr>
          <p:cNvPr id="13" name="Picture 12">
            <a:extLst>
              <a:ext uri="{FF2B5EF4-FFF2-40B4-BE49-F238E27FC236}">
                <a16:creationId xmlns:a16="http://schemas.microsoft.com/office/drawing/2014/main" id="{2F4BDCE7-B0F7-FBB7-718E-6E1F0B44B4BA}"/>
              </a:ext>
            </a:extLst>
          </p:cNvPr>
          <p:cNvPicPr>
            <a:picLocks noChangeAspect="1"/>
          </p:cNvPicPr>
          <p:nvPr/>
        </p:nvPicPr>
        <p:blipFill>
          <a:blip r:embed="rId4"/>
          <a:stretch>
            <a:fillRect/>
          </a:stretch>
        </p:blipFill>
        <p:spPr>
          <a:xfrm>
            <a:off x="4000499" y="1288672"/>
            <a:ext cx="4676775" cy="769265"/>
          </a:xfrm>
          <a:prstGeom prst="rect">
            <a:avLst/>
          </a:prstGeom>
        </p:spPr>
      </p:pic>
      <p:pic>
        <p:nvPicPr>
          <p:cNvPr id="15" name="Picture 14">
            <a:extLst>
              <a:ext uri="{FF2B5EF4-FFF2-40B4-BE49-F238E27FC236}">
                <a16:creationId xmlns:a16="http://schemas.microsoft.com/office/drawing/2014/main" id="{1231B79C-4AE4-5E37-9DB5-16DCF9822CCE}"/>
              </a:ext>
            </a:extLst>
          </p:cNvPr>
          <p:cNvPicPr>
            <a:picLocks noChangeAspect="1"/>
          </p:cNvPicPr>
          <p:nvPr/>
        </p:nvPicPr>
        <p:blipFill>
          <a:blip r:embed="rId2"/>
          <a:stretch>
            <a:fillRect/>
          </a:stretch>
        </p:blipFill>
        <p:spPr>
          <a:xfrm>
            <a:off x="4000499" y="2571749"/>
            <a:ext cx="5143501" cy="1924259"/>
          </a:xfrm>
          <a:prstGeom prst="rect">
            <a:avLst/>
          </a:prstGeom>
        </p:spPr>
      </p:pic>
    </p:spTree>
    <p:extLst>
      <p:ext uri="{BB962C8B-B14F-4D97-AF65-F5344CB8AC3E}">
        <p14:creationId xmlns:p14="http://schemas.microsoft.com/office/powerpoint/2010/main" val="3990948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CF90A4-D28B-6867-67BA-547256D0E6CF}"/>
              </a:ext>
            </a:extLst>
          </p:cNvPr>
          <p:cNvPicPr>
            <a:picLocks noChangeAspect="1"/>
          </p:cNvPicPr>
          <p:nvPr/>
        </p:nvPicPr>
        <p:blipFill>
          <a:blip r:embed="rId2"/>
          <a:stretch>
            <a:fillRect/>
          </a:stretch>
        </p:blipFill>
        <p:spPr>
          <a:xfrm>
            <a:off x="133350" y="400050"/>
            <a:ext cx="7477125" cy="2419350"/>
          </a:xfrm>
          <a:prstGeom prst="rect">
            <a:avLst/>
          </a:prstGeom>
        </p:spPr>
      </p:pic>
      <p:pic>
        <p:nvPicPr>
          <p:cNvPr id="7" name="Picture 6">
            <a:extLst>
              <a:ext uri="{FF2B5EF4-FFF2-40B4-BE49-F238E27FC236}">
                <a16:creationId xmlns:a16="http://schemas.microsoft.com/office/drawing/2014/main" id="{278FEECA-1DEE-8A2D-A3AD-E6E512E5AC78}"/>
              </a:ext>
            </a:extLst>
          </p:cNvPr>
          <p:cNvPicPr>
            <a:picLocks noChangeAspect="1"/>
          </p:cNvPicPr>
          <p:nvPr/>
        </p:nvPicPr>
        <p:blipFill>
          <a:blip r:embed="rId3"/>
          <a:stretch>
            <a:fillRect/>
          </a:stretch>
        </p:blipFill>
        <p:spPr>
          <a:xfrm>
            <a:off x="297656" y="2819400"/>
            <a:ext cx="7148512" cy="2138749"/>
          </a:xfrm>
          <a:prstGeom prst="rect">
            <a:avLst/>
          </a:prstGeom>
        </p:spPr>
      </p:pic>
    </p:spTree>
    <p:extLst>
      <p:ext uri="{BB962C8B-B14F-4D97-AF65-F5344CB8AC3E}">
        <p14:creationId xmlns:p14="http://schemas.microsoft.com/office/powerpoint/2010/main" val="655693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A7F8-3294-EA6F-D3AB-3012D90329F0}"/>
              </a:ext>
            </a:extLst>
          </p:cNvPr>
          <p:cNvSpPr>
            <a:spLocks noGrp="1"/>
          </p:cNvSpPr>
          <p:nvPr>
            <p:ph type="title"/>
          </p:nvPr>
        </p:nvSpPr>
        <p:spPr/>
        <p:txBody>
          <a:bodyPr/>
          <a:lstStyle/>
          <a:p>
            <a:r>
              <a:rPr lang="en-US" b="1" i="0" dirty="0">
                <a:solidFill>
                  <a:schemeClr val="tx1"/>
                </a:solidFill>
                <a:effectLst/>
                <a:latin typeface="Roboto" panose="02000000000000000000" pitchFamily="2" charset="0"/>
              </a:rPr>
              <a:t>Finding co-relation of column :</a:t>
            </a:r>
            <a:endParaRPr lang="en-IN" dirty="0">
              <a:solidFill>
                <a:schemeClr val="tx1"/>
              </a:solidFill>
            </a:endParaRPr>
          </a:p>
        </p:txBody>
      </p:sp>
      <p:sp>
        <p:nvSpPr>
          <p:cNvPr id="3" name="Text Placeholder 2">
            <a:extLst>
              <a:ext uri="{FF2B5EF4-FFF2-40B4-BE49-F238E27FC236}">
                <a16:creationId xmlns:a16="http://schemas.microsoft.com/office/drawing/2014/main" id="{F93D22B6-2AB2-2EBA-AD6D-559F610CFA2B}"/>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02FE172-43BE-93D9-0C07-D3ED12A8BA8A}"/>
              </a:ext>
            </a:extLst>
          </p:cNvPr>
          <p:cNvPicPr>
            <a:picLocks noChangeAspect="1"/>
          </p:cNvPicPr>
          <p:nvPr/>
        </p:nvPicPr>
        <p:blipFill>
          <a:blip r:embed="rId3"/>
          <a:stretch>
            <a:fillRect/>
          </a:stretch>
        </p:blipFill>
        <p:spPr>
          <a:xfrm>
            <a:off x="311700" y="1193325"/>
            <a:ext cx="7486347" cy="3505150"/>
          </a:xfrm>
          <a:prstGeom prst="rect">
            <a:avLst/>
          </a:prstGeom>
        </p:spPr>
      </p:pic>
    </p:spTree>
    <p:extLst>
      <p:ext uri="{BB962C8B-B14F-4D97-AF65-F5344CB8AC3E}">
        <p14:creationId xmlns:p14="http://schemas.microsoft.com/office/powerpoint/2010/main" val="273827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4A6B-3603-9BE3-E408-D6D9F0253508}"/>
              </a:ext>
            </a:extLst>
          </p:cNvPr>
          <p:cNvSpPr>
            <a:spLocks noGrp="1"/>
          </p:cNvSpPr>
          <p:nvPr>
            <p:ph type="title"/>
          </p:nvPr>
        </p:nvSpPr>
        <p:spPr>
          <a:xfrm>
            <a:off x="311700" y="445025"/>
            <a:ext cx="8520600" cy="572700"/>
          </a:xfrm>
        </p:spPr>
        <p:txBody>
          <a:bodyPr/>
          <a:lstStyle/>
          <a:p>
            <a:r>
              <a:rPr lang="en-US" b="1" dirty="0"/>
              <a:t>MODELLING :</a:t>
            </a:r>
            <a:endParaRPr lang="en-IN" dirty="0"/>
          </a:p>
        </p:txBody>
      </p:sp>
      <p:sp>
        <p:nvSpPr>
          <p:cNvPr id="3" name="Text Placeholder 2">
            <a:extLst>
              <a:ext uri="{FF2B5EF4-FFF2-40B4-BE49-F238E27FC236}">
                <a16:creationId xmlns:a16="http://schemas.microsoft.com/office/drawing/2014/main" id="{99D55634-90A9-ADEB-301F-ED00A8ECF888}"/>
              </a:ext>
            </a:extLst>
          </p:cNvPr>
          <p:cNvSpPr>
            <a:spLocks noGrp="1"/>
          </p:cNvSpPr>
          <p:nvPr>
            <p:ph type="body" idx="1"/>
          </p:nvPr>
        </p:nvSpPr>
        <p:spPr/>
        <p:txBody>
          <a:bodyPr/>
          <a:lstStyle/>
          <a:p>
            <a:pPr marL="114300" indent="0">
              <a:buNone/>
            </a:pPr>
            <a:r>
              <a:rPr lang="en-IN" b="1" dirty="0">
                <a:solidFill>
                  <a:schemeClr val="bg1">
                    <a:lumMod val="50000"/>
                  </a:schemeClr>
                </a:solidFill>
              </a:rPr>
              <a:t>WITHOUT FEATURE SELACTION</a:t>
            </a:r>
          </a:p>
          <a:p>
            <a:r>
              <a:rPr lang="en-US" b="1" dirty="0"/>
              <a:t>ELLINGMODELLINGMODELLINGDELLING</a:t>
            </a:r>
            <a:endParaRPr lang="en-IN" dirty="0"/>
          </a:p>
        </p:txBody>
      </p:sp>
      <p:pic>
        <p:nvPicPr>
          <p:cNvPr id="5" name="Picture 4">
            <a:extLst>
              <a:ext uri="{FF2B5EF4-FFF2-40B4-BE49-F238E27FC236}">
                <a16:creationId xmlns:a16="http://schemas.microsoft.com/office/drawing/2014/main" id="{5C06C58F-54BE-BF3C-7E60-8E72CD29839E}"/>
              </a:ext>
            </a:extLst>
          </p:cNvPr>
          <p:cNvPicPr>
            <a:picLocks noChangeAspect="1"/>
          </p:cNvPicPr>
          <p:nvPr/>
        </p:nvPicPr>
        <p:blipFill rotWithShape="1">
          <a:blip r:embed="rId2"/>
          <a:srcRect l="7811" t="47218" r="7699" b="14898"/>
          <a:stretch/>
        </p:blipFill>
        <p:spPr>
          <a:xfrm>
            <a:off x="805542" y="1552576"/>
            <a:ext cx="6848475" cy="2438450"/>
          </a:xfrm>
          <a:prstGeom prst="rect">
            <a:avLst/>
          </a:prstGeom>
          <a:ln>
            <a:noFill/>
          </a:ln>
        </p:spPr>
      </p:pic>
    </p:spTree>
    <p:extLst>
      <p:ext uri="{BB962C8B-B14F-4D97-AF65-F5344CB8AC3E}">
        <p14:creationId xmlns:p14="http://schemas.microsoft.com/office/powerpoint/2010/main" val="4202928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DD09B-8CDD-9E89-96C6-C6FEC745E84E}"/>
              </a:ext>
            </a:extLst>
          </p:cNvPr>
          <p:cNvSpPr>
            <a:spLocks noGrp="1"/>
          </p:cNvSpPr>
          <p:nvPr>
            <p:ph type="title"/>
          </p:nvPr>
        </p:nvSpPr>
        <p:spPr/>
        <p:txBody>
          <a:bodyPr/>
          <a:lstStyle/>
          <a:p>
            <a:r>
              <a:rPr lang="en-IN" b="1" dirty="0"/>
              <a:t>FEATURE SELACTION :</a:t>
            </a:r>
            <a:endParaRPr lang="en-IN" dirty="0"/>
          </a:p>
        </p:txBody>
      </p:sp>
      <p:sp>
        <p:nvSpPr>
          <p:cNvPr id="3" name="Text Placeholder 2">
            <a:extLst>
              <a:ext uri="{FF2B5EF4-FFF2-40B4-BE49-F238E27FC236}">
                <a16:creationId xmlns:a16="http://schemas.microsoft.com/office/drawing/2014/main" id="{98B2CC5E-B6FC-37A6-D67C-96FEC9A427AF}"/>
              </a:ext>
            </a:extLst>
          </p:cNvPr>
          <p:cNvSpPr>
            <a:spLocks noGrp="1"/>
          </p:cNvSpPr>
          <p:nvPr>
            <p:ph type="body" idx="1"/>
          </p:nvPr>
        </p:nvSpPr>
        <p:spPr/>
        <p:txBody>
          <a:bodyPr/>
          <a:lstStyle/>
          <a:p>
            <a:endParaRPr lang="en-IN"/>
          </a:p>
        </p:txBody>
      </p:sp>
      <p:pic>
        <p:nvPicPr>
          <p:cNvPr id="14" name="Picture 13">
            <a:extLst>
              <a:ext uri="{FF2B5EF4-FFF2-40B4-BE49-F238E27FC236}">
                <a16:creationId xmlns:a16="http://schemas.microsoft.com/office/drawing/2014/main" id="{6B62AEBF-22D1-FD4F-C3A0-117E6FF14545}"/>
              </a:ext>
            </a:extLst>
          </p:cNvPr>
          <p:cNvPicPr>
            <a:picLocks noChangeAspect="1"/>
          </p:cNvPicPr>
          <p:nvPr/>
        </p:nvPicPr>
        <p:blipFill>
          <a:blip r:embed="rId2"/>
          <a:stretch>
            <a:fillRect/>
          </a:stretch>
        </p:blipFill>
        <p:spPr>
          <a:xfrm>
            <a:off x="400051" y="1152475"/>
            <a:ext cx="7858124" cy="3229025"/>
          </a:xfrm>
          <a:prstGeom prst="rect">
            <a:avLst/>
          </a:prstGeom>
        </p:spPr>
      </p:pic>
    </p:spTree>
    <p:extLst>
      <p:ext uri="{BB962C8B-B14F-4D97-AF65-F5344CB8AC3E}">
        <p14:creationId xmlns:p14="http://schemas.microsoft.com/office/powerpoint/2010/main" val="1521819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EB46C-510B-8999-79BE-4B9A8D2402EB}"/>
              </a:ext>
            </a:extLst>
          </p:cNvPr>
          <p:cNvSpPr>
            <a:spLocks noGrp="1"/>
          </p:cNvSpPr>
          <p:nvPr>
            <p:ph type="title"/>
          </p:nvPr>
        </p:nvSpPr>
        <p:spPr/>
        <p:txBody>
          <a:bodyPr/>
          <a:lstStyle/>
          <a:p>
            <a:r>
              <a:rPr lang="en-IN" b="1" dirty="0"/>
              <a:t>MODELLING :</a:t>
            </a:r>
            <a:endParaRPr lang="en-IN" dirty="0"/>
          </a:p>
        </p:txBody>
      </p:sp>
      <p:sp>
        <p:nvSpPr>
          <p:cNvPr id="3" name="Text Placeholder 2">
            <a:extLst>
              <a:ext uri="{FF2B5EF4-FFF2-40B4-BE49-F238E27FC236}">
                <a16:creationId xmlns:a16="http://schemas.microsoft.com/office/drawing/2014/main" id="{7641E4E6-B351-7F2B-115A-790D891AB83A}"/>
              </a:ext>
            </a:extLst>
          </p:cNvPr>
          <p:cNvSpPr>
            <a:spLocks noGrp="1"/>
          </p:cNvSpPr>
          <p:nvPr>
            <p:ph type="body" idx="1"/>
          </p:nvPr>
        </p:nvSpPr>
        <p:spPr/>
        <p:txBody>
          <a:bodyPr/>
          <a:lstStyle/>
          <a:p>
            <a:r>
              <a:rPr lang="en-IN" b="1" dirty="0">
                <a:solidFill>
                  <a:schemeClr val="bg1">
                    <a:lumMod val="50000"/>
                  </a:schemeClr>
                </a:solidFill>
              </a:rPr>
              <a:t>AFTER FEATURE SELECTION</a:t>
            </a:r>
          </a:p>
          <a:p>
            <a:endParaRPr lang="en-IN" dirty="0"/>
          </a:p>
        </p:txBody>
      </p:sp>
      <p:pic>
        <p:nvPicPr>
          <p:cNvPr id="5" name="Picture 4">
            <a:extLst>
              <a:ext uri="{FF2B5EF4-FFF2-40B4-BE49-F238E27FC236}">
                <a16:creationId xmlns:a16="http://schemas.microsoft.com/office/drawing/2014/main" id="{B5337C0C-7409-6BE9-3F75-2B26D416BF61}"/>
              </a:ext>
            </a:extLst>
          </p:cNvPr>
          <p:cNvPicPr>
            <a:picLocks noChangeAspect="1"/>
          </p:cNvPicPr>
          <p:nvPr/>
        </p:nvPicPr>
        <p:blipFill rotWithShape="1">
          <a:blip r:embed="rId2"/>
          <a:srcRect l="4754" t="29419" r="3409" b="25777"/>
          <a:stretch/>
        </p:blipFill>
        <p:spPr>
          <a:xfrm>
            <a:off x="434714" y="1573967"/>
            <a:ext cx="8397585" cy="2188564"/>
          </a:xfrm>
          <a:prstGeom prst="rect">
            <a:avLst/>
          </a:prstGeom>
        </p:spPr>
      </p:pic>
    </p:spTree>
    <p:extLst>
      <p:ext uri="{BB962C8B-B14F-4D97-AF65-F5344CB8AC3E}">
        <p14:creationId xmlns:p14="http://schemas.microsoft.com/office/powerpoint/2010/main" val="2302793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6641-5200-29DE-3ACF-52FA954386E3}"/>
              </a:ext>
            </a:extLst>
          </p:cNvPr>
          <p:cNvSpPr>
            <a:spLocks noGrp="1"/>
          </p:cNvSpPr>
          <p:nvPr>
            <p:ph type="title"/>
          </p:nvPr>
        </p:nvSpPr>
        <p:spPr/>
        <p:txBody>
          <a:bodyPr/>
          <a:lstStyle/>
          <a:p>
            <a:r>
              <a:rPr lang="en-IN" b="1" dirty="0"/>
              <a:t>BEST PERFORMING MODELS :</a:t>
            </a:r>
            <a:endParaRPr lang="en-IN" dirty="0"/>
          </a:p>
        </p:txBody>
      </p:sp>
      <p:sp>
        <p:nvSpPr>
          <p:cNvPr id="3" name="Text Placeholder 2">
            <a:extLst>
              <a:ext uri="{FF2B5EF4-FFF2-40B4-BE49-F238E27FC236}">
                <a16:creationId xmlns:a16="http://schemas.microsoft.com/office/drawing/2014/main" id="{22CE9466-2294-4309-19B2-607ED1F385E1}"/>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CEE05C84-EC34-11A8-D258-5E780A4F84A3}"/>
              </a:ext>
            </a:extLst>
          </p:cNvPr>
          <p:cNvPicPr>
            <a:picLocks noChangeAspect="1"/>
          </p:cNvPicPr>
          <p:nvPr/>
        </p:nvPicPr>
        <p:blipFill rotWithShape="1">
          <a:blip r:embed="rId2"/>
          <a:srcRect l="5901" t="64909" r="10000" b="4000"/>
          <a:stretch/>
        </p:blipFill>
        <p:spPr>
          <a:xfrm>
            <a:off x="0" y="1152475"/>
            <a:ext cx="7689954" cy="1514008"/>
          </a:xfrm>
          <a:prstGeom prst="rect">
            <a:avLst/>
          </a:prstGeom>
        </p:spPr>
      </p:pic>
    </p:spTree>
    <p:extLst>
      <p:ext uri="{BB962C8B-B14F-4D97-AF65-F5344CB8AC3E}">
        <p14:creationId xmlns:p14="http://schemas.microsoft.com/office/powerpoint/2010/main" val="2503534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E463-9061-116E-C425-8B244BC1AF11}"/>
              </a:ext>
            </a:extLst>
          </p:cNvPr>
          <p:cNvSpPr>
            <a:spLocks noGrp="1"/>
          </p:cNvSpPr>
          <p:nvPr>
            <p:ph type="title"/>
          </p:nvPr>
        </p:nvSpPr>
        <p:spPr/>
        <p:txBody>
          <a:bodyPr/>
          <a:lstStyle/>
          <a:p>
            <a:r>
              <a:rPr lang="en-IN" b="1" i="0" dirty="0">
                <a:solidFill>
                  <a:schemeClr val="tx1"/>
                </a:solidFill>
                <a:effectLst/>
                <a:latin typeface="Roboto" panose="02000000000000000000" pitchFamily="2" charset="0"/>
              </a:rPr>
              <a:t>OBSERVATION FOR ML MODEL IMPLEMENTATION:</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70F468ED-3515-402F-5E17-20CFB482C042}"/>
              </a:ext>
            </a:extLst>
          </p:cNvPr>
          <p:cNvSpPr>
            <a:spLocks noGrp="1"/>
          </p:cNvSpPr>
          <p:nvPr>
            <p:ph type="body" idx="1"/>
          </p:nvPr>
        </p:nvSpPr>
        <p:spPr/>
        <p:txBody>
          <a:bodyPr/>
          <a:lstStyle/>
          <a:p>
            <a:r>
              <a:rPr lang="en-US" b="1" i="0" dirty="0">
                <a:solidFill>
                  <a:srgbClr val="212121"/>
                </a:solidFill>
                <a:effectLst/>
                <a:latin typeface="Roboto" panose="02000000000000000000" pitchFamily="2" charset="0"/>
              </a:rPr>
              <a:t>The performance of the model is measured using precession and recall and with the help of feature selection, and accuracy score .from the above table, it can be seen that Logistic Regression and Logistic regression with GDS have a good score. With the help of feature selection, we got only the Decision Tree with greed search cv gives us also a good model. We consider all these 3 models for our model validation.</a:t>
            </a:r>
            <a:endParaRPr lang="en-US" b="0" i="0" dirty="0">
              <a:solidFill>
                <a:srgbClr val="212121"/>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6195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9185"/>
            <a:ext cx="8520600" cy="58521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2400" b="1" u="sng" dirty="0">
                <a:solidFill>
                  <a:schemeClr val="lt1"/>
                </a:solidFill>
                <a:latin typeface="Montserrat"/>
                <a:ea typeface="Montserrat"/>
                <a:cs typeface="Montserrat"/>
                <a:sym typeface="Montserrat"/>
              </a:rPr>
              <a:t>CONTENT</a:t>
            </a:r>
            <a:endParaRPr sz="2400" b="1" u="sng" dirty="0">
              <a:solidFill>
                <a:schemeClr val="lt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F2A19208-BE89-9DC4-2066-5DCFFA0B97E5}"/>
              </a:ext>
            </a:extLst>
          </p:cNvPr>
          <p:cNvSpPr>
            <a:spLocks noGrp="1"/>
          </p:cNvSpPr>
          <p:nvPr>
            <p:ph type="body" idx="1"/>
          </p:nvPr>
        </p:nvSpPr>
        <p:spPr>
          <a:xfrm>
            <a:off x="311700" y="719328"/>
            <a:ext cx="8520600" cy="4255008"/>
          </a:xfrm>
        </p:spPr>
        <p:txBody>
          <a:bodyPr/>
          <a:lstStyle/>
          <a:p>
            <a:pPr>
              <a:lnSpc>
                <a:spcPct val="150000"/>
              </a:lnSpc>
              <a:buClr>
                <a:schemeClr val="tx1"/>
              </a:buClr>
              <a:buFont typeface="Wingdings" panose="05000000000000000000" pitchFamily="2" charset="2"/>
              <a:buChar char="v"/>
            </a:pPr>
            <a:r>
              <a:rPr lang="en-US" dirty="0">
                <a:solidFill>
                  <a:srgbClr val="0070C0"/>
                </a:solidFill>
              </a:rPr>
              <a:t>INTRODUCTION TO ML CLASSIFICATION</a:t>
            </a:r>
          </a:p>
          <a:p>
            <a:pPr>
              <a:lnSpc>
                <a:spcPct val="150000"/>
              </a:lnSpc>
              <a:buClr>
                <a:schemeClr val="tx1"/>
              </a:buClr>
              <a:buFont typeface="Wingdings" panose="05000000000000000000" pitchFamily="2" charset="2"/>
              <a:buChar char="v"/>
            </a:pPr>
            <a:r>
              <a:rPr lang="en-US" dirty="0">
                <a:solidFill>
                  <a:srgbClr val="0070C0"/>
                </a:solidFill>
              </a:rPr>
              <a:t>PROBLEM STATEMENT</a:t>
            </a:r>
          </a:p>
          <a:p>
            <a:pPr>
              <a:lnSpc>
                <a:spcPct val="150000"/>
              </a:lnSpc>
              <a:buClr>
                <a:schemeClr val="tx1"/>
              </a:buClr>
              <a:buFont typeface="Wingdings" panose="05000000000000000000" pitchFamily="2" charset="2"/>
              <a:buChar char="v"/>
            </a:pPr>
            <a:r>
              <a:rPr lang="en-US" dirty="0">
                <a:solidFill>
                  <a:srgbClr val="0070C0"/>
                </a:solidFill>
              </a:rPr>
              <a:t>DATA SUMMARY</a:t>
            </a:r>
          </a:p>
          <a:p>
            <a:pPr>
              <a:lnSpc>
                <a:spcPct val="150000"/>
              </a:lnSpc>
              <a:buClr>
                <a:schemeClr val="tx1"/>
              </a:buClr>
              <a:buFont typeface="Wingdings" panose="05000000000000000000" pitchFamily="2" charset="2"/>
              <a:buChar char="v"/>
            </a:pPr>
            <a:r>
              <a:rPr lang="en-US" dirty="0">
                <a:solidFill>
                  <a:srgbClr val="0070C0"/>
                </a:solidFill>
              </a:rPr>
              <a:t>DATA DESCRIPTION</a:t>
            </a:r>
          </a:p>
          <a:p>
            <a:pPr>
              <a:lnSpc>
                <a:spcPct val="150000"/>
              </a:lnSpc>
              <a:buClr>
                <a:schemeClr val="tx1"/>
              </a:buClr>
              <a:buFont typeface="Wingdings" panose="05000000000000000000" pitchFamily="2" charset="2"/>
              <a:buChar char="v"/>
            </a:pPr>
            <a:r>
              <a:rPr lang="en-US" dirty="0">
                <a:solidFill>
                  <a:srgbClr val="0070C0"/>
                </a:solidFill>
              </a:rPr>
              <a:t>DATA PREPARATION</a:t>
            </a:r>
          </a:p>
          <a:p>
            <a:pPr>
              <a:lnSpc>
                <a:spcPct val="150000"/>
              </a:lnSpc>
              <a:buClr>
                <a:schemeClr val="tx1"/>
              </a:buClr>
              <a:buFont typeface="Wingdings" panose="05000000000000000000" pitchFamily="2" charset="2"/>
              <a:buChar char="v"/>
            </a:pPr>
            <a:r>
              <a:rPr lang="en-US" dirty="0">
                <a:solidFill>
                  <a:srgbClr val="0070C0"/>
                </a:solidFill>
              </a:rPr>
              <a:t>EDA(UNIVARIATE,BIVARIATE,MULTIVARIATE)</a:t>
            </a:r>
          </a:p>
          <a:p>
            <a:pPr>
              <a:lnSpc>
                <a:spcPct val="150000"/>
              </a:lnSpc>
              <a:buClr>
                <a:schemeClr val="tx1"/>
              </a:buClr>
              <a:buFont typeface="Wingdings" panose="05000000000000000000" pitchFamily="2" charset="2"/>
              <a:buChar char="v"/>
            </a:pPr>
            <a:r>
              <a:rPr lang="en-US" dirty="0">
                <a:solidFill>
                  <a:srgbClr val="0070C0"/>
                </a:solidFill>
              </a:rPr>
              <a:t>BEFORE ML STEPS</a:t>
            </a:r>
          </a:p>
          <a:p>
            <a:pPr>
              <a:lnSpc>
                <a:spcPct val="150000"/>
              </a:lnSpc>
              <a:buClr>
                <a:schemeClr val="tx1"/>
              </a:buClr>
              <a:buFont typeface="Wingdings" panose="05000000000000000000" pitchFamily="2" charset="2"/>
              <a:buChar char="v"/>
            </a:pPr>
            <a:r>
              <a:rPr lang="en-US" dirty="0">
                <a:solidFill>
                  <a:srgbClr val="0070C0"/>
                </a:solidFill>
              </a:rPr>
              <a:t>ML MODEL IMPLEMENTATION</a:t>
            </a:r>
          </a:p>
          <a:p>
            <a:pPr>
              <a:lnSpc>
                <a:spcPct val="150000"/>
              </a:lnSpc>
              <a:buClr>
                <a:schemeClr val="tx1"/>
              </a:buClr>
              <a:buFont typeface="Wingdings" panose="05000000000000000000" pitchFamily="2" charset="2"/>
              <a:buChar char="v"/>
            </a:pPr>
            <a:r>
              <a:rPr lang="en-US" dirty="0">
                <a:solidFill>
                  <a:srgbClr val="0070C0"/>
                </a:solidFill>
              </a:rPr>
              <a:t>CHALLENGE</a:t>
            </a:r>
          </a:p>
          <a:p>
            <a:pPr>
              <a:lnSpc>
                <a:spcPct val="150000"/>
              </a:lnSpc>
              <a:buClr>
                <a:schemeClr val="tx1"/>
              </a:buClr>
              <a:buFont typeface="Wingdings" panose="05000000000000000000" pitchFamily="2" charset="2"/>
              <a:buChar char="v"/>
            </a:pPr>
            <a:r>
              <a:rPr lang="en-US" dirty="0">
                <a:solidFill>
                  <a:srgbClr val="0070C0"/>
                </a:solidFill>
              </a:rPr>
              <a:t>CONCLUSION</a:t>
            </a:r>
          </a:p>
          <a:p>
            <a:pPr>
              <a:buClr>
                <a:schemeClr val="tx1"/>
              </a:buClr>
              <a:buFont typeface="Wingdings" panose="05000000000000000000" pitchFamily="2" charset="2"/>
              <a:buChar char="v"/>
            </a:pPr>
            <a:endParaRPr lang="en-US" dirty="0">
              <a:solidFill>
                <a:srgbClr val="0070C0"/>
              </a:solidFill>
            </a:endParaRPr>
          </a:p>
          <a:p>
            <a:pPr>
              <a:buClr>
                <a:schemeClr val="tx1"/>
              </a:buClr>
              <a:buFont typeface="Wingdings" panose="05000000000000000000" pitchFamily="2" charset="2"/>
              <a:buChar char="v"/>
            </a:pPr>
            <a:endParaRPr lang="en-US" dirty="0">
              <a:solidFill>
                <a:srgbClr val="0070C0"/>
              </a:solidFill>
            </a:endParaRPr>
          </a:p>
          <a:p>
            <a:pPr>
              <a:buClr>
                <a:schemeClr val="tx1"/>
              </a:buClr>
              <a:buFont typeface="Wingdings" panose="05000000000000000000" pitchFamily="2" charset="2"/>
              <a:buChar char="v"/>
            </a:pPr>
            <a:endParaRPr lang="en-IN" dirty="0">
              <a:solidFill>
                <a:srgbClr val="0070C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7EA3-1EA7-1EE1-B76B-3719CE03F70F}"/>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CA96DF4-2F1E-B099-4461-3DEBEF585499}"/>
              </a:ext>
            </a:extLst>
          </p:cNvPr>
          <p:cNvSpPr>
            <a:spLocks noGrp="1"/>
          </p:cNvSpPr>
          <p:nvPr>
            <p:ph type="body" idx="1"/>
          </p:nvPr>
        </p:nvSpPr>
        <p:spPr/>
        <p:txBody>
          <a:bodyPr/>
          <a:lstStyle/>
          <a:p>
            <a:pPr marL="114300" indent="0">
              <a:buNone/>
            </a:pPr>
            <a:r>
              <a:rPr lang="en-IN" sz="3600" dirty="0">
                <a:solidFill>
                  <a:srgbClr val="7030A0"/>
                </a:solidFill>
              </a:rPr>
              <a:t>                    </a:t>
            </a:r>
            <a:r>
              <a:rPr lang="en-IN" sz="3600" dirty="0">
                <a:solidFill>
                  <a:srgbClr val="7030A0"/>
                </a:solidFill>
                <a:latin typeface="Bodoni MT Black" panose="02070A03080606020203" pitchFamily="18" charset="0"/>
              </a:rPr>
              <a:t>THANK YOU</a:t>
            </a:r>
          </a:p>
        </p:txBody>
      </p:sp>
    </p:spTree>
    <p:extLst>
      <p:ext uri="{BB962C8B-B14F-4D97-AF65-F5344CB8AC3E}">
        <p14:creationId xmlns:p14="http://schemas.microsoft.com/office/powerpoint/2010/main" val="224743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AACD-9CFF-4B2B-B5F1-06DB3E4D0DFC}"/>
              </a:ext>
            </a:extLst>
          </p:cNvPr>
          <p:cNvSpPr>
            <a:spLocks noGrp="1"/>
          </p:cNvSpPr>
          <p:nvPr>
            <p:ph type="title"/>
          </p:nvPr>
        </p:nvSpPr>
        <p:spPr/>
        <p:txBody>
          <a:bodyPr/>
          <a:lstStyle/>
          <a:p>
            <a:r>
              <a:rPr lang="en-US" b="1" u="sng" dirty="0"/>
              <a:t>INTRO TO ML /ML CLASSIFACTION:</a:t>
            </a:r>
            <a:endParaRPr lang="en-IN" b="1" u="sng" dirty="0"/>
          </a:p>
        </p:txBody>
      </p:sp>
      <p:sp>
        <p:nvSpPr>
          <p:cNvPr id="3" name="Text Placeholder 2">
            <a:extLst>
              <a:ext uri="{FF2B5EF4-FFF2-40B4-BE49-F238E27FC236}">
                <a16:creationId xmlns:a16="http://schemas.microsoft.com/office/drawing/2014/main" id="{E7378BC0-69C0-5682-5A66-73357D16EB14}"/>
              </a:ext>
            </a:extLst>
          </p:cNvPr>
          <p:cNvSpPr>
            <a:spLocks noGrp="1"/>
          </p:cNvSpPr>
          <p:nvPr>
            <p:ph type="body" idx="1"/>
          </p:nvPr>
        </p:nvSpPr>
        <p:spPr/>
        <p:txBody>
          <a:bodyPr/>
          <a:lstStyle/>
          <a:p>
            <a:pPr>
              <a:buClr>
                <a:srgbClr val="FF0000"/>
              </a:buClr>
              <a:buFont typeface="Wingdings" panose="05000000000000000000" pitchFamily="2" charset="2"/>
              <a:buChar char="v"/>
            </a:pPr>
            <a:r>
              <a:rPr lang="en-US" b="0" i="0" dirty="0">
                <a:solidFill>
                  <a:srgbClr val="0070C0"/>
                </a:solidFill>
                <a:effectLst/>
                <a:latin typeface="arial" panose="020B0604020202020204" pitchFamily="34" charset="0"/>
              </a:rPr>
              <a:t> </a:t>
            </a:r>
            <a:r>
              <a:rPr lang="en-US" b="1" i="0" dirty="0">
                <a:solidFill>
                  <a:srgbClr val="0070C0"/>
                </a:solidFill>
                <a:effectLst/>
                <a:latin typeface="arial" panose="020B0604020202020204" pitchFamily="34" charset="0"/>
              </a:rPr>
              <a:t>Classification is a process of categorizing a given set of data into classes, It can be performed on both structured and unstructured data. The process starts with predicting the class of given data points. The classes are often referred to as target, label, or categories</a:t>
            </a:r>
          </a:p>
          <a:p>
            <a:pPr>
              <a:buClr>
                <a:srgbClr val="FF0000"/>
              </a:buClr>
              <a:buFont typeface="Wingdings" panose="05000000000000000000" pitchFamily="2" charset="2"/>
              <a:buChar char="v"/>
            </a:pPr>
            <a:r>
              <a:rPr lang="en-US" b="1" i="0" dirty="0">
                <a:solidFill>
                  <a:srgbClr val="0070C0"/>
                </a:solidFill>
                <a:effectLst/>
                <a:latin typeface="arial" panose="020B0604020202020204" pitchFamily="34" charset="0"/>
              </a:rPr>
              <a:t> </a:t>
            </a:r>
            <a:r>
              <a:rPr lang="en-US" b="1" dirty="0">
                <a:solidFill>
                  <a:srgbClr val="0070C0"/>
                </a:solidFill>
                <a:latin typeface="arial" panose="020B0604020202020204" pitchFamily="34" charset="0"/>
              </a:rPr>
              <a:t>the ml classification is divided into two categories a)Binary and b)multiclass</a:t>
            </a:r>
            <a:endParaRPr lang="en-US" b="0" i="0" dirty="0">
              <a:solidFill>
                <a:srgbClr val="0070C0"/>
              </a:solidFill>
              <a:effectLst/>
              <a:latin typeface="arial" panose="020B0604020202020204" pitchFamily="34" charset="0"/>
            </a:endParaRPr>
          </a:p>
          <a:p>
            <a:pPr>
              <a:buClr>
                <a:srgbClr val="FF0000"/>
              </a:buClr>
              <a:buFont typeface="Wingdings" panose="05000000000000000000" pitchFamily="2" charset="2"/>
              <a:buChar char="v"/>
            </a:pPr>
            <a:r>
              <a:rPr lang="en-IN" b="1" dirty="0">
                <a:solidFill>
                  <a:srgbClr val="0070C0"/>
                </a:solidFill>
              </a:rPr>
              <a:t>And we are going to solve a multiclass classification.</a:t>
            </a:r>
          </a:p>
        </p:txBody>
      </p:sp>
      <p:sp>
        <p:nvSpPr>
          <p:cNvPr id="4" name="Text Placeholder 3">
            <a:extLst>
              <a:ext uri="{FF2B5EF4-FFF2-40B4-BE49-F238E27FC236}">
                <a16:creationId xmlns:a16="http://schemas.microsoft.com/office/drawing/2014/main" id="{EA06FEF4-8CF4-FCED-64E0-06D34A92BAFC}"/>
              </a:ext>
            </a:extLst>
          </p:cNvPr>
          <p:cNvSpPr>
            <a:spLocks noGrp="1"/>
          </p:cNvSpPr>
          <p:nvPr>
            <p:ph type="body" idx="2"/>
          </p:nvPr>
        </p:nvSpPr>
        <p:spPr/>
        <p:txBody>
          <a:bodyPr/>
          <a:lstStyle/>
          <a:p>
            <a:endParaRPr lang="en-IN" dirty="0"/>
          </a:p>
        </p:txBody>
      </p:sp>
      <p:pic>
        <p:nvPicPr>
          <p:cNvPr id="6" name="Picture 5">
            <a:extLst>
              <a:ext uri="{FF2B5EF4-FFF2-40B4-BE49-F238E27FC236}">
                <a16:creationId xmlns:a16="http://schemas.microsoft.com/office/drawing/2014/main" id="{932AE773-0EEC-D89F-BB5B-F4B285539834}"/>
              </a:ext>
            </a:extLst>
          </p:cNvPr>
          <p:cNvPicPr>
            <a:picLocks noChangeAspect="1"/>
          </p:cNvPicPr>
          <p:nvPr/>
        </p:nvPicPr>
        <p:blipFill>
          <a:blip r:embed="rId2"/>
          <a:stretch>
            <a:fillRect/>
          </a:stretch>
        </p:blipFill>
        <p:spPr>
          <a:xfrm>
            <a:off x="4620768" y="1151713"/>
            <a:ext cx="3603689" cy="3619500"/>
          </a:xfrm>
          <a:prstGeom prst="rect">
            <a:avLst/>
          </a:prstGeom>
        </p:spPr>
      </p:pic>
    </p:spTree>
    <p:extLst>
      <p:ext uri="{BB962C8B-B14F-4D97-AF65-F5344CB8AC3E}">
        <p14:creationId xmlns:p14="http://schemas.microsoft.com/office/powerpoint/2010/main" val="2607913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9792-0662-D355-4A97-7C652CABB99E}"/>
              </a:ext>
            </a:extLst>
          </p:cNvPr>
          <p:cNvSpPr>
            <a:spLocks noGrp="1"/>
          </p:cNvSpPr>
          <p:nvPr>
            <p:ph type="title"/>
          </p:nvPr>
        </p:nvSpPr>
        <p:spPr/>
        <p:txBody>
          <a:bodyPr/>
          <a:lstStyle/>
          <a:p>
            <a:r>
              <a:rPr lang="en-US" b="1" dirty="0">
                <a:latin typeface="+mn-lt"/>
              </a:rPr>
              <a:t>PROBLEM STATEMENT</a:t>
            </a:r>
            <a:endParaRPr lang="en-IN" dirty="0"/>
          </a:p>
        </p:txBody>
      </p:sp>
      <p:sp>
        <p:nvSpPr>
          <p:cNvPr id="3" name="Text Placeholder 2">
            <a:extLst>
              <a:ext uri="{FF2B5EF4-FFF2-40B4-BE49-F238E27FC236}">
                <a16:creationId xmlns:a16="http://schemas.microsoft.com/office/drawing/2014/main" id="{A9735CEE-BC8C-6B15-573F-FCEBB5E93A96}"/>
              </a:ext>
            </a:extLst>
          </p:cNvPr>
          <p:cNvSpPr>
            <a:spLocks noGrp="1"/>
          </p:cNvSpPr>
          <p:nvPr>
            <p:ph type="body" idx="1"/>
          </p:nvPr>
        </p:nvSpPr>
        <p:spPr/>
        <p:txBody>
          <a:bodyPr/>
          <a:lstStyle/>
          <a:p>
            <a:pPr algn="l"/>
            <a:r>
              <a:rPr lang="en-US" b="1" dirty="0">
                <a:solidFill>
                  <a:schemeClr val="accent4">
                    <a:lumMod val="75000"/>
                  </a:schemeClr>
                </a:solidFill>
                <a:latin typeface="-apple-system"/>
              </a:rPr>
              <a:t>A </a:t>
            </a:r>
            <a:r>
              <a:rPr lang="en-US" b="1" i="0" dirty="0">
                <a:solidFill>
                  <a:schemeClr val="accent4">
                    <a:lumMod val="75000"/>
                  </a:schemeClr>
                </a:solidFill>
                <a:effectLst/>
                <a:latin typeface="-apple-system"/>
              </a:rPr>
              <a:t> Insurance company that has provided Health Insurance to its customers now need </a:t>
            </a:r>
            <a:r>
              <a:rPr lang="en-US" b="1" dirty="0">
                <a:solidFill>
                  <a:schemeClr val="accent4">
                    <a:lumMod val="75000"/>
                  </a:schemeClr>
                </a:solidFill>
                <a:latin typeface="-apple-system"/>
              </a:rPr>
              <a:t> to </a:t>
            </a:r>
            <a:r>
              <a:rPr lang="en-US" b="1" i="0" dirty="0">
                <a:solidFill>
                  <a:schemeClr val="accent4">
                    <a:lumMod val="75000"/>
                  </a:schemeClr>
                </a:solidFill>
                <a:effectLst/>
                <a:latin typeface="-apple-system"/>
              </a:rPr>
              <a:t>help in building a model to predict whether the  customers  from </a:t>
            </a:r>
          </a:p>
          <a:p>
            <a:pPr algn="l"/>
            <a:r>
              <a:rPr lang="en-US" b="1" i="0" dirty="0">
                <a:solidFill>
                  <a:schemeClr val="accent4">
                    <a:lumMod val="75000"/>
                  </a:schemeClr>
                </a:solidFill>
                <a:effectLst/>
                <a:latin typeface="-apple-system"/>
              </a:rPr>
              <a:t>the past year will also be  interested in  Vehicle  Insurance provided by the </a:t>
            </a:r>
          </a:p>
          <a:p>
            <a:pPr algn="l"/>
            <a:r>
              <a:rPr lang="en-US" b="1" i="0" dirty="0">
                <a:solidFill>
                  <a:schemeClr val="accent4">
                    <a:lumMod val="75000"/>
                  </a:schemeClr>
                </a:solidFill>
                <a:effectLst/>
                <a:latin typeface="-apple-system"/>
              </a:rPr>
              <a:t>company.</a:t>
            </a:r>
          </a:p>
          <a:p>
            <a:br>
              <a:rPr lang="en-US" dirty="0"/>
            </a:br>
            <a:r>
              <a:rPr lang="en-US" b="1" i="1" dirty="0">
                <a:solidFill>
                  <a:srgbClr val="0070C0"/>
                </a:solidFill>
              </a:rPr>
              <a:t> </a:t>
            </a:r>
          </a:p>
        </p:txBody>
      </p:sp>
    </p:spTree>
    <p:extLst>
      <p:ext uri="{BB962C8B-B14F-4D97-AF65-F5344CB8AC3E}">
        <p14:creationId xmlns:p14="http://schemas.microsoft.com/office/powerpoint/2010/main" val="381936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9FF8-B9D3-B957-DC41-DD748127E593}"/>
              </a:ext>
            </a:extLst>
          </p:cNvPr>
          <p:cNvSpPr>
            <a:spLocks noGrp="1"/>
          </p:cNvSpPr>
          <p:nvPr>
            <p:ph type="title"/>
          </p:nvPr>
        </p:nvSpPr>
        <p:spPr/>
        <p:txBody>
          <a:bodyPr/>
          <a:lstStyle/>
          <a:p>
            <a:r>
              <a:rPr lang="en-IN" dirty="0"/>
              <a:t>DATA SUMMARY:</a:t>
            </a:r>
          </a:p>
        </p:txBody>
      </p:sp>
      <p:sp>
        <p:nvSpPr>
          <p:cNvPr id="3" name="Text Placeholder 2">
            <a:extLst>
              <a:ext uri="{FF2B5EF4-FFF2-40B4-BE49-F238E27FC236}">
                <a16:creationId xmlns:a16="http://schemas.microsoft.com/office/drawing/2014/main" id="{574AD124-EEC2-DB4B-A499-41A5E823BDD7}"/>
              </a:ext>
            </a:extLst>
          </p:cNvPr>
          <p:cNvSpPr>
            <a:spLocks noGrp="1"/>
          </p:cNvSpPr>
          <p:nvPr>
            <p:ph type="body" idx="1"/>
          </p:nvPr>
        </p:nvSpPr>
        <p:spPr/>
        <p:txBody>
          <a:bodyPr/>
          <a:lstStyle/>
          <a:p>
            <a:r>
              <a:rPr lang="en-US" sz="1200" b="1" dirty="0">
                <a:solidFill>
                  <a:schemeClr val="accent1">
                    <a:lumMod val="75000"/>
                  </a:schemeClr>
                </a:solidFill>
                <a:effectLst/>
                <a:latin typeface="Courier New" panose="02070309020205020404" pitchFamily="49" charset="0"/>
              </a:rPr>
              <a:t>1. id : Unique ID for the customer</a:t>
            </a:r>
            <a:br>
              <a:rPr lang="en-US" sz="1200" b="1" dirty="0">
                <a:solidFill>
                  <a:schemeClr val="accent1">
                    <a:lumMod val="75000"/>
                  </a:schemeClr>
                </a:solidFill>
                <a:effectLst/>
                <a:latin typeface="Courier New" panose="02070309020205020404" pitchFamily="49" charset="0"/>
              </a:rPr>
            </a:br>
            <a:r>
              <a:rPr lang="en-US" sz="1200" b="1" dirty="0">
                <a:solidFill>
                  <a:schemeClr val="accent1">
                    <a:lumMod val="75000"/>
                  </a:schemeClr>
                </a:solidFill>
                <a:effectLst/>
                <a:latin typeface="Courier New" panose="02070309020205020404" pitchFamily="49" charset="0"/>
              </a:rPr>
              <a:t>2. Gender : Gender of the customer</a:t>
            </a:r>
          </a:p>
          <a:p>
            <a:r>
              <a:rPr lang="en-US" sz="1200" b="1" dirty="0">
                <a:solidFill>
                  <a:schemeClr val="accent1">
                    <a:lumMod val="75000"/>
                  </a:schemeClr>
                </a:solidFill>
                <a:effectLst/>
                <a:latin typeface="Courier New" panose="02070309020205020404" pitchFamily="49" charset="0"/>
              </a:rPr>
              <a:t>3. Age :  Age of the customer</a:t>
            </a:r>
          </a:p>
          <a:p>
            <a:r>
              <a:rPr lang="en-US" sz="1200" b="1" dirty="0">
                <a:solidFill>
                  <a:schemeClr val="accent1">
                    <a:lumMod val="75000"/>
                  </a:schemeClr>
                </a:solidFill>
                <a:effectLst/>
                <a:latin typeface="Courier New" panose="02070309020205020404" pitchFamily="49" charset="0"/>
              </a:rPr>
              <a:t>4. </a:t>
            </a:r>
            <a:r>
              <a:rPr lang="en-US" sz="1200" b="1" dirty="0" err="1">
                <a:solidFill>
                  <a:schemeClr val="accent1">
                    <a:lumMod val="75000"/>
                  </a:schemeClr>
                </a:solidFill>
                <a:effectLst/>
                <a:latin typeface="Courier New" panose="02070309020205020404" pitchFamily="49" charset="0"/>
              </a:rPr>
              <a:t>Driving_License</a:t>
            </a:r>
            <a:r>
              <a:rPr lang="en-US" sz="1200" b="1" dirty="0">
                <a:solidFill>
                  <a:schemeClr val="accent1">
                    <a:lumMod val="75000"/>
                  </a:schemeClr>
                </a:solidFill>
                <a:effectLst/>
                <a:latin typeface="Courier New" panose="02070309020205020404" pitchFamily="49" charset="0"/>
              </a:rPr>
              <a:t>  0 : Customer does not have DL, 1 : Customer already has DL</a:t>
            </a:r>
          </a:p>
          <a:p>
            <a:r>
              <a:rPr lang="en-US" sz="1200" b="1" dirty="0">
                <a:solidFill>
                  <a:schemeClr val="accent1">
                    <a:lumMod val="75000"/>
                  </a:schemeClr>
                </a:solidFill>
                <a:effectLst/>
                <a:latin typeface="Courier New" panose="02070309020205020404" pitchFamily="49" charset="0"/>
              </a:rPr>
              <a:t>5. </a:t>
            </a:r>
            <a:r>
              <a:rPr lang="en-US" sz="1200" b="1" dirty="0" err="1">
                <a:solidFill>
                  <a:schemeClr val="accent1">
                    <a:lumMod val="75000"/>
                  </a:schemeClr>
                </a:solidFill>
                <a:effectLst/>
                <a:latin typeface="Courier New" panose="02070309020205020404" pitchFamily="49" charset="0"/>
              </a:rPr>
              <a:t>Region_Code</a:t>
            </a:r>
            <a:r>
              <a:rPr lang="en-US" sz="1200" b="1" dirty="0">
                <a:solidFill>
                  <a:schemeClr val="accent1">
                    <a:lumMod val="75000"/>
                  </a:schemeClr>
                </a:solidFill>
                <a:effectLst/>
                <a:latin typeface="Courier New" panose="02070309020205020404" pitchFamily="49" charset="0"/>
              </a:rPr>
              <a:t> :  Unique code for the region of the customer</a:t>
            </a:r>
          </a:p>
          <a:p>
            <a:r>
              <a:rPr lang="en-US" sz="1200" b="1" dirty="0">
                <a:solidFill>
                  <a:schemeClr val="accent1">
                    <a:lumMod val="75000"/>
                  </a:schemeClr>
                </a:solidFill>
                <a:effectLst/>
                <a:latin typeface="Courier New" panose="02070309020205020404" pitchFamily="49" charset="0"/>
              </a:rPr>
              <a:t>6. </a:t>
            </a:r>
            <a:r>
              <a:rPr lang="en-US" sz="1200" b="1" dirty="0" err="1">
                <a:solidFill>
                  <a:schemeClr val="accent1">
                    <a:lumMod val="75000"/>
                  </a:schemeClr>
                </a:solidFill>
                <a:effectLst/>
                <a:latin typeface="Courier New" panose="02070309020205020404" pitchFamily="49" charset="0"/>
              </a:rPr>
              <a:t>Previously_Insured</a:t>
            </a:r>
            <a:r>
              <a:rPr lang="en-US" sz="1200" b="1" dirty="0">
                <a:solidFill>
                  <a:schemeClr val="accent1">
                    <a:lumMod val="75000"/>
                  </a:schemeClr>
                </a:solidFill>
                <a:effectLst/>
                <a:latin typeface="Courier New" panose="02070309020205020404" pitchFamily="49" charset="0"/>
              </a:rPr>
              <a:t> : 1 : Customer already has Vehicle Insurance, 0 : Customer doesn't have Vehicle Insurance</a:t>
            </a:r>
          </a:p>
          <a:p>
            <a:r>
              <a:rPr lang="en-US" sz="1200" b="1" dirty="0">
                <a:solidFill>
                  <a:schemeClr val="accent1">
                    <a:lumMod val="75000"/>
                  </a:schemeClr>
                </a:solidFill>
                <a:effectLst/>
                <a:latin typeface="Courier New" panose="02070309020205020404" pitchFamily="49" charset="0"/>
              </a:rPr>
              <a:t>7. </a:t>
            </a:r>
            <a:r>
              <a:rPr lang="en-US" sz="1200" b="1" dirty="0" err="1">
                <a:solidFill>
                  <a:schemeClr val="accent1">
                    <a:lumMod val="75000"/>
                  </a:schemeClr>
                </a:solidFill>
                <a:effectLst/>
                <a:latin typeface="Courier New" panose="02070309020205020404" pitchFamily="49" charset="0"/>
              </a:rPr>
              <a:t>Vehicle_Age</a:t>
            </a:r>
            <a:r>
              <a:rPr lang="en-US" sz="1200" b="1" dirty="0">
                <a:solidFill>
                  <a:schemeClr val="accent1">
                    <a:lumMod val="75000"/>
                  </a:schemeClr>
                </a:solidFill>
                <a:effectLst/>
                <a:latin typeface="Courier New" panose="02070309020205020404" pitchFamily="49" charset="0"/>
              </a:rPr>
              <a:t> :  Age of the Vehicle</a:t>
            </a:r>
          </a:p>
          <a:p>
            <a:r>
              <a:rPr lang="en-US" sz="1200" b="1" dirty="0">
                <a:solidFill>
                  <a:schemeClr val="accent1">
                    <a:lumMod val="75000"/>
                  </a:schemeClr>
                </a:solidFill>
                <a:effectLst/>
                <a:latin typeface="Courier New" panose="02070309020205020404" pitchFamily="49" charset="0"/>
              </a:rPr>
              <a:t>8. </a:t>
            </a:r>
            <a:r>
              <a:rPr lang="en-US" sz="1200" b="1" dirty="0" err="1">
                <a:solidFill>
                  <a:schemeClr val="accent1">
                    <a:lumMod val="75000"/>
                  </a:schemeClr>
                </a:solidFill>
                <a:effectLst/>
                <a:latin typeface="Courier New" panose="02070309020205020404" pitchFamily="49" charset="0"/>
              </a:rPr>
              <a:t>Vehicle_Damage</a:t>
            </a:r>
            <a:r>
              <a:rPr lang="en-US" sz="1200" b="1" dirty="0">
                <a:solidFill>
                  <a:schemeClr val="accent1">
                    <a:lumMod val="75000"/>
                  </a:schemeClr>
                </a:solidFill>
                <a:effectLst/>
                <a:latin typeface="Courier New" panose="02070309020205020404" pitchFamily="49" charset="0"/>
              </a:rPr>
              <a:t>  :1 : Customer got his/her vehicle damaged in the past.</a:t>
            </a:r>
          </a:p>
          <a:p>
            <a:r>
              <a:rPr lang="en-US" sz="1200" b="1" dirty="0">
                <a:solidFill>
                  <a:schemeClr val="accent1">
                    <a:lumMod val="75000"/>
                  </a:schemeClr>
                </a:solidFill>
                <a:effectLst/>
                <a:latin typeface="Courier New" panose="02070309020205020404" pitchFamily="49" charset="0"/>
              </a:rPr>
              <a:t> 0 : Customer didn't get his/her vehicle damaged in the past.</a:t>
            </a:r>
          </a:p>
          <a:p>
            <a:r>
              <a:rPr lang="en-US" sz="1200" b="1" dirty="0">
                <a:solidFill>
                  <a:schemeClr val="accent1">
                    <a:lumMod val="75000"/>
                  </a:schemeClr>
                </a:solidFill>
                <a:effectLst/>
                <a:latin typeface="Courier New" panose="02070309020205020404" pitchFamily="49" charset="0"/>
              </a:rPr>
              <a:t>9. </a:t>
            </a:r>
            <a:r>
              <a:rPr lang="en-US" sz="1200" b="1" dirty="0" err="1">
                <a:solidFill>
                  <a:schemeClr val="accent1">
                    <a:lumMod val="75000"/>
                  </a:schemeClr>
                </a:solidFill>
                <a:effectLst/>
                <a:latin typeface="Courier New" panose="02070309020205020404" pitchFamily="49" charset="0"/>
              </a:rPr>
              <a:t>Annual_Premium</a:t>
            </a:r>
            <a:r>
              <a:rPr lang="en-US" sz="1200" b="1" dirty="0">
                <a:solidFill>
                  <a:schemeClr val="accent1">
                    <a:lumMod val="75000"/>
                  </a:schemeClr>
                </a:solidFill>
                <a:effectLst/>
                <a:latin typeface="Courier New" panose="02070309020205020404" pitchFamily="49" charset="0"/>
              </a:rPr>
              <a:t> : The amount customer needs to pay as premium in the year</a:t>
            </a:r>
          </a:p>
          <a:p>
            <a:r>
              <a:rPr lang="en-US" sz="1200" b="1" dirty="0">
                <a:solidFill>
                  <a:schemeClr val="accent1">
                    <a:lumMod val="75000"/>
                  </a:schemeClr>
                </a:solidFill>
                <a:effectLst/>
                <a:latin typeface="Courier New" panose="02070309020205020404" pitchFamily="49" charset="0"/>
              </a:rPr>
              <a:t>10. </a:t>
            </a:r>
            <a:r>
              <a:rPr lang="en-US" sz="1200" b="1" dirty="0" err="1">
                <a:solidFill>
                  <a:schemeClr val="accent1">
                    <a:lumMod val="75000"/>
                  </a:schemeClr>
                </a:solidFill>
                <a:effectLst/>
                <a:latin typeface="Courier New" panose="02070309020205020404" pitchFamily="49" charset="0"/>
              </a:rPr>
              <a:t>PolicySalesChannel</a:t>
            </a:r>
            <a:r>
              <a:rPr lang="en-US" sz="1200" b="1" dirty="0">
                <a:solidFill>
                  <a:schemeClr val="accent1">
                    <a:lumMod val="75000"/>
                  </a:schemeClr>
                </a:solidFill>
                <a:effectLst/>
                <a:latin typeface="Courier New" panose="02070309020205020404" pitchFamily="49" charset="0"/>
              </a:rPr>
              <a:t> :  Anonymized Code for the channel of outreaching to the customer </a:t>
            </a:r>
            <a:r>
              <a:rPr lang="en-US" sz="1200" b="1" dirty="0" err="1">
                <a:solidFill>
                  <a:schemeClr val="accent1">
                    <a:lumMod val="75000"/>
                  </a:schemeClr>
                </a:solidFill>
                <a:effectLst/>
                <a:latin typeface="Courier New" panose="02070309020205020404" pitchFamily="49" charset="0"/>
              </a:rPr>
              <a:t>ie</a:t>
            </a:r>
            <a:r>
              <a:rPr lang="en-US" sz="1200" b="1" dirty="0">
                <a:solidFill>
                  <a:schemeClr val="accent1">
                    <a:lumMod val="75000"/>
                  </a:schemeClr>
                </a:solidFill>
                <a:effectLst/>
                <a:latin typeface="Courier New" panose="02070309020205020404" pitchFamily="49" charset="0"/>
              </a:rPr>
              <a:t>. Different Agents, Over Mail, Over Phone, In Person, etc.</a:t>
            </a:r>
            <a:br>
              <a:rPr lang="en-US" sz="1200" b="1" dirty="0">
                <a:solidFill>
                  <a:schemeClr val="accent1">
                    <a:lumMod val="75000"/>
                  </a:schemeClr>
                </a:solidFill>
                <a:effectLst/>
                <a:latin typeface="Courier New" panose="02070309020205020404" pitchFamily="49" charset="0"/>
              </a:rPr>
            </a:br>
            <a:r>
              <a:rPr lang="en-US" sz="1200" b="1" dirty="0">
                <a:solidFill>
                  <a:schemeClr val="accent1">
                    <a:lumMod val="75000"/>
                  </a:schemeClr>
                </a:solidFill>
                <a:effectLst/>
                <a:latin typeface="Courier New" panose="02070309020205020404" pitchFamily="49" charset="0"/>
              </a:rPr>
              <a:t>11. Vintage : Number of Days, Customer has been associated with the company</a:t>
            </a:r>
          </a:p>
          <a:p>
            <a:r>
              <a:rPr lang="en-US" sz="1200" b="1" dirty="0">
                <a:solidFill>
                  <a:schemeClr val="accent1">
                    <a:lumMod val="75000"/>
                  </a:schemeClr>
                </a:solidFill>
                <a:effectLst/>
                <a:latin typeface="Courier New" panose="02070309020205020404" pitchFamily="49" charset="0"/>
              </a:rPr>
              <a:t>12. Response :  1 : Customer is interested, 0 : Customer is not interested</a:t>
            </a:r>
          </a:p>
          <a:p>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165994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F35A-30DE-97CC-25CE-DA3C91B39AE0}"/>
              </a:ext>
            </a:extLst>
          </p:cNvPr>
          <p:cNvSpPr>
            <a:spLocks noGrp="1"/>
          </p:cNvSpPr>
          <p:nvPr>
            <p:ph type="title"/>
          </p:nvPr>
        </p:nvSpPr>
        <p:spPr/>
        <p:txBody>
          <a:bodyPr/>
          <a:lstStyle/>
          <a:p>
            <a:r>
              <a:rPr lang="en-IN" dirty="0"/>
              <a:t>DATA DESCRIPTION :</a:t>
            </a:r>
          </a:p>
        </p:txBody>
      </p:sp>
      <p:sp>
        <p:nvSpPr>
          <p:cNvPr id="3" name="Text Placeholder 2">
            <a:extLst>
              <a:ext uri="{FF2B5EF4-FFF2-40B4-BE49-F238E27FC236}">
                <a16:creationId xmlns:a16="http://schemas.microsoft.com/office/drawing/2014/main" id="{0B4B4ECB-9E8A-0531-C617-969EC84D3122}"/>
              </a:ext>
            </a:extLst>
          </p:cNvPr>
          <p:cNvSpPr>
            <a:spLocks noGrp="1"/>
          </p:cNvSpPr>
          <p:nvPr>
            <p:ph type="body" idx="1"/>
          </p:nvPr>
        </p:nvSpPr>
        <p:spPr/>
        <p:txBody>
          <a:bodyPr/>
          <a:lstStyle/>
          <a:p>
            <a:r>
              <a:rPr lang="en-US" b="1" dirty="0">
                <a:solidFill>
                  <a:srgbClr val="00B0F0"/>
                </a:solidFill>
                <a:effectLst/>
                <a:latin typeface="Courier New" panose="02070309020205020404" pitchFamily="49" charset="0"/>
              </a:rPr>
              <a:t>Number of rows:2000</a:t>
            </a:r>
          </a:p>
          <a:p>
            <a:r>
              <a:rPr lang="en-US" b="1" dirty="0">
                <a:solidFill>
                  <a:srgbClr val="00B0F0"/>
                </a:solidFill>
                <a:effectLst/>
                <a:latin typeface="Courier New" panose="02070309020205020404" pitchFamily="49" charset="0"/>
              </a:rPr>
              <a:t>Number of columns:21</a:t>
            </a:r>
          </a:p>
          <a:p>
            <a:r>
              <a:rPr lang="en-US" b="1" dirty="0">
                <a:solidFill>
                  <a:srgbClr val="00B0F0"/>
                </a:solidFill>
                <a:effectLst/>
                <a:latin typeface="Courier New" panose="02070309020205020404" pitchFamily="49" charset="0"/>
              </a:rPr>
              <a:t>Missing values:0</a:t>
            </a:r>
          </a:p>
          <a:p>
            <a:r>
              <a:rPr lang="en-US" b="1" dirty="0">
                <a:solidFill>
                  <a:srgbClr val="00B0F0"/>
                </a:solidFill>
                <a:effectLst/>
                <a:latin typeface="Courier New" panose="02070309020205020404" pitchFamily="49" charset="0"/>
              </a:rPr>
              <a:t>Missing values (%):0%</a:t>
            </a:r>
          </a:p>
          <a:p>
            <a:r>
              <a:rPr lang="en-US" b="1" dirty="0">
                <a:solidFill>
                  <a:srgbClr val="00B0F0"/>
                </a:solidFill>
                <a:effectLst/>
                <a:latin typeface="Courier New" panose="02070309020205020404" pitchFamily="49" charset="0"/>
              </a:rPr>
              <a:t>Checking Duplicate values: 0</a:t>
            </a:r>
          </a:p>
          <a:p>
            <a:endParaRPr lang="en-IN" dirty="0"/>
          </a:p>
        </p:txBody>
      </p:sp>
    </p:spTree>
    <p:extLst>
      <p:ext uri="{BB962C8B-B14F-4D97-AF65-F5344CB8AC3E}">
        <p14:creationId xmlns:p14="http://schemas.microsoft.com/office/powerpoint/2010/main" val="420616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C3A3-9802-9E80-D075-7A39F287EF32}"/>
              </a:ext>
            </a:extLst>
          </p:cNvPr>
          <p:cNvSpPr>
            <a:spLocks noGrp="1"/>
          </p:cNvSpPr>
          <p:nvPr>
            <p:ph type="title"/>
          </p:nvPr>
        </p:nvSpPr>
        <p:spPr/>
        <p:txBody>
          <a:bodyPr/>
          <a:lstStyle/>
          <a:p>
            <a:r>
              <a:rPr lang="en-IN" dirty="0"/>
              <a:t>EXPLORATORY DATA ANALYSIS :</a:t>
            </a:r>
          </a:p>
        </p:txBody>
      </p:sp>
      <p:sp>
        <p:nvSpPr>
          <p:cNvPr id="3" name="Text Placeholder 2">
            <a:extLst>
              <a:ext uri="{FF2B5EF4-FFF2-40B4-BE49-F238E27FC236}">
                <a16:creationId xmlns:a16="http://schemas.microsoft.com/office/drawing/2014/main" id="{7DDC8F71-1BE0-9E0E-5F74-93731CFC20C7}"/>
              </a:ext>
            </a:extLst>
          </p:cNvPr>
          <p:cNvSpPr>
            <a:spLocks noGrp="1"/>
          </p:cNvSpPr>
          <p:nvPr>
            <p:ph type="body" idx="1"/>
          </p:nvPr>
        </p:nvSpPr>
        <p:spPr/>
        <p:txBody>
          <a:bodyPr/>
          <a:lstStyle/>
          <a:p>
            <a:r>
              <a:rPr lang="en-US" dirty="0">
                <a:solidFill>
                  <a:srgbClr val="0070C0"/>
                </a:solidFill>
              </a:rPr>
              <a:t>EDA :</a:t>
            </a:r>
          </a:p>
          <a:p>
            <a:r>
              <a:rPr lang="en-US" dirty="0">
                <a:solidFill>
                  <a:srgbClr val="0070C0"/>
                </a:solidFill>
              </a:rPr>
              <a:t> 1. UNIVARIATE ANALYSIS</a:t>
            </a:r>
          </a:p>
          <a:p>
            <a:r>
              <a:rPr lang="en-US" dirty="0">
                <a:solidFill>
                  <a:srgbClr val="0070C0"/>
                </a:solidFill>
              </a:rPr>
              <a:t> 2. BIVARIATE ANALYSIS</a:t>
            </a:r>
          </a:p>
          <a:p>
            <a:r>
              <a:rPr lang="en-US" dirty="0">
                <a:solidFill>
                  <a:srgbClr val="0070C0"/>
                </a:solidFill>
              </a:rPr>
              <a:t> 3. MULTIVARIATE ANALYSIS</a:t>
            </a:r>
          </a:p>
          <a:p>
            <a:endParaRPr lang="en-IN" dirty="0">
              <a:solidFill>
                <a:schemeClr val="accent3">
                  <a:lumMod val="50000"/>
                </a:schemeClr>
              </a:solidFill>
              <a:highlight>
                <a:srgbClr val="FFFF00"/>
              </a:highlight>
            </a:endParaRPr>
          </a:p>
        </p:txBody>
      </p:sp>
    </p:spTree>
    <p:extLst>
      <p:ext uri="{BB962C8B-B14F-4D97-AF65-F5344CB8AC3E}">
        <p14:creationId xmlns:p14="http://schemas.microsoft.com/office/powerpoint/2010/main" val="211477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293B-C2E3-02A9-DE24-C19CA88DA1CF}"/>
              </a:ext>
            </a:extLst>
          </p:cNvPr>
          <p:cNvSpPr>
            <a:spLocks noGrp="1"/>
          </p:cNvSpPr>
          <p:nvPr>
            <p:ph type="title"/>
          </p:nvPr>
        </p:nvSpPr>
        <p:spPr/>
        <p:txBody>
          <a:bodyPr/>
          <a:lstStyle/>
          <a:p>
            <a:r>
              <a:rPr lang="en-IN" dirty="0"/>
              <a:t>UNIVARIATE ANALYSIS</a:t>
            </a:r>
          </a:p>
        </p:txBody>
      </p:sp>
      <p:sp>
        <p:nvSpPr>
          <p:cNvPr id="3" name="Text Placeholder 2">
            <a:extLst>
              <a:ext uri="{FF2B5EF4-FFF2-40B4-BE49-F238E27FC236}">
                <a16:creationId xmlns:a16="http://schemas.microsoft.com/office/drawing/2014/main" id="{FCB42D09-F399-E9EF-7D9B-1F6E9F3CADA1}"/>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E4648616-D80A-1C98-5856-1CF3C60E5DB1}"/>
              </a:ext>
            </a:extLst>
          </p:cNvPr>
          <p:cNvPicPr>
            <a:picLocks noChangeAspect="1"/>
          </p:cNvPicPr>
          <p:nvPr/>
        </p:nvPicPr>
        <p:blipFill>
          <a:blip r:embed="rId2"/>
          <a:stretch>
            <a:fillRect/>
          </a:stretch>
        </p:blipFill>
        <p:spPr>
          <a:xfrm>
            <a:off x="311700" y="1333499"/>
            <a:ext cx="8629100" cy="3364975"/>
          </a:xfrm>
          <a:prstGeom prst="rect">
            <a:avLst/>
          </a:prstGeom>
        </p:spPr>
      </p:pic>
    </p:spTree>
    <p:extLst>
      <p:ext uri="{BB962C8B-B14F-4D97-AF65-F5344CB8AC3E}">
        <p14:creationId xmlns:p14="http://schemas.microsoft.com/office/powerpoint/2010/main" val="3730093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00C1C-09A7-F2D7-B4EC-CA5001B4057C}"/>
              </a:ext>
            </a:extLst>
          </p:cNvPr>
          <p:cNvSpPr>
            <a:spLocks noGrp="1"/>
          </p:cNvSpPr>
          <p:nvPr>
            <p:ph type="title"/>
          </p:nvPr>
        </p:nvSpPr>
        <p:spPr/>
        <p:txBody>
          <a:bodyPr/>
          <a:lstStyle/>
          <a:p>
            <a:r>
              <a:rPr lang="en-IN" dirty="0"/>
              <a:t>OBSERVATION :</a:t>
            </a:r>
          </a:p>
        </p:txBody>
      </p:sp>
      <p:sp>
        <p:nvSpPr>
          <p:cNvPr id="3" name="Text Placeholder 2">
            <a:extLst>
              <a:ext uri="{FF2B5EF4-FFF2-40B4-BE49-F238E27FC236}">
                <a16:creationId xmlns:a16="http://schemas.microsoft.com/office/drawing/2014/main" id="{D1033616-8D22-0965-FA48-9CAD31E6D5AE}"/>
              </a:ext>
            </a:extLst>
          </p:cNvPr>
          <p:cNvSpPr>
            <a:spLocks noGrp="1"/>
          </p:cNvSpPr>
          <p:nvPr>
            <p:ph type="body" idx="1"/>
          </p:nvPr>
        </p:nvSpPr>
        <p:spPr/>
        <p:txBody>
          <a:bodyPr/>
          <a:lstStyle/>
          <a:p>
            <a:r>
              <a:rPr lang="en-US" sz="1400" b="0" dirty="0">
                <a:solidFill>
                  <a:srgbClr val="000000"/>
                </a:solidFill>
                <a:effectLst/>
                <a:latin typeface="Courier New" panose="02070309020205020404" pitchFamily="49" charset="0"/>
              </a:rPr>
              <a:t>    </a:t>
            </a:r>
            <a:r>
              <a:rPr lang="en-US" sz="1600" b="1" dirty="0">
                <a:solidFill>
                  <a:schemeClr val="accent5">
                    <a:lumMod val="75000"/>
                  </a:schemeClr>
                </a:solidFill>
                <a:effectLst/>
                <a:latin typeface="Courier New" panose="02070309020205020404" pitchFamily="49" charset="0"/>
              </a:rPr>
              <a:t> # male-1   female-2</a:t>
            </a:r>
          </a:p>
          <a:p>
            <a:r>
              <a:rPr lang="en-US" sz="1600" b="1" dirty="0">
                <a:solidFill>
                  <a:schemeClr val="accent5">
                    <a:lumMod val="75000"/>
                  </a:schemeClr>
                </a:solidFill>
                <a:effectLst/>
                <a:latin typeface="Courier New" panose="02070309020205020404" pitchFamily="49" charset="0"/>
              </a:rPr>
              <a:t>     # </a:t>
            </a:r>
            <a:r>
              <a:rPr lang="en-US" sz="1600" b="1" dirty="0" err="1">
                <a:solidFill>
                  <a:schemeClr val="accent5">
                    <a:lumMod val="75000"/>
                  </a:schemeClr>
                </a:solidFill>
                <a:effectLst/>
                <a:latin typeface="Courier New" panose="02070309020205020404" pitchFamily="49" charset="0"/>
              </a:rPr>
              <a:t>Vehicle_Age</a:t>
            </a:r>
            <a:r>
              <a:rPr lang="en-US" sz="1600" b="1" dirty="0">
                <a:solidFill>
                  <a:schemeClr val="accent5">
                    <a:lumMod val="75000"/>
                  </a:schemeClr>
                </a:solidFill>
                <a:effectLst/>
                <a:latin typeface="Courier New" panose="02070309020205020404" pitchFamily="49" charset="0"/>
              </a:rPr>
              <a:t>  &gt;2 =2  1-2 = 0  &lt;1 = 1</a:t>
            </a:r>
          </a:p>
          <a:p>
            <a:r>
              <a:rPr lang="en-US" sz="1600" b="1" dirty="0">
                <a:solidFill>
                  <a:schemeClr val="accent5">
                    <a:lumMod val="75000"/>
                  </a:schemeClr>
                </a:solidFill>
                <a:effectLst/>
                <a:latin typeface="Courier New" panose="02070309020205020404" pitchFamily="49" charset="0"/>
              </a:rPr>
              <a:t>     # </a:t>
            </a:r>
            <a:r>
              <a:rPr lang="en-US" sz="1600" b="1" dirty="0" err="1">
                <a:solidFill>
                  <a:schemeClr val="accent5">
                    <a:lumMod val="75000"/>
                  </a:schemeClr>
                </a:solidFill>
                <a:effectLst/>
                <a:latin typeface="Courier New" panose="02070309020205020404" pitchFamily="49" charset="0"/>
              </a:rPr>
              <a:t>Vehicle_Damage</a:t>
            </a:r>
            <a:r>
              <a:rPr lang="en-US" sz="1600" b="1" dirty="0">
                <a:solidFill>
                  <a:schemeClr val="accent5">
                    <a:lumMod val="75000"/>
                  </a:schemeClr>
                </a:solidFill>
                <a:effectLst/>
                <a:latin typeface="Courier New" panose="02070309020205020404" pitchFamily="49" charset="0"/>
              </a:rPr>
              <a:t> 1 = yes, 0= no</a:t>
            </a:r>
          </a:p>
          <a:p>
            <a:r>
              <a:rPr lang="en-US" sz="1600" b="1" dirty="0">
                <a:solidFill>
                  <a:schemeClr val="accent5">
                    <a:lumMod val="75000"/>
                  </a:schemeClr>
                </a:solidFill>
                <a:effectLst/>
                <a:latin typeface="Courier New" panose="02070309020205020404" pitchFamily="49" charset="0"/>
              </a:rPr>
              <a:t>1. 54.1% of males and 45.9% of females are present in cross-sell data set</a:t>
            </a:r>
          </a:p>
          <a:p>
            <a:r>
              <a:rPr lang="en-US" sz="1600" b="1" dirty="0">
                <a:solidFill>
                  <a:schemeClr val="accent5">
                    <a:lumMod val="75000"/>
                  </a:schemeClr>
                </a:solidFill>
                <a:effectLst/>
                <a:latin typeface="Courier New" panose="02070309020205020404" pitchFamily="49" charset="0"/>
              </a:rPr>
              <a:t>2. 99.8% of people have their own dl</a:t>
            </a:r>
          </a:p>
          <a:p>
            <a:r>
              <a:rPr lang="en-US" sz="1600" b="1" dirty="0">
                <a:solidFill>
                  <a:schemeClr val="accent5">
                    <a:lumMod val="75000"/>
                  </a:schemeClr>
                </a:solidFill>
                <a:effectLst/>
                <a:latin typeface="Courier New" panose="02070309020205020404" pitchFamily="49" charset="0"/>
              </a:rPr>
              <a:t>3. more than 50% of people have noted their insurance</a:t>
            </a:r>
          </a:p>
          <a:p>
            <a:r>
              <a:rPr lang="en-US" sz="1600" b="1" dirty="0">
                <a:solidFill>
                  <a:schemeClr val="accent5">
                    <a:lumMod val="75000"/>
                  </a:schemeClr>
                </a:solidFill>
                <a:effectLst/>
                <a:latin typeface="Courier New" panose="02070309020205020404" pitchFamily="49" charset="0"/>
              </a:rPr>
              <a:t>4. 52.6% of vehicles are in between 1 to2 year.</a:t>
            </a:r>
          </a:p>
          <a:p>
            <a:r>
              <a:rPr lang="en-US" sz="1600" b="1" dirty="0">
                <a:solidFill>
                  <a:schemeClr val="accent5">
                    <a:lumMod val="75000"/>
                  </a:schemeClr>
                </a:solidFill>
                <a:effectLst/>
                <a:latin typeface="Courier New" panose="02070309020205020404" pitchFamily="49" charset="0"/>
              </a:rPr>
              <a:t>5. The ratio of damage to vehicles and non-damage to vehicle are approximately the same</a:t>
            </a:r>
          </a:p>
          <a:p>
            <a:r>
              <a:rPr lang="en-US" sz="1600" b="1" dirty="0">
                <a:solidFill>
                  <a:schemeClr val="accent5">
                    <a:lumMod val="75000"/>
                  </a:schemeClr>
                </a:solidFill>
                <a:effectLst/>
                <a:latin typeface="Courier New" panose="02070309020205020404" pitchFamily="49" charset="0"/>
              </a:rPr>
              <a:t>6. 87.6 % of people are not shown their interest in the response of insurance.</a:t>
            </a:r>
          </a:p>
          <a:p>
            <a:endParaRPr lang="en-IN" dirty="0"/>
          </a:p>
        </p:txBody>
      </p:sp>
    </p:spTree>
    <p:extLst>
      <p:ext uri="{BB962C8B-B14F-4D97-AF65-F5344CB8AC3E}">
        <p14:creationId xmlns:p14="http://schemas.microsoft.com/office/powerpoint/2010/main" val="2332447386"/>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804</TotalTime>
  <Words>781</Words>
  <Application>Microsoft Office PowerPoint</Application>
  <PresentationFormat>On-screen Show (16:9)</PresentationFormat>
  <Paragraphs>84</Paragraphs>
  <Slides>20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vt:lpstr>
      <vt:lpstr>Bodoni MT Black</vt:lpstr>
      <vt:lpstr>Courier New</vt:lpstr>
      <vt:lpstr>Wingdings</vt:lpstr>
      <vt:lpstr>-apple-system</vt:lpstr>
      <vt:lpstr>Montserrat</vt:lpstr>
      <vt:lpstr>Roboto</vt:lpstr>
      <vt:lpstr>Simple Light</vt:lpstr>
      <vt:lpstr>           Capstone Project-3                  (SUPERVISED CLASSIFICATION) HEALTH INSURANCE CROSS SELLS PREDICTION INDIVIDUAL PROJECT BISWAJIT GOCHHAYAT        </vt:lpstr>
      <vt:lpstr>   CONTENT</vt:lpstr>
      <vt:lpstr>INTRO TO ML /ML CLASSIFACTION:</vt:lpstr>
      <vt:lpstr>PROBLEM STATEMENT</vt:lpstr>
      <vt:lpstr>DATA SUMMARY:</vt:lpstr>
      <vt:lpstr>DATA DESCRIPTION :</vt:lpstr>
      <vt:lpstr>EXPLORATORY DATA ANALYSIS :</vt:lpstr>
      <vt:lpstr>UNIVARIATE ANALYSIS</vt:lpstr>
      <vt:lpstr>OBSERVATION :</vt:lpstr>
      <vt:lpstr>BIVARIATE ANALYSIS:</vt:lpstr>
      <vt:lpstr>PowerPoint Presentation</vt:lpstr>
      <vt:lpstr>Finding Outliers and Skewness : </vt:lpstr>
      <vt:lpstr>PowerPoint Presentation</vt:lpstr>
      <vt:lpstr>Finding co-relation of column :</vt:lpstr>
      <vt:lpstr>MODELLING :</vt:lpstr>
      <vt:lpstr>FEATURE SELACTION :</vt:lpstr>
      <vt:lpstr>MODELLING :</vt:lpstr>
      <vt:lpstr>BEST PERFORMING MODELS :</vt:lpstr>
      <vt:lpstr>OBSERVATION FOR ML MODEL IMPLEMENTATION: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Project-3                  (SUPERVISED CLASSIFICATION) MOBILE PRICE RANGE PREDICTION  INDIVIDUAL PROJECT Ajit kumar patel</dc:title>
  <dc:creator>Biswajit Gochhayat</dc:creator>
  <cp:lastModifiedBy>Bandana Gochhayat</cp:lastModifiedBy>
  <cp:revision>8</cp:revision>
  <dcterms:modified xsi:type="dcterms:W3CDTF">2022-09-04T07:33:27Z</dcterms:modified>
</cp:coreProperties>
</file>