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8" r:id="rId3"/>
    <p:sldId id="257"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800" b="1" dirty="0">
                <a:solidFill>
                  <a:schemeClr val="lt1"/>
                </a:solidFill>
                <a:latin typeface="Montserrat"/>
                <a:ea typeface="Montserrat"/>
                <a:cs typeface="Montserrat"/>
                <a:sym typeface="Montserrat"/>
              </a:rPr>
              <a:t>HOTEL BOOKING ANALYSIS</a:t>
            </a:r>
            <a:br>
              <a:rPr lang="en-GB" sz="20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(EDA)</a:t>
            </a:r>
            <a:br>
              <a:rPr lang="en-GB" sz="2400" b="1" dirty="0">
                <a:solidFill>
                  <a:schemeClr val="lt1"/>
                </a:solidFill>
                <a:latin typeface="Montserrat"/>
                <a:ea typeface="Montserrat"/>
                <a:cs typeface="Montserrat"/>
                <a:sym typeface="Montserrat"/>
              </a:rPr>
            </a:br>
            <a:br>
              <a:rPr lang="en-GB" sz="2000" b="1" dirty="0">
                <a:solidFill>
                  <a:schemeClr val="lt1"/>
                </a:solidFill>
                <a:latin typeface="Montserrat"/>
                <a:ea typeface="Montserrat"/>
                <a:cs typeface="Montserrat"/>
                <a:sym typeface="Montserrat"/>
              </a:rPr>
            </a:br>
            <a:r>
              <a:rPr lang="en-GB" sz="2000" b="1" dirty="0">
                <a:solidFill>
                  <a:schemeClr val="lt1"/>
                </a:solidFill>
                <a:latin typeface="Montserrat"/>
                <a:ea typeface="Montserrat"/>
                <a:cs typeface="Montserrat"/>
                <a:sym typeface="Montserrat"/>
              </a:rPr>
              <a:t>BISWAJIT GOCHHAYAT</a:t>
            </a: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DACD-4B0A-E60D-EEE8-5FEB944F7B71}"/>
              </a:ext>
            </a:extLst>
          </p:cNvPr>
          <p:cNvSpPr>
            <a:spLocks noGrp="1"/>
          </p:cNvSpPr>
          <p:nvPr>
            <p:ph type="title"/>
          </p:nvPr>
        </p:nvSpPr>
        <p:spPr>
          <a:xfrm>
            <a:off x="0" y="1"/>
            <a:ext cx="8832300" cy="677732"/>
          </a:xfrm>
        </p:spPr>
        <p:txBody>
          <a:bodyPr/>
          <a:lstStyle/>
          <a:p>
            <a:r>
              <a:rPr lang="en-IN" sz="1400" dirty="0">
                <a:solidFill>
                  <a:srgbClr val="002060"/>
                </a:solidFill>
                <a:highlight>
                  <a:srgbClr val="FFFF00"/>
                </a:highlight>
              </a:rPr>
              <a:t>1</a:t>
            </a:r>
            <a:r>
              <a:rPr lang="en-IN" sz="1400" dirty="0">
                <a:solidFill>
                  <a:schemeClr val="tx1"/>
                </a:solidFill>
                <a:highlight>
                  <a:srgbClr val="FFFF00"/>
                </a:highlight>
              </a:rPr>
              <a:t>. Which hotel has the most preferable hotel and find the percentage of cancelation and non-cancellation of each hotel?</a:t>
            </a:r>
            <a:br>
              <a:rPr lang="en-IN" sz="1400" dirty="0">
                <a:solidFill>
                  <a:schemeClr val="tx1"/>
                </a:solidFill>
                <a:highlight>
                  <a:srgbClr val="FFFF00"/>
                </a:highlight>
              </a:rPr>
            </a:br>
            <a:endParaRPr lang="en-IN" sz="1400" dirty="0">
              <a:solidFill>
                <a:schemeClr val="tx1"/>
              </a:solidFill>
              <a:highlight>
                <a:srgbClr val="FFFF00"/>
              </a:highlight>
            </a:endParaRPr>
          </a:p>
        </p:txBody>
      </p:sp>
      <p:sp>
        <p:nvSpPr>
          <p:cNvPr id="3" name="Text Placeholder 2">
            <a:extLst>
              <a:ext uri="{FF2B5EF4-FFF2-40B4-BE49-F238E27FC236}">
                <a16:creationId xmlns:a16="http://schemas.microsoft.com/office/drawing/2014/main" id="{2D12636F-44DA-ED72-D2DF-DDC447EFB823}"/>
              </a:ext>
            </a:extLst>
          </p:cNvPr>
          <p:cNvSpPr>
            <a:spLocks noGrp="1"/>
          </p:cNvSpPr>
          <p:nvPr>
            <p:ph type="body" idx="1"/>
          </p:nvPr>
        </p:nvSpPr>
        <p:spPr>
          <a:xfrm>
            <a:off x="43868" y="1152475"/>
            <a:ext cx="3991358" cy="3991024"/>
          </a:xfrm>
        </p:spPr>
        <p:txBody>
          <a:bodyPr/>
          <a:lstStyle/>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pPr marL="139700" indent="0">
              <a:buNone/>
            </a:pPr>
            <a:r>
              <a:rPr lang="en-IN" b="1" u="sng" dirty="0">
                <a:solidFill>
                  <a:schemeClr val="bg2">
                    <a:lumMod val="50000"/>
                  </a:schemeClr>
                </a:solidFill>
                <a:highlight>
                  <a:srgbClr val="000000"/>
                </a:highlight>
                <a:latin typeface="Roboto" panose="02000000000000000000" pitchFamily="2" charset="0"/>
              </a:rPr>
              <a:t>Observation</a:t>
            </a:r>
            <a:r>
              <a:rPr lang="en-US" b="1" i="0" dirty="0">
                <a:solidFill>
                  <a:srgbClr val="D5D5D5"/>
                </a:solidFill>
                <a:effectLst/>
                <a:latin typeface="Roboto" panose="02000000000000000000" pitchFamily="2" charset="0"/>
              </a:rPr>
              <a:t>: </a:t>
            </a:r>
            <a:r>
              <a:rPr lang="en-US" b="0" i="0" dirty="0">
                <a:solidFill>
                  <a:schemeClr val="accent5">
                    <a:lumMod val="75000"/>
                  </a:schemeClr>
                </a:solidFill>
                <a:effectLst/>
                <a:latin typeface="Roboto" panose="02000000000000000000" pitchFamily="2" charset="0"/>
              </a:rPr>
              <a:t>Out of all bookings 66.4 % of bookings are for a city hotel and the cancelation rate is also high and 33.6 % of bookings are for resort hotels and the cancelation rate is low as compared to city hotels.</a:t>
            </a:r>
          </a:p>
          <a:p>
            <a:pPr marL="139700" indent="0">
              <a:buNone/>
            </a:pPr>
            <a:endParaRPr lang="en-IN" sz="1400" dirty="0">
              <a:solidFill>
                <a:srgbClr val="002060"/>
              </a:solidFill>
            </a:endParaRPr>
          </a:p>
          <a:p>
            <a:pPr marL="139700" indent="0">
              <a:buNone/>
            </a:pPr>
            <a:endParaRPr lang="en-IN" u="sng" dirty="0">
              <a:solidFill>
                <a:schemeClr val="accent2"/>
              </a:solidFill>
              <a:highlight>
                <a:srgbClr val="000000"/>
              </a:highlight>
            </a:endParaRPr>
          </a:p>
          <a:p>
            <a:r>
              <a:rPr lang="en-IN" dirty="0"/>
              <a:t>                                                                                       </a:t>
            </a:r>
          </a:p>
        </p:txBody>
      </p:sp>
      <p:sp>
        <p:nvSpPr>
          <p:cNvPr id="4" name="Text Placeholder 3">
            <a:extLst>
              <a:ext uri="{FF2B5EF4-FFF2-40B4-BE49-F238E27FC236}">
                <a16:creationId xmlns:a16="http://schemas.microsoft.com/office/drawing/2014/main" id="{078F9ABF-24EE-1474-0CF6-18B5E5176842}"/>
              </a:ext>
            </a:extLst>
          </p:cNvPr>
          <p:cNvSpPr>
            <a:spLocks noGrp="1"/>
          </p:cNvSpPr>
          <p:nvPr>
            <p:ph type="body" idx="2"/>
          </p:nvPr>
        </p:nvSpPr>
        <p:spPr/>
        <p:txBody>
          <a:bodyPr/>
          <a:lstStyle/>
          <a:p>
            <a:endParaRPr lang="en-IN" dirty="0"/>
          </a:p>
        </p:txBody>
      </p:sp>
      <p:pic>
        <p:nvPicPr>
          <p:cNvPr id="6" name="Picture 5">
            <a:extLst>
              <a:ext uri="{FF2B5EF4-FFF2-40B4-BE49-F238E27FC236}">
                <a16:creationId xmlns:a16="http://schemas.microsoft.com/office/drawing/2014/main" id="{2A28A08F-C7EA-4187-2EB4-03ED719903C8}"/>
              </a:ext>
            </a:extLst>
          </p:cNvPr>
          <p:cNvPicPr>
            <a:picLocks noChangeAspect="1"/>
          </p:cNvPicPr>
          <p:nvPr/>
        </p:nvPicPr>
        <p:blipFill>
          <a:blip r:embed="rId2"/>
          <a:stretch>
            <a:fillRect/>
          </a:stretch>
        </p:blipFill>
        <p:spPr>
          <a:xfrm>
            <a:off x="311699" y="345057"/>
            <a:ext cx="3483923" cy="2977922"/>
          </a:xfrm>
          <a:prstGeom prst="rect">
            <a:avLst/>
          </a:prstGeom>
        </p:spPr>
      </p:pic>
      <p:pic>
        <p:nvPicPr>
          <p:cNvPr id="8" name="Picture 7">
            <a:extLst>
              <a:ext uri="{FF2B5EF4-FFF2-40B4-BE49-F238E27FC236}">
                <a16:creationId xmlns:a16="http://schemas.microsoft.com/office/drawing/2014/main" id="{170228A6-607A-4580-6619-0E89854BE752}"/>
              </a:ext>
            </a:extLst>
          </p:cNvPr>
          <p:cNvPicPr>
            <a:picLocks noChangeAspect="1"/>
          </p:cNvPicPr>
          <p:nvPr/>
        </p:nvPicPr>
        <p:blipFill>
          <a:blip r:embed="rId3"/>
          <a:stretch>
            <a:fillRect/>
          </a:stretch>
        </p:blipFill>
        <p:spPr>
          <a:xfrm>
            <a:off x="4335602" y="678084"/>
            <a:ext cx="4586683" cy="4365181"/>
          </a:xfrm>
          <a:prstGeom prst="rect">
            <a:avLst/>
          </a:prstGeom>
        </p:spPr>
      </p:pic>
    </p:spTree>
    <p:extLst>
      <p:ext uri="{BB962C8B-B14F-4D97-AF65-F5344CB8AC3E}">
        <p14:creationId xmlns:p14="http://schemas.microsoft.com/office/powerpoint/2010/main" val="332178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7A29-FC5D-335A-B9A9-A1415C94FA84}"/>
              </a:ext>
            </a:extLst>
          </p:cNvPr>
          <p:cNvSpPr>
            <a:spLocks noGrp="1"/>
          </p:cNvSpPr>
          <p:nvPr>
            <p:ph type="title"/>
          </p:nvPr>
        </p:nvSpPr>
        <p:spPr>
          <a:xfrm>
            <a:off x="311700" y="100780"/>
            <a:ext cx="8520600" cy="572700"/>
          </a:xfrm>
        </p:spPr>
        <p:txBody>
          <a:bodyPr/>
          <a:lstStyle/>
          <a:p>
            <a:r>
              <a:rPr lang="en-IN" sz="2800" dirty="0">
                <a:solidFill>
                  <a:schemeClr val="tx1"/>
                </a:solidFill>
                <a:highlight>
                  <a:srgbClr val="FFFF00"/>
                </a:highlight>
              </a:rPr>
              <a:t>Which hotel has the most repeated guests?</a:t>
            </a:r>
            <a:br>
              <a:rPr lang="en-IN" sz="2800" dirty="0">
                <a:solidFill>
                  <a:srgbClr val="002060"/>
                </a:solidFill>
              </a:rPr>
            </a:br>
            <a:endParaRPr lang="en-IN" dirty="0"/>
          </a:p>
        </p:txBody>
      </p:sp>
      <p:sp>
        <p:nvSpPr>
          <p:cNvPr id="3" name="Text Placeholder 2">
            <a:extLst>
              <a:ext uri="{FF2B5EF4-FFF2-40B4-BE49-F238E27FC236}">
                <a16:creationId xmlns:a16="http://schemas.microsoft.com/office/drawing/2014/main" id="{CEAC180C-3802-D443-B5CE-12C1409D1167}"/>
              </a:ext>
            </a:extLst>
          </p:cNvPr>
          <p:cNvSpPr>
            <a:spLocks noGrp="1"/>
          </p:cNvSpPr>
          <p:nvPr>
            <p:ph type="body" idx="1"/>
          </p:nvPr>
        </p:nvSpPr>
        <p:spPr>
          <a:xfrm>
            <a:off x="311700" y="849854"/>
            <a:ext cx="3999900" cy="3719021"/>
          </a:xfrm>
        </p:spPr>
        <p:txBody>
          <a:bodyPr/>
          <a:lstStyle/>
          <a:p>
            <a:pPr>
              <a:buClr>
                <a:schemeClr val="accent2"/>
              </a:buClr>
              <a:buFont typeface="Wingdings" panose="05000000000000000000" pitchFamily="2" charset="2"/>
              <a:buChar char="§"/>
            </a:pPr>
            <a:r>
              <a:rPr lang="en-IN" b="1" dirty="0">
                <a:solidFill>
                  <a:schemeClr val="accent5">
                    <a:lumMod val="75000"/>
                  </a:schemeClr>
                </a:solidFill>
              </a:rPr>
              <a:t>Both hotels have a very small number of booking from old customers</a:t>
            </a:r>
            <a:r>
              <a:rPr lang="en-IN" dirty="0">
                <a:solidFill>
                  <a:schemeClr val="accent5">
                    <a:lumMod val="75000"/>
                  </a:schemeClr>
                </a:solidFill>
              </a:rPr>
              <a:t>.</a:t>
            </a:r>
          </a:p>
          <a:p>
            <a:pPr>
              <a:buClr>
                <a:schemeClr val="accent2"/>
              </a:buClr>
              <a:buFont typeface="Wingdings" panose="05000000000000000000" pitchFamily="2" charset="2"/>
              <a:buChar char="§"/>
            </a:pPr>
            <a:r>
              <a:rPr lang="en-US" b="1" dirty="0">
                <a:solidFill>
                  <a:schemeClr val="accent5">
                    <a:lumMod val="75000"/>
                  </a:schemeClr>
                </a:solidFill>
              </a:rPr>
              <a:t>                                                                          In City Hotel 2032 (2.56%) and in Resort Hotel 1778 (4.43%)guests visited more than once which shows the overall service of the hotels was good</a:t>
            </a:r>
            <a:r>
              <a:rPr lang="en-US" b="1" dirty="0"/>
              <a:t>.</a:t>
            </a:r>
            <a:endParaRPr lang="en-IN" b="1" dirty="0"/>
          </a:p>
          <a:p>
            <a:pPr marL="139700" indent="0">
              <a:buClr>
                <a:schemeClr val="accent2"/>
              </a:buClr>
              <a:buNone/>
            </a:pPr>
            <a:r>
              <a:rPr lang="en-US" b="1" dirty="0"/>
              <a:t>.</a:t>
            </a:r>
            <a:endParaRPr lang="en-IN" b="1" dirty="0"/>
          </a:p>
          <a:p>
            <a:endParaRPr lang="en-IN" dirty="0"/>
          </a:p>
        </p:txBody>
      </p:sp>
      <p:sp>
        <p:nvSpPr>
          <p:cNvPr id="4" name="Text Placeholder 3">
            <a:extLst>
              <a:ext uri="{FF2B5EF4-FFF2-40B4-BE49-F238E27FC236}">
                <a16:creationId xmlns:a16="http://schemas.microsoft.com/office/drawing/2014/main" id="{0B88906F-2459-8757-2FA8-ECBBAFCE1641}"/>
              </a:ext>
            </a:extLst>
          </p:cNvPr>
          <p:cNvSpPr>
            <a:spLocks noGrp="1"/>
          </p:cNvSpPr>
          <p:nvPr>
            <p:ph type="body" idx="2"/>
          </p:nvPr>
        </p:nvSpPr>
        <p:spPr>
          <a:xfrm>
            <a:off x="5456690" y="1277037"/>
            <a:ext cx="3235835" cy="2757081"/>
          </a:xfrm>
        </p:spPr>
        <p:txBody>
          <a:bodyPr/>
          <a:lstStyle/>
          <a:p>
            <a:endParaRPr lang="en-IN" dirty="0"/>
          </a:p>
        </p:txBody>
      </p:sp>
      <p:pic>
        <p:nvPicPr>
          <p:cNvPr id="6" name="Picture 5">
            <a:extLst>
              <a:ext uri="{FF2B5EF4-FFF2-40B4-BE49-F238E27FC236}">
                <a16:creationId xmlns:a16="http://schemas.microsoft.com/office/drawing/2014/main" id="{6A890581-03AB-4BAA-D02C-E472246C9B30}"/>
              </a:ext>
            </a:extLst>
          </p:cNvPr>
          <p:cNvPicPr>
            <a:picLocks noChangeAspect="1"/>
          </p:cNvPicPr>
          <p:nvPr/>
        </p:nvPicPr>
        <p:blipFill>
          <a:blip r:embed="rId2"/>
          <a:stretch>
            <a:fillRect/>
          </a:stretch>
        </p:blipFill>
        <p:spPr>
          <a:xfrm>
            <a:off x="4542016" y="1109382"/>
            <a:ext cx="4601984" cy="3719021"/>
          </a:xfrm>
          <a:prstGeom prst="rect">
            <a:avLst/>
          </a:prstGeom>
        </p:spPr>
      </p:pic>
    </p:spTree>
    <p:extLst>
      <p:ext uri="{BB962C8B-B14F-4D97-AF65-F5344CB8AC3E}">
        <p14:creationId xmlns:p14="http://schemas.microsoft.com/office/powerpoint/2010/main" val="16538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2A28-FB97-E2AF-C414-1A2FC6F42FE2}"/>
              </a:ext>
            </a:extLst>
          </p:cNvPr>
          <p:cNvSpPr>
            <a:spLocks noGrp="1"/>
          </p:cNvSpPr>
          <p:nvPr>
            <p:ph type="title"/>
          </p:nvPr>
        </p:nvSpPr>
        <p:spPr>
          <a:xfrm>
            <a:off x="171850" y="110645"/>
            <a:ext cx="8520600" cy="916728"/>
          </a:xfrm>
        </p:spPr>
        <p:txBody>
          <a:bodyPr/>
          <a:lstStyle/>
          <a:p>
            <a:r>
              <a:rPr lang="en-IN" sz="2000" dirty="0">
                <a:solidFill>
                  <a:schemeClr val="tx1"/>
                </a:solidFill>
                <a:highlight>
                  <a:srgbClr val="FFFF00"/>
                </a:highlight>
              </a:rPr>
              <a:t>Which hotel has more number of stays on a weekend and also the maximum number of stays on weeknights?</a:t>
            </a:r>
            <a:br>
              <a:rPr lang="en-IN" sz="2000" dirty="0">
                <a:solidFill>
                  <a:srgbClr val="002060"/>
                </a:solidFill>
              </a:rPr>
            </a:br>
            <a:endParaRPr lang="en-IN" sz="2000" dirty="0">
              <a:solidFill>
                <a:schemeClr val="tx1"/>
              </a:solidFill>
              <a:highlight>
                <a:srgbClr val="FFFF00"/>
              </a:highlight>
            </a:endParaRPr>
          </a:p>
        </p:txBody>
      </p:sp>
      <p:sp>
        <p:nvSpPr>
          <p:cNvPr id="3" name="Text Placeholder 2">
            <a:extLst>
              <a:ext uri="{FF2B5EF4-FFF2-40B4-BE49-F238E27FC236}">
                <a16:creationId xmlns:a16="http://schemas.microsoft.com/office/drawing/2014/main" id="{2615EA31-C226-FCF9-7843-0E4D2134125B}"/>
              </a:ext>
            </a:extLst>
          </p:cNvPr>
          <p:cNvSpPr>
            <a:spLocks noGrp="1"/>
          </p:cNvSpPr>
          <p:nvPr>
            <p:ph type="body" idx="1"/>
          </p:nvPr>
        </p:nvSpPr>
        <p:spPr>
          <a:xfrm>
            <a:off x="171850" y="718527"/>
            <a:ext cx="3999900" cy="4304404"/>
          </a:xfrm>
        </p:spPr>
        <p:txBody>
          <a:bodyPr/>
          <a:lstStyle/>
          <a:p>
            <a:pPr>
              <a:buClr>
                <a:schemeClr val="accent2"/>
              </a:buClr>
              <a:buFont typeface="Wingdings" panose="05000000000000000000" pitchFamily="2" charset="2"/>
              <a:buChar char="Ø"/>
            </a:pPr>
            <a:endParaRPr lang="en-IN" dirty="0"/>
          </a:p>
          <a:p>
            <a:pPr marL="139700" indent="0">
              <a:buClr>
                <a:schemeClr val="accent2"/>
              </a:buClr>
              <a:buNone/>
            </a:pPr>
            <a:endParaRPr lang="en-IN" dirty="0"/>
          </a:p>
          <a:p>
            <a:pPr marL="139700" indent="0">
              <a:buClr>
                <a:schemeClr val="accent2"/>
              </a:buClr>
              <a:buNone/>
            </a:pPr>
            <a:endParaRPr lang="en-IN" dirty="0"/>
          </a:p>
          <a:p>
            <a:pPr marL="139700" indent="0">
              <a:buClr>
                <a:schemeClr val="accent2"/>
              </a:buClr>
              <a:buNone/>
            </a:pPr>
            <a:endParaRPr lang="en-IN" dirty="0"/>
          </a:p>
          <a:p>
            <a:pPr marL="139700" indent="0">
              <a:buClr>
                <a:schemeClr val="accent2"/>
              </a:buClr>
              <a:buNone/>
            </a:pPr>
            <a:endParaRPr lang="en-IN" dirty="0"/>
          </a:p>
          <a:p>
            <a:pPr marL="139700" indent="0">
              <a:buClr>
                <a:schemeClr val="accent2"/>
              </a:buClr>
              <a:buNone/>
            </a:pPr>
            <a:endParaRPr lang="en-IN" dirty="0"/>
          </a:p>
          <a:p>
            <a:pPr marL="139700" indent="0">
              <a:buClr>
                <a:schemeClr val="accent2"/>
              </a:buClr>
              <a:buNone/>
            </a:pPr>
            <a:endParaRPr lang="en-IN" dirty="0"/>
          </a:p>
          <a:p>
            <a:pPr marL="139700" indent="0">
              <a:buClr>
                <a:schemeClr val="accent2"/>
              </a:buClr>
              <a:buNone/>
            </a:pPr>
            <a:endParaRPr lang="en-IN" dirty="0"/>
          </a:p>
          <a:p>
            <a:pPr marL="139700" indent="0">
              <a:buClr>
                <a:schemeClr val="accent2"/>
              </a:buClr>
              <a:buNone/>
            </a:pPr>
            <a:endParaRPr lang="en-IN" dirty="0"/>
          </a:p>
          <a:p>
            <a:pPr marL="139700" indent="0">
              <a:buClr>
                <a:schemeClr val="accent2"/>
              </a:buClr>
              <a:buNone/>
            </a:pPr>
            <a:endParaRPr lang="en-IN" dirty="0"/>
          </a:p>
          <a:p>
            <a:pPr marL="139700" indent="0">
              <a:buClr>
                <a:schemeClr val="accent2"/>
              </a:buClr>
              <a:buNone/>
            </a:pPr>
            <a:endParaRPr lang="en-IN" dirty="0"/>
          </a:p>
          <a:p>
            <a:pPr marL="139700" indent="0">
              <a:buClr>
                <a:schemeClr val="accent2"/>
              </a:buClr>
              <a:buNone/>
            </a:pPr>
            <a:endParaRPr lang="en-IN" dirty="0"/>
          </a:p>
          <a:p>
            <a:pPr marL="139700" indent="0">
              <a:buClr>
                <a:schemeClr val="accent2"/>
              </a:buClr>
              <a:buNone/>
            </a:pPr>
            <a:endParaRPr lang="en-IN" dirty="0"/>
          </a:p>
          <a:p>
            <a:pPr marL="139700" indent="0">
              <a:buClr>
                <a:schemeClr val="accent2"/>
              </a:buClr>
              <a:buNone/>
            </a:pPr>
            <a:endParaRPr lang="en-IN" dirty="0"/>
          </a:p>
          <a:p>
            <a:pPr marL="139700" indent="0">
              <a:buClr>
                <a:schemeClr val="accent2"/>
              </a:buClr>
              <a:buNone/>
            </a:pPr>
            <a:endParaRPr lang="en-IN" dirty="0"/>
          </a:p>
          <a:p>
            <a:pPr marL="139700" indent="0">
              <a:buClr>
                <a:schemeClr val="accent2"/>
              </a:buClr>
              <a:buNone/>
            </a:pPr>
            <a:endParaRPr lang="en-IN" dirty="0"/>
          </a:p>
        </p:txBody>
      </p:sp>
      <p:sp>
        <p:nvSpPr>
          <p:cNvPr id="4" name="Text Placeholder 3">
            <a:extLst>
              <a:ext uri="{FF2B5EF4-FFF2-40B4-BE49-F238E27FC236}">
                <a16:creationId xmlns:a16="http://schemas.microsoft.com/office/drawing/2014/main" id="{4791329C-C77C-068F-2D7D-065E36338F7F}"/>
              </a:ext>
            </a:extLst>
          </p:cNvPr>
          <p:cNvSpPr>
            <a:spLocks noGrp="1"/>
          </p:cNvSpPr>
          <p:nvPr>
            <p:ph type="body" idx="2"/>
          </p:nvPr>
        </p:nvSpPr>
        <p:spPr>
          <a:xfrm>
            <a:off x="5023821" y="1516828"/>
            <a:ext cx="4117964" cy="2431228"/>
          </a:xfrm>
        </p:spPr>
        <p:txBody>
          <a:bodyPr/>
          <a:lstStyle/>
          <a:p>
            <a:endParaRPr lang="en-IN" dirty="0"/>
          </a:p>
        </p:txBody>
      </p:sp>
      <p:pic>
        <p:nvPicPr>
          <p:cNvPr id="6" name="Picture 5">
            <a:extLst>
              <a:ext uri="{FF2B5EF4-FFF2-40B4-BE49-F238E27FC236}">
                <a16:creationId xmlns:a16="http://schemas.microsoft.com/office/drawing/2014/main" id="{F3DC7826-E775-91C9-D87A-29C71E68171E}"/>
              </a:ext>
            </a:extLst>
          </p:cNvPr>
          <p:cNvPicPr>
            <a:picLocks noChangeAspect="1"/>
          </p:cNvPicPr>
          <p:nvPr/>
        </p:nvPicPr>
        <p:blipFill>
          <a:blip r:embed="rId2"/>
          <a:stretch>
            <a:fillRect/>
          </a:stretch>
        </p:blipFill>
        <p:spPr>
          <a:xfrm>
            <a:off x="-290456" y="1395098"/>
            <a:ext cx="4451450" cy="2951262"/>
          </a:xfrm>
          <a:prstGeom prst="rect">
            <a:avLst/>
          </a:prstGeom>
        </p:spPr>
      </p:pic>
      <p:pic>
        <p:nvPicPr>
          <p:cNvPr id="8" name="Picture 7">
            <a:extLst>
              <a:ext uri="{FF2B5EF4-FFF2-40B4-BE49-F238E27FC236}">
                <a16:creationId xmlns:a16="http://schemas.microsoft.com/office/drawing/2014/main" id="{453EBCFD-7961-B664-98F4-4AAAEE19B8A1}"/>
              </a:ext>
            </a:extLst>
          </p:cNvPr>
          <p:cNvPicPr>
            <a:picLocks noChangeAspect="1"/>
          </p:cNvPicPr>
          <p:nvPr/>
        </p:nvPicPr>
        <p:blipFill>
          <a:blip r:embed="rId3"/>
          <a:stretch>
            <a:fillRect/>
          </a:stretch>
        </p:blipFill>
        <p:spPr>
          <a:xfrm>
            <a:off x="4171750" y="1433914"/>
            <a:ext cx="4970035" cy="2951262"/>
          </a:xfrm>
          <a:prstGeom prst="rect">
            <a:avLst/>
          </a:prstGeom>
        </p:spPr>
      </p:pic>
      <p:pic>
        <p:nvPicPr>
          <p:cNvPr id="10" name="Picture 9">
            <a:extLst>
              <a:ext uri="{FF2B5EF4-FFF2-40B4-BE49-F238E27FC236}">
                <a16:creationId xmlns:a16="http://schemas.microsoft.com/office/drawing/2014/main" id="{CF808914-30FC-3B2B-11A0-D92DA35C248C}"/>
              </a:ext>
            </a:extLst>
          </p:cNvPr>
          <p:cNvPicPr>
            <a:picLocks noChangeAspect="1"/>
          </p:cNvPicPr>
          <p:nvPr/>
        </p:nvPicPr>
        <p:blipFill>
          <a:blip r:embed="rId4"/>
          <a:stretch>
            <a:fillRect/>
          </a:stretch>
        </p:blipFill>
        <p:spPr>
          <a:xfrm>
            <a:off x="588289" y="4447359"/>
            <a:ext cx="7687722" cy="493819"/>
          </a:xfrm>
          <a:prstGeom prst="rect">
            <a:avLst/>
          </a:prstGeom>
        </p:spPr>
      </p:pic>
    </p:spTree>
    <p:extLst>
      <p:ext uri="{BB962C8B-B14F-4D97-AF65-F5344CB8AC3E}">
        <p14:creationId xmlns:p14="http://schemas.microsoft.com/office/powerpoint/2010/main" val="148566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AF33-0630-BED6-9750-DEA25E7147D6}"/>
              </a:ext>
            </a:extLst>
          </p:cNvPr>
          <p:cNvSpPr>
            <a:spLocks noGrp="1"/>
          </p:cNvSpPr>
          <p:nvPr>
            <p:ph type="title"/>
          </p:nvPr>
        </p:nvSpPr>
        <p:spPr>
          <a:xfrm>
            <a:off x="107576" y="139849"/>
            <a:ext cx="8724724" cy="742278"/>
          </a:xfrm>
        </p:spPr>
        <p:txBody>
          <a:bodyPr/>
          <a:lstStyle/>
          <a:p>
            <a:r>
              <a:rPr lang="en-IN" sz="1800" dirty="0">
                <a:solidFill>
                  <a:schemeClr val="tx1"/>
                </a:solidFill>
                <a:highlight>
                  <a:srgbClr val="FFFF00"/>
                </a:highlight>
              </a:rPr>
              <a:t>In which month the reservation is peak or lowest, and what is the busiest months for hotel and resorts?</a:t>
            </a:r>
            <a:br>
              <a:rPr lang="en-IN" sz="1800" dirty="0">
                <a:solidFill>
                  <a:schemeClr val="tx1"/>
                </a:solidFill>
                <a:highlight>
                  <a:srgbClr val="FFFF00"/>
                </a:highlight>
              </a:rPr>
            </a:br>
            <a:endParaRPr lang="en-IN" sz="1800" dirty="0">
              <a:solidFill>
                <a:schemeClr val="tx1"/>
              </a:solidFill>
              <a:highlight>
                <a:srgbClr val="FFFF00"/>
              </a:highlight>
            </a:endParaRPr>
          </a:p>
        </p:txBody>
      </p:sp>
      <p:sp>
        <p:nvSpPr>
          <p:cNvPr id="3" name="Text Placeholder 2">
            <a:extLst>
              <a:ext uri="{FF2B5EF4-FFF2-40B4-BE49-F238E27FC236}">
                <a16:creationId xmlns:a16="http://schemas.microsoft.com/office/drawing/2014/main" id="{5F31770C-BF11-1974-27A7-866EF5B274FD}"/>
              </a:ext>
            </a:extLst>
          </p:cNvPr>
          <p:cNvSpPr>
            <a:spLocks noGrp="1"/>
          </p:cNvSpPr>
          <p:nvPr>
            <p:ph type="body" idx="1"/>
          </p:nvPr>
        </p:nvSpPr>
        <p:spPr>
          <a:xfrm>
            <a:off x="204122" y="882127"/>
            <a:ext cx="3643259" cy="4261373"/>
          </a:xfrm>
        </p:spPr>
        <p:txBody>
          <a:bodyPr/>
          <a:lstStyle/>
          <a:p>
            <a:r>
              <a:rPr lang="en-US" sz="1800" b="0" i="0" dirty="0">
                <a:solidFill>
                  <a:schemeClr val="accent2"/>
                </a:solidFill>
                <a:effectLst/>
                <a:latin typeface="Roboto" panose="02000000000000000000" pitchFamily="2" charset="0"/>
              </a:rPr>
              <a:t>In the case of city hotels, months with high bookings (May, June, September, October) also witnessed more cancellations. Guest numbers for the Resort hotel go down slightly from June to September through variations in bookings and cancellations are less in the case of the resort hotel. Both hotels have the fewest guests during the winter</a:t>
            </a:r>
            <a:r>
              <a:rPr lang="en-US" b="0" i="0" dirty="0">
                <a:solidFill>
                  <a:srgbClr val="212121"/>
                </a:solidFill>
                <a:effectLst/>
                <a:latin typeface="Roboto" panose="02000000000000000000" pitchFamily="2" charset="0"/>
              </a:rPr>
              <a:t>.</a:t>
            </a:r>
            <a:endParaRPr lang="en-IN" b="1" dirty="0"/>
          </a:p>
        </p:txBody>
      </p:sp>
      <p:sp>
        <p:nvSpPr>
          <p:cNvPr id="4" name="Text Placeholder 3">
            <a:extLst>
              <a:ext uri="{FF2B5EF4-FFF2-40B4-BE49-F238E27FC236}">
                <a16:creationId xmlns:a16="http://schemas.microsoft.com/office/drawing/2014/main" id="{63CC4996-76C1-B742-5B30-FF71CCD58317}"/>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C010DA9D-318B-140B-19FA-69B52DEA0875}"/>
              </a:ext>
            </a:extLst>
          </p:cNvPr>
          <p:cNvPicPr>
            <a:picLocks noChangeAspect="1"/>
          </p:cNvPicPr>
          <p:nvPr/>
        </p:nvPicPr>
        <p:blipFill>
          <a:blip r:embed="rId2"/>
          <a:stretch>
            <a:fillRect/>
          </a:stretch>
        </p:blipFill>
        <p:spPr>
          <a:xfrm>
            <a:off x="3470863" y="734041"/>
            <a:ext cx="5626250" cy="4537205"/>
          </a:xfrm>
          <a:prstGeom prst="rect">
            <a:avLst/>
          </a:prstGeom>
        </p:spPr>
      </p:pic>
    </p:spTree>
    <p:extLst>
      <p:ext uri="{BB962C8B-B14F-4D97-AF65-F5344CB8AC3E}">
        <p14:creationId xmlns:p14="http://schemas.microsoft.com/office/powerpoint/2010/main" val="293654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1640-5235-AADF-90D7-BDC195DE23ED}"/>
              </a:ext>
            </a:extLst>
          </p:cNvPr>
          <p:cNvSpPr>
            <a:spLocks noGrp="1"/>
          </p:cNvSpPr>
          <p:nvPr>
            <p:ph type="title"/>
          </p:nvPr>
        </p:nvSpPr>
        <p:spPr>
          <a:xfrm>
            <a:off x="86061" y="96819"/>
            <a:ext cx="8617148" cy="710005"/>
          </a:xfrm>
        </p:spPr>
        <p:txBody>
          <a:bodyPr/>
          <a:lstStyle/>
          <a:p>
            <a:r>
              <a:rPr lang="en-IN" sz="1800" dirty="0">
                <a:solidFill>
                  <a:schemeClr val="tx1"/>
                </a:solidFill>
                <a:highlight>
                  <a:srgbClr val="FFFF00"/>
                </a:highlight>
              </a:rPr>
              <a:t>In which country does the most number of guests come and Which country makes the most hotel booking cancelation?</a:t>
            </a:r>
            <a:br>
              <a:rPr lang="en-IN" sz="1800" dirty="0">
                <a:solidFill>
                  <a:srgbClr val="002060"/>
                </a:solidFill>
                <a:highlight>
                  <a:srgbClr val="FFFF00"/>
                </a:highlight>
              </a:rPr>
            </a:br>
            <a:endParaRPr lang="en-IN" sz="1800" dirty="0">
              <a:highlight>
                <a:srgbClr val="FFFF00"/>
              </a:highlight>
            </a:endParaRPr>
          </a:p>
        </p:txBody>
      </p:sp>
      <p:sp>
        <p:nvSpPr>
          <p:cNvPr id="3" name="Text Placeholder 2">
            <a:extLst>
              <a:ext uri="{FF2B5EF4-FFF2-40B4-BE49-F238E27FC236}">
                <a16:creationId xmlns:a16="http://schemas.microsoft.com/office/drawing/2014/main" id="{29DE774F-97CF-6E60-EE63-C517CE2F6756}"/>
              </a:ext>
            </a:extLst>
          </p:cNvPr>
          <p:cNvSpPr>
            <a:spLocks noGrp="1"/>
          </p:cNvSpPr>
          <p:nvPr>
            <p:ph type="body" idx="1"/>
          </p:nvPr>
        </p:nvSpPr>
        <p:spPr>
          <a:xfrm>
            <a:off x="0" y="948906"/>
            <a:ext cx="4311600" cy="4097775"/>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39700" indent="0">
              <a:buNone/>
            </a:pPr>
            <a:r>
              <a:rPr lang="en-US" b="0" i="0" dirty="0">
                <a:solidFill>
                  <a:srgbClr val="212121"/>
                </a:solidFill>
                <a:effectLst/>
                <a:latin typeface="Roboto" panose="02000000000000000000" pitchFamily="2" charset="0"/>
              </a:rPr>
              <a:t>Observation: Most of the foreigners are coming from Portugal.</a:t>
            </a:r>
            <a:endParaRPr lang="en-IN" dirty="0"/>
          </a:p>
        </p:txBody>
      </p:sp>
      <p:sp>
        <p:nvSpPr>
          <p:cNvPr id="4" name="Text Placeholder 3">
            <a:extLst>
              <a:ext uri="{FF2B5EF4-FFF2-40B4-BE49-F238E27FC236}">
                <a16:creationId xmlns:a16="http://schemas.microsoft.com/office/drawing/2014/main" id="{76376E0D-EC67-F394-D109-AAFD64E346B9}"/>
              </a:ext>
            </a:extLst>
          </p:cNvPr>
          <p:cNvSpPr>
            <a:spLocks noGrp="1"/>
          </p:cNvSpPr>
          <p:nvPr>
            <p:ph type="body" idx="2"/>
          </p:nvPr>
        </p:nvSpPr>
        <p:spPr>
          <a:xfrm>
            <a:off x="4832402" y="1249294"/>
            <a:ext cx="3999900" cy="3894206"/>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39700" indent="0">
              <a:buNone/>
            </a:pPr>
            <a:r>
              <a:rPr lang="en-US" b="0" i="0" dirty="0">
                <a:solidFill>
                  <a:srgbClr val="212121"/>
                </a:solidFill>
                <a:effectLst/>
                <a:latin typeface="Roboto" panose="02000000000000000000" pitchFamily="2" charset="0"/>
              </a:rPr>
              <a:t>Observation: AGO (Angola) ,ARG(Argentina) makes the most cancelation hotels.</a:t>
            </a:r>
            <a:endParaRPr lang="en-IN" dirty="0"/>
          </a:p>
        </p:txBody>
      </p:sp>
      <p:pic>
        <p:nvPicPr>
          <p:cNvPr id="6" name="Picture 5">
            <a:extLst>
              <a:ext uri="{FF2B5EF4-FFF2-40B4-BE49-F238E27FC236}">
                <a16:creationId xmlns:a16="http://schemas.microsoft.com/office/drawing/2014/main" id="{8C13E1FA-5F5A-E08D-4001-4A557C8DB6EE}"/>
              </a:ext>
            </a:extLst>
          </p:cNvPr>
          <p:cNvPicPr>
            <a:picLocks noChangeAspect="1"/>
          </p:cNvPicPr>
          <p:nvPr/>
        </p:nvPicPr>
        <p:blipFill>
          <a:blip r:embed="rId2"/>
          <a:stretch>
            <a:fillRect/>
          </a:stretch>
        </p:blipFill>
        <p:spPr>
          <a:xfrm>
            <a:off x="86061" y="948906"/>
            <a:ext cx="4141235" cy="2861534"/>
          </a:xfrm>
          <a:prstGeom prst="rect">
            <a:avLst/>
          </a:prstGeom>
        </p:spPr>
      </p:pic>
      <p:pic>
        <p:nvPicPr>
          <p:cNvPr id="8" name="Picture 7">
            <a:extLst>
              <a:ext uri="{FF2B5EF4-FFF2-40B4-BE49-F238E27FC236}">
                <a16:creationId xmlns:a16="http://schemas.microsoft.com/office/drawing/2014/main" id="{AD648021-9C66-516F-63E2-87897032DEC8}"/>
              </a:ext>
            </a:extLst>
          </p:cNvPr>
          <p:cNvPicPr>
            <a:picLocks noChangeAspect="1"/>
          </p:cNvPicPr>
          <p:nvPr/>
        </p:nvPicPr>
        <p:blipFill>
          <a:blip r:embed="rId3"/>
          <a:stretch>
            <a:fillRect/>
          </a:stretch>
        </p:blipFill>
        <p:spPr>
          <a:xfrm>
            <a:off x="4227296" y="1019947"/>
            <a:ext cx="4520703" cy="2719452"/>
          </a:xfrm>
          <a:prstGeom prst="rect">
            <a:avLst/>
          </a:prstGeom>
        </p:spPr>
      </p:pic>
    </p:spTree>
    <p:extLst>
      <p:ext uri="{BB962C8B-B14F-4D97-AF65-F5344CB8AC3E}">
        <p14:creationId xmlns:p14="http://schemas.microsoft.com/office/powerpoint/2010/main" val="1455085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C005-8758-358A-6A37-9E1684F154D5}"/>
              </a:ext>
            </a:extLst>
          </p:cNvPr>
          <p:cNvSpPr>
            <a:spLocks noGrp="1"/>
          </p:cNvSpPr>
          <p:nvPr>
            <p:ph type="title"/>
          </p:nvPr>
        </p:nvSpPr>
        <p:spPr>
          <a:xfrm>
            <a:off x="311700" y="172122"/>
            <a:ext cx="8520600" cy="845603"/>
          </a:xfrm>
        </p:spPr>
        <p:txBody>
          <a:bodyPr/>
          <a:lstStyle/>
          <a:p>
            <a:r>
              <a:rPr lang="en-IN" sz="2400" dirty="0">
                <a:solidFill>
                  <a:schemeClr val="tx1"/>
                </a:solidFill>
                <a:highlight>
                  <a:srgbClr val="FFFF00"/>
                </a:highlight>
              </a:rPr>
              <a:t>Is the parking space most required</a:t>
            </a:r>
            <a:r>
              <a:rPr lang="en-IN" sz="1800" dirty="0">
                <a:solidFill>
                  <a:schemeClr val="tx1"/>
                </a:solidFill>
                <a:highlight>
                  <a:srgbClr val="FFFF00"/>
                </a:highlight>
              </a:rPr>
              <a:t>?</a:t>
            </a:r>
            <a:br>
              <a:rPr lang="en-IN" sz="2000" dirty="0">
                <a:solidFill>
                  <a:srgbClr val="002060"/>
                </a:solidFill>
              </a:rPr>
            </a:br>
            <a:endParaRPr lang="en-IN" dirty="0"/>
          </a:p>
        </p:txBody>
      </p:sp>
      <p:sp>
        <p:nvSpPr>
          <p:cNvPr id="3" name="Text Placeholder 2">
            <a:extLst>
              <a:ext uri="{FF2B5EF4-FFF2-40B4-BE49-F238E27FC236}">
                <a16:creationId xmlns:a16="http://schemas.microsoft.com/office/drawing/2014/main" id="{C65DC191-4630-0288-5F8E-F651CCB19494}"/>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14300" indent="0">
              <a:buNone/>
            </a:pPr>
            <a:r>
              <a:rPr lang="en-US" b="0" i="0" dirty="0">
                <a:solidFill>
                  <a:srgbClr val="212121"/>
                </a:solidFill>
                <a:effectLst/>
                <a:latin typeface="Roboto" panose="02000000000000000000" pitchFamily="2" charset="0"/>
              </a:rPr>
              <a:t>Observation: around 90% of reservations do not require a parking space.</a:t>
            </a:r>
            <a:endParaRPr lang="en-IN" dirty="0"/>
          </a:p>
        </p:txBody>
      </p:sp>
      <p:pic>
        <p:nvPicPr>
          <p:cNvPr id="5" name="Picture 4">
            <a:extLst>
              <a:ext uri="{FF2B5EF4-FFF2-40B4-BE49-F238E27FC236}">
                <a16:creationId xmlns:a16="http://schemas.microsoft.com/office/drawing/2014/main" id="{FC5A5368-8CB3-DDE3-3C85-9B5EC84C4685}"/>
              </a:ext>
            </a:extLst>
          </p:cNvPr>
          <p:cNvPicPr>
            <a:picLocks noChangeAspect="1"/>
          </p:cNvPicPr>
          <p:nvPr/>
        </p:nvPicPr>
        <p:blipFill>
          <a:blip r:embed="rId2"/>
          <a:stretch>
            <a:fillRect/>
          </a:stretch>
        </p:blipFill>
        <p:spPr>
          <a:xfrm>
            <a:off x="0" y="1152475"/>
            <a:ext cx="7992930" cy="2807746"/>
          </a:xfrm>
          <a:prstGeom prst="rect">
            <a:avLst/>
          </a:prstGeom>
        </p:spPr>
      </p:pic>
    </p:spTree>
    <p:extLst>
      <p:ext uri="{BB962C8B-B14F-4D97-AF65-F5344CB8AC3E}">
        <p14:creationId xmlns:p14="http://schemas.microsoft.com/office/powerpoint/2010/main" val="2828267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9618-9849-851C-FCD8-DC84E2503855}"/>
              </a:ext>
            </a:extLst>
          </p:cNvPr>
          <p:cNvSpPr>
            <a:spLocks noGrp="1"/>
          </p:cNvSpPr>
          <p:nvPr>
            <p:ph type="title"/>
          </p:nvPr>
        </p:nvSpPr>
        <p:spPr>
          <a:xfrm>
            <a:off x="107305" y="100780"/>
            <a:ext cx="8520600" cy="572700"/>
          </a:xfrm>
        </p:spPr>
        <p:txBody>
          <a:bodyPr/>
          <a:lstStyle/>
          <a:p>
            <a:r>
              <a:rPr lang="en-IN" sz="2400" dirty="0">
                <a:solidFill>
                  <a:schemeClr val="tx1"/>
                </a:solidFill>
                <a:highlight>
                  <a:srgbClr val="FFFF00"/>
                </a:highlight>
              </a:rPr>
              <a:t>Which is the most preferable meal?</a:t>
            </a:r>
            <a:br>
              <a:rPr lang="en-IN" sz="2800" dirty="0">
                <a:solidFill>
                  <a:srgbClr val="002060"/>
                </a:solidFill>
              </a:rPr>
            </a:br>
            <a:endParaRPr lang="en-IN" dirty="0"/>
          </a:p>
        </p:txBody>
      </p:sp>
      <p:sp>
        <p:nvSpPr>
          <p:cNvPr id="5" name="Text Placeholder 4">
            <a:extLst>
              <a:ext uri="{FF2B5EF4-FFF2-40B4-BE49-F238E27FC236}">
                <a16:creationId xmlns:a16="http://schemas.microsoft.com/office/drawing/2014/main" id="{81D02F7F-7F1E-74FC-459C-240D9F48C48E}"/>
              </a:ext>
            </a:extLst>
          </p:cNvPr>
          <p:cNvSpPr>
            <a:spLocks noGrp="1"/>
          </p:cNvSpPr>
          <p:nvPr>
            <p:ph type="body" idx="1"/>
          </p:nvPr>
        </p:nvSpPr>
        <p:spPr>
          <a:xfrm>
            <a:off x="193366" y="685644"/>
            <a:ext cx="8520600" cy="554262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85750" indent="-285750">
              <a:buFont typeface="Arial" panose="020B0604020202020204" pitchFamily="34" charset="0"/>
              <a:buChar char="•"/>
            </a:pPr>
            <a:r>
              <a:rPr lang="en-US" sz="1050" b="1" u="sng" dirty="0">
                <a:solidFill>
                  <a:schemeClr val="accent2"/>
                </a:solidFill>
              </a:rPr>
              <a:t>The categories in the meal column mean:</a:t>
            </a:r>
          </a:p>
          <a:p>
            <a:pPr marL="285750" indent="-285750">
              <a:buFont typeface="Arial" panose="020B0604020202020204" pitchFamily="34" charset="0"/>
              <a:buChar char="•"/>
            </a:pPr>
            <a:r>
              <a:rPr lang="en-US" sz="1050" dirty="0">
                <a:solidFill>
                  <a:schemeClr val="accent2"/>
                </a:solidFill>
              </a:rPr>
              <a:t>BB: Bed &amp; Breakfast</a:t>
            </a:r>
          </a:p>
          <a:p>
            <a:pPr marL="285750" indent="-285750">
              <a:buFont typeface="Arial" panose="020B0604020202020204" pitchFamily="34" charset="0"/>
              <a:buChar char="•"/>
            </a:pPr>
            <a:r>
              <a:rPr lang="en-US" sz="1050" dirty="0">
                <a:solidFill>
                  <a:schemeClr val="accent2"/>
                </a:solidFill>
              </a:rPr>
              <a:t>HB:: Half board (breakfast and one other * meal – usually dinner)</a:t>
            </a:r>
          </a:p>
          <a:p>
            <a:pPr marL="285750" indent="-285750">
              <a:buFont typeface="Arial" panose="020B0604020202020204" pitchFamily="34" charset="0"/>
              <a:buChar char="•"/>
            </a:pPr>
            <a:r>
              <a:rPr lang="en-US" sz="1050" dirty="0">
                <a:solidFill>
                  <a:schemeClr val="accent2"/>
                </a:solidFill>
              </a:rPr>
              <a:t>FB: Full board (breakfast, lunch, and dinner)</a:t>
            </a:r>
          </a:p>
          <a:p>
            <a:pPr marL="285750" indent="-285750">
              <a:buFont typeface="Arial" panose="020B0604020202020204" pitchFamily="34" charset="0"/>
              <a:buChar char="•"/>
            </a:pPr>
            <a:r>
              <a:rPr lang="en-US" sz="1050" dirty="0">
                <a:solidFill>
                  <a:schemeClr val="accent2"/>
                </a:solidFill>
              </a:rPr>
              <a:t>Undefined/SC: no meal package</a:t>
            </a:r>
          </a:p>
          <a:p>
            <a:pPr marL="285750" indent="-285750">
              <a:buFont typeface="Arial" panose="020B0604020202020204" pitchFamily="34" charset="0"/>
              <a:buChar char="•"/>
            </a:pPr>
            <a:r>
              <a:rPr lang="en-US" sz="1100" dirty="0">
                <a:solidFill>
                  <a:schemeClr val="accent2"/>
                </a:solidFill>
              </a:rPr>
              <a:t>Bed &amp; Breakfast is the most common option among the customers in every hotel type.</a:t>
            </a:r>
            <a:endParaRPr lang="en-IN" sz="1100" dirty="0">
              <a:solidFill>
                <a:schemeClr val="accent2"/>
              </a:solidFill>
            </a:endParaRPr>
          </a:p>
          <a:p>
            <a:endParaRPr lang="en-IN" dirty="0"/>
          </a:p>
        </p:txBody>
      </p:sp>
      <p:pic>
        <p:nvPicPr>
          <p:cNvPr id="7" name="Picture 6">
            <a:extLst>
              <a:ext uri="{FF2B5EF4-FFF2-40B4-BE49-F238E27FC236}">
                <a16:creationId xmlns:a16="http://schemas.microsoft.com/office/drawing/2014/main" id="{99ADBD88-AD08-10C9-C933-CEC0BFD6266A}"/>
              </a:ext>
            </a:extLst>
          </p:cNvPr>
          <p:cNvPicPr>
            <a:picLocks noChangeAspect="1"/>
          </p:cNvPicPr>
          <p:nvPr/>
        </p:nvPicPr>
        <p:blipFill>
          <a:blip r:embed="rId2"/>
          <a:stretch>
            <a:fillRect/>
          </a:stretch>
        </p:blipFill>
        <p:spPr>
          <a:xfrm>
            <a:off x="193364" y="782463"/>
            <a:ext cx="8520601" cy="3004229"/>
          </a:xfrm>
          <a:prstGeom prst="rect">
            <a:avLst/>
          </a:prstGeom>
        </p:spPr>
      </p:pic>
    </p:spTree>
    <p:extLst>
      <p:ext uri="{BB962C8B-B14F-4D97-AF65-F5344CB8AC3E}">
        <p14:creationId xmlns:p14="http://schemas.microsoft.com/office/powerpoint/2010/main" val="518197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19245B-AEF2-AACD-16A6-1D6B755CA5C7}"/>
              </a:ext>
            </a:extLst>
          </p:cNvPr>
          <p:cNvSpPr>
            <a:spLocks noGrp="1"/>
          </p:cNvSpPr>
          <p:nvPr>
            <p:ph type="title"/>
          </p:nvPr>
        </p:nvSpPr>
        <p:spPr>
          <a:xfrm>
            <a:off x="128821" y="120259"/>
            <a:ext cx="8520600" cy="572700"/>
          </a:xfrm>
        </p:spPr>
        <p:txBody>
          <a:bodyPr/>
          <a:lstStyle/>
          <a:p>
            <a:r>
              <a:rPr lang="en-IN" sz="2400" dirty="0">
                <a:solidFill>
                  <a:schemeClr val="tx1"/>
                </a:solidFill>
                <a:highlight>
                  <a:srgbClr val="FFFF00"/>
                </a:highlight>
              </a:rPr>
              <a:t>Which are the most reserved room type?</a:t>
            </a:r>
            <a:br>
              <a:rPr lang="en-IN" dirty="0">
                <a:solidFill>
                  <a:schemeClr val="bg1"/>
                </a:solidFill>
              </a:rPr>
            </a:br>
            <a:endParaRPr lang="en-IN" dirty="0"/>
          </a:p>
        </p:txBody>
      </p:sp>
      <p:sp>
        <p:nvSpPr>
          <p:cNvPr id="4" name="Text Placeholder 3">
            <a:extLst>
              <a:ext uri="{FF2B5EF4-FFF2-40B4-BE49-F238E27FC236}">
                <a16:creationId xmlns:a16="http://schemas.microsoft.com/office/drawing/2014/main" id="{A19B5352-9581-8991-FA61-B333CF6BB1EA}"/>
              </a:ext>
            </a:extLst>
          </p:cNvPr>
          <p:cNvSpPr>
            <a:spLocks noGrp="1"/>
          </p:cNvSpPr>
          <p:nvPr>
            <p:ph type="body" idx="1"/>
          </p:nvPr>
        </p:nvSpPr>
        <p:spPr>
          <a:xfrm>
            <a:off x="128821" y="863550"/>
            <a:ext cx="8520600" cy="371920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0" i="0" dirty="0">
                <a:solidFill>
                  <a:srgbClr val="212121"/>
                </a:solidFill>
                <a:effectLst/>
                <a:latin typeface="Roboto" panose="02000000000000000000" pitchFamily="2" charset="0"/>
              </a:rPr>
              <a:t>observation: The "A" type room is most liked by people and the "D" type in both hotels.</a:t>
            </a:r>
          </a:p>
          <a:p>
            <a:pPr algn="l"/>
            <a:endParaRPr lang="en-US" b="0" i="0" dirty="0">
              <a:solidFill>
                <a:srgbClr val="212121"/>
              </a:solidFill>
              <a:effectLst/>
              <a:latin typeface="var(--colab-chrome-font-family)"/>
            </a:endParaRPr>
          </a:p>
          <a:p>
            <a:br>
              <a:rPr lang="en-US" dirty="0"/>
            </a:br>
            <a:endParaRPr lang="en-IN" dirty="0"/>
          </a:p>
        </p:txBody>
      </p:sp>
      <p:pic>
        <p:nvPicPr>
          <p:cNvPr id="6" name="Picture 5">
            <a:extLst>
              <a:ext uri="{FF2B5EF4-FFF2-40B4-BE49-F238E27FC236}">
                <a16:creationId xmlns:a16="http://schemas.microsoft.com/office/drawing/2014/main" id="{83140B8D-F4D2-2A9A-7390-A954B5DB7A66}"/>
              </a:ext>
            </a:extLst>
          </p:cNvPr>
          <p:cNvPicPr>
            <a:picLocks noChangeAspect="1"/>
          </p:cNvPicPr>
          <p:nvPr/>
        </p:nvPicPr>
        <p:blipFill>
          <a:blip r:embed="rId2"/>
          <a:stretch>
            <a:fillRect/>
          </a:stretch>
        </p:blipFill>
        <p:spPr>
          <a:xfrm>
            <a:off x="204395" y="863550"/>
            <a:ext cx="8330908" cy="2557382"/>
          </a:xfrm>
          <a:prstGeom prst="rect">
            <a:avLst/>
          </a:prstGeom>
        </p:spPr>
      </p:pic>
    </p:spTree>
    <p:extLst>
      <p:ext uri="{BB962C8B-B14F-4D97-AF65-F5344CB8AC3E}">
        <p14:creationId xmlns:p14="http://schemas.microsoft.com/office/powerpoint/2010/main" val="69426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FB49-8A07-3222-4415-945FBF622EF7}"/>
              </a:ext>
            </a:extLst>
          </p:cNvPr>
          <p:cNvSpPr>
            <a:spLocks noGrp="1"/>
          </p:cNvSpPr>
          <p:nvPr>
            <p:ph type="title"/>
          </p:nvPr>
        </p:nvSpPr>
        <p:spPr/>
        <p:txBody>
          <a:bodyPr/>
          <a:lstStyle/>
          <a:p>
            <a:r>
              <a:rPr lang="en-IN" sz="2000" dirty="0">
                <a:solidFill>
                  <a:schemeClr val="tx1"/>
                </a:solidFill>
                <a:highlight>
                  <a:srgbClr val="FFFF00"/>
                </a:highlight>
              </a:rPr>
              <a:t>Which type of customer is more likely to cancel the booking?</a:t>
            </a:r>
            <a:br>
              <a:rPr lang="en-IN" sz="2000" dirty="0">
                <a:solidFill>
                  <a:schemeClr val="tx1"/>
                </a:solidFill>
                <a:highlight>
                  <a:srgbClr val="FFFF00"/>
                </a:highlight>
              </a:rPr>
            </a:br>
            <a:br>
              <a:rPr lang="en-IN" dirty="0">
                <a:solidFill>
                  <a:schemeClr val="tx1"/>
                </a:solidFill>
                <a:highlight>
                  <a:srgbClr val="FFFF00"/>
                </a:highlight>
              </a:rPr>
            </a:br>
            <a:endParaRPr lang="en-IN" dirty="0">
              <a:solidFill>
                <a:schemeClr val="tx1"/>
              </a:solidFill>
              <a:highlight>
                <a:srgbClr val="FFFF00"/>
              </a:highlight>
            </a:endParaRPr>
          </a:p>
        </p:txBody>
      </p:sp>
      <p:sp>
        <p:nvSpPr>
          <p:cNvPr id="3" name="Text Placeholder 2">
            <a:extLst>
              <a:ext uri="{FF2B5EF4-FFF2-40B4-BE49-F238E27FC236}">
                <a16:creationId xmlns:a16="http://schemas.microsoft.com/office/drawing/2014/main" id="{CFE71118-2CD2-C6BB-0A44-C113D89FD982}"/>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14300" indent="0">
              <a:buNone/>
            </a:pPr>
            <a:r>
              <a:rPr lang="en-US" b="0" i="0" dirty="0" err="1">
                <a:solidFill>
                  <a:srgbClr val="212121"/>
                </a:solidFill>
                <a:effectLst/>
                <a:latin typeface="Roboto" panose="02000000000000000000" pitchFamily="2" charset="0"/>
              </a:rPr>
              <a:t>OBSERVATION:Transient</a:t>
            </a:r>
            <a:r>
              <a:rPr lang="en-US" b="0" i="0" dirty="0">
                <a:solidFill>
                  <a:srgbClr val="212121"/>
                </a:solidFill>
                <a:effectLst/>
                <a:latin typeface="Roboto" panose="02000000000000000000" pitchFamily="2" charset="0"/>
              </a:rPr>
              <a:t> customer type are more likely to cancel the booking more than the other types</a:t>
            </a:r>
            <a:endParaRPr lang="en-IN" dirty="0"/>
          </a:p>
        </p:txBody>
      </p:sp>
      <p:pic>
        <p:nvPicPr>
          <p:cNvPr id="5" name="Picture 4">
            <a:extLst>
              <a:ext uri="{FF2B5EF4-FFF2-40B4-BE49-F238E27FC236}">
                <a16:creationId xmlns:a16="http://schemas.microsoft.com/office/drawing/2014/main" id="{9BBD248B-3AE1-27E4-72DE-FE4CFDFE31A8}"/>
              </a:ext>
            </a:extLst>
          </p:cNvPr>
          <p:cNvPicPr>
            <a:picLocks noChangeAspect="1"/>
          </p:cNvPicPr>
          <p:nvPr/>
        </p:nvPicPr>
        <p:blipFill>
          <a:blip r:embed="rId2"/>
          <a:stretch>
            <a:fillRect/>
          </a:stretch>
        </p:blipFill>
        <p:spPr>
          <a:xfrm>
            <a:off x="150608" y="1152475"/>
            <a:ext cx="8681692" cy="2462093"/>
          </a:xfrm>
          <a:prstGeom prst="rect">
            <a:avLst/>
          </a:prstGeom>
        </p:spPr>
      </p:pic>
    </p:spTree>
    <p:extLst>
      <p:ext uri="{BB962C8B-B14F-4D97-AF65-F5344CB8AC3E}">
        <p14:creationId xmlns:p14="http://schemas.microsoft.com/office/powerpoint/2010/main" val="2273350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AAA7-1CCD-2667-FB8D-D8919A8DC638}"/>
              </a:ext>
            </a:extLst>
          </p:cNvPr>
          <p:cNvSpPr>
            <a:spLocks noGrp="1"/>
          </p:cNvSpPr>
          <p:nvPr>
            <p:ph type="title"/>
          </p:nvPr>
        </p:nvSpPr>
        <p:spPr/>
        <p:txBody>
          <a:bodyPr/>
          <a:lstStyle/>
          <a:p>
            <a:r>
              <a:rPr lang="en-IN" sz="2400" dirty="0">
                <a:solidFill>
                  <a:schemeClr val="tx1"/>
                </a:solidFill>
                <a:highlight>
                  <a:srgbClr val="FFFF00"/>
                </a:highlight>
              </a:rPr>
              <a:t>What is the monthly reservation by market segment?</a:t>
            </a:r>
          </a:p>
        </p:txBody>
      </p:sp>
      <p:sp>
        <p:nvSpPr>
          <p:cNvPr id="3" name="Text Placeholder 2">
            <a:extLst>
              <a:ext uri="{FF2B5EF4-FFF2-40B4-BE49-F238E27FC236}">
                <a16:creationId xmlns:a16="http://schemas.microsoft.com/office/drawing/2014/main" id="{D8B9852C-CAFE-5EF1-B2D4-88DD39FD72F7}"/>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US" sz="1200" b="0" i="0" dirty="0">
              <a:solidFill>
                <a:srgbClr val="212121"/>
              </a:solidFill>
              <a:effectLst/>
              <a:latin typeface="Roboto" panose="02000000000000000000" pitchFamily="2" charset="0"/>
            </a:endParaRPr>
          </a:p>
          <a:p>
            <a:r>
              <a:rPr lang="en-US" sz="1200" b="0" i="0" dirty="0">
                <a:solidFill>
                  <a:srgbClr val="212121"/>
                </a:solidFill>
                <a:effectLst/>
                <a:latin typeface="Roboto" panose="02000000000000000000" pitchFamily="2" charset="0"/>
              </a:rPr>
              <a:t>OBSERVATION: Online TA, Groups make the most cancellation of hotels as compared to other market segment categories. Indirect bookings through online and offline travel agents are higher compared to direct bookings and the same is the case with group bookings which are also high</a:t>
            </a:r>
            <a:r>
              <a:rPr lang="en-US" b="0" i="0" dirty="0">
                <a:solidFill>
                  <a:srgbClr val="212121"/>
                </a:solidFill>
                <a:effectLst/>
                <a:latin typeface="Roboto" panose="02000000000000000000" pitchFamily="2" charset="0"/>
              </a:rPr>
              <a:t>.</a:t>
            </a:r>
            <a:endParaRPr lang="en-IN" dirty="0"/>
          </a:p>
          <a:p>
            <a:endParaRPr lang="en-IN" dirty="0"/>
          </a:p>
        </p:txBody>
      </p:sp>
      <p:pic>
        <p:nvPicPr>
          <p:cNvPr id="5" name="Picture 4">
            <a:extLst>
              <a:ext uri="{FF2B5EF4-FFF2-40B4-BE49-F238E27FC236}">
                <a16:creationId xmlns:a16="http://schemas.microsoft.com/office/drawing/2014/main" id="{0B5AF691-ECF5-0C4D-93A9-CB7840B96277}"/>
              </a:ext>
            </a:extLst>
          </p:cNvPr>
          <p:cNvPicPr>
            <a:picLocks noChangeAspect="1"/>
          </p:cNvPicPr>
          <p:nvPr/>
        </p:nvPicPr>
        <p:blipFill>
          <a:blip r:embed="rId2"/>
          <a:stretch>
            <a:fillRect/>
          </a:stretch>
        </p:blipFill>
        <p:spPr>
          <a:xfrm>
            <a:off x="150606" y="1017725"/>
            <a:ext cx="8681693" cy="2467754"/>
          </a:xfrm>
          <a:prstGeom prst="rect">
            <a:avLst/>
          </a:prstGeom>
        </p:spPr>
      </p:pic>
    </p:spTree>
    <p:extLst>
      <p:ext uri="{BB962C8B-B14F-4D97-AF65-F5344CB8AC3E}">
        <p14:creationId xmlns:p14="http://schemas.microsoft.com/office/powerpoint/2010/main" val="1111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2CD5-93A5-A248-53E0-90CBA0142D00}"/>
              </a:ext>
            </a:extLst>
          </p:cNvPr>
          <p:cNvSpPr>
            <a:spLocks noGrp="1"/>
          </p:cNvSpPr>
          <p:nvPr>
            <p:ph type="title"/>
          </p:nvPr>
        </p:nvSpPr>
        <p:spPr/>
        <p:txBody>
          <a:bodyPr/>
          <a:lstStyle/>
          <a:p>
            <a:r>
              <a:rPr lang="en-IN" sz="3200" b="1" u="sng" dirty="0"/>
              <a:t>CONTENT</a:t>
            </a:r>
          </a:p>
        </p:txBody>
      </p:sp>
      <p:sp>
        <p:nvSpPr>
          <p:cNvPr id="3" name="Text Placeholder 2">
            <a:extLst>
              <a:ext uri="{FF2B5EF4-FFF2-40B4-BE49-F238E27FC236}">
                <a16:creationId xmlns:a16="http://schemas.microsoft.com/office/drawing/2014/main" id="{5F989471-6C1A-4C45-A64B-0CD105D9BD56}"/>
              </a:ext>
            </a:extLst>
          </p:cNvPr>
          <p:cNvSpPr>
            <a:spLocks noGrp="1"/>
          </p:cNvSpPr>
          <p:nvPr>
            <p:ph type="body" idx="1"/>
          </p:nvPr>
        </p:nvSpPr>
        <p:spPr>
          <a:xfrm>
            <a:off x="311700" y="1282075"/>
            <a:ext cx="8520600" cy="3416400"/>
          </a:xfrm>
        </p:spPr>
        <p:txBody>
          <a:bodyPr spcCol="72000"/>
          <a:lstStyle/>
          <a:p>
            <a:pPr>
              <a:buClr>
                <a:schemeClr val="tx1">
                  <a:lumMod val="60000"/>
                  <a:lumOff val="40000"/>
                </a:schemeClr>
              </a:buClr>
              <a:buFont typeface="Wingdings" panose="05000000000000000000" pitchFamily="2" charset="2"/>
              <a:buChar char="v"/>
            </a:pPr>
            <a:r>
              <a:rPr lang="en-IN" sz="2800" dirty="0">
                <a:solidFill>
                  <a:schemeClr val="bg1">
                    <a:lumMod val="50000"/>
                  </a:schemeClr>
                </a:solidFill>
              </a:rPr>
              <a:t>Introduction</a:t>
            </a:r>
            <a:r>
              <a:rPr lang="en-IN" sz="2400" dirty="0">
                <a:solidFill>
                  <a:schemeClr val="bg1">
                    <a:lumMod val="50000"/>
                  </a:schemeClr>
                </a:solidFill>
              </a:rPr>
              <a:t> </a:t>
            </a:r>
            <a:r>
              <a:rPr lang="en-IN" sz="2800" dirty="0">
                <a:solidFill>
                  <a:schemeClr val="bg1">
                    <a:lumMod val="50000"/>
                  </a:schemeClr>
                </a:solidFill>
              </a:rPr>
              <a:t>to</a:t>
            </a:r>
            <a:r>
              <a:rPr lang="en-IN" sz="2400" dirty="0">
                <a:solidFill>
                  <a:schemeClr val="bg1">
                    <a:lumMod val="50000"/>
                  </a:schemeClr>
                </a:solidFill>
              </a:rPr>
              <a:t> EDA</a:t>
            </a:r>
          </a:p>
          <a:p>
            <a:pPr algn="just">
              <a:buClr>
                <a:schemeClr val="tx1">
                  <a:lumMod val="60000"/>
                  <a:lumOff val="40000"/>
                </a:schemeClr>
              </a:buClr>
              <a:buFont typeface="Wingdings" panose="05000000000000000000" pitchFamily="2" charset="2"/>
              <a:buChar char="v"/>
            </a:pPr>
            <a:r>
              <a:rPr lang="en-IN" sz="2800" dirty="0">
                <a:solidFill>
                  <a:schemeClr val="bg1">
                    <a:lumMod val="50000"/>
                  </a:schemeClr>
                </a:solidFill>
              </a:rPr>
              <a:t>Data</a:t>
            </a:r>
            <a:r>
              <a:rPr lang="en-IN" sz="2800" i="1" dirty="0">
                <a:solidFill>
                  <a:schemeClr val="bg1">
                    <a:lumMod val="50000"/>
                  </a:schemeClr>
                </a:solidFill>
              </a:rPr>
              <a:t> </a:t>
            </a:r>
            <a:r>
              <a:rPr lang="en-IN" sz="2800" dirty="0">
                <a:solidFill>
                  <a:schemeClr val="bg1">
                    <a:lumMod val="50000"/>
                  </a:schemeClr>
                </a:solidFill>
              </a:rPr>
              <a:t>summary</a:t>
            </a:r>
          </a:p>
          <a:p>
            <a:pPr>
              <a:buClr>
                <a:schemeClr val="tx1">
                  <a:lumMod val="60000"/>
                  <a:lumOff val="40000"/>
                </a:schemeClr>
              </a:buClr>
              <a:buFont typeface="Wingdings" panose="05000000000000000000" pitchFamily="2" charset="2"/>
              <a:buChar char="v"/>
            </a:pPr>
            <a:r>
              <a:rPr lang="en-IN" sz="2800" dirty="0">
                <a:solidFill>
                  <a:schemeClr val="bg1">
                    <a:lumMod val="50000"/>
                  </a:schemeClr>
                </a:solidFill>
              </a:rPr>
              <a:t>Define problem statement</a:t>
            </a:r>
          </a:p>
          <a:p>
            <a:pPr>
              <a:buClr>
                <a:schemeClr val="tx1">
                  <a:lumMod val="60000"/>
                  <a:lumOff val="40000"/>
                </a:schemeClr>
              </a:buClr>
              <a:buFont typeface="Wingdings" panose="05000000000000000000" pitchFamily="2" charset="2"/>
              <a:buChar char="v"/>
            </a:pPr>
            <a:r>
              <a:rPr lang="en-IN" sz="2800" dirty="0">
                <a:solidFill>
                  <a:schemeClr val="bg1">
                    <a:lumMod val="50000"/>
                  </a:schemeClr>
                </a:solidFill>
              </a:rPr>
              <a:t>EDA </a:t>
            </a:r>
          </a:p>
          <a:p>
            <a:pPr>
              <a:buClr>
                <a:schemeClr val="tx1">
                  <a:lumMod val="60000"/>
                  <a:lumOff val="40000"/>
                </a:schemeClr>
              </a:buClr>
              <a:buFont typeface="Wingdings" panose="05000000000000000000" pitchFamily="2" charset="2"/>
              <a:buChar char="v"/>
            </a:pPr>
            <a:r>
              <a:rPr lang="en-IN" sz="3200" dirty="0">
                <a:solidFill>
                  <a:schemeClr val="bg1">
                    <a:lumMod val="50000"/>
                  </a:schemeClr>
                </a:solidFill>
              </a:rPr>
              <a:t>Recommendation</a:t>
            </a:r>
            <a:endParaRPr lang="en-IN" sz="2800" dirty="0">
              <a:solidFill>
                <a:schemeClr val="bg1">
                  <a:lumMod val="50000"/>
                </a:schemeClr>
              </a:solidFill>
            </a:endParaRPr>
          </a:p>
        </p:txBody>
      </p:sp>
    </p:spTree>
    <p:extLst>
      <p:ext uri="{BB962C8B-B14F-4D97-AF65-F5344CB8AC3E}">
        <p14:creationId xmlns:p14="http://schemas.microsoft.com/office/powerpoint/2010/main" val="2702582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1861-42BC-34AB-1091-48FB71B148B3}"/>
              </a:ext>
            </a:extLst>
          </p:cNvPr>
          <p:cNvSpPr>
            <a:spLocks noGrp="1"/>
          </p:cNvSpPr>
          <p:nvPr>
            <p:ph type="title"/>
          </p:nvPr>
        </p:nvSpPr>
        <p:spPr/>
        <p:txBody>
          <a:bodyPr/>
          <a:lstStyle/>
          <a:p>
            <a:r>
              <a:rPr lang="en-IN" dirty="0">
                <a:highlight>
                  <a:srgbClr val="FFFF00"/>
                </a:highlight>
              </a:rPr>
              <a:t>Recommendation:</a:t>
            </a:r>
          </a:p>
        </p:txBody>
      </p:sp>
      <p:sp>
        <p:nvSpPr>
          <p:cNvPr id="3" name="Text Placeholder 2">
            <a:extLst>
              <a:ext uri="{FF2B5EF4-FFF2-40B4-BE49-F238E27FC236}">
                <a16:creationId xmlns:a16="http://schemas.microsoft.com/office/drawing/2014/main" id="{E6D4B92C-AF1C-4BF1-00FA-CD7734BEE720}"/>
              </a:ext>
            </a:extLst>
          </p:cNvPr>
          <p:cNvSpPr>
            <a:spLocks noGrp="1"/>
          </p:cNvSpPr>
          <p:nvPr>
            <p:ph type="body" idx="1"/>
          </p:nvPr>
        </p:nvSpPr>
        <p:spPr/>
        <p:txBody>
          <a:bodyPr/>
          <a:lstStyle/>
          <a:p>
            <a:pPr>
              <a:buClr>
                <a:schemeClr val="tx2">
                  <a:lumMod val="50000"/>
                </a:schemeClr>
              </a:buClr>
              <a:buFont typeface="Wingdings" panose="05000000000000000000" pitchFamily="2" charset="2"/>
              <a:buChar char="Ø"/>
            </a:pPr>
            <a:r>
              <a:rPr lang="en-IN" dirty="0">
                <a:solidFill>
                  <a:schemeClr val="accent5">
                    <a:lumMod val="75000"/>
                  </a:schemeClr>
                </a:solidFill>
              </a:rPr>
              <a:t>Hotels should charge some booking deposit for the following types of people:- </a:t>
            </a:r>
          </a:p>
          <a:p>
            <a:pPr marL="114300" indent="0">
              <a:buClr>
                <a:schemeClr val="tx2">
                  <a:lumMod val="50000"/>
                </a:schemeClr>
              </a:buClr>
              <a:buNone/>
            </a:pPr>
            <a:r>
              <a:rPr lang="en-IN" sz="1400" dirty="0">
                <a:solidFill>
                  <a:schemeClr val="accent5">
                    <a:lumMod val="75000"/>
                  </a:schemeClr>
                </a:solidFill>
              </a:rPr>
              <a:t>                     </a:t>
            </a:r>
            <a:r>
              <a:rPr lang="en-IN" dirty="0">
                <a:solidFill>
                  <a:schemeClr val="accent5">
                    <a:lumMod val="75000"/>
                  </a:schemeClr>
                </a:solidFill>
              </a:rPr>
              <a:t>  </a:t>
            </a:r>
            <a:r>
              <a:rPr lang="en-IN" dirty="0" err="1">
                <a:solidFill>
                  <a:schemeClr val="accent5">
                    <a:lumMod val="75000"/>
                  </a:schemeClr>
                </a:solidFill>
              </a:rPr>
              <a:t>i</a:t>
            </a:r>
            <a:r>
              <a:rPr lang="en-IN" dirty="0">
                <a:solidFill>
                  <a:schemeClr val="accent5">
                    <a:lumMod val="75000"/>
                  </a:schemeClr>
                </a:solidFill>
              </a:rPr>
              <a:t>)</a:t>
            </a:r>
            <a:r>
              <a:rPr lang="en-IN" sz="1600" dirty="0">
                <a:solidFill>
                  <a:schemeClr val="accent5">
                    <a:lumMod val="75000"/>
                  </a:schemeClr>
                </a:solidFill>
              </a:rPr>
              <a:t>People who have a lead time greater than 100 days</a:t>
            </a:r>
          </a:p>
          <a:p>
            <a:pPr marL="114300" indent="0">
              <a:buClr>
                <a:schemeClr val="tx2">
                  <a:lumMod val="50000"/>
                </a:schemeClr>
              </a:buClr>
              <a:buNone/>
            </a:pPr>
            <a:r>
              <a:rPr lang="en-IN" sz="1600" dirty="0">
                <a:solidFill>
                  <a:schemeClr val="accent5">
                    <a:lumMod val="75000"/>
                  </a:schemeClr>
                </a:solidFill>
              </a:rPr>
              <a:t>                  ii)Customers with the previous cancellation</a:t>
            </a:r>
          </a:p>
          <a:p>
            <a:pPr marL="114300" indent="0">
              <a:buClr>
                <a:schemeClr val="tx2">
                  <a:lumMod val="50000"/>
                </a:schemeClr>
              </a:buClr>
              <a:buNone/>
            </a:pPr>
            <a:r>
              <a:rPr lang="en-IN" sz="1600" dirty="0">
                <a:solidFill>
                  <a:schemeClr val="accent5">
                    <a:lumMod val="75000"/>
                  </a:schemeClr>
                </a:solidFill>
              </a:rPr>
              <a:t>                  iii)Large group bookings</a:t>
            </a:r>
          </a:p>
          <a:p>
            <a:pPr marL="114300" indent="0">
              <a:buClr>
                <a:schemeClr val="tx2">
                  <a:lumMod val="50000"/>
                </a:schemeClr>
              </a:buClr>
              <a:buNone/>
            </a:pPr>
            <a:endParaRPr lang="en-IN" dirty="0">
              <a:solidFill>
                <a:schemeClr val="accent5">
                  <a:lumMod val="75000"/>
                </a:schemeClr>
              </a:solidFill>
            </a:endParaRPr>
          </a:p>
          <a:p>
            <a:pPr>
              <a:buClr>
                <a:schemeClr val="tx1"/>
              </a:buClr>
              <a:buFont typeface="Wingdings" panose="05000000000000000000" pitchFamily="2" charset="2"/>
              <a:buChar char="Ø"/>
            </a:pPr>
            <a:r>
              <a:rPr lang="en-IN" dirty="0">
                <a:solidFill>
                  <a:schemeClr val="accent5">
                    <a:lumMod val="75000"/>
                  </a:schemeClr>
                </a:solidFill>
              </a:rPr>
              <a:t> Resources management</a:t>
            </a:r>
          </a:p>
          <a:p>
            <a:pPr marL="114300" indent="0">
              <a:buClr>
                <a:schemeClr val="tx1"/>
              </a:buClr>
              <a:buNone/>
            </a:pPr>
            <a:r>
              <a:rPr lang="en-IN" dirty="0">
                <a:solidFill>
                  <a:schemeClr val="accent5">
                    <a:lumMod val="75000"/>
                  </a:schemeClr>
                </a:solidFill>
              </a:rPr>
              <a:t>               </a:t>
            </a:r>
            <a:r>
              <a:rPr lang="en-IN" dirty="0" err="1">
                <a:solidFill>
                  <a:schemeClr val="accent5">
                    <a:lumMod val="75000"/>
                  </a:schemeClr>
                </a:solidFill>
              </a:rPr>
              <a:t>i</a:t>
            </a:r>
            <a:r>
              <a:rPr lang="en-IN" dirty="0">
                <a:solidFill>
                  <a:schemeClr val="accent5">
                    <a:lumMod val="75000"/>
                  </a:schemeClr>
                </a:solidFill>
              </a:rPr>
              <a:t>)</a:t>
            </a:r>
            <a:r>
              <a:rPr lang="en-IN" sz="1400" dirty="0">
                <a:solidFill>
                  <a:schemeClr val="accent5">
                    <a:lumMod val="75000"/>
                  </a:schemeClr>
                </a:solidFill>
              </a:rPr>
              <a:t>Weekends are the busiest</a:t>
            </a:r>
          </a:p>
          <a:p>
            <a:pPr marL="114300" indent="0">
              <a:buClr>
                <a:schemeClr val="tx1"/>
              </a:buClr>
              <a:buNone/>
            </a:pPr>
            <a:r>
              <a:rPr lang="en-IN" sz="1400" dirty="0">
                <a:solidFill>
                  <a:schemeClr val="accent5">
                    <a:lumMod val="75000"/>
                  </a:schemeClr>
                </a:solidFill>
              </a:rPr>
              <a:t>                   ii) people order breakfast</a:t>
            </a:r>
          </a:p>
          <a:p>
            <a:pPr marL="114300" indent="0">
              <a:buClr>
                <a:schemeClr val="tx1"/>
              </a:buClr>
              <a:buNone/>
            </a:pPr>
            <a:r>
              <a:rPr lang="en-IN" sz="1400" dirty="0">
                <a:solidFill>
                  <a:schemeClr val="accent5">
                    <a:lumMod val="75000"/>
                  </a:schemeClr>
                </a:solidFill>
              </a:rPr>
              <a:t>                   iii) Nov, Dec, Jan, Feb, and March are the least busy months</a:t>
            </a:r>
          </a:p>
          <a:p>
            <a:pPr marL="114300" indent="0">
              <a:buClr>
                <a:schemeClr val="tx2">
                  <a:lumMod val="50000"/>
                </a:schemeClr>
              </a:buClr>
              <a:buNone/>
            </a:pPr>
            <a:endParaRPr lang="en-IN" dirty="0">
              <a:solidFill>
                <a:schemeClr val="accent5">
                  <a:lumMod val="75000"/>
                </a:schemeClr>
              </a:solidFill>
            </a:endParaRPr>
          </a:p>
          <a:p>
            <a:pPr>
              <a:buClr>
                <a:schemeClr val="bg1"/>
              </a:buClr>
              <a:buFont typeface="Wingdings" panose="05000000000000000000" pitchFamily="2" charset="2"/>
              <a:buChar char="v"/>
            </a:pPr>
            <a:endParaRPr lang="en-IN" dirty="0"/>
          </a:p>
        </p:txBody>
      </p:sp>
    </p:spTree>
    <p:extLst>
      <p:ext uri="{BB962C8B-B14F-4D97-AF65-F5344CB8AC3E}">
        <p14:creationId xmlns:p14="http://schemas.microsoft.com/office/powerpoint/2010/main" val="1464902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000" b="1" dirty="0">
              <a:solidFill>
                <a:schemeClr val="tx1"/>
              </a:solidFill>
              <a:latin typeface="Montserrat"/>
              <a:ea typeface="Montserrat"/>
              <a:cs typeface="Montserrat"/>
              <a:sym typeface="Montserrat"/>
            </a:endParaRPr>
          </a:p>
          <a:p>
            <a:pPr lvl="0" algn="ctr" rtl="0">
              <a:spcBef>
                <a:spcPts val="0"/>
              </a:spcBef>
              <a:spcAft>
                <a:spcPts val="0"/>
              </a:spcAft>
              <a:buSzPts val="5200"/>
            </a:pPr>
            <a:r>
              <a:rPr lang="en-IN" sz="3200" b="1" u="sng" dirty="0">
                <a:solidFill>
                  <a:schemeClr val="tx1"/>
                </a:solidFill>
                <a:latin typeface="Montserrat"/>
                <a:ea typeface="Montserrat"/>
                <a:cs typeface="Montserrat"/>
                <a:sym typeface="Montserrat"/>
              </a:rPr>
              <a:t>Introduction to EDA</a:t>
            </a:r>
            <a:endParaRPr sz="3200" b="1" u="sng" dirty="0">
              <a:solidFill>
                <a:schemeClr val="tx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396E1C6E-B25A-EB02-16A9-14CBF49DC0E6}"/>
              </a:ext>
            </a:extLst>
          </p:cNvPr>
          <p:cNvSpPr>
            <a:spLocks noGrp="1"/>
          </p:cNvSpPr>
          <p:nvPr>
            <p:ph type="body" idx="1"/>
          </p:nvPr>
        </p:nvSpPr>
        <p:spPr/>
        <p:txBody>
          <a:bodyPr/>
          <a:lstStyle/>
          <a:p>
            <a:pPr marL="139700" indent="0">
              <a:buClr>
                <a:schemeClr val="accent3"/>
              </a:buClr>
              <a:buNone/>
            </a:pPr>
            <a:r>
              <a:rPr lang="en-IN" sz="1600" b="1" u="sng" dirty="0">
                <a:solidFill>
                  <a:schemeClr val="tx1"/>
                </a:solidFill>
              </a:rPr>
              <a:t>EDA</a:t>
            </a:r>
            <a:r>
              <a:rPr lang="en-IN" sz="1600" b="1" dirty="0">
                <a:solidFill>
                  <a:srgbClr val="C00000"/>
                </a:solidFill>
              </a:rPr>
              <a:t> :</a:t>
            </a:r>
          </a:p>
          <a:p>
            <a:pPr>
              <a:buClr>
                <a:schemeClr val="accent3"/>
              </a:buClr>
              <a:buFont typeface="Arial" panose="020B0604020202020204" pitchFamily="34" charset="0"/>
              <a:buChar char="•"/>
            </a:pPr>
            <a:r>
              <a:rPr lang="en-US" b="1" i="0" dirty="0">
                <a:solidFill>
                  <a:srgbClr val="202124"/>
                </a:solidFill>
                <a:effectLst/>
                <a:latin typeface="arial" panose="020B0604020202020204" pitchFamily="34" charset="0"/>
              </a:rPr>
              <a:t>Exploratory Data Analysis, or EDA, is an important step in any Data Analysis or Data Science project. EDA is the process of investigating the dataset to discover patterns, and anomalies (outliers), and form hypotheses based on our understanding of the dataset</a:t>
            </a:r>
            <a:r>
              <a:rPr lang="en-US" b="0" i="0" dirty="0">
                <a:solidFill>
                  <a:srgbClr val="202124"/>
                </a:solidFill>
                <a:effectLst/>
                <a:latin typeface="arial" panose="020B0604020202020204" pitchFamily="34" charset="0"/>
              </a:rPr>
              <a:t>.</a:t>
            </a:r>
          </a:p>
          <a:p>
            <a:pPr>
              <a:buClr>
                <a:schemeClr val="accent3"/>
              </a:buClr>
              <a:buFont typeface="Arial" panose="020B0604020202020204" pitchFamily="34" charset="0"/>
              <a:buChar char="•"/>
            </a:pPr>
            <a:endParaRPr lang="en-US" b="0" i="0" dirty="0">
              <a:solidFill>
                <a:srgbClr val="202124"/>
              </a:solidFill>
              <a:effectLst/>
              <a:latin typeface="arial" panose="020B0604020202020204" pitchFamily="34" charset="0"/>
            </a:endParaRPr>
          </a:p>
          <a:p>
            <a:pPr marL="342900" indent="-342900">
              <a:buClr>
                <a:schemeClr val="bg1"/>
              </a:buClr>
              <a:buFont typeface="Arial" panose="020B0604020202020204" pitchFamily="34" charset="0"/>
              <a:buChar char="•"/>
            </a:pPr>
            <a:r>
              <a:rPr lang="en-US" sz="1400" b="1" i="0" dirty="0">
                <a:solidFill>
                  <a:schemeClr val="accent5">
                    <a:lumMod val="75000"/>
                  </a:schemeClr>
                </a:solidFill>
                <a:effectLst/>
                <a:latin typeface="Lato" panose="020B0604020202020204" pitchFamily="34" charset="0"/>
              </a:rPr>
              <a:t>  </a:t>
            </a:r>
            <a:r>
              <a:rPr lang="en-US" sz="1400" b="1" i="0" dirty="0">
                <a:solidFill>
                  <a:schemeClr val="accent2"/>
                </a:solidFill>
                <a:effectLst/>
                <a:latin typeface="Lato" panose="020B0604020202020204" pitchFamily="34" charset="0"/>
              </a:rPr>
              <a:t>EDA is generally classified into two</a:t>
            </a:r>
          </a:p>
          <a:p>
            <a:pPr marL="0" indent="0">
              <a:buClr>
                <a:schemeClr val="bg1"/>
              </a:buClr>
              <a:buNone/>
            </a:pPr>
            <a:r>
              <a:rPr lang="en-US" sz="1400" b="1" i="0" dirty="0">
                <a:solidFill>
                  <a:schemeClr val="accent2"/>
                </a:solidFill>
                <a:effectLst/>
                <a:latin typeface="Lato" panose="020B0604020202020204" pitchFamily="34" charset="0"/>
              </a:rPr>
              <a:t>           methods, i.e. </a:t>
            </a:r>
          </a:p>
          <a:p>
            <a:pPr marL="0" indent="0">
              <a:buClr>
                <a:schemeClr val="bg1"/>
              </a:buClr>
              <a:buNone/>
            </a:pPr>
            <a:r>
              <a:rPr lang="en-US" dirty="0">
                <a:solidFill>
                  <a:schemeClr val="accent2"/>
                </a:solidFill>
                <a:latin typeface="Lato" panose="020B0604020202020204" pitchFamily="34" charset="0"/>
              </a:rPr>
              <a:t>       </a:t>
            </a:r>
            <a:r>
              <a:rPr lang="en-US" sz="1400" b="1" i="0" dirty="0">
                <a:solidFill>
                  <a:schemeClr val="accent2"/>
                </a:solidFill>
                <a:effectLst/>
                <a:latin typeface="Lato" panose="020B0604020202020204" pitchFamily="34" charset="0"/>
              </a:rPr>
              <a:t>              1) graphical</a:t>
            </a:r>
            <a:r>
              <a:rPr lang="en-US" sz="1400" b="0" i="0" dirty="0">
                <a:solidFill>
                  <a:schemeClr val="accent2"/>
                </a:solidFill>
                <a:effectLst/>
                <a:latin typeface="Lato" panose="020B0604020202020204" pitchFamily="34" charset="0"/>
              </a:rPr>
              <a:t> analysis and</a:t>
            </a:r>
          </a:p>
          <a:p>
            <a:pPr marL="0" indent="0">
              <a:buClr>
                <a:schemeClr val="bg1"/>
              </a:buClr>
              <a:buNone/>
            </a:pPr>
            <a:r>
              <a:rPr lang="en-US" dirty="0">
                <a:solidFill>
                  <a:schemeClr val="accent2"/>
                </a:solidFill>
                <a:latin typeface="Lato" panose="020B0604020202020204" pitchFamily="34" charset="0"/>
              </a:rPr>
              <a:t>          </a:t>
            </a:r>
            <a:r>
              <a:rPr lang="en-US" sz="1400" b="1" i="0" dirty="0">
                <a:solidFill>
                  <a:schemeClr val="accent2"/>
                </a:solidFill>
                <a:effectLst/>
                <a:latin typeface="Lato" panose="020B0604020202020204" pitchFamily="34" charset="0"/>
              </a:rPr>
              <a:t>           2)non-graphical</a:t>
            </a:r>
            <a:r>
              <a:rPr lang="en-US" sz="1400" b="0" i="0" dirty="0">
                <a:solidFill>
                  <a:schemeClr val="accent2"/>
                </a:solidFill>
                <a:effectLst/>
                <a:latin typeface="Lato" panose="020B0604020202020204" pitchFamily="34" charset="0"/>
              </a:rPr>
              <a:t> analysis</a:t>
            </a:r>
            <a:endParaRPr lang="en-US" dirty="0">
              <a:solidFill>
                <a:schemeClr val="accent2"/>
              </a:solidFill>
              <a:latin typeface="arial" panose="020B0604020202020204" pitchFamily="34" charset="0"/>
            </a:endParaRPr>
          </a:p>
        </p:txBody>
      </p:sp>
      <p:sp>
        <p:nvSpPr>
          <p:cNvPr id="3" name="Text Placeholder 2">
            <a:extLst>
              <a:ext uri="{FF2B5EF4-FFF2-40B4-BE49-F238E27FC236}">
                <a16:creationId xmlns:a16="http://schemas.microsoft.com/office/drawing/2014/main" id="{8D78AD56-BAE6-AB11-099D-404D25C0BE31}"/>
              </a:ext>
            </a:extLst>
          </p:cNvPr>
          <p:cNvSpPr>
            <a:spLocks noGrp="1"/>
          </p:cNvSpPr>
          <p:nvPr>
            <p:ph type="body" idx="2"/>
          </p:nvPr>
        </p:nvSpPr>
        <p:spPr/>
        <p:txBody>
          <a:bodyPr/>
          <a:lstStyle/>
          <a:p>
            <a:endParaRPr lang="en-IN"/>
          </a:p>
        </p:txBody>
      </p:sp>
      <p:pic>
        <p:nvPicPr>
          <p:cNvPr id="7" name="Picture 6">
            <a:extLst>
              <a:ext uri="{FF2B5EF4-FFF2-40B4-BE49-F238E27FC236}">
                <a16:creationId xmlns:a16="http://schemas.microsoft.com/office/drawing/2014/main" id="{1F9C4325-9758-E070-9557-842348B12127}"/>
              </a:ext>
            </a:extLst>
          </p:cNvPr>
          <p:cNvPicPr>
            <a:picLocks noChangeAspect="1"/>
          </p:cNvPicPr>
          <p:nvPr/>
        </p:nvPicPr>
        <p:blipFill>
          <a:blip r:embed="rId3"/>
          <a:stretch>
            <a:fillRect/>
          </a:stretch>
        </p:blipFill>
        <p:spPr>
          <a:xfrm>
            <a:off x="4207347" y="1152475"/>
            <a:ext cx="4936653" cy="3331785"/>
          </a:xfrm>
          <a:prstGeom prst="rect">
            <a:avLst/>
          </a:prstGeom>
        </p:spPr>
      </p:pic>
      <p:sp>
        <p:nvSpPr>
          <p:cNvPr id="8" name="TextBox 7">
            <a:extLst>
              <a:ext uri="{FF2B5EF4-FFF2-40B4-BE49-F238E27FC236}">
                <a16:creationId xmlns:a16="http://schemas.microsoft.com/office/drawing/2014/main" id="{4521AF50-48CD-2CA8-D936-EC8C4C716B88}"/>
              </a:ext>
            </a:extLst>
          </p:cNvPr>
          <p:cNvSpPr txBox="1"/>
          <p:nvPr/>
        </p:nvSpPr>
        <p:spPr>
          <a:xfrm>
            <a:off x="2286000" y="2417189"/>
            <a:ext cx="4572000" cy="307777"/>
          </a:xfrm>
          <a:prstGeom prst="rect">
            <a:avLst/>
          </a:prstGeom>
          <a:noFill/>
        </p:spPr>
        <p:txBody>
          <a:bodyPr wrap="square">
            <a:spAutoFit/>
          </a:bodyPr>
          <a:lstStyle/>
          <a:p>
            <a:r>
              <a:rPr lang="en-US" sz="1400" b="0" i="0" dirty="0">
                <a:solidFill>
                  <a:schemeClr val="accent5">
                    <a:lumMod val="75000"/>
                  </a:schemeClr>
                </a:solidFill>
                <a:effectLst/>
                <a:latin typeface="Lato" panose="020B0604020202020204" pitchFamily="34" charset="0"/>
              </a:rPr>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1734-4CCE-C46F-C800-D7A78B3D6CD8}"/>
              </a:ext>
            </a:extLst>
          </p:cNvPr>
          <p:cNvSpPr>
            <a:spLocks noGrp="1"/>
          </p:cNvSpPr>
          <p:nvPr>
            <p:ph type="title"/>
          </p:nvPr>
        </p:nvSpPr>
        <p:spPr/>
        <p:txBody>
          <a:bodyPr/>
          <a:lstStyle/>
          <a:p>
            <a:r>
              <a:rPr lang="en-IN" b="1" u="sng" dirty="0"/>
              <a:t>The primary motive of EDA is to :</a:t>
            </a:r>
          </a:p>
        </p:txBody>
      </p:sp>
      <p:sp>
        <p:nvSpPr>
          <p:cNvPr id="3" name="Text Placeholder 2">
            <a:extLst>
              <a:ext uri="{FF2B5EF4-FFF2-40B4-BE49-F238E27FC236}">
                <a16:creationId xmlns:a16="http://schemas.microsoft.com/office/drawing/2014/main" id="{04FD3A00-360B-095F-6F70-CBA1F09B0930}"/>
              </a:ext>
            </a:extLst>
          </p:cNvPr>
          <p:cNvSpPr>
            <a:spLocks noGrp="1"/>
          </p:cNvSpPr>
          <p:nvPr>
            <p:ph type="body" idx="1"/>
          </p:nvPr>
        </p:nvSpPr>
        <p:spPr>
          <a:xfrm>
            <a:off x="311700" y="862642"/>
            <a:ext cx="8520600" cy="3706233"/>
          </a:xfrm>
        </p:spPr>
        <p:txBody>
          <a:bodyPr/>
          <a:lstStyle/>
          <a:p>
            <a:pPr lvl="2" algn="just">
              <a:lnSpc>
                <a:spcPct val="150000"/>
              </a:lnSpc>
              <a:buClr>
                <a:schemeClr val="accent5">
                  <a:lumMod val="40000"/>
                  <a:lumOff val="60000"/>
                </a:schemeClr>
              </a:buClr>
              <a:buFont typeface="Wingdings" panose="05000000000000000000" pitchFamily="2" charset="2"/>
              <a:buChar char="ü"/>
            </a:pPr>
            <a:r>
              <a:rPr lang="en-US" b="1" i="0" dirty="0">
                <a:solidFill>
                  <a:schemeClr val="accent5">
                    <a:lumMod val="75000"/>
                  </a:schemeClr>
                </a:solidFill>
                <a:effectLst/>
                <a:latin typeface="Lato" panose="020F0502020204030203" pitchFamily="34" charset="0"/>
              </a:rPr>
              <a:t>Examine the data distribution</a:t>
            </a:r>
          </a:p>
          <a:p>
            <a:pPr lvl="2" algn="just">
              <a:lnSpc>
                <a:spcPct val="150000"/>
              </a:lnSpc>
              <a:buClr>
                <a:schemeClr val="bg2">
                  <a:lumMod val="50000"/>
                </a:schemeClr>
              </a:buClr>
              <a:buFont typeface="Wingdings" panose="05000000000000000000" pitchFamily="2" charset="2"/>
              <a:buChar char="ü"/>
            </a:pPr>
            <a:r>
              <a:rPr lang="en-US" b="1" i="0" dirty="0">
                <a:solidFill>
                  <a:schemeClr val="accent5">
                    <a:lumMod val="75000"/>
                  </a:schemeClr>
                </a:solidFill>
                <a:effectLst/>
                <a:latin typeface="Lato" panose="020F0502020204030203" pitchFamily="34" charset="0"/>
              </a:rPr>
              <a:t>Handling missing values of the dataset(a most common issue with every dataset)</a:t>
            </a:r>
          </a:p>
          <a:p>
            <a:pPr lvl="2" algn="just">
              <a:lnSpc>
                <a:spcPct val="150000"/>
              </a:lnSpc>
              <a:buClr>
                <a:schemeClr val="accent5">
                  <a:lumMod val="60000"/>
                  <a:lumOff val="40000"/>
                </a:schemeClr>
              </a:buClr>
              <a:buFont typeface="Wingdings" panose="05000000000000000000" pitchFamily="2" charset="2"/>
              <a:buChar char="ü"/>
            </a:pPr>
            <a:r>
              <a:rPr lang="en-US" b="1" i="0" dirty="0">
                <a:solidFill>
                  <a:schemeClr val="accent5">
                    <a:lumMod val="75000"/>
                  </a:schemeClr>
                </a:solidFill>
                <a:effectLst/>
                <a:latin typeface="Lato" panose="020F0502020204030203" pitchFamily="34" charset="0"/>
              </a:rPr>
              <a:t>Handling the outliers</a:t>
            </a:r>
          </a:p>
          <a:p>
            <a:pPr lvl="2" algn="just">
              <a:lnSpc>
                <a:spcPct val="150000"/>
              </a:lnSpc>
              <a:buClr>
                <a:schemeClr val="bg2">
                  <a:lumMod val="50000"/>
                </a:schemeClr>
              </a:buClr>
              <a:buFont typeface="Wingdings" panose="05000000000000000000" pitchFamily="2" charset="2"/>
              <a:buChar char="ü"/>
            </a:pPr>
            <a:r>
              <a:rPr lang="en-US" b="1" i="0" dirty="0">
                <a:solidFill>
                  <a:schemeClr val="accent5">
                    <a:lumMod val="75000"/>
                  </a:schemeClr>
                </a:solidFill>
                <a:effectLst/>
                <a:latin typeface="Lato" panose="020F0502020204030203" pitchFamily="34" charset="0"/>
              </a:rPr>
              <a:t>Removing duplicate data</a:t>
            </a:r>
          </a:p>
          <a:p>
            <a:pPr lvl="2" algn="just">
              <a:lnSpc>
                <a:spcPct val="150000"/>
              </a:lnSpc>
              <a:buClr>
                <a:schemeClr val="accent5">
                  <a:lumMod val="60000"/>
                  <a:lumOff val="40000"/>
                </a:schemeClr>
              </a:buClr>
              <a:buFont typeface="Wingdings" panose="05000000000000000000" pitchFamily="2" charset="2"/>
              <a:buChar char="ü"/>
            </a:pPr>
            <a:r>
              <a:rPr lang="en-US" b="1" i="0" dirty="0">
                <a:solidFill>
                  <a:schemeClr val="accent5">
                    <a:lumMod val="75000"/>
                  </a:schemeClr>
                </a:solidFill>
                <a:effectLst/>
                <a:latin typeface="Lato" panose="020F0502020204030203" pitchFamily="34" charset="0"/>
              </a:rPr>
              <a:t>Encoding the categorical variables</a:t>
            </a:r>
          </a:p>
          <a:p>
            <a:pPr lvl="2" algn="just">
              <a:lnSpc>
                <a:spcPct val="150000"/>
              </a:lnSpc>
              <a:buClr>
                <a:schemeClr val="bg2">
                  <a:lumMod val="50000"/>
                </a:schemeClr>
              </a:buClr>
              <a:buFont typeface="Wingdings" panose="05000000000000000000" pitchFamily="2" charset="2"/>
              <a:buChar char="ü"/>
            </a:pPr>
            <a:r>
              <a:rPr lang="en-US" b="1" i="0" dirty="0">
                <a:solidFill>
                  <a:schemeClr val="accent5">
                    <a:lumMod val="75000"/>
                  </a:schemeClr>
                </a:solidFill>
                <a:effectLst/>
                <a:latin typeface="Lato" panose="020F0502020204030203" pitchFamily="34" charset="0"/>
              </a:rPr>
              <a:t>Normalizing and Scaling</a:t>
            </a:r>
          </a:p>
          <a:p>
            <a:pPr>
              <a:buClr>
                <a:schemeClr val="accent5">
                  <a:lumMod val="60000"/>
                  <a:lumOff val="40000"/>
                </a:schemeClr>
              </a:buClr>
              <a:buFont typeface="Wingdings" panose="05000000000000000000" pitchFamily="2" charset="2"/>
              <a:buChar char="Ø"/>
            </a:pPr>
            <a:endParaRPr lang="en-IN" dirty="0"/>
          </a:p>
        </p:txBody>
      </p:sp>
    </p:spTree>
    <p:extLst>
      <p:ext uri="{BB962C8B-B14F-4D97-AF65-F5344CB8AC3E}">
        <p14:creationId xmlns:p14="http://schemas.microsoft.com/office/powerpoint/2010/main" val="93480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A59E-BA61-E84D-583E-56870362ED64}"/>
              </a:ext>
            </a:extLst>
          </p:cNvPr>
          <p:cNvSpPr>
            <a:spLocks noGrp="1"/>
          </p:cNvSpPr>
          <p:nvPr>
            <p:ph type="title"/>
          </p:nvPr>
        </p:nvSpPr>
        <p:spPr>
          <a:xfrm>
            <a:off x="397761" y="363215"/>
            <a:ext cx="8520600" cy="572700"/>
          </a:xfrm>
        </p:spPr>
        <p:txBody>
          <a:bodyPr/>
          <a:lstStyle/>
          <a:p>
            <a:r>
              <a:rPr lang="en-IN" u="sng" dirty="0"/>
              <a:t>Data Summary :</a:t>
            </a:r>
          </a:p>
        </p:txBody>
      </p:sp>
      <p:sp>
        <p:nvSpPr>
          <p:cNvPr id="3" name="Text Placeholder 2">
            <a:extLst>
              <a:ext uri="{FF2B5EF4-FFF2-40B4-BE49-F238E27FC236}">
                <a16:creationId xmlns:a16="http://schemas.microsoft.com/office/drawing/2014/main" id="{57BC250E-46A0-C978-228D-04BCAE6784E0}"/>
              </a:ext>
            </a:extLst>
          </p:cNvPr>
          <p:cNvSpPr>
            <a:spLocks noGrp="1"/>
          </p:cNvSpPr>
          <p:nvPr>
            <p:ph type="body" idx="1"/>
          </p:nvPr>
        </p:nvSpPr>
        <p:spPr>
          <a:xfrm>
            <a:off x="225639" y="828338"/>
            <a:ext cx="8520600" cy="4315161"/>
          </a:xfrm>
        </p:spPr>
        <p:txBody>
          <a:bodyPr/>
          <a:lstStyle/>
          <a:p>
            <a:pPr>
              <a:buClr>
                <a:schemeClr val="accent2"/>
              </a:buClr>
              <a:buFont typeface="Wingdings" panose="05000000000000000000" pitchFamily="2" charset="2"/>
              <a:buChar char="ü"/>
            </a:pPr>
            <a:r>
              <a:rPr lang="en-US" sz="1400" b="0" i="0" u="sng" dirty="0">
                <a:solidFill>
                  <a:srgbClr val="212121"/>
                </a:solidFill>
                <a:effectLst/>
                <a:latin typeface="Roboto" panose="02000000000000000000" pitchFamily="2" charset="0"/>
              </a:rPr>
              <a:t>hotel</a:t>
            </a:r>
            <a:r>
              <a:rPr lang="en-US" sz="1400" b="0" i="0" dirty="0">
                <a:solidFill>
                  <a:srgbClr val="212121"/>
                </a:solidFill>
                <a:effectLst/>
                <a:latin typeface="Roboto" panose="02000000000000000000" pitchFamily="2" charset="0"/>
              </a:rPr>
              <a:t>: hotel type(H1 = Resort Hotel or H2 = City Hotel)</a:t>
            </a:r>
          </a:p>
          <a:p>
            <a:pPr>
              <a:buClr>
                <a:schemeClr val="accent2"/>
              </a:buClr>
              <a:buFont typeface="Wingdings" panose="05000000000000000000" pitchFamily="2" charset="2"/>
              <a:buChar char="ü"/>
            </a:pPr>
            <a:r>
              <a:rPr lang="en-US" sz="1400" b="0" i="0" u="sng" dirty="0">
                <a:solidFill>
                  <a:srgbClr val="212121"/>
                </a:solidFill>
                <a:effectLst/>
                <a:latin typeface="Roboto" panose="02000000000000000000" pitchFamily="2" charset="0"/>
              </a:rPr>
              <a:t>Is canceled</a:t>
            </a:r>
            <a:r>
              <a:rPr lang="en-US" sz="1400" b="0" i="0" dirty="0">
                <a:solidFill>
                  <a:srgbClr val="212121"/>
                </a:solidFill>
                <a:effectLst/>
                <a:latin typeface="Roboto" panose="02000000000000000000" pitchFamily="2" charset="0"/>
              </a:rPr>
              <a:t>: Value indicating if the booking was canceled (1) or not (0)</a:t>
            </a:r>
          </a:p>
          <a:p>
            <a:pPr>
              <a:buClr>
                <a:schemeClr val="accent2"/>
              </a:buClr>
              <a:buFont typeface="Wingdings" panose="05000000000000000000" pitchFamily="2" charset="2"/>
              <a:buChar char="ü"/>
            </a:pPr>
            <a:r>
              <a:rPr lang="en-US" sz="1400" b="0" i="0" u="sng" dirty="0">
                <a:solidFill>
                  <a:srgbClr val="212121"/>
                </a:solidFill>
                <a:effectLst/>
                <a:latin typeface="Roboto" panose="02000000000000000000" pitchFamily="2" charset="0"/>
              </a:rPr>
              <a:t>Lead time</a:t>
            </a:r>
            <a:r>
              <a:rPr lang="en-US" sz="1400" b="0" i="0" dirty="0">
                <a:solidFill>
                  <a:srgbClr val="212121"/>
                </a:solidFill>
                <a:effectLst/>
                <a:latin typeface="Roboto" panose="02000000000000000000" pitchFamily="2" charset="0"/>
              </a:rPr>
              <a:t>: Number of days that elapsed between the entering date of the booking</a:t>
            </a:r>
          </a:p>
          <a:p>
            <a:pPr>
              <a:buClr>
                <a:schemeClr val="accent2"/>
              </a:buClr>
              <a:buFont typeface="Wingdings" panose="05000000000000000000" pitchFamily="2" charset="2"/>
              <a:buChar char="ü"/>
            </a:pPr>
            <a:r>
              <a:rPr lang="en-US" sz="1400" b="0" i="0" u="sng" dirty="0">
                <a:solidFill>
                  <a:srgbClr val="212121"/>
                </a:solidFill>
                <a:effectLst/>
                <a:latin typeface="Roboto" panose="02000000000000000000" pitchFamily="2" charset="0"/>
              </a:rPr>
              <a:t>Arrival date year</a:t>
            </a:r>
            <a:r>
              <a:rPr lang="en-US" sz="1400" b="0" i="0" dirty="0">
                <a:solidFill>
                  <a:srgbClr val="212121"/>
                </a:solidFill>
                <a:effectLst/>
                <a:latin typeface="Roboto" panose="02000000000000000000" pitchFamily="2" charset="0"/>
              </a:rPr>
              <a:t>: Year of arrival date</a:t>
            </a:r>
          </a:p>
          <a:p>
            <a:pPr>
              <a:buClr>
                <a:schemeClr val="accent2"/>
              </a:buClr>
              <a:buFont typeface="Wingdings" panose="05000000000000000000" pitchFamily="2" charset="2"/>
              <a:buChar char="ü"/>
            </a:pPr>
            <a:r>
              <a:rPr lang="en-US" sz="1400" b="0" i="0" u="sng" dirty="0">
                <a:solidFill>
                  <a:srgbClr val="212121"/>
                </a:solidFill>
                <a:effectLst/>
                <a:latin typeface="Roboto" panose="02000000000000000000" pitchFamily="2" charset="0"/>
              </a:rPr>
              <a:t>Arrival date month</a:t>
            </a:r>
            <a:r>
              <a:rPr lang="en-US" sz="1400" b="0" i="0" dirty="0">
                <a:solidFill>
                  <a:srgbClr val="212121"/>
                </a:solidFill>
                <a:effectLst/>
                <a:latin typeface="Roboto" panose="02000000000000000000" pitchFamily="2" charset="0"/>
              </a:rPr>
              <a:t>: Month of arrival date</a:t>
            </a:r>
          </a:p>
          <a:p>
            <a:pPr>
              <a:buClr>
                <a:schemeClr val="accent2"/>
              </a:buClr>
              <a:buFont typeface="Wingdings" panose="05000000000000000000" pitchFamily="2" charset="2"/>
              <a:buChar char="ü"/>
            </a:pPr>
            <a:r>
              <a:rPr lang="en-US" sz="1400" b="0" i="0" u="sng" dirty="0">
                <a:solidFill>
                  <a:srgbClr val="212121"/>
                </a:solidFill>
                <a:effectLst/>
                <a:latin typeface="Roboto" panose="02000000000000000000" pitchFamily="2" charset="0"/>
              </a:rPr>
              <a:t>Arrival dat</a:t>
            </a:r>
            <a:r>
              <a:rPr lang="en-US" sz="1400" u="sng" dirty="0">
                <a:solidFill>
                  <a:srgbClr val="212121"/>
                </a:solidFill>
                <a:latin typeface="Roboto" panose="02000000000000000000" pitchFamily="2" charset="0"/>
              </a:rPr>
              <a:t>e </a:t>
            </a:r>
            <a:r>
              <a:rPr lang="en-US" sz="1400" b="0" i="0" u="sng" dirty="0">
                <a:solidFill>
                  <a:srgbClr val="212121"/>
                </a:solidFill>
                <a:effectLst/>
                <a:latin typeface="Roboto" panose="02000000000000000000" pitchFamily="2" charset="0"/>
              </a:rPr>
              <a:t>week number</a:t>
            </a:r>
            <a:r>
              <a:rPr lang="en-US" sz="1400" b="0" i="0" dirty="0">
                <a:solidFill>
                  <a:srgbClr val="212121"/>
                </a:solidFill>
                <a:effectLst/>
                <a:latin typeface="Roboto" panose="02000000000000000000" pitchFamily="2" charset="0"/>
              </a:rPr>
              <a:t>: Week number of year for arrival date</a:t>
            </a:r>
          </a:p>
          <a:p>
            <a:pPr>
              <a:buClr>
                <a:schemeClr val="accent2"/>
              </a:buClr>
              <a:buFont typeface="Wingdings" panose="05000000000000000000" pitchFamily="2" charset="2"/>
              <a:buChar char="ü"/>
            </a:pPr>
            <a:r>
              <a:rPr lang="en-US" sz="1400" b="0" i="0" u="sng" dirty="0">
                <a:solidFill>
                  <a:srgbClr val="212121"/>
                </a:solidFill>
                <a:effectLst/>
                <a:latin typeface="Roboto" panose="02000000000000000000" pitchFamily="2" charset="0"/>
              </a:rPr>
              <a:t>Arrival date  day  of the month</a:t>
            </a:r>
            <a:r>
              <a:rPr lang="en-US" sz="1400" b="0" i="0" dirty="0">
                <a:solidFill>
                  <a:srgbClr val="212121"/>
                </a:solidFill>
                <a:effectLst/>
                <a:latin typeface="Roboto" panose="02000000000000000000" pitchFamily="2" charset="0"/>
              </a:rPr>
              <a:t>: Day of arrival date</a:t>
            </a:r>
          </a:p>
          <a:p>
            <a:pPr>
              <a:buClr>
                <a:schemeClr val="accent2"/>
              </a:buClr>
              <a:buFont typeface="Wingdings" panose="05000000000000000000" pitchFamily="2" charset="2"/>
              <a:buChar char="ü"/>
            </a:pPr>
            <a:r>
              <a:rPr lang="en-US" sz="1400" b="0" i="0" u="sng" dirty="0">
                <a:solidFill>
                  <a:srgbClr val="212121"/>
                </a:solidFill>
                <a:effectLst/>
                <a:latin typeface="Roboto" panose="02000000000000000000" pitchFamily="2" charset="0"/>
              </a:rPr>
              <a:t>Stays in weekend</a:t>
            </a:r>
            <a:r>
              <a:rPr lang="en-US" sz="1400" dirty="0">
                <a:solidFill>
                  <a:srgbClr val="212121"/>
                </a:solidFill>
                <a:latin typeface="Roboto" panose="02000000000000000000" pitchFamily="2" charset="0"/>
              </a:rPr>
              <a:t> </a:t>
            </a:r>
            <a:r>
              <a:rPr lang="en-US" sz="1400" b="0" i="0" dirty="0">
                <a:solidFill>
                  <a:srgbClr val="212121"/>
                </a:solidFill>
                <a:effectLst/>
                <a:latin typeface="Roboto" panose="02000000000000000000" pitchFamily="2" charset="0"/>
              </a:rPr>
              <a:t>nights: Number of weekend nights (Saturday or Sunday) the guest stayed or booked to stay at the hotel</a:t>
            </a:r>
          </a:p>
          <a:p>
            <a:pPr>
              <a:buClr>
                <a:schemeClr val="accent2"/>
              </a:buClr>
              <a:buFont typeface="Wingdings" panose="05000000000000000000" pitchFamily="2" charset="2"/>
              <a:buChar char="ü"/>
            </a:pPr>
            <a:r>
              <a:rPr lang="en-US" sz="1400" b="0" i="0" u="sng" dirty="0">
                <a:solidFill>
                  <a:srgbClr val="212121"/>
                </a:solidFill>
                <a:effectLst/>
                <a:latin typeface="Roboto" panose="02000000000000000000" pitchFamily="2" charset="0"/>
              </a:rPr>
              <a:t>Stays in weeknights</a:t>
            </a:r>
            <a:r>
              <a:rPr lang="en-US" sz="1400" b="0" i="0" dirty="0">
                <a:solidFill>
                  <a:srgbClr val="212121"/>
                </a:solidFill>
                <a:effectLst/>
                <a:latin typeface="Roboto" panose="02000000000000000000" pitchFamily="2" charset="0"/>
              </a:rPr>
              <a:t>: Number of weeknights (Monday to Friday) the guest stayed or booked to stay at the hotel</a:t>
            </a:r>
            <a:r>
              <a:rPr lang="en-US" dirty="0">
                <a:solidFill>
                  <a:schemeClr val="accent5">
                    <a:lumMod val="75000"/>
                  </a:schemeClr>
                </a:solidFill>
                <a:highlight>
                  <a:srgbClr val="000000"/>
                </a:highlight>
                <a:latin typeface="Lato" panose="020B0604020202020204" pitchFamily="34" charset="0"/>
              </a:rPr>
              <a:t>.</a:t>
            </a:r>
          </a:p>
          <a:p>
            <a:pPr>
              <a:buClr>
                <a:schemeClr val="accent2"/>
              </a:buClr>
              <a:buFont typeface="Wingdings" panose="05000000000000000000" pitchFamily="2" charset="2"/>
              <a:buChar char="ü"/>
            </a:pPr>
            <a:r>
              <a:rPr lang="en-US" sz="1400" b="0" i="0" u="sng" dirty="0">
                <a:solidFill>
                  <a:srgbClr val="212121"/>
                </a:solidFill>
                <a:effectLst/>
                <a:latin typeface="Roboto" panose="02000000000000000000" pitchFamily="2" charset="0"/>
              </a:rPr>
              <a:t>babies</a:t>
            </a:r>
            <a:r>
              <a:rPr lang="en-US" sz="1400" b="0" i="0" dirty="0">
                <a:solidFill>
                  <a:srgbClr val="212121"/>
                </a:solidFill>
                <a:effectLst/>
                <a:latin typeface="Roboto" panose="02000000000000000000" pitchFamily="2" charset="0"/>
              </a:rPr>
              <a:t>: Number of babies ( The word 'baby' means any child from birth to age 4,)</a:t>
            </a:r>
          </a:p>
          <a:p>
            <a:pPr>
              <a:buClr>
                <a:schemeClr val="accent2"/>
              </a:buClr>
              <a:buFont typeface="Wingdings" panose="05000000000000000000" pitchFamily="2" charset="2"/>
              <a:buChar char="ü"/>
            </a:pPr>
            <a:r>
              <a:rPr lang="en-US" sz="1400" b="0" i="0" u="sng" dirty="0">
                <a:solidFill>
                  <a:srgbClr val="212121"/>
                </a:solidFill>
                <a:effectLst/>
                <a:latin typeface="Roboto" panose="02000000000000000000" pitchFamily="2" charset="0"/>
              </a:rPr>
              <a:t>meal</a:t>
            </a:r>
            <a:r>
              <a:rPr lang="en-US" sz="1400" b="0" i="0" dirty="0">
                <a:solidFill>
                  <a:srgbClr val="212121"/>
                </a:solidFill>
                <a:effectLst/>
                <a:latin typeface="Roboto" panose="02000000000000000000" pitchFamily="2" charset="0"/>
              </a:rPr>
              <a:t>: Type of meal booked. Categories are presented in standard hospitality</a:t>
            </a:r>
          </a:p>
          <a:p>
            <a:pPr>
              <a:buClr>
                <a:schemeClr val="accent2"/>
              </a:buClr>
              <a:buFont typeface="Wingdings" panose="05000000000000000000" pitchFamily="2" charset="2"/>
              <a:buChar char="ü"/>
            </a:pPr>
            <a:r>
              <a:rPr lang="en-IN" sz="1400" b="0" i="0" u="sng" dirty="0">
                <a:solidFill>
                  <a:srgbClr val="212121"/>
                </a:solidFill>
                <a:effectLst/>
                <a:latin typeface="Roboto" panose="02000000000000000000" pitchFamily="2" charset="0"/>
              </a:rPr>
              <a:t>country</a:t>
            </a:r>
            <a:r>
              <a:rPr lang="en-IN" sz="1400" b="0" i="0" dirty="0">
                <a:solidFill>
                  <a:srgbClr val="212121"/>
                </a:solidFill>
                <a:effectLst/>
                <a:latin typeface="Roboto" panose="02000000000000000000" pitchFamily="2" charset="0"/>
              </a:rPr>
              <a:t>: Country of origin.</a:t>
            </a:r>
          </a:p>
          <a:p>
            <a:pPr>
              <a:buClr>
                <a:schemeClr val="accent2"/>
              </a:buClr>
              <a:buFont typeface="Wingdings" panose="05000000000000000000" pitchFamily="2" charset="2"/>
              <a:buChar char="ü"/>
            </a:pPr>
            <a:r>
              <a:rPr lang="en-US" sz="1400" b="0" i="0" u="sng" dirty="0">
                <a:solidFill>
                  <a:srgbClr val="212121"/>
                </a:solidFill>
                <a:effectLst/>
                <a:latin typeface="Roboto" panose="02000000000000000000" pitchFamily="2" charset="0"/>
              </a:rPr>
              <a:t>Distribution channel</a:t>
            </a:r>
            <a:r>
              <a:rPr lang="en-US" sz="1400" b="0" i="0" dirty="0">
                <a:solidFill>
                  <a:srgbClr val="212121"/>
                </a:solidFill>
                <a:effectLst/>
                <a:latin typeface="Roboto" panose="02000000000000000000" pitchFamily="2" charset="0"/>
              </a:rPr>
              <a:t>: Booking distribution channel. The term “TA” means “Travel Agents” and “TO” means “Tour Operators”.</a:t>
            </a:r>
          </a:p>
          <a:p>
            <a:pPr marL="114300" indent="0" algn="l">
              <a:buNone/>
            </a:pPr>
            <a:r>
              <a:rPr lang="en-US" sz="1400" b="0" i="0" dirty="0">
                <a:solidFill>
                  <a:srgbClr val="212121"/>
                </a:solidFill>
                <a:effectLst/>
                <a:latin typeface="Roboto" panose="02000000000000000000" pitchFamily="2" charset="0"/>
              </a:rPr>
              <a:t>                                                                  </a:t>
            </a:r>
          </a:p>
          <a:p>
            <a:br>
              <a:rPr lang="en-US" sz="1400" dirty="0"/>
            </a:br>
            <a:endParaRPr lang="en-US" sz="1400" b="0" i="0" dirty="0">
              <a:solidFill>
                <a:srgbClr val="212121"/>
              </a:solidFill>
              <a:effectLst/>
              <a:latin typeface="Roboto" panose="02000000000000000000" pitchFamily="2" charset="0"/>
            </a:endParaRPr>
          </a:p>
          <a:p>
            <a:pPr>
              <a:buClr>
                <a:schemeClr val="accent2"/>
              </a:buClr>
              <a:buFont typeface="Wingdings" panose="05000000000000000000" pitchFamily="2" charset="2"/>
              <a:buChar char="ü"/>
            </a:pPr>
            <a:endParaRPr lang="en-US" sz="14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159841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4318D4-CDE1-A82E-6B3A-A5A29E496B58}"/>
              </a:ext>
            </a:extLst>
          </p:cNvPr>
          <p:cNvSpPr>
            <a:spLocks noGrp="1"/>
          </p:cNvSpPr>
          <p:nvPr>
            <p:ph type="title"/>
          </p:nvPr>
        </p:nvSpPr>
        <p:spPr>
          <a:xfrm>
            <a:off x="156424" y="0"/>
            <a:ext cx="8520600" cy="572700"/>
          </a:xfrm>
        </p:spPr>
        <p:txBody>
          <a:bodyPr/>
          <a:lstStyle/>
          <a:p>
            <a:r>
              <a:rPr lang="en-IN" u="sng" dirty="0"/>
              <a:t>Data summary :</a:t>
            </a:r>
          </a:p>
        </p:txBody>
      </p:sp>
      <p:sp>
        <p:nvSpPr>
          <p:cNvPr id="6" name="Text Placeholder 5">
            <a:extLst>
              <a:ext uri="{FF2B5EF4-FFF2-40B4-BE49-F238E27FC236}">
                <a16:creationId xmlns:a16="http://schemas.microsoft.com/office/drawing/2014/main" id="{1425679E-A009-F043-E0BF-1B1CDA59600D}"/>
              </a:ext>
            </a:extLst>
          </p:cNvPr>
          <p:cNvSpPr>
            <a:spLocks noGrp="1"/>
          </p:cNvSpPr>
          <p:nvPr>
            <p:ph type="body" idx="1"/>
          </p:nvPr>
        </p:nvSpPr>
        <p:spPr>
          <a:xfrm>
            <a:off x="156424" y="443608"/>
            <a:ext cx="8520600" cy="4570800"/>
          </a:xfrm>
        </p:spPr>
        <p:txBody>
          <a:bodyPr/>
          <a:lstStyle/>
          <a:p>
            <a:pPr algn="l">
              <a:buClr>
                <a:schemeClr val="accent2"/>
              </a:buClr>
              <a:buFont typeface="Wingdings" panose="05000000000000000000" pitchFamily="2" charset="2"/>
              <a:buChar char="ü"/>
            </a:pPr>
            <a:r>
              <a:rPr lang="en-US" sz="1600" dirty="0">
                <a:solidFill>
                  <a:srgbClr val="212121"/>
                </a:solidFill>
                <a:latin typeface="Roboto" panose="02000000000000000000" pitchFamily="2" charset="0"/>
              </a:rPr>
              <a:t>      </a:t>
            </a:r>
            <a:r>
              <a:rPr lang="en-US" sz="1600" b="0" i="0" u="sng" dirty="0">
                <a:solidFill>
                  <a:srgbClr val="212121"/>
                </a:solidFill>
                <a:effectLst/>
                <a:latin typeface="Roboto" panose="02000000000000000000" pitchFamily="2" charset="0"/>
              </a:rPr>
              <a:t>is repeated guest</a:t>
            </a:r>
            <a:r>
              <a:rPr lang="en-US" sz="1600" b="0" i="0" dirty="0">
                <a:solidFill>
                  <a:srgbClr val="212121"/>
                </a:solidFill>
                <a:effectLst/>
                <a:latin typeface="Roboto" panose="02000000000000000000" pitchFamily="2" charset="0"/>
              </a:rPr>
              <a:t>: Value indicating if the booking name was from a repeated     guest (1) or not (0)</a:t>
            </a:r>
          </a:p>
          <a:p>
            <a:pPr>
              <a:buClr>
                <a:schemeClr val="accent2"/>
              </a:buClr>
              <a:buFont typeface="Wingdings" panose="05000000000000000000" pitchFamily="2" charset="2"/>
              <a:buChar char="ü"/>
            </a:pPr>
            <a:r>
              <a:rPr lang="en-US" sz="1600" b="0" i="0" u="sng" dirty="0">
                <a:solidFill>
                  <a:srgbClr val="212121"/>
                </a:solidFill>
                <a:effectLst/>
                <a:latin typeface="Roboto" panose="02000000000000000000" pitchFamily="2" charset="0"/>
              </a:rPr>
              <a:t>Previous </a:t>
            </a:r>
            <a:r>
              <a:rPr lang="en-US" sz="1600" u="sng" dirty="0">
                <a:solidFill>
                  <a:srgbClr val="212121"/>
                </a:solidFill>
                <a:latin typeface="Roboto" panose="02000000000000000000" pitchFamily="2" charset="0"/>
              </a:rPr>
              <a:t>cancel at </a:t>
            </a:r>
            <a:r>
              <a:rPr lang="en-US" sz="1600" u="sng" dirty="0" err="1">
                <a:solidFill>
                  <a:srgbClr val="212121"/>
                </a:solidFill>
                <a:latin typeface="Roboto" panose="02000000000000000000" pitchFamily="2" charset="0"/>
              </a:rPr>
              <a:t>bookingions</a:t>
            </a:r>
            <a:r>
              <a:rPr lang="en-US" sz="1600" b="0" i="0" dirty="0">
                <a:solidFill>
                  <a:srgbClr val="212121"/>
                </a:solidFill>
                <a:effectLst/>
                <a:latin typeface="Roboto" panose="02000000000000000000" pitchFamily="2" charset="0"/>
              </a:rPr>
              <a:t>: Number of previous bookings that were cancelled by the customer prior to the current</a:t>
            </a:r>
          </a:p>
          <a:p>
            <a:pPr>
              <a:buClr>
                <a:schemeClr val="accent2"/>
              </a:buClr>
              <a:buFont typeface="Wingdings" panose="05000000000000000000" pitchFamily="2" charset="2"/>
              <a:buChar char="ü"/>
            </a:pPr>
            <a:r>
              <a:rPr lang="en-US" sz="1600" b="0" i="0" u="sng" dirty="0">
                <a:solidFill>
                  <a:srgbClr val="212121"/>
                </a:solidFill>
                <a:effectLst/>
                <a:latin typeface="Roboto" panose="02000000000000000000" pitchFamily="2" charset="0"/>
              </a:rPr>
              <a:t>Reserved room type</a:t>
            </a:r>
            <a:r>
              <a:rPr lang="en-US" sz="1600" b="0" i="0" dirty="0">
                <a:solidFill>
                  <a:srgbClr val="212121"/>
                </a:solidFill>
                <a:effectLst/>
                <a:latin typeface="Roboto" panose="02000000000000000000" pitchFamily="2" charset="0"/>
              </a:rPr>
              <a:t>: Code of room type reserved. Code is presented instead of designation for anonymity reasons.</a:t>
            </a:r>
          </a:p>
          <a:p>
            <a:pPr>
              <a:buClr>
                <a:schemeClr val="accent2"/>
              </a:buClr>
              <a:buFont typeface="Wingdings" panose="05000000000000000000" pitchFamily="2" charset="2"/>
              <a:buChar char="ü"/>
            </a:pPr>
            <a:r>
              <a:rPr lang="en-US" sz="1600" b="0" i="0" u="sng" dirty="0">
                <a:solidFill>
                  <a:srgbClr val="212121"/>
                </a:solidFill>
                <a:effectLst/>
                <a:latin typeface="Roboto" panose="02000000000000000000" pitchFamily="2" charset="0"/>
              </a:rPr>
              <a:t>agent</a:t>
            </a:r>
            <a:r>
              <a:rPr lang="en-US" sz="1600" b="0" i="0" dirty="0">
                <a:solidFill>
                  <a:srgbClr val="212121"/>
                </a:solidFill>
                <a:effectLst/>
                <a:latin typeface="Roboto" panose="02000000000000000000" pitchFamily="2" charset="0"/>
              </a:rPr>
              <a:t>: ID of the travel agency that made the booking</a:t>
            </a:r>
          </a:p>
          <a:p>
            <a:pPr>
              <a:buClr>
                <a:schemeClr val="accent2"/>
              </a:buClr>
              <a:buFont typeface="Wingdings" panose="05000000000000000000" pitchFamily="2" charset="2"/>
              <a:buChar char="ü"/>
            </a:pPr>
            <a:r>
              <a:rPr lang="en-US" sz="1600" b="0" i="0" u="sng" dirty="0">
                <a:solidFill>
                  <a:srgbClr val="212121"/>
                </a:solidFill>
                <a:effectLst/>
                <a:latin typeface="Roboto" panose="02000000000000000000" pitchFamily="2" charset="0"/>
              </a:rPr>
              <a:t>company</a:t>
            </a:r>
            <a:r>
              <a:rPr lang="en-US" sz="1600" b="0" i="0" dirty="0">
                <a:solidFill>
                  <a:srgbClr val="212121"/>
                </a:solidFill>
                <a:effectLst/>
                <a:latin typeface="Roboto" panose="02000000000000000000" pitchFamily="2" charset="0"/>
              </a:rPr>
              <a:t>: ID of the company/entity that made the booking or responsible for paying the booking. ID is presented instead of designation for anonymity reasons.</a:t>
            </a:r>
          </a:p>
          <a:p>
            <a:pPr>
              <a:buClr>
                <a:schemeClr val="accent2"/>
              </a:buClr>
              <a:buFont typeface="Wingdings" panose="05000000000000000000" pitchFamily="2" charset="2"/>
              <a:buChar char="ü"/>
            </a:pPr>
            <a:r>
              <a:rPr lang="en-US" sz="1600" b="0" i="0" dirty="0">
                <a:solidFill>
                  <a:srgbClr val="212121"/>
                </a:solidFill>
                <a:effectLst/>
                <a:latin typeface="Roboto" panose="02000000000000000000" pitchFamily="2" charset="0"/>
              </a:rPr>
              <a:t> </a:t>
            </a:r>
            <a:r>
              <a:rPr lang="en-US" sz="1600" b="0" i="0" u="sng" dirty="0">
                <a:solidFill>
                  <a:srgbClr val="212121"/>
                </a:solidFill>
                <a:effectLst/>
                <a:latin typeface="Roboto" panose="02000000000000000000" pitchFamily="2" charset="0"/>
              </a:rPr>
              <a:t>days in waiting list</a:t>
            </a:r>
            <a:r>
              <a:rPr lang="en-US" sz="1600" b="0" i="0" dirty="0">
                <a:solidFill>
                  <a:srgbClr val="212121"/>
                </a:solidFill>
                <a:effectLst/>
                <a:latin typeface="Roboto" panose="02000000000000000000" pitchFamily="2" charset="0"/>
              </a:rPr>
              <a:t>: Number of days the booking was in the waiting list before it was confirmed to the customer.</a:t>
            </a:r>
          </a:p>
          <a:p>
            <a:pPr>
              <a:buClr>
                <a:schemeClr val="accent2"/>
              </a:buClr>
              <a:buFont typeface="Wingdings" panose="05000000000000000000" pitchFamily="2" charset="2"/>
              <a:buChar char="ü"/>
            </a:pPr>
            <a:r>
              <a:rPr lang="en-US" sz="1600" dirty="0">
                <a:solidFill>
                  <a:srgbClr val="212121"/>
                </a:solidFill>
                <a:latin typeface="Roboto" panose="02000000000000000000" pitchFamily="2" charset="0"/>
              </a:rPr>
              <a:t> </a:t>
            </a:r>
            <a:r>
              <a:rPr lang="en-US" sz="1600" b="0" i="0" u="sng" dirty="0">
                <a:solidFill>
                  <a:srgbClr val="212121"/>
                </a:solidFill>
                <a:effectLst/>
                <a:latin typeface="Roboto" panose="02000000000000000000" pitchFamily="2" charset="0"/>
              </a:rPr>
              <a:t>days in waiting list</a:t>
            </a:r>
            <a:r>
              <a:rPr lang="en-US" sz="1600" b="0" i="0" dirty="0">
                <a:solidFill>
                  <a:srgbClr val="212121"/>
                </a:solidFill>
                <a:effectLst/>
                <a:latin typeface="Roboto" panose="02000000000000000000" pitchFamily="2" charset="0"/>
              </a:rPr>
              <a:t>: Number of days the booking was in the waiting list before it was confirmed to the customer.</a:t>
            </a:r>
          </a:p>
          <a:p>
            <a:pPr>
              <a:buClr>
                <a:schemeClr val="accent2"/>
              </a:buClr>
              <a:buFont typeface="Wingdings" panose="05000000000000000000" pitchFamily="2" charset="2"/>
              <a:buChar char="ü"/>
            </a:pPr>
            <a:r>
              <a:rPr lang="en-US" b="0" i="0" u="sng" dirty="0" err="1">
                <a:solidFill>
                  <a:srgbClr val="212121"/>
                </a:solidFill>
                <a:effectLst/>
                <a:latin typeface="Roboto" panose="02000000000000000000" pitchFamily="2" charset="0"/>
              </a:rPr>
              <a:t>adr</a:t>
            </a:r>
            <a:r>
              <a:rPr lang="en-US" b="0" i="0" dirty="0">
                <a:solidFill>
                  <a:srgbClr val="212121"/>
                </a:solidFill>
                <a:effectLst/>
                <a:latin typeface="Roboto" panose="02000000000000000000" pitchFamily="2" charset="0"/>
              </a:rPr>
              <a:t>: Average Daily Rate as defined by dividing the sum of all lodging transactions by the total number of staying nights.</a:t>
            </a:r>
          </a:p>
          <a:p>
            <a:pPr>
              <a:buClr>
                <a:schemeClr val="accent2"/>
              </a:buClr>
              <a:buFont typeface="Wingdings" panose="05000000000000000000" pitchFamily="2" charset="2"/>
              <a:buChar char="ü"/>
            </a:pPr>
            <a:endParaRPr lang="en-US" dirty="0">
              <a:solidFill>
                <a:srgbClr val="212121"/>
              </a:solidFill>
              <a:latin typeface="Roboto" panose="02000000000000000000" pitchFamily="2" charset="0"/>
            </a:endParaRPr>
          </a:p>
          <a:p>
            <a:pPr>
              <a:buClr>
                <a:schemeClr val="accent2"/>
              </a:buClr>
              <a:buFont typeface="Wingdings" panose="05000000000000000000" pitchFamily="2" charset="2"/>
              <a:buChar char="ü"/>
            </a:pPr>
            <a:endParaRPr lang="en-IN" dirty="0"/>
          </a:p>
        </p:txBody>
      </p:sp>
    </p:spTree>
    <p:extLst>
      <p:ext uri="{BB962C8B-B14F-4D97-AF65-F5344CB8AC3E}">
        <p14:creationId xmlns:p14="http://schemas.microsoft.com/office/powerpoint/2010/main" val="9784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1F37DF-B155-139A-C4CA-4A59E6E7DEC4}"/>
              </a:ext>
            </a:extLst>
          </p:cNvPr>
          <p:cNvSpPr>
            <a:spLocks noGrp="1"/>
          </p:cNvSpPr>
          <p:nvPr>
            <p:ph type="body" idx="1"/>
          </p:nvPr>
        </p:nvSpPr>
        <p:spPr>
          <a:xfrm>
            <a:off x="138023" y="0"/>
            <a:ext cx="8520600" cy="5143500"/>
          </a:xfrm>
        </p:spPr>
        <p:txBody>
          <a:bodyPr/>
          <a:lstStyle/>
          <a:p>
            <a:pPr>
              <a:buClr>
                <a:schemeClr val="accent2"/>
              </a:buClr>
              <a:buFont typeface="Wingdings" panose="05000000000000000000" pitchFamily="2" charset="2"/>
              <a:buChar char="ü"/>
            </a:pPr>
            <a:r>
              <a:rPr lang="en-US" b="0" i="0" u="sng" dirty="0">
                <a:solidFill>
                  <a:srgbClr val="212121"/>
                </a:solidFill>
                <a:effectLst/>
                <a:latin typeface="Roboto" panose="02000000000000000000" pitchFamily="2" charset="0"/>
              </a:rPr>
              <a:t>Required car parking spaces</a:t>
            </a:r>
            <a:r>
              <a:rPr lang="en-US" b="0" i="0" dirty="0">
                <a:solidFill>
                  <a:srgbClr val="212121"/>
                </a:solidFill>
                <a:effectLst/>
                <a:latin typeface="Roboto" panose="02000000000000000000" pitchFamily="2" charset="0"/>
              </a:rPr>
              <a:t>: Number of car parking spaces required by the customer</a:t>
            </a:r>
          </a:p>
          <a:p>
            <a:pPr algn="l">
              <a:buClr>
                <a:schemeClr val="accent2"/>
              </a:buClr>
              <a:buFont typeface="Wingdings" panose="05000000000000000000" pitchFamily="2" charset="2"/>
              <a:buChar char="ü"/>
            </a:pPr>
            <a:r>
              <a:rPr lang="en-IN" dirty="0"/>
              <a:t>V</a:t>
            </a:r>
            <a:r>
              <a:rPr lang="en-US" b="0" i="0" u="sng" dirty="0">
                <a:solidFill>
                  <a:srgbClr val="212121"/>
                </a:solidFill>
                <a:effectLst/>
                <a:latin typeface="Roboto" panose="02000000000000000000" pitchFamily="2" charset="0"/>
              </a:rPr>
              <a:t>total of special requests</a:t>
            </a:r>
            <a:r>
              <a:rPr lang="en-US" b="0" i="0" dirty="0">
                <a:solidFill>
                  <a:srgbClr val="212121"/>
                </a:solidFill>
                <a:effectLst/>
                <a:latin typeface="Roboto" panose="02000000000000000000" pitchFamily="2" charset="0"/>
              </a:rPr>
              <a:t>: Number of special requests made by the customer (e.g. twin bed or high floor)</a:t>
            </a:r>
          </a:p>
          <a:p>
            <a:pPr>
              <a:buClr>
                <a:schemeClr val="accent2"/>
              </a:buClr>
              <a:buFont typeface="Wingdings" panose="05000000000000000000" pitchFamily="2" charset="2"/>
              <a:buChar char="ü"/>
            </a:pPr>
            <a:r>
              <a:rPr lang="en-US" b="0" i="0" u="sng" dirty="0">
                <a:solidFill>
                  <a:srgbClr val="212121"/>
                </a:solidFill>
                <a:effectLst/>
                <a:latin typeface="Roboto" panose="02000000000000000000" pitchFamily="2" charset="0"/>
              </a:rPr>
              <a:t>Reservation status</a:t>
            </a:r>
            <a:r>
              <a:rPr lang="en-US" b="0" i="0" dirty="0">
                <a:solidFill>
                  <a:srgbClr val="212121"/>
                </a:solidFill>
                <a:effectLst/>
                <a:latin typeface="Roboto" panose="02000000000000000000" pitchFamily="2" charset="0"/>
              </a:rPr>
              <a:t>: Reservation the last status, assuming one of three categories: Canceled – booking was canceled by the customer; Check-Out – customer has * checked in but already departed; No-Show – the customer did not check in and did inform the hotel of the reason why.</a:t>
            </a:r>
          </a:p>
          <a:p>
            <a:pPr>
              <a:buClr>
                <a:schemeClr val="accent2"/>
              </a:buClr>
              <a:buFont typeface="Wingdings" panose="05000000000000000000" pitchFamily="2" charset="2"/>
              <a:buChar char="ü"/>
            </a:pPr>
            <a:r>
              <a:rPr lang="en-US" b="0" i="0" u="sng" dirty="0">
                <a:solidFill>
                  <a:srgbClr val="212121"/>
                </a:solidFill>
                <a:effectLst/>
                <a:latin typeface="Roboto" panose="02000000000000000000" pitchFamily="2" charset="0"/>
              </a:rPr>
              <a:t>Reservation status date</a:t>
            </a:r>
            <a:r>
              <a:rPr lang="en-US" b="0" i="0" dirty="0">
                <a:solidFill>
                  <a:srgbClr val="212121"/>
                </a:solidFill>
                <a:effectLst/>
                <a:latin typeface="Roboto" panose="02000000000000000000" pitchFamily="2" charset="0"/>
              </a:rPr>
              <a:t>: Date at which the last status was set. This variable can be used in conjunction with the Reservation Status to understand when was the booking canceled or when did the customer checked out of the hotel.</a:t>
            </a:r>
          </a:p>
          <a:p>
            <a:pPr>
              <a:buFont typeface="Wingdings" panose="05000000000000000000" pitchFamily="2" charset="2"/>
              <a:buChar char="ü"/>
            </a:pPr>
            <a:br>
              <a:rPr lang="en-US" b="0" i="0" dirty="0">
                <a:solidFill>
                  <a:srgbClr val="212121"/>
                </a:solidFill>
                <a:effectLst/>
                <a:latin typeface="Roboto" panose="02000000000000000000" pitchFamily="2" charset="0"/>
              </a:rPr>
            </a:br>
            <a:endParaRPr lang="en-IN" dirty="0"/>
          </a:p>
        </p:txBody>
      </p:sp>
    </p:spTree>
    <p:extLst>
      <p:ext uri="{BB962C8B-B14F-4D97-AF65-F5344CB8AC3E}">
        <p14:creationId xmlns:p14="http://schemas.microsoft.com/office/powerpoint/2010/main" val="209890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74EF5-2A89-6A9B-9613-2BAA714E81BA}"/>
              </a:ext>
            </a:extLst>
          </p:cNvPr>
          <p:cNvSpPr>
            <a:spLocks noGrp="1"/>
          </p:cNvSpPr>
          <p:nvPr>
            <p:ph type="title"/>
          </p:nvPr>
        </p:nvSpPr>
        <p:spPr/>
        <p:txBody>
          <a:bodyPr/>
          <a:lstStyle/>
          <a:p>
            <a:r>
              <a:rPr lang="en-IN" u="sng" dirty="0"/>
              <a:t>Define Problem Statement :</a:t>
            </a:r>
          </a:p>
        </p:txBody>
      </p:sp>
      <p:sp>
        <p:nvSpPr>
          <p:cNvPr id="5" name="Text Placeholder 4">
            <a:extLst>
              <a:ext uri="{FF2B5EF4-FFF2-40B4-BE49-F238E27FC236}">
                <a16:creationId xmlns:a16="http://schemas.microsoft.com/office/drawing/2014/main" id="{69747F26-BB1E-7BA6-F7EA-E483773D3EB3}"/>
              </a:ext>
            </a:extLst>
          </p:cNvPr>
          <p:cNvSpPr>
            <a:spLocks noGrp="1"/>
          </p:cNvSpPr>
          <p:nvPr>
            <p:ph type="body" idx="1"/>
          </p:nvPr>
        </p:nvSpPr>
        <p:spPr>
          <a:xfrm>
            <a:off x="311700" y="1152475"/>
            <a:ext cx="8520600" cy="3850846"/>
          </a:xfrm>
        </p:spPr>
        <p:txBody>
          <a:bodyPr/>
          <a:lstStyle/>
          <a:p>
            <a:pPr>
              <a:buClr>
                <a:schemeClr val="accent2"/>
              </a:buClr>
              <a:buFont typeface="Wingdings" panose="05000000000000000000" pitchFamily="2" charset="2"/>
              <a:buChar char="q"/>
            </a:pPr>
            <a:r>
              <a:rPr lang="en-IN" sz="1600" dirty="0">
                <a:solidFill>
                  <a:srgbClr val="002060"/>
                </a:solidFill>
              </a:rPr>
              <a:t>Which hotel has the most preferable hotel and find the percentage of cancelation and non-cancellation of each hotel?</a:t>
            </a:r>
          </a:p>
          <a:p>
            <a:pPr>
              <a:buClr>
                <a:schemeClr val="accent2"/>
              </a:buClr>
              <a:buFont typeface="Wingdings" panose="05000000000000000000" pitchFamily="2" charset="2"/>
              <a:buChar char="q"/>
            </a:pPr>
            <a:r>
              <a:rPr lang="en-IN" sz="1600" dirty="0">
                <a:solidFill>
                  <a:srgbClr val="002060"/>
                </a:solidFill>
              </a:rPr>
              <a:t>Which hotel has the most repeated guests?</a:t>
            </a:r>
          </a:p>
          <a:p>
            <a:pPr>
              <a:buClr>
                <a:schemeClr val="accent2"/>
              </a:buClr>
              <a:buFont typeface="Wingdings" panose="05000000000000000000" pitchFamily="2" charset="2"/>
              <a:buChar char="q"/>
            </a:pPr>
            <a:r>
              <a:rPr lang="en-IN" sz="1600" dirty="0">
                <a:solidFill>
                  <a:srgbClr val="002060"/>
                </a:solidFill>
              </a:rPr>
              <a:t>Which hotel has more number of stays on a weekend and also the maximum number of stays on weeknights?</a:t>
            </a:r>
          </a:p>
          <a:p>
            <a:pPr>
              <a:buClr>
                <a:schemeClr val="accent2"/>
              </a:buClr>
              <a:buFont typeface="Wingdings" panose="05000000000000000000" pitchFamily="2" charset="2"/>
              <a:buChar char="q"/>
            </a:pPr>
            <a:r>
              <a:rPr lang="en-IN" sz="1600" dirty="0">
                <a:solidFill>
                  <a:srgbClr val="002060"/>
                </a:solidFill>
              </a:rPr>
              <a:t>In which month the reservation is peak or lowest, and what is the busiest months for hotel and resorts?</a:t>
            </a:r>
          </a:p>
          <a:p>
            <a:pPr>
              <a:buClr>
                <a:schemeClr val="accent2"/>
              </a:buClr>
              <a:buFont typeface="Wingdings" panose="05000000000000000000" pitchFamily="2" charset="2"/>
              <a:buChar char="q"/>
            </a:pPr>
            <a:r>
              <a:rPr lang="en-IN" sz="1600" dirty="0">
                <a:solidFill>
                  <a:srgbClr val="002060"/>
                </a:solidFill>
              </a:rPr>
              <a:t>In which country does the most number of guests come and Which country makes the most hotel booking cancelation?</a:t>
            </a:r>
          </a:p>
          <a:p>
            <a:pPr>
              <a:buClr>
                <a:schemeClr val="accent2"/>
              </a:buClr>
              <a:buFont typeface="Wingdings" panose="05000000000000000000" pitchFamily="2" charset="2"/>
              <a:buChar char="q"/>
            </a:pPr>
            <a:r>
              <a:rPr lang="en-IN" sz="1600" dirty="0">
                <a:solidFill>
                  <a:srgbClr val="002060"/>
                </a:solidFill>
              </a:rPr>
              <a:t>Is the parking space most required</a:t>
            </a:r>
            <a:r>
              <a:rPr lang="en-IN" sz="1200" dirty="0">
                <a:solidFill>
                  <a:srgbClr val="002060"/>
                </a:solidFill>
              </a:rPr>
              <a:t>?</a:t>
            </a:r>
          </a:p>
          <a:p>
            <a:pPr>
              <a:buClr>
                <a:schemeClr val="accent2"/>
              </a:buClr>
              <a:buFont typeface="Wingdings" panose="05000000000000000000" pitchFamily="2" charset="2"/>
              <a:buChar char="q"/>
            </a:pPr>
            <a:r>
              <a:rPr lang="en-IN" sz="1600" dirty="0">
                <a:solidFill>
                  <a:srgbClr val="002060"/>
                </a:solidFill>
              </a:rPr>
              <a:t>Which is the most preferable meal?</a:t>
            </a:r>
          </a:p>
          <a:p>
            <a:pPr>
              <a:buClr>
                <a:schemeClr val="accent2"/>
              </a:buClr>
              <a:buFont typeface="Wingdings" panose="05000000000000000000" pitchFamily="2" charset="2"/>
              <a:buChar char="q"/>
            </a:pPr>
            <a:r>
              <a:rPr lang="en-IN" sz="1600" dirty="0">
                <a:solidFill>
                  <a:srgbClr val="002060"/>
                </a:solidFill>
              </a:rPr>
              <a:t>Which type of customer is more likely to cancel the booking?</a:t>
            </a:r>
            <a:endParaRPr lang="en-IN" dirty="0">
              <a:solidFill>
                <a:srgbClr val="002060"/>
              </a:solidFill>
            </a:endParaRPr>
          </a:p>
          <a:p>
            <a:pPr>
              <a:buClr>
                <a:schemeClr val="accent2"/>
              </a:buClr>
              <a:buFont typeface="+mj-lt"/>
              <a:buAutoNum type="arabicParenR"/>
            </a:pPr>
            <a:endParaRPr lang="en-IN" dirty="0">
              <a:solidFill>
                <a:srgbClr val="002060"/>
              </a:solidFill>
            </a:endParaRPr>
          </a:p>
          <a:p>
            <a:pPr marL="114300" indent="0">
              <a:buClr>
                <a:schemeClr val="accent2"/>
              </a:buClr>
              <a:buNone/>
            </a:pPr>
            <a:endParaRPr lang="en-US" b="0" dirty="0">
              <a:solidFill>
                <a:srgbClr val="000000"/>
              </a:solidFill>
              <a:effectLst/>
              <a:latin typeface="Courier New" panose="02070309020205020404" pitchFamily="49" charset="0"/>
            </a:endParaRPr>
          </a:p>
          <a:p>
            <a:pPr>
              <a:buClr>
                <a:schemeClr val="accent2"/>
              </a:buClr>
              <a:buFont typeface="+mj-lt"/>
              <a:buAutoNum type="arabicParenR"/>
            </a:pPr>
            <a:endParaRPr lang="en-IN" dirty="0">
              <a:solidFill>
                <a:srgbClr val="002060"/>
              </a:solidFill>
            </a:endParaRPr>
          </a:p>
        </p:txBody>
      </p:sp>
    </p:spTree>
    <p:extLst>
      <p:ext uri="{BB962C8B-B14F-4D97-AF65-F5344CB8AC3E}">
        <p14:creationId xmlns:p14="http://schemas.microsoft.com/office/powerpoint/2010/main" val="190577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1712-8A88-971C-ABDE-389F33971355}"/>
              </a:ext>
            </a:extLst>
          </p:cNvPr>
          <p:cNvSpPr>
            <a:spLocks noGrp="1"/>
          </p:cNvSpPr>
          <p:nvPr>
            <p:ph type="title"/>
          </p:nvPr>
        </p:nvSpPr>
        <p:spPr/>
        <p:txBody>
          <a:bodyPr/>
          <a:lstStyle/>
          <a:p>
            <a:r>
              <a:rPr lang="en-IN" u="sng" dirty="0"/>
              <a:t>Define problem statement :</a:t>
            </a:r>
          </a:p>
        </p:txBody>
      </p:sp>
      <p:sp>
        <p:nvSpPr>
          <p:cNvPr id="3" name="Text Placeholder 2">
            <a:extLst>
              <a:ext uri="{FF2B5EF4-FFF2-40B4-BE49-F238E27FC236}">
                <a16:creationId xmlns:a16="http://schemas.microsoft.com/office/drawing/2014/main" id="{04850839-93EA-845F-E093-C61B2F86FDB9}"/>
              </a:ext>
            </a:extLst>
          </p:cNvPr>
          <p:cNvSpPr>
            <a:spLocks noGrp="1"/>
          </p:cNvSpPr>
          <p:nvPr>
            <p:ph type="body" idx="1"/>
          </p:nvPr>
        </p:nvSpPr>
        <p:spPr/>
        <p:txBody>
          <a:bodyPr/>
          <a:lstStyle/>
          <a:p>
            <a:pPr marL="114300" indent="0">
              <a:buClr>
                <a:schemeClr val="accent2"/>
              </a:buClr>
              <a:buNone/>
            </a:pPr>
            <a:r>
              <a:rPr lang="en-IN" dirty="0">
                <a:solidFill>
                  <a:schemeClr val="bg1"/>
                </a:solidFill>
              </a:rPr>
              <a:t>12) What is the monthly reservation by market segment?</a:t>
            </a:r>
          </a:p>
          <a:p>
            <a:pPr marL="114300" indent="0">
              <a:buClr>
                <a:schemeClr val="accent2"/>
              </a:buClr>
              <a:buNone/>
            </a:pPr>
            <a:r>
              <a:rPr lang="en-IN" dirty="0">
                <a:solidFill>
                  <a:schemeClr val="bg1"/>
                </a:solidFill>
              </a:rPr>
              <a:t>13)Which distribution channel has heigh cancellation?</a:t>
            </a:r>
          </a:p>
          <a:p>
            <a:pPr marL="114300" indent="0">
              <a:buClr>
                <a:schemeClr val="accent2"/>
              </a:buClr>
              <a:buNone/>
            </a:pPr>
            <a:r>
              <a:rPr lang="en-IN" dirty="0">
                <a:solidFill>
                  <a:schemeClr val="bg1"/>
                </a:solidFill>
              </a:rPr>
              <a:t>14) Which are the most reserved room type?</a:t>
            </a:r>
          </a:p>
          <a:p>
            <a:pPr marL="114300" indent="0">
              <a:buClr>
                <a:schemeClr val="accent2"/>
              </a:buClr>
              <a:buNone/>
            </a:pPr>
            <a:r>
              <a:rPr lang="en-IN" dirty="0">
                <a:solidFill>
                  <a:schemeClr val="bg1"/>
                </a:solidFill>
              </a:rPr>
              <a:t>15)How many visitors get the room that they reserved?</a:t>
            </a:r>
          </a:p>
          <a:p>
            <a:pPr marL="114300" indent="0">
              <a:buClr>
                <a:schemeClr val="accent2"/>
              </a:buClr>
              <a:buNone/>
            </a:pPr>
            <a:endParaRPr lang="en-IN" dirty="0">
              <a:solidFill>
                <a:schemeClr val="bg1"/>
              </a:solidFill>
            </a:endParaRPr>
          </a:p>
          <a:p>
            <a:pPr marL="114300" indent="0">
              <a:buClr>
                <a:schemeClr val="accent2"/>
              </a:buClr>
              <a:buNone/>
            </a:pPr>
            <a:endParaRPr lang="en-IN" dirty="0">
              <a:solidFill>
                <a:schemeClr val="bg1"/>
              </a:solidFill>
            </a:endParaRPr>
          </a:p>
        </p:txBody>
      </p:sp>
    </p:spTree>
    <p:extLst>
      <p:ext uri="{BB962C8B-B14F-4D97-AF65-F5344CB8AC3E}">
        <p14:creationId xmlns:p14="http://schemas.microsoft.com/office/powerpoint/2010/main" val="185819423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TotalTime>
  <Words>1390</Words>
  <Application>Microsoft Office PowerPoint</Application>
  <PresentationFormat>On-screen Show (16:9)</PresentationFormat>
  <Paragraphs>203</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Courier New</vt:lpstr>
      <vt:lpstr>Montserrat</vt:lpstr>
      <vt:lpstr>Roboto</vt:lpstr>
      <vt:lpstr>var(--colab-chrome-font-family)</vt:lpstr>
      <vt:lpstr>arial</vt:lpstr>
      <vt:lpstr>Lato</vt:lpstr>
      <vt:lpstr>Wingdings</vt:lpstr>
      <vt:lpstr>Simple Light</vt:lpstr>
      <vt:lpstr>           Capstone Project HOTEL BOOKING ANALYSIS (EDA)  BISWAJIT GOCHHAYAT   </vt:lpstr>
      <vt:lpstr>CONTENT</vt:lpstr>
      <vt:lpstr>   Introduction to EDA</vt:lpstr>
      <vt:lpstr>The primary motive of EDA is to :</vt:lpstr>
      <vt:lpstr>Data Summary :</vt:lpstr>
      <vt:lpstr>Data summary :</vt:lpstr>
      <vt:lpstr>PowerPoint Presentation</vt:lpstr>
      <vt:lpstr>Define Problem Statement :</vt:lpstr>
      <vt:lpstr>Define problem statement :</vt:lpstr>
      <vt:lpstr>1. Which hotel has the most preferable hotel and find the percentage of cancelation and non-cancellation of each hotel? </vt:lpstr>
      <vt:lpstr>Which hotel has the most repeated guests? </vt:lpstr>
      <vt:lpstr>Which hotel has more number of stays on a weekend and also the maximum number of stays on weeknights? </vt:lpstr>
      <vt:lpstr>In which month the reservation is peak or lowest, and what is the busiest months for hotel and resorts? </vt:lpstr>
      <vt:lpstr>In which country does the most number of guests come and Which country makes the most hotel booking cancelation? </vt:lpstr>
      <vt:lpstr>Is the parking space most required? </vt:lpstr>
      <vt:lpstr>Which is the most preferable meal? </vt:lpstr>
      <vt:lpstr>Which are the most reserved room type? </vt:lpstr>
      <vt:lpstr>Which type of customer is more likely to cancel the booking?  </vt:lpstr>
      <vt:lpstr>What is the monthly reservation by market segment?</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Bandana Gochhayat</dc:creator>
  <cp:lastModifiedBy>Bandana Gochhayat</cp:lastModifiedBy>
  <cp:revision>7</cp:revision>
  <dcterms:modified xsi:type="dcterms:W3CDTF">2022-06-29T06:26:51Z</dcterms:modified>
</cp:coreProperties>
</file>