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32" name="Правоъгъл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авоъгъл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авоъгъл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авоъгъл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авоъгъл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56" name="Правоъгъл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авоъгъл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авоъгъл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авоъгъл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вободна форма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Свободна форма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Свободна форма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Свободна форма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Свободна форма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Свободна форма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Свободна форма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Свободна форма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Свободна форма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Свободна форма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Свободна форма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Свободна форма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Свободна форма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Свободна форма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Свободна форма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авоъгъл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авоъгъл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авоъгъл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6" name="Правоъгъл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авоъгъл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авоъгъл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авоъгъл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авоъгъл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авоъгъл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авоъгъл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авоъгъл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авоъгъл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аво съединение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иране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аво съединение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аво съединение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аво съединение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grpSp>
        <p:nvGrpSpPr>
          <p:cNvPr id="14" name="Групиране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аво съединение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аво съединение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аво съединение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иране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аво съединение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аво съединение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аво съединение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авоъгъл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авоъгъл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авоъгъл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авоъгъл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FCD40D1-6964-4B2A-80E3-37AE32A9EE95}" type="datetimeFigureOut">
              <a:rPr lang="bg-BG" smtClean="0"/>
              <a:pPr/>
              <a:t>22.3.2018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3B4B39C-3EA5-4B9A-AE54-F7314F034A13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28662" y="2214554"/>
            <a:ext cx="7772400" cy="1975104"/>
          </a:xfrm>
        </p:spPr>
        <p:txBody>
          <a:bodyPr>
            <a:normAutofit/>
          </a:bodyPr>
          <a:lstStyle/>
          <a:p>
            <a:pPr algn="ctr"/>
            <a:r>
              <a:rPr lang="bg-BG" i="1" dirty="0" smtClean="0">
                <a:solidFill>
                  <a:srgbClr val="FF0000"/>
                </a:solidFill>
              </a:rPr>
              <a:t>Оптична среда за пренос на информация</a:t>
            </a:r>
            <a:endParaRPr lang="bg-BG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i="1" dirty="0" smtClean="0">
                <a:solidFill>
                  <a:srgbClr val="FF0000"/>
                </a:solidFill>
              </a:rPr>
              <a:t>Оптичен кабел</a:t>
            </a:r>
            <a:endParaRPr lang="bg-BG" i="1" dirty="0">
              <a:solidFill>
                <a:srgbClr val="FF0000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err="1" smtClean="0">
                <a:solidFill>
                  <a:srgbClr val="FF0000"/>
                </a:solidFill>
              </a:rPr>
              <a:t>Оптичният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кабел</a:t>
            </a:r>
            <a:r>
              <a:rPr lang="ru-RU" i="1" dirty="0" smtClean="0">
                <a:solidFill>
                  <a:srgbClr val="FF0000"/>
                </a:solidFill>
              </a:rPr>
              <a:t> се </a:t>
            </a:r>
            <a:r>
              <a:rPr lang="ru-RU" i="1" dirty="0" err="1" smtClean="0">
                <a:solidFill>
                  <a:srgbClr val="FF0000"/>
                </a:solidFill>
              </a:rPr>
              <a:t>различава</a:t>
            </a:r>
            <a:r>
              <a:rPr lang="ru-RU" i="1" dirty="0" smtClean="0">
                <a:solidFill>
                  <a:srgbClr val="FF0000"/>
                </a:solidFill>
              </a:rPr>
              <a:t> от </a:t>
            </a:r>
            <a:r>
              <a:rPr lang="ru-RU" i="1" dirty="0" err="1" smtClean="0">
                <a:solidFill>
                  <a:srgbClr val="FF0000"/>
                </a:solidFill>
              </a:rPr>
              <a:t>останалите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форми</a:t>
            </a:r>
            <a:r>
              <a:rPr lang="ru-RU" i="1" dirty="0" smtClean="0">
                <a:solidFill>
                  <a:srgbClr val="FF0000"/>
                </a:solidFill>
              </a:rPr>
              <a:t> на </a:t>
            </a:r>
            <a:r>
              <a:rPr lang="ru-RU" i="1" dirty="0" err="1" smtClean="0">
                <a:solidFill>
                  <a:srgbClr val="FF0000"/>
                </a:solidFill>
              </a:rPr>
              <a:t>мрежово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окабеляване</a:t>
            </a:r>
            <a:r>
              <a:rPr lang="ru-RU" i="1" dirty="0" smtClean="0">
                <a:solidFill>
                  <a:srgbClr val="FF0000"/>
                </a:solidFill>
              </a:rPr>
              <a:t>, </a:t>
            </a:r>
            <a:r>
              <a:rPr lang="ru-RU" i="1" dirty="0" err="1" smtClean="0">
                <a:solidFill>
                  <a:srgbClr val="FF0000"/>
                </a:solidFill>
              </a:rPr>
              <a:t>защото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предава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импулси</a:t>
            </a:r>
            <a:r>
              <a:rPr lang="ru-RU" i="1" dirty="0" smtClean="0">
                <a:solidFill>
                  <a:srgbClr val="FF0000"/>
                </a:solidFill>
              </a:rPr>
              <a:t> от светлина, а не </a:t>
            </a:r>
            <a:r>
              <a:rPr lang="ru-RU" i="1" dirty="0" err="1" smtClean="0">
                <a:solidFill>
                  <a:srgbClr val="FF0000"/>
                </a:solidFill>
              </a:rPr>
              <a:t>електрически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импулси</a:t>
            </a:r>
            <a:r>
              <a:rPr lang="ru-RU" i="1" dirty="0" smtClean="0">
                <a:solidFill>
                  <a:srgbClr val="FF0000"/>
                </a:solidFill>
              </a:rPr>
              <a:t>. </a:t>
            </a:r>
            <a:r>
              <a:rPr lang="ru-RU" i="1" dirty="0" err="1" smtClean="0">
                <a:solidFill>
                  <a:srgbClr val="FF0000"/>
                </a:solidFill>
              </a:rPr>
              <a:t>Това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позволява</a:t>
            </a:r>
            <a:r>
              <a:rPr lang="ru-RU" i="1" dirty="0" smtClean="0">
                <a:solidFill>
                  <a:srgbClr val="FF0000"/>
                </a:solidFill>
              </a:rPr>
              <a:t> много </a:t>
            </a:r>
            <a:r>
              <a:rPr lang="ru-RU" i="1" dirty="0" err="1" smtClean="0">
                <a:solidFill>
                  <a:srgbClr val="FF0000"/>
                </a:solidFill>
              </a:rPr>
              <a:t>по-високи</a:t>
            </a:r>
            <a:r>
              <a:rPr lang="ru-RU" i="1" dirty="0" smtClean="0">
                <a:solidFill>
                  <a:srgbClr val="FF0000"/>
                </a:solidFill>
              </a:rPr>
              <a:t> скорости на </a:t>
            </a:r>
            <a:r>
              <a:rPr lang="ru-RU" i="1" dirty="0" err="1" smtClean="0">
                <a:solidFill>
                  <a:srgbClr val="FF0000"/>
                </a:solidFill>
              </a:rPr>
              <a:t>трансфер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на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данните</a:t>
            </a:r>
            <a:r>
              <a:rPr lang="ru-RU" i="1" dirty="0" smtClean="0">
                <a:solidFill>
                  <a:srgbClr val="FF0000"/>
                </a:solidFill>
              </a:rPr>
              <a:t> – </a:t>
            </a:r>
            <a:r>
              <a:rPr lang="ru-RU" i="1" dirty="0" err="1" smtClean="0">
                <a:solidFill>
                  <a:srgbClr val="FF0000"/>
                </a:solidFill>
              </a:rPr>
              <a:t>оптичният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кабел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може</a:t>
            </a:r>
            <a:r>
              <a:rPr lang="ru-RU" i="1" dirty="0" smtClean="0">
                <a:solidFill>
                  <a:srgbClr val="FF0000"/>
                </a:solidFill>
              </a:rPr>
              <a:t> да </a:t>
            </a:r>
            <a:r>
              <a:rPr lang="ru-RU" i="1" dirty="0" err="1" smtClean="0">
                <a:solidFill>
                  <a:srgbClr val="FF0000"/>
                </a:solidFill>
              </a:rPr>
              <a:t>предава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данни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със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скорост</a:t>
            </a:r>
            <a:r>
              <a:rPr lang="ru-RU" i="1" dirty="0" smtClean="0">
                <a:solidFill>
                  <a:srgbClr val="FF0000"/>
                </a:solidFill>
              </a:rPr>
              <a:t> до 40 </a:t>
            </a:r>
            <a:r>
              <a:rPr lang="ru-RU" i="1" dirty="0" err="1" smtClean="0">
                <a:solidFill>
                  <a:srgbClr val="FF0000"/>
                </a:solidFill>
              </a:rPr>
              <a:t>Gbps</a:t>
            </a:r>
            <a:r>
              <a:rPr lang="ru-RU" i="1" dirty="0" smtClean="0">
                <a:solidFill>
                  <a:srgbClr val="FF0000"/>
                </a:solidFill>
              </a:rPr>
              <a:t>. </a:t>
            </a:r>
            <a:r>
              <a:rPr lang="ru-RU" i="1" dirty="0" err="1" smtClean="0">
                <a:solidFill>
                  <a:srgbClr val="FF0000"/>
                </a:solidFill>
              </a:rPr>
              <a:t>Този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кабел</a:t>
            </a:r>
            <a:r>
              <a:rPr lang="ru-RU" i="1" dirty="0" smtClean="0">
                <a:solidFill>
                  <a:srgbClr val="FF0000"/>
                </a:solidFill>
              </a:rPr>
              <a:t> се </a:t>
            </a:r>
            <a:r>
              <a:rPr lang="ru-RU" i="1" dirty="0" err="1" smtClean="0">
                <a:solidFill>
                  <a:srgbClr val="FF0000"/>
                </a:solidFill>
              </a:rPr>
              <a:t>използва</a:t>
            </a:r>
            <a:r>
              <a:rPr lang="ru-RU" i="1" dirty="0" smtClean="0">
                <a:solidFill>
                  <a:srgbClr val="FF0000"/>
                </a:solidFill>
              </a:rPr>
              <a:t> за </a:t>
            </a:r>
            <a:r>
              <a:rPr lang="ru-RU" i="1" dirty="0" err="1" smtClean="0">
                <a:solidFill>
                  <a:srgbClr val="FF0000"/>
                </a:solidFill>
              </a:rPr>
              <a:t>опорни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сегменти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за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дълги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разстояния</a:t>
            </a:r>
            <a:r>
              <a:rPr lang="ru-RU" i="1" dirty="0" smtClean="0">
                <a:solidFill>
                  <a:srgbClr val="FF0000"/>
                </a:solidFill>
              </a:rPr>
              <a:t>, </a:t>
            </a:r>
            <a:r>
              <a:rPr lang="ru-RU" i="1" dirty="0" err="1" smtClean="0">
                <a:solidFill>
                  <a:srgbClr val="FF0000"/>
                </a:solidFill>
              </a:rPr>
              <a:t>които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могат</a:t>
            </a:r>
            <a:r>
              <a:rPr lang="ru-RU" i="1" dirty="0" smtClean="0">
                <a:solidFill>
                  <a:srgbClr val="FF0000"/>
                </a:solidFill>
              </a:rPr>
              <a:t> да </a:t>
            </a:r>
            <a:r>
              <a:rPr lang="ru-RU" i="1" dirty="0" err="1" smtClean="0">
                <a:solidFill>
                  <a:srgbClr val="FF0000"/>
                </a:solidFill>
              </a:rPr>
              <a:t>свързват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градове</a:t>
            </a:r>
            <a:r>
              <a:rPr lang="ru-RU" i="1" dirty="0" smtClean="0">
                <a:solidFill>
                  <a:srgbClr val="FF0000"/>
                </a:solidFill>
              </a:rPr>
              <a:t> или </a:t>
            </a:r>
            <a:r>
              <a:rPr lang="ru-RU" i="1" dirty="0" err="1" smtClean="0">
                <a:solidFill>
                  <a:srgbClr val="FF0000"/>
                </a:solidFill>
              </a:rPr>
              <a:t>държави</a:t>
            </a:r>
            <a:r>
              <a:rPr lang="ru-RU" i="1" dirty="0" smtClean="0">
                <a:solidFill>
                  <a:srgbClr val="FF0000"/>
                </a:solidFill>
              </a:rPr>
              <a:t>. </a:t>
            </a:r>
            <a:endParaRPr lang="bg-BG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err="1" smtClean="0">
                <a:solidFill>
                  <a:srgbClr val="FF0000"/>
                </a:solidFill>
              </a:rPr>
              <a:t>Оптичният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кабел</a:t>
            </a:r>
            <a:r>
              <a:rPr lang="ru-RU" i="1" dirty="0" smtClean="0">
                <a:solidFill>
                  <a:srgbClr val="FF0000"/>
                </a:solidFill>
              </a:rPr>
              <a:t> се </a:t>
            </a:r>
            <a:r>
              <a:rPr lang="ru-RU" i="1" dirty="0" err="1" smtClean="0">
                <a:solidFill>
                  <a:srgbClr val="FF0000"/>
                </a:solidFill>
              </a:rPr>
              <a:t>състои</a:t>
            </a:r>
            <a:r>
              <a:rPr lang="ru-RU" i="1" dirty="0" smtClean="0">
                <a:solidFill>
                  <a:srgbClr val="FF0000"/>
                </a:solidFill>
              </a:rPr>
              <a:t> от </a:t>
            </a:r>
            <a:r>
              <a:rPr lang="ru-RU" i="1" dirty="0" err="1" smtClean="0">
                <a:solidFill>
                  <a:srgbClr val="FF0000"/>
                </a:solidFill>
              </a:rPr>
              <a:t>едно</a:t>
            </a:r>
            <a:r>
              <a:rPr lang="ru-RU" i="1" dirty="0" smtClean="0">
                <a:solidFill>
                  <a:srgbClr val="FF0000"/>
                </a:solidFill>
              </a:rPr>
              <a:t> или </a:t>
            </a:r>
            <a:r>
              <a:rPr lang="ru-RU" i="1" dirty="0" err="1" smtClean="0">
                <a:solidFill>
                  <a:srgbClr val="FF0000"/>
                </a:solidFill>
              </a:rPr>
              <a:t>повече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стъклени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или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пластмасови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влакна</a:t>
            </a:r>
            <a:r>
              <a:rPr lang="ru-RU" i="1" dirty="0" smtClean="0">
                <a:solidFill>
                  <a:srgbClr val="FF0000"/>
                </a:solidFill>
              </a:rPr>
              <a:t>, </a:t>
            </a:r>
            <a:r>
              <a:rPr lang="ru-RU" i="1" dirty="0" err="1" smtClean="0">
                <a:solidFill>
                  <a:srgbClr val="FF0000"/>
                </a:solidFill>
              </a:rPr>
              <a:t>които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предават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светлината</a:t>
            </a:r>
            <a:r>
              <a:rPr lang="ru-RU" i="1" dirty="0" smtClean="0">
                <a:solidFill>
                  <a:srgbClr val="FF0000"/>
                </a:solidFill>
              </a:rPr>
              <a:t>. Множество </a:t>
            </a:r>
            <a:r>
              <a:rPr lang="ru-RU" i="1" dirty="0" err="1" smtClean="0">
                <a:solidFill>
                  <a:srgbClr val="FF0000"/>
                </a:solidFill>
              </a:rPr>
              <a:t>влакна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могат</a:t>
            </a:r>
            <a:r>
              <a:rPr lang="ru-RU" i="1" dirty="0" smtClean="0">
                <a:solidFill>
                  <a:srgbClr val="FF0000"/>
                </a:solidFill>
              </a:rPr>
              <a:t> да </a:t>
            </a:r>
            <a:r>
              <a:rPr lang="ru-RU" i="1" dirty="0" err="1" smtClean="0">
                <a:solidFill>
                  <a:srgbClr val="FF0000"/>
                </a:solidFill>
              </a:rPr>
              <a:t>бъдат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включени</a:t>
            </a:r>
            <a:r>
              <a:rPr lang="ru-RU" i="1" dirty="0" smtClean="0">
                <a:solidFill>
                  <a:srgbClr val="FF0000"/>
                </a:solidFill>
              </a:rPr>
              <a:t> в един </a:t>
            </a:r>
            <a:r>
              <a:rPr lang="ru-RU" i="1" dirty="0" err="1" smtClean="0">
                <a:solidFill>
                  <a:srgbClr val="FF0000"/>
                </a:solidFill>
              </a:rPr>
              <a:t>оптичен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кабел</a:t>
            </a:r>
            <a:r>
              <a:rPr lang="ru-RU" i="1" dirty="0" smtClean="0">
                <a:solidFill>
                  <a:srgbClr val="FF0000"/>
                </a:solidFill>
              </a:rPr>
              <a:t>, </a:t>
            </a:r>
            <a:r>
              <a:rPr lang="ru-RU" i="1" dirty="0" err="1" smtClean="0">
                <a:solidFill>
                  <a:srgbClr val="FF0000"/>
                </a:solidFill>
              </a:rPr>
              <a:t>което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позволява</a:t>
            </a:r>
            <a:r>
              <a:rPr lang="ru-RU" i="1" dirty="0" smtClean="0">
                <a:solidFill>
                  <a:srgbClr val="FF0000"/>
                </a:solidFill>
              </a:rPr>
              <a:t> множество мрежи да </a:t>
            </a:r>
            <a:r>
              <a:rPr lang="ru-RU" i="1" dirty="0" err="1" smtClean="0">
                <a:solidFill>
                  <a:srgbClr val="FF0000"/>
                </a:solidFill>
              </a:rPr>
              <a:t>предават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данни</a:t>
            </a:r>
            <a:r>
              <a:rPr lang="ru-RU" i="1" dirty="0" smtClean="0">
                <a:solidFill>
                  <a:srgbClr val="FF0000"/>
                </a:solidFill>
              </a:rPr>
              <a:t> по него. Всяко </a:t>
            </a:r>
            <a:r>
              <a:rPr lang="ru-RU" i="1" dirty="0" err="1" smtClean="0">
                <a:solidFill>
                  <a:srgbClr val="FF0000"/>
                </a:solidFill>
              </a:rPr>
              <a:t>влакно</a:t>
            </a:r>
            <a:r>
              <a:rPr lang="ru-RU" i="1" dirty="0" smtClean="0">
                <a:solidFill>
                  <a:srgbClr val="FF0000"/>
                </a:solidFill>
              </a:rPr>
              <a:t> е </a:t>
            </a:r>
            <a:r>
              <a:rPr lang="ru-RU" i="1" dirty="0" err="1" smtClean="0">
                <a:solidFill>
                  <a:srgbClr val="FF0000"/>
                </a:solidFill>
              </a:rPr>
              <a:t>оградено</a:t>
            </a:r>
            <a:r>
              <a:rPr lang="ru-RU" i="1" dirty="0" smtClean="0">
                <a:solidFill>
                  <a:srgbClr val="FF0000"/>
                </a:solidFill>
              </a:rPr>
              <a:t> от </a:t>
            </a:r>
            <a:r>
              <a:rPr lang="ru-RU" i="1" dirty="0" err="1" smtClean="0">
                <a:solidFill>
                  <a:srgbClr val="FF0000"/>
                </a:solidFill>
              </a:rPr>
              <a:t>защитен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метален</a:t>
            </a:r>
            <a:r>
              <a:rPr lang="ru-RU" i="1" dirty="0" smtClean="0">
                <a:solidFill>
                  <a:srgbClr val="FF0000"/>
                </a:solidFill>
              </a:rPr>
              <a:t> слой, обвит в слой </a:t>
            </a:r>
            <a:r>
              <a:rPr lang="ru-RU" i="1" dirty="0" err="1" smtClean="0">
                <a:solidFill>
                  <a:srgbClr val="FF0000"/>
                </a:solidFill>
              </a:rPr>
              <a:t>пластмаса</a:t>
            </a:r>
            <a:r>
              <a:rPr lang="ru-RU" i="1" dirty="0" smtClean="0">
                <a:solidFill>
                  <a:srgbClr val="FF0000"/>
                </a:solidFill>
              </a:rPr>
              <a:t>, наречен буфер. </a:t>
            </a:r>
            <a:r>
              <a:rPr lang="ru-RU" i="1" dirty="0" err="1" smtClean="0">
                <a:solidFill>
                  <a:srgbClr val="FF0000"/>
                </a:solidFill>
              </a:rPr>
              <a:t>Най-отвън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има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твърда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пластмасова</a:t>
            </a:r>
            <a:r>
              <a:rPr lang="ru-RU" i="1" dirty="0" smtClean="0">
                <a:solidFill>
                  <a:srgbClr val="FF0000"/>
                </a:solidFill>
              </a:rPr>
              <a:t> обвивка. </a:t>
            </a:r>
            <a:endParaRPr lang="bg-BG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8015318" cy="1273862"/>
          </a:xfrm>
        </p:spPr>
        <p:txBody>
          <a:bodyPr/>
          <a:lstStyle/>
          <a:p>
            <a:pPr algn="ctr"/>
            <a:r>
              <a:rPr lang="ru-RU" i="1" dirty="0" err="1" smtClean="0">
                <a:solidFill>
                  <a:srgbClr val="FF0000"/>
                </a:solidFill>
              </a:rPr>
              <a:t>Режими</a:t>
            </a:r>
            <a:r>
              <a:rPr lang="ru-RU" i="1" dirty="0" smtClean="0">
                <a:solidFill>
                  <a:srgbClr val="FF0000"/>
                </a:solidFill>
              </a:rPr>
              <a:t> на работа на </a:t>
            </a:r>
            <a:r>
              <a:rPr lang="ru-RU" i="1" dirty="0" err="1" smtClean="0">
                <a:solidFill>
                  <a:srgbClr val="FF0000"/>
                </a:solidFill>
              </a:rPr>
              <a:t>оптичните</a:t>
            </a:r>
            <a:r>
              <a:rPr lang="ru-RU" i="1" dirty="0" smtClean="0">
                <a:solidFill>
                  <a:srgbClr val="FF0000"/>
                </a:solidFill>
              </a:rPr>
              <a:t> кабели</a:t>
            </a:r>
            <a:endParaRPr lang="bg-BG" i="1" dirty="0">
              <a:solidFill>
                <a:srgbClr val="FF0000"/>
              </a:solidFill>
            </a:endParaRP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914400" y="2000240"/>
            <a:ext cx="7772400" cy="4355320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 err="1" smtClean="0">
                <a:solidFill>
                  <a:srgbClr val="FF0000"/>
                </a:solidFill>
              </a:rPr>
              <a:t>Оптичният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кабел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може</a:t>
            </a:r>
            <a:r>
              <a:rPr lang="ru-RU" i="1" dirty="0" smtClean="0">
                <a:solidFill>
                  <a:srgbClr val="FF0000"/>
                </a:solidFill>
              </a:rPr>
              <a:t> да </a:t>
            </a:r>
            <a:r>
              <a:rPr lang="ru-RU" i="1" dirty="0" err="1" smtClean="0">
                <a:solidFill>
                  <a:srgbClr val="FF0000"/>
                </a:solidFill>
              </a:rPr>
              <a:t>работи</a:t>
            </a:r>
            <a:r>
              <a:rPr lang="ru-RU" i="1" dirty="0" smtClean="0">
                <a:solidFill>
                  <a:srgbClr val="FF0000"/>
                </a:solidFill>
              </a:rPr>
              <a:t> в един от </a:t>
            </a:r>
            <a:r>
              <a:rPr lang="ru-RU" i="1" dirty="0" err="1" smtClean="0">
                <a:solidFill>
                  <a:srgbClr val="FF0000"/>
                </a:solidFill>
              </a:rPr>
              <a:t>следните</a:t>
            </a:r>
            <a:r>
              <a:rPr lang="ru-RU" i="1" dirty="0" smtClean="0">
                <a:solidFill>
                  <a:srgbClr val="FF0000"/>
                </a:solidFill>
              </a:rPr>
              <a:t> два режима: - Единичен режим (</a:t>
            </a:r>
            <a:r>
              <a:rPr lang="ru-RU" i="1" dirty="0" err="1" smtClean="0">
                <a:solidFill>
                  <a:srgbClr val="FF0000"/>
                </a:solidFill>
              </a:rPr>
              <a:t>Single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mode</a:t>
            </a:r>
            <a:r>
              <a:rPr lang="ru-RU" i="1" dirty="0" smtClean="0">
                <a:solidFill>
                  <a:srgbClr val="FF0000"/>
                </a:solidFill>
              </a:rPr>
              <a:t>) – </a:t>
            </a:r>
            <a:r>
              <a:rPr lang="ru-RU" i="1" dirty="0" err="1" smtClean="0">
                <a:solidFill>
                  <a:srgbClr val="FF0000"/>
                </a:solidFill>
              </a:rPr>
              <a:t>светлината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пътува</a:t>
            </a:r>
            <a:r>
              <a:rPr lang="ru-RU" i="1" dirty="0" smtClean="0">
                <a:solidFill>
                  <a:srgbClr val="FF0000"/>
                </a:solidFill>
              </a:rPr>
              <a:t> по оста на </a:t>
            </a:r>
            <a:r>
              <a:rPr lang="ru-RU" i="1" dirty="0" err="1" smtClean="0">
                <a:solidFill>
                  <a:srgbClr val="FF0000"/>
                </a:solidFill>
              </a:rPr>
              <a:t>кабела</a:t>
            </a:r>
            <a:r>
              <a:rPr lang="ru-RU" i="1" dirty="0" smtClean="0">
                <a:solidFill>
                  <a:srgbClr val="FF0000"/>
                </a:solidFill>
              </a:rPr>
              <a:t>. </a:t>
            </a:r>
            <a:r>
              <a:rPr lang="ru-RU" i="1" dirty="0" err="1" smtClean="0">
                <a:solidFill>
                  <a:srgbClr val="FF0000"/>
                </a:solidFill>
              </a:rPr>
              <a:t>По-бърз</a:t>
            </a:r>
            <a:r>
              <a:rPr lang="ru-RU" i="1" dirty="0" smtClean="0">
                <a:solidFill>
                  <a:srgbClr val="FF0000"/>
                </a:solidFill>
              </a:rPr>
              <a:t> режим, </a:t>
            </a:r>
            <a:r>
              <a:rPr lang="ru-RU" i="1" dirty="0" err="1" smtClean="0">
                <a:solidFill>
                  <a:srgbClr val="FF0000"/>
                </a:solidFill>
              </a:rPr>
              <a:t>използва</a:t>
            </a:r>
            <a:r>
              <a:rPr lang="ru-RU" i="1" dirty="0" smtClean="0">
                <a:solidFill>
                  <a:srgbClr val="FF0000"/>
                </a:solidFill>
              </a:rPr>
              <a:t> се </a:t>
            </a:r>
            <a:r>
              <a:rPr lang="ru-RU" i="1" dirty="0" err="1" smtClean="0">
                <a:solidFill>
                  <a:srgbClr val="FF0000"/>
                </a:solidFill>
              </a:rPr>
              <a:t>предимно</a:t>
            </a:r>
            <a:r>
              <a:rPr lang="ru-RU" i="1" dirty="0" smtClean="0">
                <a:solidFill>
                  <a:srgbClr val="FF0000"/>
                </a:solidFill>
              </a:rPr>
              <a:t> в WAN </a:t>
            </a:r>
            <a:r>
              <a:rPr lang="ru-RU" i="1" dirty="0" err="1" smtClean="0">
                <a:solidFill>
                  <a:srgbClr val="FF0000"/>
                </a:solidFill>
              </a:rPr>
              <a:t>мрежите</a:t>
            </a:r>
            <a:r>
              <a:rPr lang="ru-RU" i="1" dirty="0" smtClean="0">
                <a:solidFill>
                  <a:srgbClr val="FF0000"/>
                </a:solidFill>
              </a:rPr>
              <a:t> за </a:t>
            </a:r>
            <a:r>
              <a:rPr lang="ru-RU" i="1" dirty="0" err="1" smtClean="0">
                <a:solidFill>
                  <a:srgbClr val="FF0000"/>
                </a:solidFill>
              </a:rPr>
              <a:t>разстояния</a:t>
            </a:r>
            <a:r>
              <a:rPr lang="ru-RU" i="1" dirty="0" smtClean="0">
                <a:solidFill>
                  <a:srgbClr val="FF0000"/>
                </a:solidFill>
              </a:rPr>
              <a:t> до 70 км. - Множествен режим– </a:t>
            </a:r>
            <a:r>
              <a:rPr lang="ru-RU" i="1" dirty="0" err="1" smtClean="0">
                <a:solidFill>
                  <a:srgbClr val="FF0000"/>
                </a:solidFill>
              </a:rPr>
              <a:t>светлинните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вълни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навлизат</a:t>
            </a:r>
            <a:r>
              <a:rPr lang="ru-RU" i="1" dirty="0" smtClean="0">
                <a:solidFill>
                  <a:srgbClr val="FF0000"/>
                </a:solidFill>
              </a:rPr>
              <a:t> в </a:t>
            </a:r>
            <a:r>
              <a:rPr lang="ru-RU" i="1" dirty="0" err="1" smtClean="0">
                <a:solidFill>
                  <a:srgbClr val="FF0000"/>
                </a:solidFill>
              </a:rPr>
              <a:t>стъкления</a:t>
            </a:r>
            <a:r>
              <a:rPr lang="ru-RU" i="1" dirty="0" smtClean="0">
                <a:solidFill>
                  <a:srgbClr val="FF0000"/>
                </a:solidFill>
              </a:rPr>
              <a:t> канал под </a:t>
            </a:r>
            <a:r>
              <a:rPr lang="ru-RU" i="1" dirty="0" err="1" smtClean="0">
                <a:solidFill>
                  <a:srgbClr val="FF0000"/>
                </a:solidFill>
              </a:rPr>
              <a:t>различни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ъгли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като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непрекъснато</a:t>
            </a:r>
            <a:r>
              <a:rPr lang="ru-RU" i="1" dirty="0" smtClean="0">
                <a:solidFill>
                  <a:srgbClr val="FF0000"/>
                </a:solidFill>
              </a:rPr>
              <a:t> се </a:t>
            </a:r>
            <a:r>
              <a:rPr lang="ru-RU" i="1" dirty="0" err="1" smtClean="0">
                <a:solidFill>
                  <a:srgbClr val="FF0000"/>
                </a:solidFill>
              </a:rPr>
              <a:t>отразяват</a:t>
            </a:r>
            <a:r>
              <a:rPr lang="ru-RU" i="1" dirty="0" smtClean="0">
                <a:solidFill>
                  <a:srgbClr val="FF0000"/>
                </a:solidFill>
              </a:rPr>
              <a:t> и </a:t>
            </a:r>
            <a:r>
              <a:rPr lang="ru-RU" i="1" dirty="0" err="1" smtClean="0">
                <a:solidFill>
                  <a:srgbClr val="FF0000"/>
                </a:solidFill>
              </a:rPr>
              <a:t>отскачат</a:t>
            </a:r>
            <a:r>
              <a:rPr lang="ru-RU" i="1" dirty="0" smtClean="0">
                <a:solidFill>
                  <a:srgbClr val="FF0000"/>
                </a:solidFill>
              </a:rPr>
              <a:t> от </a:t>
            </a:r>
            <a:r>
              <a:rPr lang="ru-RU" i="1" dirty="0" err="1" smtClean="0">
                <a:solidFill>
                  <a:srgbClr val="FF0000"/>
                </a:solidFill>
              </a:rPr>
              <a:t>стените</a:t>
            </a:r>
            <a:r>
              <a:rPr lang="ru-RU" i="1" dirty="0" smtClean="0">
                <a:solidFill>
                  <a:srgbClr val="FF0000"/>
                </a:solidFill>
              </a:rPr>
              <a:t> на </a:t>
            </a:r>
            <a:r>
              <a:rPr lang="ru-RU" i="1" dirty="0" err="1" smtClean="0">
                <a:solidFill>
                  <a:srgbClr val="FF0000"/>
                </a:solidFill>
              </a:rPr>
              <a:t>стъклената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тръба</a:t>
            </a:r>
            <a:r>
              <a:rPr lang="ru-RU" i="1" dirty="0" smtClean="0">
                <a:solidFill>
                  <a:srgbClr val="FF0000"/>
                </a:solidFill>
              </a:rPr>
              <a:t>. </a:t>
            </a:r>
            <a:r>
              <a:rPr lang="ru-RU" i="1" dirty="0" err="1" smtClean="0">
                <a:solidFill>
                  <a:srgbClr val="FF0000"/>
                </a:solidFill>
              </a:rPr>
              <a:t>По-бавен</a:t>
            </a:r>
            <a:r>
              <a:rPr lang="ru-RU" i="1" dirty="0" smtClean="0">
                <a:solidFill>
                  <a:srgbClr val="FF0000"/>
                </a:solidFill>
              </a:rPr>
              <a:t> от </a:t>
            </a:r>
            <a:r>
              <a:rPr lang="ru-RU" i="1" dirty="0" err="1" smtClean="0">
                <a:solidFill>
                  <a:srgbClr val="FF0000"/>
                </a:solidFill>
              </a:rPr>
              <a:t>единичния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поради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дисперсията</a:t>
            </a:r>
            <a:r>
              <a:rPr lang="ru-RU" i="1" dirty="0" smtClean="0">
                <a:solidFill>
                  <a:srgbClr val="FF0000"/>
                </a:solidFill>
              </a:rPr>
              <a:t> на </a:t>
            </a:r>
            <a:r>
              <a:rPr lang="ru-RU" i="1" dirty="0" err="1" smtClean="0">
                <a:solidFill>
                  <a:srgbClr val="FF0000"/>
                </a:solidFill>
              </a:rPr>
              <a:t>светлината</a:t>
            </a:r>
            <a:r>
              <a:rPr lang="ru-RU" i="1" dirty="0" smtClean="0">
                <a:solidFill>
                  <a:srgbClr val="FF0000"/>
                </a:solidFill>
              </a:rPr>
              <a:t>. </a:t>
            </a:r>
            <a:r>
              <a:rPr lang="ru-RU" i="1" dirty="0" err="1" smtClean="0">
                <a:solidFill>
                  <a:srgbClr val="FF0000"/>
                </a:solidFill>
              </a:rPr>
              <a:t>Използва</a:t>
            </a:r>
            <a:r>
              <a:rPr lang="ru-RU" i="1" dirty="0" smtClean="0">
                <a:solidFill>
                  <a:srgbClr val="FF0000"/>
                </a:solidFill>
              </a:rPr>
              <a:t> се в LAN </a:t>
            </a:r>
            <a:r>
              <a:rPr lang="ru-RU" i="1" dirty="0" err="1" smtClean="0">
                <a:solidFill>
                  <a:srgbClr val="FF0000"/>
                </a:solidFill>
              </a:rPr>
              <a:t>мрежите</a:t>
            </a:r>
            <a:r>
              <a:rPr lang="ru-RU" i="1" dirty="0" smtClean="0">
                <a:solidFill>
                  <a:srgbClr val="FF0000"/>
                </a:solidFill>
              </a:rPr>
              <a:t> за </a:t>
            </a:r>
            <a:r>
              <a:rPr lang="ru-RU" i="1" dirty="0" err="1" smtClean="0">
                <a:solidFill>
                  <a:srgbClr val="FF0000"/>
                </a:solidFill>
              </a:rPr>
              <a:t>разстояния</a:t>
            </a:r>
            <a:r>
              <a:rPr lang="ru-RU" i="1" dirty="0" smtClean="0">
                <a:solidFill>
                  <a:srgbClr val="FF0000"/>
                </a:solidFill>
              </a:rPr>
              <a:t> до 2000 м</a:t>
            </a:r>
            <a:endParaRPr lang="bg-BG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273862"/>
          </a:xfrm>
        </p:spPr>
        <p:txBody>
          <a:bodyPr/>
          <a:lstStyle/>
          <a:p>
            <a:pPr algn="ctr"/>
            <a:r>
              <a:rPr lang="ru-RU" i="1" dirty="0" err="1" smtClean="0">
                <a:solidFill>
                  <a:srgbClr val="FF0000"/>
                </a:solidFill>
              </a:rPr>
              <a:t>Хардуер</a:t>
            </a:r>
            <a:r>
              <a:rPr lang="ru-RU" i="1" dirty="0" smtClean="0">
                <a:solidFill>
                  <a:srgbClr val="FF0000"/>
                </a:solidFill>
              </a:rPr>
              <a:t> за </a:t>
            </a:r>
            <a:r>
              <a:rPr lang="ru-RU" i="1" dirty="0" err="1" smtClean="0">
                <a:solidFill>
                  <a:srgbClr val="FF0000"/>
                </a:solidFill>
              </a:rPr>
              <a:t>свързване</a:t>
            </a:r>
            <a:r>
              <a:rPr lang="ru-RU" i="1" dirty="0" smtClean="0">
                <a:solidFill>
                  <a:srgbClr val="FF0000"/>
                </a:solidFill>
              </a:rPr>
              <a:t> на </a:t>
            </a:r>
            <a:r>
              <a:rPr lang="ru-RU" i="1" dirty="0" err="1" smtClean="0">
                <a:solidFill>
                  <a:srgbClr val="FF0000"/>
                </a:solidFill>
              </a:rPr>
              <a:t>оптични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влакна</a:t>
            </a:r>
            <a:endParaRPr lang="bg-BG" i="1" dirty="0">
              <a:solidFill>
                <a:srgbClr val="FF0000"/>
              </a:solidFill>
            </a:endParaRPr>
          </a:p>
        </p:txBody>
      </p:sp>
      <p:pic>
        <p:nvPicPr>
          <p:cNvPr id="4" name="Контейнер за съдържание 3" descr="0972-1000x1143-product_popup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0968" r="11509" b="-1"/>
          <a:stretch>
            <a:fillRect/>
          </a:stretch>
        </p:blipFill>
        <p:spPr>
          <a:xfrm>
            <a:off x="4929190" y="2928934"/>
            <a:ext cx="3429024" cy="3500462"/>
          </a:xfrm>
        </p:spPr>
      </p:pic>
      <p:sp>
        <p:nvSpPr>
          <p:cNvPr id="5" name="Правоъгълник 4"/>
          <p:cNvSpPr/>
          <p:nvPr/>
        </p:nvSpPr>
        <p:spPr>
          <a:xfrm>
            <a:off x="1071538" y="2857496"/>
            <a:ext cx="321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err="1" smtClean="0">
                <a:solidFill>
                  <a:srgbClr val="FF0000"/>
                </a:solidFill>
              </a:rPr>
              <a:t>Произвеждат</a:t>
            </a:r>
            <a:r>
              <a:rPr lang="ru-RU" i="1" dirty="0" smtClean="0">
                <a:solidFill>
                  <a:srgbClr val="FF0000"/>
                </a:solidFill>
              </a:rPr>
              <a:t> се в </a:t>
            </a:r>
            <a:r>
              <a:rPr lang="ru-RU" i="1" dirty="0" err="1" smtClean="0">
                <a:solidFill>
                  <a:srgbClr val="FF0000"/>
                </a:solidFill>
              </a:rPr>
              <a:t>следните</a:t>
            </a:r>
            <a:r>
              <a:rPr lang="ru-RU" i="1" dirty="0" smtClean="0">
                <a:solidFill>
                  <a:srgbClr val="FF0000"/>
                </a:solidFill>
              </a:rPr>
              <a:t> </a:t>
            </a:r>
            <a:r>
              <a:rPr lang="ru-RU" i="1" dirty="0" err="1" smtClean="0">
                <a:solidFill>
                  <a:srgbClr val="FF0000"/>
                </a:solidFill>
              </a:rPr>
              <a:t>варианти</a:t>
            </a:r>
            <a:r>
              <a:rPr lang="ru-RU" i="1" dirty="0" smtClean="0">
                <a:solidFill>
                  <a:srgbClr val="FF0000"/>
                </a:solidFill>
              </a:rPr>
              <a:t>: SC, LC, ST, FC и </a:t>
            </a:r>
            <a:r>
              <a:rPr lang="ru-RU" i="1" dirty="0" err="1" smtClean="0">
                <a:solidFill>
                  <a:srgbClr val="FF0000"/>
                </a:solidFill>
              </a:rPr>
              <a:t>др</a:t>
            </a:r>
            <a:endParaRPr lang="bg-BG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914400" y="1714488"/>
            <a:ext cx="7772400" cy="4604016"/>
          </a:xfrm>
        </p:spPr>
        <p:txBody>
          <a:bodyPr/>
          <a:lstStyle/>
          <a:p>
            <a:r>
              <a:rPr lang="ru-RU" sz="2000" b="0" dirty="0" smtClean="0">
                <a:solidFill>
                  <a:srgbClr val="FF0000"/>
                </a:solidFill>
              </a:rPr>
              <a:t/>
            </a:r>
            <a:br>
              <a:rPr lang="ru-RU" sz="2000" b="0" dirty="0" smtClean="0">
                <a:solidFill>
                  <a:srgbClr val="FF0000"/>
                </a:solidFill>
              </a:rPr>
            </a:br>
            <a:r>
              <a:rPr lang="ru-RU" sz="2000" b="0" dirty="0" smtClean="0">
                <a:solidFill>
                  <a:srgbClr val="FF0000"/>
                </a:solidFill>
              </a:rPr>
              <a:t>10BASE-T </a:t>
            </a:r>
            <a:r>
              <a:rPr lang="ru-RU" sz="2000" b="0" dirty="0" smtClean="0">
                <a:solidFill>
                  <a:srgbClr val="FF0000"/>
                </a:solidFill>
              </a:rPr>
              <a:t>– </a:t>
            </a:r>
            <a:r>
              <a:rPr lang="ru-RU" sz="2000" b="0" dirty="0" smtClean="0">
                <a:solidFill>
                  <a:srgbClr val="FF0000"/>
                </a:solidFill>
              </a:rPr>
              <a:t>предлога </a:t>
            </a:r>
            <a:r>
              <a:rPr lang="ru-RU" sz="2000" b="0" dirty="0" smtClean="0">
                <a:solidFill>
                  <a:srgbClr val="FF0000"/>
                </a:solidFill>
              </a:rPr>
              <a:t>10 </a:t>
            </a:r>
            <a:r>
              <a:rPr lang="ru-RU" sz="2000" b="0" dirty="0" err="1" smtClean="0">
                <a:solidFill>
                  <a:srgbClr val="FF0000"/>
                </a:solidFill>
              </a:rPr>
              <a:t>Mbit</a:t>
            </a:r>
            <a:r>
              <a:rPr lang="ru-RU" sz="2000" b="0" dirty="0" smtClean="0">
                <a:solidFill>
                  <a:srgbClr val="FF0000"/>
                </a:solidFill>
              </a:rPr>
              <a:t>/</a:t>
            </a:r>
            <a:r>
              <a:rPr lang="ru-RU" sz="2000" b="0" dirty="0" err="1" smtClean="0">
                <a:solidFill>
                  <a:srgbClr val="FF0000"/>
                </a:solidFill>
              </a:rPr>
              <a:t>s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пренос</a:t>
            </a:r>
            <a:r>
              <a:rPr lang="ru-RU" sz="2000" b="0" dirty="0" smtClean="0">
                <a:solidFill>
                  <a:srgbClr val="FF0000"/>
                </a:solidFill>
              </a:rPr>
              <a:t> на </a:t>
            </a:r>
            <a:r>
              <a:rPr lang="ru-RU" sz="2000" b="0" dirty="0" err="1" smtClean="0">
                <a:solidFill>
                  <a:srgbClr val="FF0000"/>
                </a:solidFill>
              </a:rPr>
              <a:t>данни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през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усукана</a:t>
            </a:r>
            <a:r>
              <a:rPr lang="ru-RU" sz="2000" b="0" dirty="0" smtClean="0">
                <a:solidFill>
                  <a:srgbClr val="FF0000"/>
                </a:solidFill>
              </a:rPr>
              <a:t> двойка </a:t>
            </a:r>
            <a:r>
              <a:rPr lang="ru-RU" sz="2000" b="0" dirty="0" err="1" smtClean="0">
                <a:solidFill>
                  <a:srgbClr val="FF0000"/>
                </a:solidFill>
              </a:rPr>
              <a:t>медни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чифтове</a:t>
            </a:r>
            <a:r>
              <a:rPr lang="ru-RU" sz="2000" b="0" dirty="0" smtClean="0">
                <a:solidFill>
                  <a:srgbClr val="FF0000"/>
                </a:solidFill>
              </a:rPr>
              <a:t>. </a:t>
            </a:r>
            <a:r>
              <a:rPr lang="ru-RU" sz="2000" b="0" dirty="0" smtClean="0">
                <a:solidFill>
                  <a:srgbClr val="FF0000"/>
                </a:solidFill>
              </a:rPr>
              <a:t/>
            </a:r>
            <a:br>
              <a:rPr lang="ru-RU" sz="2000" b="0" dirty="0" smtClean="0">
                <a:solidFill>
                  <a:srgbClr val="FF0000"/>
                </a:solidFill>
              </a:rPr>
            </a:br>
            <a:r>
              <a:rPr lang="ru-RU" sz="2000" b="0" dirty="0" smtClean="0">
                <a:solidFill>
                  <a:srgbClr val="FF0000"/>
                </a:solidFill>
              </a:rPr>
              <a:t/>
            </a:r>
            <a:br>
              <a:rPr lang="ru-RU" sz="2000" b="0" dirty="0" smtClean="0">
                <a:solidFill>
                  <a:srgbClr val="FF0000"/>
                </a:solidFill>
              </a:rPr>
            </a:br>
            <a:r>
              <a:rPr lang="ru-RU" sz="2000" b="0" dirty="0" smtClean="0">
                <a:solidFill>
                  <a:srgbClr val="FF0000"/>
                </a:solidFill>
              </a:rPr>
              <a:t> 10BASE-F –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предлага</a:t>
            </a:r>
            <a:r>
              <a:rPr lang="ru-RU" sz="2000" b="0" dirty="0" smtClean="0">
                <a:solidFill>
                  <a:srgbClr val="FF0000"/>
                </a:solidFill>
              </a:rPr>
              <a:t> 10 </a:t>
            </a:r>
            <a:r>
              <a:rPr lang="ru-RU" sz="2000" b="0" dirty="0" err="1" smtClean="0">
                <a:solidFill>
                  <a:srgbClr val="FF0000"/>
                </a:solidFill>
              </a:rPr>
              <a:t>Mbit</a:t>
            </a:r>
            <a:r>
              <a:rPr lang="ru-RU" sz="2000" b="0" dirty="0" smtClean="0">
                <a:solidFill>
                  <a:srgbClr val="FF0000"/>
                </a:solidFill>
              </a:rPr>
              <a:t>/</a:t>
            </a:r>
            <a:r>
              <a:rPr lang="ru-RU" sz="2000" b="0" dirty="0" err="1" smtClean="0">
                <a:solidFill>
                  <a:srgbClr val="FF0000"/>
                </a:solidFill>
              </a:rPr>
              <a:t>s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пренос</a:t>
            </a:r>
            <a:r>
              <a:rPr lang="ru-RU" sz="2000" b="0" dirty="0" smtClean="0">
                <a:solidFill>
                  <a:srgbClr val="FF0000"/>
                </a:solidFill>
              </a:rPr>
              <a:t> на </a:t>
            </a:r>
            <a:r>
              <a:rPr lang="ru-RU" sz="2000" b="0" dirty="0" err="1" smtClean="0">
                <a:solidFill>
                  <a:srgbClr val="FF0000"/>
                </a:solidFill>
              </a:rPr>
              <a:t>данни</a:t>
            </a:r>
            <a:r>
              <a:rPr lang="ru-RU" sz="2000" b="0" dirty="0" smtClean="0">
                <a:solidFill>
                  <a:srgbClr val="FF0000"/>
                </a:solidFill>
              </a:rPr>
              <a:t> по </a:t>
            </a:r>
            <a:r>
              <a:rPr lang="ru-RU" sz="2000" b="0" dirty="0" err="1" smtClean="0">
                <a:solidFill>
                  <a:srgbClr val="FF0000"/>
                </a:solidFill>
              </a:rPr>
              <a:t>оптични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влакна</a:t>
            </a:r>
            <a:r>
              <a:rPr lang="ru-RU" sz="2000" b="0" dirty="0" smtClean="0">
                <a:solidFill>
                  <a:srgbClr val="FF0000"/>
                </a:solidFill>
              </a:rPr>
              <a:t>.</a:t>
            </a:r>
            <a:br>
              <a:rPr lang="ru-RU" sz="2000" b="0" dirty="0" smtClean="0">
                <a:solidFill>
                  <a:srgbClr val="FF0000"/>
                </a:solidFill>
              </a:rPr>
            </a:br>
            <a:r>
              <a:rPr lang="ru-RU" sz="2000" b="0" dirty="0" smtClean="0">
                <a:solidFill>
                  <a:srgbClr val="FF0000"/>
                </a:solidFill>
              </a:rPr>
              <a:t/>
            </a:r>
            <a:br>
              <a:rPr lang="ru-RU" sz="2000" b="0" dirty="0" smtClean="0">
                <a:solidFill>
                  <a:srgbClr val="FF0000"/>
                </a:solidFill>
              </a:rPr>
            </a:br>
            <a:r>
              <a:rPr lang="ru-RU" sz="2000" b="0" dirty="0" smtClean="0">
                <a:solidFill>
                  <a:srgbClr val="FF0000"/>
                </a:solidFill>
              </a:rPr>
              <a:t>1000BASE-X </a:t>
            </a:r>
            <a:r>
              <a:rPr lang="ru-RU" sz="2000" b="0" dirty="0" smtClean="0">
                <a:solidFill>
                  <a:srgbClr val="FF0000"/>
                </a:solidFill>
              </a:rPr>
              <a:t>–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предлага</a:t>
            </a:r>
            <a:r>
              <a:rPr lang="ru-RU" sz="2000" b="0" dirty="0" smtClean="0">
                <a:solidFill>
                  <a:srgbClr val="FF0000"/>
                </a:solidFill>
              </a:rPr>
              <a:t> 1 </a:t>
            </a:r>
            <a:r>
              <a:rPr lang="ru-RU" sz="2000" b="0" dirty="0" err="1" smtClean="0">
                <a:solidFill>
                  <a:srgbClr val="FF0000"/>
                </a:solidFill>
              </a:rPr>
              <a:t>Gbit</a:t>
            </a:r>
            <a:r>
              <a:rPr lang="ru-RU" sz="2000" b="0" dirty="0" smtClean="0">
                <a:solidFill>
                  <a:srgbClr val="FF0000"/>
                </a:solidFill>
              </a:rPr>
              <a:t>/</a:t>
            </a:r>
            <a:r>
              <a:rPr lang="ru-RU" sz="2000" b="0" dirty="0" err="1" smtClean="0">
                <a:solidFill>
                  <a:srgbClr val="FF0000"/>
                </a:solidFill>
              </a:rPr>
              <a:t>s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пренос</a:t>
            </a:r>
            <a:r>
              <a:rPr lang="ru-RU" sz="2000" b="0" dirty="0" smtClean="0">
                <a:solidFill>
                  <a:srgbClr val="FF0000"/>
                </a:solidFill>
              </a:rPr>
              <a:t> на </a:t>
            </a:r>
            <a:r>
              <a:rPr lang="ru-RU" sz="2000" b="0" dirty="0" err="1" smtClean="0">
                <a:solidFill>
                  <a:srgbClr val="FF0000"/>
                </a:solidFill>
              </a:rPr>
              <a:t>данни</a:t>
            </a:r>
            <a:r>
              <a:rPr lang="ru-RU" sz="2000" b="0" dirty="0" smtClean="0">
                <a:solidFill>
                  <a:srgbClr val="FF0000"/>
                </a:solidFill>
              </a:rPr>
              <a:t> по </a:t>
            </a:r>
            <a:r>
              <a:rPr lang="ru-RU" sz="2000" b="0" dirty="0" err="1" smtClean="0">
                <a:solidFill>
                  <a:srgbClr val="FF0000"/>
                </a:solidFill>
              </a:rPr>
              <a:t>оптични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влакна</a:t>
            </a:r>
            <a:r>
              <a:rPr lang="ru-RU" sz="2000" b="0" dirty="0" smtClean="0">
                <a:solidFill>
                  <a:srgbClr val="FF0000"/>
                </a:solidFill>
              </a:rPr>
              <a:t>. </a:t>
            </a:r>
            <a:r>
              <a:rPr lang="ru-RU" sz="2000" b="0" dirty="0" smtClean="0">
                <a:solidFill>
                  <a:srgbClr val="FF0000"/>
                </a:solidFill>
              </a:rPr>
              <a:t/>
            </a:r>
            <a:br>
              <a:rPr lang="ru-RU" sz="2000" b="0" dirty="0" smtClean="0">
                <a:solidFill>
                  <a:srgbClr val="FF0000"/>
                </a:solidFill>
              </a:rPr>
            </a:br>
            <a:r>
              <a:rPr lang="ru-RU" sz="2000" b="0" dirty="0" smtClean="0">
                <a:solidFill>
                  <a:srgbClr val="FF0000"/>
                </a:solidFill>
              </a:rPr>
              <a:t/>
            </a:r>
            <a:br>
              <a:rPr lang="ru-RU" sz="2000" b="0" dirty="0" smtClean="0">
                <a:solidFill>
                  <a:srgbClr val="FF0000"/>
                </a:solidFill>
              </a:rPr>
            </a:br>
            <a:r>
              <a:rPr lang="ru-RU" sz="2000" b="0" dirty="0" smtClean="0">
                <a:solidFill>
                  <a:srgbClr val="FF0000"/>
                </a:solidFill>
              </a:rPr>
              <a:t>1000BASE-T </a:t>
            </a:r>
            <a:r>
              <a:rPr lang="ru-RU" sz="2000" b="0" dirty="0" smtClean="0">
                <a:solidFill>
                  <a:srgbClr val="FF0000"/>
                </a:solidFill>
              </a:rPr>
              <a:t>-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предлага</a:t>
            </a:r>
            <a:r>
              <a:rPr lang="ru-RU" sz="2000" b="0" dirty="0" smtClean="0">
                <a:solidFill>
                  <a:srgbClr val="FF0000"/>
                </a:solidFill>
              </a:rPr>
              <a:t> 1 </a:t>
            </a:r>
            <a:r>
              <a:rPr lang="ru-RU" sz="2000" b="0" dirty="0" err="1" smtClean="0">
                <a:solidFill>
                  <a:srgbClr val="FF0000"/>
                </a:solidFill>
              </a:rPr>
              <a:t>Gbit</a:t>
            </a:r>
            <a:r>
              <a:rPr lang="ru-RU" sz="2000" b="0" dirty="0" smtClean="0">
                <a:solidFill>
                  <a:srgbClr val="FF0000"/>
                </a:solidFill>
              </a:rPr>
              <a:t>/</a:t>
            </a:r>
            <a:r>
              <a:rPr lang="ru-RU" sz="2000" b="0" dirty="0" err="1" smtClean="0">
                <a:solidFill>
                  <a:srgbClr val="FF0000"/>
                </a:solidFill>
              </a:rPr>
              <a:t>s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пренос</a:t>
            </a:r>
            <a:r>
              <a:rPr lang="ru-RU" sz="2000" b="0" dirty="0" smtClean="0">
                <a:solidFill>
                  <a:srgbClr val="FF0000"/>
                </a:solidFill>
              </a:rPr>
              <a:t> на </a:t>
            </a:r>
            <a:r>
              <a:rPr lang="ru-RU" sz="2000" b="0" dirty="0" err="1" smtClean="0">
                <a:solidFill>
                  <a:srgbClr val="FF0000"/>
                </a:solidFill>
              </a:rPr>
              <a:t>данни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през</a:t>
            </a:r>
            <a:r>
              <a:rPr lang="ru-RU" sz="2000" b="0" dirty="0" smtClean="0">
                <a:solidFill>
                  <a:srgbClr val="FF0000"/>
                </a:solidFill>
              </a:rPr>
              <a:t> две </a:t>
            </a:r>
            <a:r>
              <a:rPr lang="ru-RU" sz="2000" b="0" dirty="0" err="1" smtClean="0">
                <a:solidFill>
                  <a:srgbClr val="FF0000"/>
                </a:solidFill>
              </a:rPr>
              <a:t>усукани</a:t>
            </a:r>
            <a:r>
              <a:rPr lang="ru-RU" sz="2000" b="0" dirty="0" smtClean="0">
                <a:solidFill>
                  <a:srgbClr val="FF0000"/>
                </a:solidFill>
              </a:rPr>
              <a:t> двойки </a:t>
            </a:r>
            <a:r>
              <a:rPr lang="ru-RU" sz="2000" b="0" dirty="0" err="1" smtClean="0">
                <a:solidFill>
                  <a:srgbClr val="FF0000"/>
                </a:solidFill>
              </a:rPr>
              <a:t>медни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чифтове</a:t>
            </a:r>
            <a:r>
              <a:rPr lang="ru-RU" sz="2000" b="0" dirty="0" smtClean="0">
                <a:solidFill>
                  <a:srgbClr val="FF0000"/>
                </a:solidFill>
              </a:rPr>
              <a:t>. </a:t>
            </a:r>
            <a:r>
              <a:rPr lang="ru-RU" sz="2000" b="0" dirty="0" smtClean="0">
                <a:solidFill>
                  <a:srgbClr val="FF0000"/>
                </a:solidFill>
              </a:rPr>
              <a:t/>
            </a:r>
            <a:br>
              <a:rPr lang="ru-RU" sz="2000" b="0" dirty="0" smtClean="0">
                <a:solidFill>
                  <a:srgbClr val="FF0000"/>
                </a:solidFill>
              </a:rPr>
            </a:br>
            <a:r>
              <a:rPr lang="ru-RU" sz="2000" b="0" dirty="0" smtClean="0">
                <a:solidFill>
                  <a:srgbClr val="FF0000"/>
                </a:solidFill>
              </a:rPr>
              <a:t>0GBASE-EW –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предлага</a:t>
            </a:r>
            <a:r>
              <a:rPr lang="ru-RU" sz="2000" b="0" dirty="0" smtClean="0">
                <a:solidFill>
                  <a:srgbClr val="FF0000"/>
                </a:solidFill>
              </a:rPr>
              <a:t> 10 </a:t>
            </a:r>
            <a:r>
              <a:rPr lang="ru-RU" sz="2000" b="0" dirty="0" err="1" smtClean="0">
                <a:solidFill>
                  <a:srgbClr val="FF0000"/>
                </a:solidFill>
              </a:rPr>
              <a:t>Gbit</a:t>
            </a:r>
            <a:r>
              <a:rPr lang="ru-RU" sz="2000" b="0" dirty="0" smtClean="0">
                <a:solidFill>
                  <a:srgbClr val="FF0000"/>
                </a:solidFill>
              </a:rPr>
              <a:t>/</a:t>
            </a:r>
            <a:r>
              <a:rPr lang="ru-RU" sz="2000" b="0" dirty="0" err="1" smtClean="0">
                <a:solidFill>
                  <a:srgbClr val="FF0000"/>
                </a:solidFill>
              </a:rPr>
              <a:t>s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пренос</a:t>
            </a:r>
            <a:r>
              <a:rPr lang="ru-RU" sz="2000" b="0" dirty="0" smtClean="0">
                <a:solidFill>
                  <a:srgbClr val="FF0000"/>
                </a:solidFill>
              </a:rPr>
              <a:t> на </a:t>
            </a:r>
            <a:r>
              <a:rPr lang="ru-RU" sz="2000" b="0" dirty="0" err="1" smtClean="0">
                <a:solidFill>
                  <a:srgbClr val="FF0000"/>
                </a:solidFill>
              </a:rPr>
              <a:t>данни</a:t>
            </a:r>
            <a:r>
              <a:rPr lang="ru-RU" sz="2000" b="0" dirty="0" smtClean="0">
                <a:solidFill>
                  <a:srgbClr val="FF0000"/>
                </a:solidFill>
              </a:rPr>
              <a:t> по </a:t>
            </a:r>
            <a:r>
              <a:rPr lang="ru-RU" sz="2000" b="0" dirty="0" err="1" smtClean="0">
                <a:solidFill>
                  <a:srgbClr val="FF0000"/>
                </a:solidFill>
              </a:rPr>
              <a:t>оптични</a:t>
            </a:r>
            <a:r>
              <a:rPr lang="ru-RU" sz="2000" b="0" dirty="0" smtClean="0">
                <a:solidFill>
                  <a:srgbClr val="FF0000"/>
                </a:solidFill>
              </a:rPr>
              <a:t> </a:t>
            </a:r>
            <a:r>
              <a:rPr lang="ru-RU" sz="2000" b="0" dirty="0" err="1" smtClean="0">
                <a:solidFill>
                  <a:srgbClr val="FF0000"/>
                </a:solidFill>
              </a:rPr>
              <a:t>влакна</a:t>
            </a:r>
            <a:r>
              <a:rPr lang="ru-RU" sz="2000" b="0" dirty="0" smtClean="0">
                <a:solidFill>
                  <a:srgbClr val="FF0000"/>
                </a:solidFill>
              </a:rPr>
              <a:t>.</a:t>
            </a:r>
            <a:endParaRPr lang="bg-BG" sz="2000" dirty="0">
              <a:solidFill>
                <a:srgbClr val="FF0000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857224" y="357166"/>
            <a:ext cx="7772400" cy="1508760"/>
          </a:xfrm>
        </p:spPr>
        <p:txBody>
          <a:bodyPr/>
          <a:lstStyle/>
          <a:p>
            <a:pPr algn="ctr"/>
            <a:r>
              <a:rPr lang="bg-BG" sz="2800" i="1" dirty="0" smtClean="0">
                <a:solidFill>
                  <a:srgbClr val="FF0000"/>
                </a:solidFill>
              </a:rPr>
              <a:t>Интерфейси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928662" y="2143116"/>
            <a:ext cx="7772400" cy="1508760"/>
          </a:xfrm>
        </p:spPr>
        <p:txBody>
          <a:bodyPr>
            <a:normAutofit/>
          </a:bodyPr>
          <a:lstStyle/>
          <a:p>
            <a:pPr algn="ctr"/>
            <a:r>
              <a:rPr lang="bg-BG" sz="4800" dirty="0" smtClean="0">
                <a:solidFill>
                  <a:srgbClr val="FF0000"/>
                </a:solidFill>
              </a:rPr>
              <a:t>Изготвил: 14317</a:t>
            </a:r>
            <a:endParaRPr lang="bg-BG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41</TotalTime>
  <Words>248</Words>
  <Application>Microsoft Office PowerPoint</Application>
  <PresentationFormat>Презентация на цял екран (4:3)</PresentationFormat>
  <Paragraphs>11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8" baseType="lpstr">
      <vt:lpstr>Метро</vt:lpstr>
      <vt:lpstr>Оптична среда за пренос на информация</vt:lpstr>
      <vt:lpstr>Оптичен кабел</vt:lpstr>
      <vt:lpstr>Слайд 3</vt:lpstr>
      <vt:lpstr>Режими на работа на оптичните кабели</vt:lpstr>
      <vt:lpstr>Хардуер за свързване на оптични влакна</vt:lpstr>
      <vt:lpstr> 10BASE-T – предлога 10 Mbit/s пренос на данни през усукана двойка медни чифтове.    10BASE-F – предлага 10 Mbit/s пренос на данни по оптични влакна.  1000BASE-X – предлага 1 Gbit/s пренос на данни по оптични влакна.   1000BASE-T - предлага 1 Gbit/s пренос на данни през две усукани двойки медни чифтове.  0GBASE-EW – предлага 10 Gbit/s пренос на данни по оптични влакна.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Оптична среда за пренос на информация</dc:title>
  <dc:creator>Марин Маринош</dc:creator>
  <cp:lastModifiedBy>Марин Маринош</cp:lastModifiedBy>
  <cp:revision>5</cp:revision>
  <dcterms:created xsi:type="dcterms:W3CDTF">2018-03-15T08:18:41Z</dcterms:created>
  <dcterms:modified xsi:type="dcterms:W3CDTF">2018-03-22T08:22:33Z</dcterms:modified>
</cp:coreProperties>
</file>