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76" r:id="rId3"/>
    <p:sldId id="459" r:id="rId5"/>
    <p:sldId id="468" r:id="rId6"/>
    <p:sldId id="297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80"/>
    <a:srgbClr val="4DA0A3"/>
    <a:srgbClr val="35C808"/>
    <a:srgbClr val="0C0C83"/>
    <a:srgbClr val="124A88"/>
    <a:srgbClr val="FF9933"/>
    <a:srgbClr val="006600"/>
    <a:srgbClr val="008000"/>
    <a:srgbClr val="009900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559" autoAdjust="0"/>
  </p:normalViewPr>
  <p:slideViewPr>
    <p:cSldViewPr>
      <p:cViewPr varScale="1">
        <p:scale>
          <a:sx n="75" d="100"/>
          <a:sy n="75" d="100"/>
        </p:scale>
        <p:origin x="1018" y="43"/>
      </p:cViewPr>
      <p:guideLst>
        <p:guide orient="horz" pos="2275"/>
        <p:guide pos="38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false" compatLnSpc="true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false" compatLnSpc="true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true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false">
            <a:gsLst>
              <a:gs pos="0">
                <a:schemeClr val="bg2"/>
              </a:gs>
              <a:gs pos="100000">
                <a:schemeClr val="bg1"/>
              </a:gs>
            </a:gsLst>
            <a:lin ang="0" scaled="true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true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true"/>
            </p:cNvSpPr>
            <p:nvPr userDrawn="true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true"/>
            </p:cNvSpPr>
            <p:nvPr userDrawn="true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true"/>
            </p:cNvSpPr>
            <p:nvPr userDrawn="true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true"/>
            </p:cNvSpPr>
            <p:nvPr userDrawn="true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true"/>
            </p:cNvSpPr>
            <p:nvPr userDrawn="true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true"/>
            </p:cNvSpPr>
            <p:nvPr userDrawn="true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true"/>
            </p:cNvSpPr>
            <p:nvPr userDrawn="true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true"/>
            </p:cNvSpPr>
            <p:nvPr userDrawn="true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true"/>
            </p:cNvSpPr>
            <p:nvPr userDrawn="true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true"/>
            </p:cNvSpPr>
            <p:nvPr userDrawn="true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true" noChangeArrowheads="true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true" noChangeArrowheads="true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true" noChangeArrowheads="true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8" name="Rectangle 1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pic>
        <p:nvPicPr>
          <p:cNvPr id="19" name="Picture 20" descr="hust2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true"/>
          </p:cNvPicPr>
          <p:nvPr userDrawn="true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en-US" altLang="zh-CN" dirty="0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8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3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ctr" eaLnBrk="1" hangingPunct="1">
              <a:def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zh-CN" altLang="en-US" dirty="0"/>
          </a:p>
        </p:txBody>
      </p:sp>
      <p:sp>
        <p:nvSpPr>
          <p:cNvPr id="17412" name="Rectangle 4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28" name="Rectangle 5"/>
          <p:cNvSpPr>
            <a:spLocks noGrp="true" noChangeArrowheads="true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6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5" name="Rectangle 7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true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false">
            <a:gsLst>
              <a:gs pos="0">
                <a:schemeClr val="bg2"/>
              </a:gs>
              <a:gs pos="100000">
                <a:schemeClr val="bg1"/>
              </a:gs>
            </a:gsLst>
            <a:lin ang="0" scaled="true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true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true"/>
            </p:cNvSpPr>
            <p:nvPr userDrawn="true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true"/>
            </p:cNvSpPr>
            <p:nvPr userDrawn="true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true"/>
            </p:cNvSpPr>
            <p:nvPr userDrawn="true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true"/>
            </p:cNvSpPr>
            <p:nvPr userDrawn="true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true"/>
            </p:cNvSpPr>
            <p:nvPr userDrawn="true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true"/>
            </p:cNvSpPr>
            <p:nvPr userDrawn="true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true"/>
            </p:cNvSpPr>
            <p:nvPr userDrawn="true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true"/>
            </p:cNvSpPr>
            <p:nvPr userDrawn="true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true"/>
            </p:cNvSpPr>
            <p:nvPr userDrawn="true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true"/>
            </p:cNvSpPr>
            <p:nvPr userDrawn="true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true" noChangeArrowheads="true"/>
          </p:cNvPicPr>
          <p:nvPr userDrawn="true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true"/>
          </p:cNvPicPr>
          <p:nvPr userDrawn="true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671724" y="1700808"/>
            <a:ext cx="10847916" cy="1871663"/>
          </a:xfrm>
        </p:spPr>
        <p:txBody>
          <a:bodyPr/>
          <a:lstStyle/>
          <a:p>
            <a:r>
              <a:rPr lang="zh-CN" altLang="en-US" dirty="0"/>
              <a:t>体感手写笔</a:t>
            </a:r>
            <a:endParaRPr lang="zh-CN" altLang="en-US" dirty="0"/>
          </a:p>
        </p:txBody>
      </p:sp>
      <p:sp>
        <p:nvSpPr>
          <p:cNvPr id="3" name="文本框 2"/>
          <p:cNvSpPr txBox="true"/>
          <p:nvPr/>
        </p:nvSpPr>
        <p:spPr>
          <a:xfrm>
            <a:off x="2803226" y="5825977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24A8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组内成员：李瑞源，董瑞华，卢玮</a:t>
            </a:r>
            <a:endParaRPr lang="zh-CN" altLang="en-US" sz="3200" b="1" dirty="0">
              <a:solidFill>
                <a:srgbClr val="124A8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7060" y="1471295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/>
              <a:t>想要在</a:t>
            </a:r>
            <a:r>
              <a:rPr lang="en-US" altLang="zh-CN" sz="2800" dirty="0"/>
              <a:t>PC</a:t>
            </a:r>
            <a:r>
              <a:rPr lang="zh-CN" altLang="en-US" sz="2800" dirty="0"/>
              <a:t>上进行手写、绘图等需要较多的外设条件</a:t>
            </a:r>
            <a:endParaRPr lang="zh-CN" altLang="en-US" sz="2800" dirty="0"/>
          </a:p>
          <a:p>
            <a:pPr lvl="1"/>
            <a:r>
              <a:rPr lang="zh-CN" altLang="en-US" sz="2330" dirty="0"/>
              <a:t>数位板，手写笔，触摸屏等</a:t>
            </a:r>
            <a:endParaRPr lang="zh-CN" altLang="en-US" sz="2330" dirty="0"/>
          </a:p>
          <a:p>
            <a:pPr lvl="0"/>
            <a:r>
              <a:rPr lang="zh-CN" altLang="en-US" sz="2800" dirty="0"/>
              <a:t>使用手写笔来进行操作，存在着笔尖磨损、屏幕磨损的问题</a:t>
            </a:r>
            <a:endParaRPr lang="zh-CN" altLang="en-US" sz="2800" dirty="0"/>
          </a:p>
          <a:p>
            <a:pPr lvl="0"/>
            <a:r>
              <a:rPr lang="zh-CN" altLang="en-US" sz="2800" dirty="0"/>
              <a:t>能不能设计一款手写设备，在普通的</a:t>
            </a:r>
            <a:r>
              <a:rPr lang="en-US" altLang="zh-CN" sz="2800" dirty="0"/>
              <a:t>PC</a:t>
            </a:r>
            <a:r>
              <a:rPr lang="zh-CN" altLang="en-US" sz="2800" dirty="0"/>
              <a:t>即可运行，不需要和屏幕直接接触以避免损耗，甚至没有严格的书写平面要求？</a:t>
            </a:r>
            <a:endParaRPr lang="zh-CN" altLang="en-US" sz="2800" dirty="0"/>
          </a:p>
          <a:p>
            <a:pPr lvl="0"/>
            <a:r>
              <a:rPr lang="zh-CN" altLang="en-US" sz="2800" dirty="0"/>
              <a:t>于是，手写笔设想诞生了</a:t>
            </a:r>
            <a:endParaRPr lang="zh-CN" altLang="en-US" sz="2800" dirty="0"/>
          </a:p>
          <a:p>
            <a:pPr lvl="0"/>
            <a:endParaRPr lang="zh-CN" altLang="en-US" sz="2330" dirty="0"/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文本框 5"/>
          <p:cNvSpPr txBox="true"/>
          <p:nvPr/>
        </p:nvSpPr>
        <p:spPr>
          <a:xfrm>
            <a:off x="861695" y="828040"/>
            <a:ext cx="94780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C0C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  <a:endParaRPr lang="zh-CN" altLang="en-US" sz="3600" b="1">
              <a:solidFill>
                <a:srgbClr val="0C0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485900" lvl="2" indent="-571500"/>
            <a:endParaRPr lang="zh-CN" altLang="en-US" sz="3600" dirty="0">
              <a:cs typeface="+mn-ea"/>
              <a:sym typeface="+mn-ea"/>
            </a:endParaRPr>
          </a:p>
          <a:p>
            <a:endParaRPr lang="zh-CN" altLang="en-US" sz="3600" b="1">
              <a:solidFill>
                <a:srgbClr val="0C0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19"/>
          <p:cNvSpPr>
            <a:spLocks noGrp="true"/>
          </p:cNvSpPr>
          <p:nvPr>
            <p:ph idx="1"/>
          </p:nvPr>
        </p:nvSpPr>
        <p:spPr>
          <a:xfrm>
            <a:off x="861695" y="1412324"/>
            <a:ext cx="10770870" cy="511302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对于笔的姿态进行检测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800" dirty="0">
                <a:cs typeface="微软雅黑" panose="020B0503020204020204" pitchFamily="34" charset="-122"/>
                <a:sym typeface="+mn-ea"/>
              </a:rPr>
              <a:t>使用陀螺仪对信号笔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所处的姿态进行分析，根据线速度以及角度计算出软件上光标应该移动的方向及距离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信息的发送和接收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单片机与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端通过蓝牙进行通信，将光标移动的方向及距离发送至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端配套的软件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端需要开发对应的软件对接收到的信号进行分析处理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两种使用模式：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 dirty="0">
                <a:cs typeface="微软雅黑" panose="020B0503020204020204" pitchFamily="34" charset="-122"/>
                <a:sym typeface="+mn-ea"/>
              </a:rPr>
              <a:t>激光笔：仅显示当前光标所在位置</a:t>
            </a:r>
            <a:endParaRPr lang="en-US" altLang="zh-CN" sz="1600" dirty="0">
              <a:cs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记号笔：保留光标滑过的历史路径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59435" y="6029960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可拓展内容：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屏幕无接触手写笔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09600" y="2852936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800">
                <a:sym typeface="+mn-ea"/>
              </a:rPr>
              <a:t>Q&amp;A</a:t>
            </a:r>
            <a:endParaRPr lang="zh-CN" altLang="en-US" sz="4800"/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zh-CN" altLang="en-US" sz="480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360</Words>
  <Application>WPS Presentation</Application>
  <PresentationFormat>宽屏</PresentationFormat>
  <Paragraphs>47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宋体</vt:lpstr>
      <vt:lpstr>微软雅黑</vt:lpstr>
      <vt:lpstr>Times New Roman</vt:lpstr>
      <vt:lpstr>华文行楷</vt:lpstr>
      <vt:lpstr>Wingdings</vt:lpstr>
      <vt:lpstr>Calibri</vt:lpstr>
      <vt:lpstr>Arial Unicode MS</vt:lpstr>
      <vt:lpstr>Pixel</vt:lpstr>
      <vt:lpstr>体感手写笔 第一次需求澄清</vt:lpstr>
      <vt:lpstr>设计初衷</vt:lpstr>
      <vt:lpstr>PowerPoint 演示文稿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drh</cp:lastModifiedBy>
  <cp:revision>1674</cp:revision>
  <dcterms:created xsi:type="dcterms:W3CDTF">2020-11-27T03:48:03Z</dcterms:created>
  <dcterms:modified xsi:type="dcterms:W3CDTF">2020-11-27T03:48:03Z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