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76" r:id="rId2"/>
    <p:sldId id="459" r:id="rId3"/>
    <p:sldId id="469" r:id="rId4"/>
    <p:sldId id="470" r:id="rId5"/>
    <p:sldId id="472" r:id="rId6"/>
    <p:sldId id="473" r:id="rId7"/>
    <p:sldId id="474" r:id="rId8"/>
    <p:sldId id="475" r:id="rId9"/>
    <p:sldId id="476" r:id="rId10"/>
    <p:sldId id="297" r:id="rId11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75">
          <p15:clr>
            <a:srgbClr val="A4A3A4"/>
          </p15:clr>
        </p15:guide>
        <p15:guide id="2" pos="38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0980"/>
    <a:srgbClr val="4DA0A3"/>
    <a:srgbClr val="35C808"/>
    <a:srgbClr val="0C0C83"/>
    <a:srgbClr val="124A88"/>
    <a:srgbClr val="FF9933"/>
    <a:srgbClr val="006600"/>
    <a:srgbClr val="008000"/>
    <a:srgbClr val="009900"/>
    <a:srgbClr val="0043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54" autoAdjust="0"/>
    <p:restoredTop sz="86559" autoAdjust="0"/>
  </p:normalViewPr>
  <p:slideViewPr>
    <p:cSldViewPr>
      <p:cViewPr varScale="1">
        <p:scale>
          <a:sx n="86" d="100"/>
          <a:sy n="86" d="100"/>
        </p:scale>
        <p:origin x="1060" y="68"/>
      </p:cViewPr>
      <p:guideLst>
        <p:guide orient="horz" pos="2275"/>
        <p:guide pos="380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384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9C869B-4E6D-4609-9A47-34E4B8558683}" type="datetimeFigureOut">
              <a:rPr lang="zh-CN" altLang="en-US" smtClean="0"/>
              <a:pPr/>
              <a:t>2020/12/15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3F875-6694-48BD-B4E6-D937FF2860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81F3FE1F-B908-452B-837C-D2E471D1D39B}" type="datetimeFigureOut">
              <a:rPr lang="zh-CN" altLang="en-US"/>
              <a:pPr>
                <a:defRPr/>
              </a:pPr>
              <a:t>2020/12/15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FEC2B89F-BA4A-4623-90A0-F95E4926B70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C2B89F-BA4A-4623-90A0-F95E4926B701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662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AC63356-BB31-48FE-8237-814151E1A72F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10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EC2B89F-BA4A-4623-90A0-F95E4926B701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EC2B89F-BA4A-4623-90A0-F95E4926B701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EC2B89F-BA4A-4623-90A0-F95E4926B701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EC2B89F-BA4A-4623-90A0-F95E4926B701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81637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EC2B89F-BA4A-4623-90A0-F95E4926B701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33521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EC2B89F-BA4A-4623-90A0-F95E4926B701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5185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EC2B89F-BA4A-4623-90A0-F95E4926B701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6285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EC2B89F-BA4A-4623-90A0-F95E4926B701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1132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/>
          <p:cNvSpPr>
            <a:spLocks noChangeArrowheads="1"/>
          </p:cNvSpPr>
          <p:nvPr/>
        </p:nvSpPr>
        <p:spPr bwMode="auto">
          <a:xfrm>
            <a:off x="844550" y="527050"/>
            <a:ext cx="10399713" cy="53975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zh-CN" sz="2400">
              <a:latin typeface="Times New Roman" panose="02020603050405020304" pitchFamily="18" charset="0"/>
            </a:endParaRPr>
          </a:p>
        </p:txBody>
      </p:sp>
      <p:grpSp>
        <p:nvGrpSpPr>
          <p:cNvPr id="5" name="Group 8"/>
          <p:cNvGrpSpPr/>
          <p:nvPr userDrawn="1"/>
        </p:nvGrpSpPr>
        <p:grpSpPr bwMode="auto">
          <a:xfrm>
            <a:off x="0" y="0"/>
            <a:ext cx="869950" cy="873125"/>
            <a:chOff x="0" y="672"/>
            <a:chExt cx="1806" cy="1989"/>
          </a:xfrm>
        </p:grpSpPr>
        <p:sp>
          <p:nvSpPr>
            <p:cNvPr id="6" name="Rectangle 9"/>
            <p:cNvSpPr>
              <a:spLocks noChangeArrowheads="1"/>
            </p:cNvSpPr>
            <p:nvPr userDrawn="1"/>
          </p:nvSpPr>
          <p:spPr bwMode="auto">
            <a:xfrm>
              <a:off x="359" y="2256"/>
              <a:ext cx="366" cy="4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7" name="Rectangle 10"/>
            <p:cNvSpPr>
              <a:spLocks noChangeArrowheads="1"/>
            </p:cNvSpPr>
            <p:nvPr userDrawn="1"/>
          </p:nvSpPr>
          <p:spPr bwMode="auto">
            <a:xfrm>
              <a:off x="1081" y="1066"/>
              <a:ext cx="359" cy="405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8" name="Rectangle 11"/>
            <p:cNvSpPr>
              <a:spLocks noChangeArrowheads="1"/>
            </p:cNvSpPr>
            <p:nvPr userDrawn="1"/>
          </p:nvSpPr>
          <p:spPr bwMode="auto">
            <a:xfrm>
              <a:off x="1437" y="672"/>
              <a:ext cx="369" cy="401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9" name="Rectangle 12"/>
            <p:cNvSpPr>
              <a:spLocks noChangeArrowheads="1"/>
            </p:cNvSpPr>
            <p:nvPr userDrawn="1"/>
          </p:nvSpPr>
          <p:spPr bwMode="auto">
            <a:xfrm>
              <a:off x="718" y="2256"/>
              <a:ext cx="369" cy="40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" name="Rectangle 13"/>
            <p:cNvSpPr>
              <a:spLocks noChangeArrowheads="1"/>
            </p:cNvSpPr>
            <p:nvPr userDrawn="1"/>
          </p:nvSpPr>
          <p:spPr bwMode="auto">
            <a:xfrm>
              <a:off x="1437" y="1066"/>
              <a:ext cx="369" cy="4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1" name="Rectangle 14"/>
            <p:cNvSpPr>
              <a:spLocks noChangeArrowheads="1"/>
            </p:cNvSpPr>
            <p:nvPr userDrawn="1"/>
          </p:nvSpPr>
          <p:spPr bwMode="auto">
            <a:xfrm>
              <a:off x="718" y="1464"/>
              <a:ext cx="369" cy="398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2" name="Rectangle 15"/>
            <p:cNvSpPr>
              <a:spLocks noChangeArrowheads="1"/>
            </p:cNvSpPr>
            <p:nvPr userDrawn="1"/>
          </p:nvSpPr>
          <p:spPr bwMode="auto">
            <a:xfrm>
              <a:off x="0" y="1464"/>
              <a:ext cx="369" cy="39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3" name="Rectangle 16"/>
            <p:cNvSpPr>
              <a:spLocks noChangeArrowheads="1"/>
            </p:cNvSpPr>
            <p:nvPr userDrawn="1"/>
          </p:nvSpPr>
          <p:spPr bwMode="auto">
            <a:xfrm>
              <a:off x="1081" y="1464"/>
              <a:ext cx="359" cy="39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4" name="Rectangle 17"/>
            <p:cNvSpPr>
              <a:spLocks noChangeArrowheads="1"/>
            </p:cNvSpPr>
            <p:nvPr userDrawn="1"/>
          </p:nvSpPr>
          <p:spPr bwMode="auto">
            <a:xfrm>
              <a:off x="359" y="1858"/>
              <a:ext cx="366" cy="405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5" name="Rectangle 18"/>
            <p:cNvSpPr>
              <a:spLocks noChangeArrowheads="1"/>
            </p:cNvSpPr>
            <p:nvPr userDrawn="1"/>
          </p:nvSpPr>
          <p:spPr bwMode="auto">
            <a:xfrm>
              <a:off x="718" y="1858"/>
              <a:ext cx="369" cy="4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18449" name="Rectangle 17"/>
          <p:cNvSpPr>
            <a:spLocks noGrp="1" noChangeArrowheads="1"/>
          </p:cNvSpPr>
          <p:nvPr>
            <p:ph type="ctrTitle"/>
          </p:nvPr>
        </p:nvSpPr>
        <p:spPr>
          <a:xfrm>
            <a:off x="624418" y="1628775"/>
            <a:ext cx="10847916" cy="1295400"/>
          </a:xfrm>
        </p:spPr>
        <p:txBody>
          <a:bodyPr/>
          <a:lstStyle>
            <a:lvl1pPr algn="ctr">
              <a:defRPr sz="4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8450" name="Rectangle 18"/>
          <p:cNvSpPr>
            <a:spLocks noGrp="1" noChangeArrowheads="1"/>
          </p:cNvSpPr>
          <p:nvPr>
            <p:ph type="subTitle" idx="1"/>
          </p:nvPr>
        </p:nvSpPr>
        <p:spPr>
          <a:xfrm>
            <a:off x="624418" y="3357563"/>
            <a:ext cx="10847916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3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7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华中科技大学</a:t>
            </a:r>
            <a:endParaRPr lang="en-US" altLang="zh-CN" dirty="0"/>
          </a:p>
        </p:txBody>
      </p:sp>
      <p:sp>
        <p:nvSpPr>
          <p:cNvPr id="18" name="Rectangle 1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项目进展汇报</a:t>
            </a:r>
            <a:endParaRPr lang="en-US" altLang="zh-CN"/>
          </a:p>
        </p:txBody>
      </p:sp>
      <p:pic>
        <p:nvPicPr>
          <p:cNvPr id="19" name="Picture 20" descr="hust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7589" y="88911"/>
            <a:ext cx="852886" cy="624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图片 2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1214" y="212868"/>
            <a:ext cx="950786" cy="3631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项目进展汇报</a:t>
            </a: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0F7BC1-3954-4ABA-82C4-89EED6D2936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692150"/>
            <a:ext cx="2743200" cy="59055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692150"/>
            <a:ext cx="8026400" cy="5905500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项目进展汇报</a:t>
            </a: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CF7858-8930-4F8B-9B76-F78F08A2E6D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7183" y="612505"/>
            <a:ext cx="8352367" cy="647700"/>
          </a:xfrm>
        </p:spPr>
        <p:txBody>
          <a:bodyPr/>
          <a:lstStyle>
            <a:lvl1pPr>
              <a:defRPr spc="3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5000"/>
              </a:lnSpc>
              <a:defRPr sz="24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25000"/>
              </a:lnSpc>
              <a:defRPr sz="20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25000"/>
              </a:lnSpc>
              <a:defRPr sz="18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25000"/>
              </a:lnSpc>
              <a:defRPr sz="16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25000"/>
              </a:lnSpc>
              <a:defRPr sz="14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项目进展汇报</a:t>
            </a:r>
            <a:endParaRPr lang="en-US" altLang="zh-CN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838731-E2DB-4284-83ED-693138A841F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华中科技大学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项目进展汇报</a:t>
            </a: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872BD1-4115-40EF-AC16-4F78C210B7EE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华中科技大学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484314"/>
            <a:ext cx="5384800" cy="5113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484314"/>
            <a:ext cx="5384800" cy="5113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项目进展汇报</a:t>
            </a: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618BA0-78C2-4878-B309-D87751AAF87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华中科技大学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项目进展汇报</a:t>
            </a:r>
            <a:endParaRPr lang="en-US" altLang="zh-CN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80709B-F1A9-4DDF-BAC3-C10F1E54746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华中科技大学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项目进展汇报</a:t>
            </a:r>
            <a:endParaRPr lang="en-US" altLang="zh-C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0B37E2-86D8-4345-9335-8919582BF1E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华中科技大学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项目进展汇报</a:t>
            </a:r>
            <a:endParaRPr lang="en-US" altLang="zh-CN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6CF971-EC33-4ABE-AB76-D3A335D3D65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项目进展汇报</a:t>
            </a: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A983AB-76D1-4FAA-9778-901A3E15104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项目进展汇报</a:t>
            </a: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2616F8-A403-4595-BEE4-4C8CD619BD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14006" y="6451828"/>
            <a:ext cx="3860800" cy="40617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lang="zh-CN" altLang="en-US" sz="1400" kern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>
              <a:defRPr/>
            </a:pPr>
            <a:r>
              <a:rPr lang="zh-CN" altLang="en-US" dirty="0"/>
              <a:t>项目进展汇报</a:t>
            </a: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12958" y="6451828"/>
            <a:ext cx="2844800" cy="40617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769DFE80-C737-4FBC-B4CA-FAAEE69D1050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07183" y="612505"/>
            <a:ext cx="835183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7183" y="1299348"/>
            <a:ext cx="11249457" cy="511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464528"/>
            <a:ext cx="3719736" cy="40617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4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zh-CN" altLang="en-US"/>
              <a:t>华中科技大学</a:t>
            </a:r>
            <a:endParaRPr lang="en-US" altLang="zh-CN" dirty="0"/>
          </a:p>
        </p:txBody>
      </p:sp>
      <p:sp>
        <p:nvSpPr>
          <p:cNvPr id="1033" name="Rectangle 19"/>
          <p:cNvSpPr>
            <a:spLocks noChangeArrowheads="1"/>
          </p:cNvSpPr>
          <p:nvPr/>
        </p:nvSpPr>
        <p:spPr bwMode="auto">
          <a:xfrm>
            <a:off x="844550" y="527050"/>
            <a:ext cx="10399713" cy="53975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zh-CN" sz="2400">
              <a:latin typeface="Times New Roman" panose="02020603050405020304" pitchFamily="18" charset="0"/>
            </a:endParaRPr>
          </a:p>
        </p:txBody>
      </p:sp>
      <p:grpSp>
        <p:nvGrpSpPr>
          <p:cNvPr id="1032" name="Group 8"/>
          <p:cNvGrpSpPr/>
          <p:nvPr userDrawn="1"/>
        </p:nvGrpSpPr>
        <p:grpSpPr bwMode="auto">
          <a:xfrm>
            <a:off x="0" y="0"/>
            <a:ext cx="869950" cy="873125"/>
            <a:chOff x="0" y="672"/>
            <a:chExt cx="1806" cy="1989"/>
          </a:xfrm>
        </p:grpSpPr>
        <p:sp>
          <p:nvSpPr>
            <p:cNvPr id="22" name="Rectangle 9"/>
            <p:cNvSpPr>
              <a:spLocks noChangeArrowheads="1"/>
            </p:cNvSpPr>
            <p:nvPr userDrawn="1"/>
          </p:nvSpPr>
          <p:spPr bwMode="auto">
            <a:xfrm>
              <a:off x="359" y="2256"/>
              <a:ext cx="366" cy="4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3" name="Rectangle 10"/>
            <p:cNvSpPr>
              <a:spLocks noChangeArrowheads="1"/>
            </p:cNvSpPr>
            <p:nvPr userDrawn="1"/>
          </p:nvSpPr>
          <p:spPr bwMode="auto">
            <a:xfrm>
              <a:off x="1081" y="1066"/>
              <a:ext cx="359" cy="405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4" name="Rectangle 11"/>
            <p:cNvSpPr>
              <a:spLocks noChangeArrowheads="1"/>
            </p:cNvSpPr>
            <p:nvPr userDrawn="1"/>
          </p:nvSpPr>
          <p:spPr bwMode="auto">
            <a:xfrm>
              <a:off x="1437" y="672"/>
              <a:ext cx="369" cy="401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5" name="Rectangle 12"/>
            <p:cNvSpPr>
              <a:spLocks noChangeArrowheads="1"/>
            </p:cNvSpPr>
            <p:nvPr userDrawn="1"/>
          </p:nvSpPr>
          <p:spPr bwMode="auto">
            <a:xfrm>
              <a:off x="718" y="2256"/>
              <a:ext cx="369" cy="40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6" name="Rectangle 13"/>
            <p:cNvSpPr>
              <a:spLocks noChangeArrowheads="1"/>
            </p:cNvSpPr>
            <p:nvPr userDrawn="1"/>
          </p:nvSpPr>
          <p:spPr bwMode="auto">
            <a:xfrm>
              <a:off x="1437" y="1066"/>
              <a:ext cx="369" cy="4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7" name="Rectangle 14"/>
            <p:cNvSpPr>
              <a:spLocks noChangeArrowheads="1"/>
            </p:cNvSpPr>
            <p:nvPr userDrawn="1"/>
          </p:nvSpPr>
          <p:spPr bwMode="auto">
            <a:xfrm>
              <a:off x="718" y="1464"/>
              <a:ext cx="369" cy="398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8" name="Rectangle 15"/>
            <p:cNvSpPr>
              <a:spLocks noChangeArrowheads="1"/>
            </p:cNvSpPr>
            <p:nvPr userDrawn="1"/>
          </p:nvSpPr>
          <p:spPr bwMode="auto">
            <a:xfrm>
              <a:off x="0" y="1464"/>
              <a:ext cx="369" cy="39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9" name="Rectangle 16"/>
            <p:cNvSpPr>
              <a:spLocks noChangeArrowheads="1"/>
            </p:cNvSpPr>
            <p:nvPr userDrawn="1"/>
          </p:nvSpPr>
          <p:spPr bwMode="auto">
            <a:xfrm>
              <a:off x="1081" y="1464"/>
              <a:ext cx="359" cy="39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30" name="Rectangle 17"/>
            <p:cNvSpPr>
              <a:spLocks noChangeArrowheads="1"/>
            </p:cNvSpPr>
            <p:nvPr userDrawn="1"/>
          </p:nvSpPr>
          <p:spPr bwMode="auto">
            <a:xfrm>
              <a:off x="359" y="1858"/>
              <a:ext cx="366" cy="405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31" name="Rectangle 18"/>
            <p:cNvSpPr>
              <a:spLocks noChangeArrowheads="1"/>
            </p:cNvSpPr>
            <p:nvPr userDrawn="1"/>
          </p:nvSpPr>
          <p:spPr bwMode="auto">
            <a:xfrm>
              <a:off x="718" y="1858"/>
              <a:ext cx="369" cy="4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</p:grpSp>
      <p:pic>
        <p:nvPicPr>
          <p:cNvPr id="2" name="Picture 20" descr="hust2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7589" y="88911"/>
            <a:ext cx="862362" cy="631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图片 31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7642" y="226540"/>
            <a:ext cx="950786" cy="3631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lnSpc>
          <a:spcPct val="125000"/>
        </a:lnSpc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0" fontAlgn="base" hangingPunct="0">
        <a:lnSpc>
          <a:spcPct val="125000"/>
        </a:lnSpc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1143000" indent="-228600" algn="l" rtl="0" eaLnBrk="0" fontAlgn="base" hangingPunct="0">
        <a:lnSpc>
          <a:spcPct val="125000"/>
        </a:lnSpc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600200" indent="-228600" algn="l" rtl="0" eaLnBrk="0" fontAlgn="base" hangingPunct="0">
        <a:lnSpc>
          <a:spcPct val="125000"/>
        </a:lnSpc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7400" indent="-228600" algn="l" rtl="0" eaLnBrk="0" fontAlgn="base" hangingPunct="0">
        <a:lnSpc>
          <a:spcPct val="125000"/>
        </a:lnSpc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71724" y="1700808"/>
            <a:ext cx="10847916" cy="1871663"/>
          </a:xfrm>
        </p:spPr>
        <p:txBody>
          <a:bodyPr/>
          <a:lstStyle/>
          <a:p>
            <a:r>
              <a:rPr lang="zh-CN" altLang="en-US" dirty="0"/>
              <a:t>玩具教学电子琴硬件评审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803226" y="5825977"/>
            <a:ext cx="6340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124A88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组内成员：李瑞源，董瑞华，卢玮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839788" y="692150"/>
            <a:ext cx="8121650" cy="6477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/>
              <a:t>Q&amp;A</a:t>
            </a:r>
            <a:endParaRPr lang="zh-CN" alt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852936"/>
            <a:ext cx="10972800" cy="1655762"/>
          </a:xfrm>
        </p:spPr>
        <p:txBody>
          <a:bodyPr/>
          <a:lstStyle/>
          <a:p>
            <a:pPr marL="0" indent="0" algn="ctr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4800" dirty="0"/>
              <a:t>谢 谢！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E838731-E2DB-4284-83ED-693138A841F5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华中科技大学</a:t>
            </a:r>
            <a:endParaRPr lang="en-US" altLang="zh-CN" dirty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项目进展汇报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项目需求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7215" y="1357298"/>
            <a:ext cx="11614785" cy="5113020"/>
          </a:xfrm>
        </p:spPr>
        <p:txBody>
          <a:bodyPr/>
          <a:lstStyle/>
          <a:p>
            <a:pPr lvl="0"/>
            <a:r>
              <a:rPr lang="zh-CN" altLang="en-US" sz="2800" dirty="0"/>
              <a:t>按键发声</a:t>
            </a:r>
          </a:p>
          <a:p>
            <a:pPr lvl="1"/>
            <a:r>
              <a:rPr lang="en-US" altLang="zh-CN" sz="2330" dirty="0"/>
              <a:t>16</a:t>
            </a:r>
            <a:r>
              <a:rPr lang="zh-CN" altLang="en-US" sz="2330" dirty="0"/>
              <a:t>键按键</a:t>
            </a:r>
            <a:endParaRPr lang="en-US" altLang="zh-CN" sz="2330" dirty="0"/>
          </a:p>
          <a:p>
            <a:pPr lvl="1"/>
            <a:r>
              <a:rPr lang="zh-CN" altLang="en-US" sz="2330" dirty="0"/>
              <a:t>采用扬声器发声</a:t>
            </a:r>
            <a:endParaRPr lang="en-US" altLang="zh-CN" sz="2330" dirty="0"/>
          </a:p>
          <a:p>
            <a:pPr lvl="1"/>
            <a:r>
              <a:rPr lang="zh-CN" altLang="en-US" sz="2330" dirty="0"/>
              <a:t>模拟不同乐器</a:t>
            </a:r>
            <a:endParaRPr lang="en-US" altLang="zh-CN" sz="2800" dirty="0"/>
          </a:p>
          <a:p>
            <a:pPr lvl="0"/>
            <a:r>
              <a:rPr lang="zh-CN" altLang="en-US" sz="2800" dirty="0"/>
              <a:t>可以生成教学按键方式，以亮灯的形式指导按键顺序</a:t>
            </a:r>
            <a:endParaRPr lang="en-US" altLang="zh-CN" sz="2800" dirty="0"/>
          </a:p>
          <a:p>
            <a:pPr lvl="1"/>
            <a:r>
              <a:rPr lang="zh-CN" altLang="en-US" dirty="0"/>
              <a:t>电脑端处理音频，生成单片机可识别的按键亮灯顺序，烧录到程序中</a:t>
            </a:r>
            <a:endParaRPr lang="zh-CN" altLang="en-US" sz="2800" dirty="0"/>
          </a:p>
          <a:p>
            <a:pPr lvl="0"/>
            <a:r>
              <a:rPr lang="zh-CN" altLang="en-US" sz="2330" dirty="0"/>
              <a:t>显示屏显示</a:t>
            </a:r>
            <a:endParaRPr lang="en-US" altLang="zh-CN" sz="2330" dirty="0"/>
          </a:p>
          <a:p>
            <a:pPr lvl="1"/>
            <a:r>
              <a:rPr lang="zh-CN" altLang="en-US" sz="1930" dirty="0"/>
              <a:t>乐器类型</a:t>
            </a:r>
            <a:endParaRPr lang="en-US" altLang="zh-CN" sz="1930" dirty="0"/>
          </a:p>
          <a:p>
            <a:pPr lvl="1"/>
            <a:r>
              <a:rPr lang="zh-CN" altLang="en-US" sz="1930" dirty="0"/>
              <a:t>当前电子琴模式（自由、教学）</a:t>
            </a:r>
            <a:endParaRPr lang="en-US" altLang="zh-CN" sz="1930" dirty="0"/>
          </a:p>
          <a:p>
            <a:pPr lvl="1"/>
            <a:r>
              <a:rPr lang="zh-CN" altLang="en-US" sz="1930" dirty="0"/>
              <a:t>教学模式学习的曲子</a:t>
            </a:r>
          </a:p>
          <a:p>
            <a:pPr marL="0" lvl="0" indent="0">
              <a:buNone/>
            </a:pPr>
            <a:endParaRPr lang="en-US" altLang="zh-CN" sz="2800" dirty="0"/>
          </a:p>
          <a:p>
            <a:pPr lvl="2"/>
            <a:endParaRPr lang="en-US" altLang="zh-CN" sz="2800" dirty="0">
              <a:cs typeface="+mn-ea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E838731-E2DB-4284-83ED-693138A841F5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华中科技大学</a:t>
            </a:r>
            <a:endParaRPr lang="en-US" alt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玩具教学电子琴硬件评审</a:t>
            </a:r>
            <a:endParaRPr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项目需求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7215" y="1357298"/>
            <a:ext cx="11614785" cy="5113020"/>
          </a:xfrm>
        </p:spPr>
        <p:txBody>
          <a:bodyPr/>
          <a:lstStyle/>
          <a:p>
            <a:pPr lvl="0"/>
            <a:r>
              <a:rPr lang="zh-CN" altLang="en-US" sz="2800" dirty="0"/>
              <a:t>自由模式</a:t>
            </a:r>
            <a:endParaRPr lang="en-US" altLang="zh-CN" sz="2800" dirty="0"/>
          </a:p>
          <a:p>
            <a:pPr lvl="1"/>
            <a:r>
              <a:rPr lang="zh-CN" altLang="en-US" dirty="0"/>
              <a:t>选择乐器类型</a:t>
            </a:r>
            <a:endParaRPr lang="en-US" altLang="zh-CN" dirty="0"/>
          </a:p>
          <a:p>
            <a:pPr lvl="1"/>
            <a:r>
              <a:rPr lang="zh-CN" altLang="en-US" dirty="0"/>
              <a:t>按键长按长响，短按短响</a:t>
            </a:r>
            <a:endParaRPr lang="en-US" altLang="zh-CN" sz="2800" dirty="0"/>
          </a:p>
          <a:p>
            <a:pPr lvl="0"/>
            <a:r>
              <a:rPr lang="zh-CN" altLang="en-US" sz="2800" dirty="0"/>
              <a:t>教学模式</a:t>
            </a:r>
            <a:endParaRPr lang="en-US" altLang="zh-CN" sz="2800" dirty="0"/>
          </a:p>
          <a:p>
            <a:pPr lvl="1"/>
            <a:r>
              <a:rPr lang="zh-CN" altLang="en-US" dirty="0"/>
              <a:t>选择教学歌曲</a:t>
            </a:r>
            <a:endParaRPr lang="en-US" altLang="zh-CN" dirty="0"/>
          </a:p>
          <a:p>
            <a:pPr lvl="1"/>
            <a:r>
              <a:rPr lang="zh-CN" altLang="en-US" dirty="0"/>
              <a:t>灯亮指示需要按的按键，不按键灯会保持在同一个位置，直至按了符合要求的按键才会跳至下一个需要按的按键</a:t>
            </a:r>
          </a:p>
          <a:p>
            <a:pPr marL="0" lvl="0" indent="0">
              <a:buNone/>
            </a:pPr>
            <a:endParaRPr lang="en-US" altLang="zh-CN" sz="2800" dirty="0"/>
          </a:p>
          <a:p>
            <a:pPr lvl="2"/>
            <a:endParaRPr lang="en-US" altLang="zh-CN" sz="2800" dirty="0">
              <a:cs typeface="+mn-ea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E838731-E2DB-4284-83ED-693138A841F5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华中科技大学</a:t>
            </a:r>
            <a:endParaRPr lang="en-US" alt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玩具教学电子琴硬件评审</a:t>
            </a:r>
            <a:endParaRPr lang="en-US" alt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硬件选择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7215" y="1357298"/>
            <a:ext cx="5327925" cy="5113020"/>
          </a:xfrm>
        </p:spPr>
        <p:txBody>
          <a:bodyPr/>
          <a:lstStyle/>
          <a:p>
            <a:pPr lvl="0"/>
            <a:r>
              <a:rPr lang="zh-CN" altLang="en-US" dirty="0"/>
              <a:t>芯片 </a:t>
            </a:r>
            <a:r>
              <a:rPr lang="en-US" altLang="zh-CN" dirty="0"/>
              <a:t>PIC16F1786</a:t>
            </a:r>
          </a:p>
          <a:p>
            <a:pPr lvl="1"/>
            <a:r>
              <a:rPr lang="zh-CN" altLang="en-US" dirty="0"/>
              <a:t>可用</a:t>
            </a:r>
            <a:r>
              <a:rPr lang="en-US" altLang="zh-CN" dirty="0"/>
              <a:t>IO</a:t>
            </a:r>
            <a:r>
              <a:rPr lang="zh-CN" altLang="en-US" dirty="0"/>
              <a:t>口</a:t>
            </a:r>
            <a:r>
              <a:rPr lang="en-US" altLang="zh-CN" dirty="0"/>
              <a:t>25</a:t>
            </a:r>
            <a:r>
              <a:rPr lang="zh-CN" altLang="en-US" dirty="0"/>
              <a:t>个</a:t>
            </a:r>
            <a:endParaRPr lang="en-US" altLang="zh-CN" dirty="0"/>
          </a:p>
          <a:p>
            <a:pPr lvl="1"/>
            <a:r>
              <a:rPr lang="zh-CN" altLang="en-US" dirty="0"/>
              <a:t>自带运放</a:t>
            </a:r>
            <a:endParaRPr lang="en-US" altLang="zh-CN" dirty="0"/>
          </a:p>
          <a:p>
            <a:pPr lvl="1"/>
            <a:r>
              <a:rPr lang="zh-CN" altLang="en-US" dirty="0"/>
              <a:t>内存大小为</a:t>
            </a:r>
            <a:r>
              <a:rPr lang="en-US" altLang="zh-CN" dirty="0"/>
              <a:t>8192Words</a:t>
            </a:r>
            <a:r>
              <a:rPr lang="zh-CN" altLang="en-US" dirty="0"/>
              <a:t>，在</a:t>
            </a:r>
            <a:r>
              <a:rPr lang="en-US" altLang="zh-CN" dirty="0"/>
              <a:t>16F178</a:t>
            </a:r>
            <a:r>
              <a:rPr lang="zh-CN" altLang="en-US" dirty="0"/>
              <a:t>系中较大</a:t>
            </a:r>
            <a:endParaRPr lang="en-US" altLang="zh-CN" sz="2800" dirty="0"/>
          </a:p>
          <a:p>
            <a:pPr lvl="2"/>
            <a:endParaRPr lang="en-US" altLang="zh-CN" sz="2800" dirty="0">
              <a:cs typeface="+mn-ea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E838731-E2DB-4284-83ED-693138A841F5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华中科技大学</a:t>
            </a:r>
            <a:endParaRPr lang="en-US" alt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玩具教学电子琴硬件评审</a:t>
            </a:r>
            <a:endParaRPr lang="en-US" altLang="zh-CN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1D4197F-D2C2-4610-BD34-AF1E01EBAE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2709" y="854320"/>
            <a:ext cx="5327924" cy="577244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73DD8789-0E3B-4013-A28B-D2D5956E91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3432" y="3774142"/>
            <a:ext cx="4325406" cy="239317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硬件选择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2863" y="1458844"/>
            <a:ext cx="11614785" cy="5113020"/>
          </a:xfrm>
        </p:spPr>
        <p:txBody>
          <a:bodyPr/>
          <a:lstStyle/>
          <a:p>
            <a:pPr lvl="0"/>
            <a:r>
              <a:rPr lang="zh-CN" altLang="en-US" dirty="0"/>
              <a:t>显示屏 </a:t>
            </a:r>
            <a:r>
              <a:rPr lang="en-US" altLang="zh-CN" dirty="0"/>
              <a:t>LCD12864</a:t>
            </a:r>
          </a:p>
          <a:p>
            <a:pPr lvl="1"/>
            <a:r>
              <a:rPr lang="zh-CN" altLang="en-US" dirty="0"/>
              <a:t>显示功能强大</a:t>
            </a:r>
            <a:endParaRPr lang="en-US" altLang="zh-CN" dirty="0"/>
          </a:p>
          <a:p>
            <a:pPr lvl="2"/>
            <a:r>
              <a:rPr lang="zh-CN" altLang="en-US" dirty="0"/>
              <a:t>中文、英文、图形</a:t>
            </a:r>
            <a:endParaRPr lang="en-US" altLang="zh-CN" dirty="0"/>
          </a:p>
          <a:p>
            <a:pPr lvl="1"/>
            <a:r>
              <a:rPr lang="zh-CN" altLang="en-US" dirty="0"/>
              <a:t>逻辑工作电压（</a:t>
            </a:r>
            <a:r>
              <a:rPr lang="en-US" altLang="zh-CN" dirty="0"/>
              <a:t>VDD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en-US" altLang="zh-CN" dirty="0"/>
              <a:t>4.5V~5.5V</a:t>
            </a:r>
          </a:p>
          <a:p>
            <a:pPr lvl="2"/>
            <a:r>
              <a:rPr lang="en-US" altLang="zh-CN" dirty="0"/>
              <a:t>3.0V~3.3V</a:t>
            </a:r>
          </a:p>
          <a:p>
            <a:pPr lvl="1"/>
            <a:r>
              <a:rPr lang="zh-CN" altLang="en-US" dirty="0"/>
              <a:t>采用串口方式进行显示</a:t>
            </a:r>
            <a:endParaRPr lang="en-US" altLang="zh-CN" dirty="0"/>
          </a:p>
          <a:p>
            <a:pPr lvl="1"/>
            <a:r>
              <a:rPr lang="zh-CN" altLang="en-US" dirty="0"/>
              <a:t>需要</a:t>
            </a:r>
            <a:r>
              <a:rPr lang="en-US" altLang="zh-CN" dirty="0"/>
              <a:t>IO</a:t>
            </a:r>
            <a:r>
              <a:rPr lang="zh-CN" altLang="en-US" dirty="0"/>
              <a:t>口</a:t>
            </a:r>
            <a:r>
              <a:rPr lang="en-US" altLang="zh-CN" dirty="0"/>
              <a:t>4</a:t>
            </a:r>
            <a:r>
              <a:rPr lang="zh-CN" altLang="en-US" dirty="0"/>
              <a:t>个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E838731-E2DB-4284-83ED-693138A841F5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华中科技大学</a:t>
            </a:r>
            <a:endParaRPr lang="en-US" alt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玩具教学电子琴硬件评审</a:t>
            </a:r>
            <a:endParaRPr lang="en-US" altLang="zh-CN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A112F80-D7C1-478D-BE4E-7955DE9C6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5489" y="1458844"/>
            <a:ext cx="6788258" cy="3940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450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硬件选择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106" y="1807820"/>
            <a:ext cx="4248472" cy="3528392"/>
          </a:xfrm>
        </p:spPr>
        <p:txBody>
          <a:bodyPr/>
          <a:lstStyle/>
          <a:p>
            <a:pPr lvl="0"/>
            <a:r>
              <a:rPr lang="zh-CN" altLang="en-US" dirty="0"/>
              <a:t>按键 微动按键</a:t>
            </a:r>
            <a:endParaRPr lang="en-US" altLang="zh-CN" dirty="0"/>
          </a:p>
          <a:p>
            <a:pPr lvl="1"/>
            <a:r>
              <a:rPr lang="zh-CN" altLang="en-US" dirty="0"/>
              <a:t>按起来应该不会像口袋板一样疼手</a:t>
            </a:r>
            <a:endParaRPr lang="en-US" altLang="zh-CN" dirty="0"/>
          </a:p>
          <a:p>
            <a:pPr lvl="1"/>
            <a:r>
              <a:rPr lang="zh-CN" altLang="en-US" dirty="0"/>
              <a:t>钢琴键</a:t>
            </a:r>
            <a:r>
              <a:rPr lang="en-US" altLang="zh-CN" dirty="0"/>
              <a:t>+</a:t>
            </a:r>
            <a:r>
              <a:rPr lang="zh-CN" altLang="en-US" dirty="0"/>
              <a:t>功能键共需</a:t>
            </a:r>
            <a:r>
              <a:rPr lang="en-US" altLang="zh-CN" dirty="0"/>
              <a:t>18</a:t>
            </a:r>
            <a:r>
              <a:rPr lang="zh-CN" altLang="en-US" dirty="0"/>
              <a:t>个</a:t>
            </a:r>
            <a:endParaRPr lang="en-US" altLang="zh-CN" dirty="0"/>
          </a:p>
          <a:p>
            <a:pPr lvl="1"/>
            <a:r>
              <a:rPr lang="zh-CN" altLang="en-US" dirty="0"/>
              <a:t>采用全扫描调度，需要</a:t>
            </a:r>
            <a:r>
              <a:rPr lang="en-US" altLang="zh-CN" dirty="0"/>
              <a:t>6</a:t>
            </a:r>
            <a:r>
              <a:rPr lang="zh-CN" altLang="en-US" dirty="0"/>
              <a:t>个</a:t>
            </a:r>
            <a:r>
              <a:rPr lang="en-US" altLang="zh-CN" dirty="0"/>
              <a:t>IO</a:t>
            </a:r>
            <a:r>
              <a:rPr lang="zh-CN" altLang="en-US" dirty="0"/>
              <a:t>口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E838731-E2DB-4284-83ED-693138A841F5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华中科技大学</a:t>
            </a:r>
            <a:endParaRPr lang="en-US" alt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玩具教学电子琴硬件评审</a:t>
            </a:r>
            <a:endParaRPr lang="en-US" altLang="zh-CN" dirty="0"/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2E796DF7-5803-4A9A-BBD2-9A9974450D4E}"/>
              </a:ext>
            </a:extLst>
          </p:cNvPr>
          <p:cNvSpPr txBox="1">
            <a:spLocks/>
          </p:cNvSpPr>
          <p:nvPr/>
        </p:nvSpPr>
        <p:spPr bwMode="auto">
          <a:xfrm>
            <a:off x="6572423" y="1916832"/>
            <a:ext cx="3860799" cy="3310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8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kern="0" dirty="0"/>
              <a:t>扬声器 </a:t>
            </a:r>
            <a:r>
              <a:rPr lang="en-US" altLang="zh-CN" kern="0" dirty="0"/>
              <a:t>8Ω1W</a:t>
            </a:r>
          </a:p>
          <a:p>
            <a:pPr lvl="1"/>
            <a:r>
              <a:rPr lang="zh-CN" altLang="en-US" kern="0" dirty="0"/>
              <a:t>功率阻值便于处理</a:t>
            </a:r>
            <a:endParaRPr lang="en-US" altLang="zh-CN" kern="0" dirty="0"/>
          </a:p>
          <a:p>
            <a:pPr lvl="1"/>
            <a:r>
              <a:rPr lang="zh-CN" altLang="en-US" kern="0" dirty="0"/>
              <a:t>需要</a:t>
            </a:r>
            <a:r>
              <a:rPr lang="en-US" altLang="zh-CN" kern="0" dirty="0"/>
              <a:t>1</a:t>
            </a:r>
            <a:r>
              <a:rPr lang="zh-CN" altLang="en-US" kern="0" dirty="0"/>
              <a:t>个</a:t>
            </a:r>
            <a:r>
              <a:rPr lang="en-US" altLang="zh-CN" kern="0" dirty="0"/>
              <a:t>IO</a:t>
            </a:r>
            <a:r>
              <a:rPr lang="zh-CN" altLang="en-US" kern="0" dirty="0"/>
              <a:t>口</a:t>
            </a:r>
            <a:endParaRPr lang="en-US" altLang="zh-CN" kern="0" dirty="0"/>
          </a:p>
        </p:txBody>
      </p:sp>
    </p:spTree>
    <p:extLst>
      <p:ext uri="{BB962C8B-B14F-4D97-AF65-F5344CB8AC3E}">
        <p14:creationId xmlns:p14="http://schemas.microsoft.com/office/powerpoint/2010/main" val="4059874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硬件选择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E838731-E2DB-4284-83ED-693138A841F5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华中科技大学</a:t>
            </a:r>
            <a:endParaRPr lang="en-US" alt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玩具教学电子琴硬件评审</a:t>
            </a:r>
            <a:endParaRPr lang="en-US" altLang="zh-CN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C77F100C-C460-4EDA-8C1A-A34D20A7FF7B}"/>
              </a:ext>
            </a:extLst>
          </p:cNvPr>
          <p:cNvSpPr txBox="1">
            <a:spLocks/>
          </p:cNvSpPr>
          <p:nvPr/>
        </p:nvSpPr>
        <p:spPr bwMode="auto">
          <a:xfrm>
            <a:off x="607183" y="1772816"/>
            <a:ext cx="3860799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8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zh-CN" altLang="en-US" kern="0" dirty="0"/>
              <a:t>贴片发光二极管</a:t>
            </a:r>
            <a:endParaRPr lang="en-US" altLang="zh-CN" kern="0" dirty="0"/>
          </a:p>
          <a:p>
            <a:pPr lvl="2"/>
            <a:r>
              <a:rPr lang="zh-CN" altLang="en-US" kern="0" dirty="0"/>
              <a:t>颜色多样</a:t>
            </a:r>
            <a:endParaRPr lang="en-US" altLang="zh-CN" kern="0" dirty="0"/>
          </a:p>
          <a:p>
            <a:pPr lvl="2"/>
            <a:r>
              <a:rPr lang="zh-CN" altLang="en-US" kern="0" dirty="0"/>
              <a:t>共需</a:t>
            </a:r>
            <a:r>
              <a:rPr lang="en-US" altLang="zh-CN" kern="0" dirty="0"/>
              <a:t>16</a:t>
            </a:r>
            <a:r>
              <a:rPr lang="zh-CN" altLang="en-US" kern="0" dirty="0"/>
              <a:t>个</a:t>
            </a:r>
            <a:endParaRPr lang="en-US" altLang="zh-CN" kern="0" dirty="0"/>
          </a:p>
          <a:p>
            <a:pPr lvl="2"/>
            <a:r>
              <a:rPr lang="zh-CN" altLang="en-US" kern="0" dirty="0"/>
              <a:t>工作电流</a:t>
            </a:r>
            <a:endParaRPr lang="en-US" altLang="zh-CN" kern="0" dirty="0"/>
          </a:p>
          <a:p>
            <a:pPr lvl="3"/>
            <a:r>
              <a:rPr lang="en-US" altLang="zh-CN" kern="0" dirty="0"/>
              <a:t>5~20mA</a:t>
            </a:r>
          </a:p>
          <a:p>
            <a:pPr lvl="2"/>
            <a:r>
              <a:rPr lang="zh-CN" altLang="en-US" kern="0" dirty="0"/>
              <a:t>工作电压</a:t>
            </a:r>
            <a:endParaRPr lang="en-US" altLang="zh-CN" kern="0" dirty="0"/>
          </a:p>
          <a:p>
            <a:pPr lvl="3"/>
            <a:r>
              <a:rPr lang="en-US" altLang="zh-CN" kern="0" dirty="0"/>
              <a:t>1.5~3.6V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362268AE-3AC5-4FA7-85AD-7CCB243AA3DB}"/>
              </a:ext>
            </a:extLst>
          </p:cNvPr>
          <p:cNvSpPr txBox="1">
            <a:spLocks/>
          </p:cNvSpPr>
          <p:nvPr/>
        </p:nvSpPr>
        <p:spPr bwMode="auto">
          <a:xfrm>
            <a:off x="4468745" y="1772816"/>
            <a:ext cx="4147535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8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en-US" altLang="zh-CN" kern="0" dirty="0"/>
              <a:t>4</a:t>
            </a:r>
            <a:r>
              <a:rPr lang="zh-CN" altLang="en-US" kern="0" dirty="0"/>
              <a:t>线</a:t>
            </a:r>
            <a:r>
              <a:rPr lang="en-US" altLang="zh-CN" kern="0" dirty="0"/>
              <a:t>16</a:t>
            </a:r>
            <a:r>
              <a:rPr lang="zh-CN" altLang="en-US" kern="0" dirty="0"/>
              <a:t>线译码器调度闪灯</a:t>
            </a:r>
            <a:endParaRPr lang="en-US" altLang="zh-CN" kern="0" dirty="0"/>
          </a:p>
          <a:p>
            <a:pPr lvl="2"/>
            <a:r>
              <a:rPr lang="zh-CN" altLang="en-US" kern="0" dirty="0"/>
              <a:t>使用方式简单</a:t>
            </a:r>
            <a:endParaRPr lang="en-US" altLang="zh-CN" kern="0" dirty="0"/>
          </a:p>
          <a:p>
            <a:pPr lvl="2"/>
            <a:r>
              <a:rPr lang="zh-CN" altLang="en-US" kern="0" dirty="0"/>
              <a:t>仅需</a:t>
            </a:r>
            <a:r>
              <a:rPr lang="en-US" altLang="zh-CN" kern="0" dirty="0"/>
              <a:t>4</a:t>
            </a:r>
            <a:r>
              <a:rPr lang="zh-CN" altLang="en-US" kern="0" dirty="0"/>
              <a:t>个</a:t>
            </a:r>
            <a:r>
              <a:rPr lang="en-US" altLang="zh-CN" kern="0" dirty="0"/>
              <a:t>IO</a:t>
            </a:r>
            <a:r>
              <a:rPr lang="zh-CN" altLang="en-US" kern="0" dirty="0"/>
              <a:t>口即可操作</a:t>
            </a:r>
            <a:endParaRPr lang="en-US" altLang="zh-CN" kern="0" dirty="0"/>
          </a:p>
          <a:p>
            <a:pPr lvl="2"/>
            <a:r>
              <a:rPr lang="zh-CN" altLang="en-US" kern="0" dirty="0"/>
              <a:t>选用</a:t>
            </a:r>
            <a:r>
              <a:rPr lang="en-US" altLang="zh-CN" dirty="0"/>
              <a:t>74HC154D</a:t>
            </a:r>
          </a:p>
          <a:p>
            <a:pPr lvl="3"/>
            <a:endParaRPr lang="en-US" altLang="zh-CN" kern="0" dirty="0"/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E98548AD-573A-4E99-A207-7BFA19DE09C2}"/>
              </a:ext>
            </a:extLst>
          </p:cNvPr>
          <p:cNvSpPr txBox="1">
            <a:spLocks/>
          </p:cNvSpPr>
          <p:nvPr/>
        </p:nvSpPr>
        <p:spPr bwMode="auto">
          <a:xfrm>
            <a:off x="607183" y="1293865"/>
            <a:ext cx="3860799" cy="550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8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kern="0" dirty="0"/>
              <a:t>闪灯</a:t>
            </a:r>
            <a:endParaRPr lang="en-US" altLang="zh-CN" kern="0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BCAD2513-F689-4B60-A1B9-CE85DD3D0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2782" y="3940393"/>
            <a:ext cx="6164048" cy="197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184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硬件选择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7215" y="1357298"/>
            <a:ext cx="11614785" cy="5113020"/>
          </a:xfrm>
        </p:spPr>
        <p:txBody>
          <a:bodyPr/>
          <a:lstStyle/>
          <a:p>
            <a:pPr lvl="0"/>
            <a:r>
              <a:rPr lang="zh-CN" altLang="en-US" dirty="0"/>
              <a:t>电源</a:t>
            </a:r>
            <a:endParaRPr lang="en-US" altLang="zh-CN" dirty="0"/>
          </a:p>
          <a:p>
            <a:pPr lvl="1"/>
            <a:r>
              <a:rPr lang="en-US" altLang="zh-CN" dirty="0"/>
              <a:t>5V</a:t>
            </a:r>
            <a:r>
              <a:rPr lang="zh-CN" altLang="en-US" dirty="0"/>
              <a:t>电源基本可以满足大部分器件供电</a:t>
            </a:r>
            <a:endParaRPr lang="en-US" altLang="zh-CN" dirty="0"/>
          </a:p>
          <a:p>
            <a:pPr lvl="1"/>
            <a:r>
              <a:rPr lang="zh-CN" altLang="en-US" dirty="0"/>
              <a:t>扬声器、二极管可以通过串接电阻来制造符合的电压</a:t>
            </a:r>
            <a:endParaRPr lang="en-US" altLang="zh-CN" dirty="0"/>
          </a:p>
          <a:p>
            <a:pPr lvl="1"/>
            <a:r>
              <a:rPr lang="zh-CN" altLang="en-US" dirty="0"/>
              <a:t>需要考虑设备的一定的便携性</a:t>
            </a:r>
            <a:endParaRPr lang="en-US" altLang="zh-CN" dirty="0"/>
          </a:p>
          <a:p>
            <a:pPr marL="0" lvl="0" indent="0">
              <a:buNone/>
            </a:pPr>
            <a:endParaRPr lang="en-US" altLang="zh-CN" sz="2800" dirty="0"/>
          </a:p>
          <a:p>
            <a:pPr lvl="2"/>
            <a:r>
              <a:rPr lang="zh-CN" altLang="en-US" sz="2800" dirty="0">
                <a:cs typeface="+mn-ea"/>
                <a:sym typeface="+mn-ea"/>
              </a:rPr>
              <a:t>市面上常见的充电宝即可满足需求！</a:t>
            </a:r>
            <a:endParaRPr lang="en-US" altLang="zh-CN" sz="2800" dirty="0">
              <a:cs typeface="+mn-ea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E838731-E2DB-4284-83ED-693138A841F5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华中科技大学</a:t>
            </a:r>
            <a:endParaRPr lang="en-US" alt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玩具教学电子琴硬件评审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5830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硬件选择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7215" y="1357298"/>
            <a:ext cx="11614785" cy="5113020"/>
          </a:xfrm>
        </p:spPr>
        <p:txBody>
          <a:bodyPr/>
          <a:lstStyle/>
          <a:p>
            <a:pPr lvl="0"/>
            <a:r>
              <a:rPr lang="zh-CN" altLang="en-US" dirty="0"/>
              <a:t>总价统计</a:t>
            </a:r>
            <a:endParaRPr lang="en-US" altLang="zh-CN" sz="2800" dirty="0"/>
          </a:p>
          <a:p>
            <a:pPr lvl="2"/>
            <a:endParaRPr lang="en-US" altLang="zh-CN" sz="2800" dirty="0">
              <a:cs typeface="+mn-ea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E838731-E2DB-4284-83ED-693138A841F5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华中科技大学</a:t>
            </a:r>
            <a:endParaRPr lang="en-US" alt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玩具教学电子琴硬件评审</a:t>
            </a:r>
            <a:endParaRPr lang="en-US" altLang="zh-CN" dirty="0"/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3CFF3B04-2B56-4424-891A-9AEC140DEC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529846"/>
              </p:ext>
            </p:extLst>
          </p:nvPr>
        </p:nvGraphicFramePr>
        <p:xfrm>
          <a:off x="2032000" y="2348880"/>
          <a:ext cx="8128000" cy="333756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29324921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39529370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0375038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687651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器件名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单价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需求数目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总价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18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PIC16F1786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5~11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5~11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331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LCD12864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19~59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19~50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7399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微动按键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9.8</a:t>
                      </a:r>
                      <a:r>
                        <a:rPr lang="zh-CN" altLang="en-US" dirty="0"/>
                        <a:t>（</a:t>
                      </a:r>
                      <a:r>
                        <a:rPr lang="en-US" altLang="zh-CN" dirty="0"/>
                        <a:t>100</a:t>
                      </a:r>
                      <a:r>
                        <a:rPr lang="zh-CN" altLang="en-US" dirty="0"/>
                        <a:t>个）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9.8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977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kern="0" dirty="0"/>
                        <a:t>扬声器 </a:t>
                      </a:r>
                      <a:r>
                        <a:rPr lang="en-US" altLang="zh-CN" kern="0" dirty="0"/>
                        <a:t>8Ω1W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3.45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3.45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41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kern="0" dirty="0"/>
                        <a:t>贴片发光二极管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2.43</a:t>
                      </a:r>
                      <a:r>
                        <a:rPr lang="zh-CN" altLang="en-US" dirty="0"/>
                        <a:t>（</a:t>
                      </a:r>
                      <a:r>
                        <a:rPr lang="en-US" altLang="zh-CN" dirty="0"/>
                        <a:t>20</a:t>
                      </a:r>
                      <a:r>
                        <a:rPr lang="zh-CN" altLang="en-US" dirty="0"/>
                        <a:t>个）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2.43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183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74HC154D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1~3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1~3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920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电阻</a:t>
                      </a:r>
                      <a:r>
                        <a:rPr lang="en-US" altLang="zh-CN" dirty="0"/>
                        <a:t>,</a:t>
                      </a:r>
                      <a:r>
                        <a:rPr lang="zh-CN" altLang="en-US" dirty="0"/>
                        <a:t>电容</a:t>
                      </a:r>
                      <a:r>
                        <a:rPr lang="en-US" altLang="zh-CN" dirty="0"/>
                        <a:t>,</a:t>
                      </a:r>
                      <a:r>
                        <a:rPr lang="zh-CN" altLang="en-US" dirty="0"/>
                        <a:t>排插等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313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60.68~99.68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9300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0228145"/>
      </p:ext>
    </p:extLst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博士答辩模板</Template>
  <TotalTime>452</TotalTime>
  <Words>478</Words>
  <Application>Microsoft Office PowerPoint</Application>
  <PresentationFormat>宽屏</PresentationFormat>
  <Paragraphs>134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华文行楷</vt:lpstr>
      <vt:lpstr>微软雅黑</vt:lpstr>
      <vt:lpstr>Arial</vt:lpstr>
      <vt:lpstr>Calibri</vt:lpstr>
      <vt:lpstr>Times New Roman</vt:lpstr>
      <vt:lpstr>Wingdings</vt:lpstr>
      <vt:lpstr>Pixel</vt:lpstr>
      <vt:lpstr>玩具教学电子琴硬件评审</vt:lpstr>
      <vt:lpstr>项目需求</vt:lpstr>
      <vt:lpstr>项目需求</vt:lpstr>
      <vt:lpstr>硬件选择</vt:lpstr>
      <vt:lpstr>硬件选择</vt:lpstr>
      <vt:lpstr>硬件选择</vt:lpstr>
      <vt:lpstr>硬件选择</vt:lpstr>
      <vt:lpstr>硬件选择</vt:lpstr>
      <vt:lpstr>硬件选择</vt:lpstr>
      <vt:lpstr>Q&amp;A</vt:lpstr>
    </vt:vector>
  </TitlesOfParts>
  <Company>wliu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ELWG学期研发工作汇报模板</dc:title>
  <dc:creator>黑晓军</dc:creator>
  <cp:lastModifiedBy>卢 玮</cp:lastModifiedBy>
  <cp:revision>1704</cp:revision>
  <dcterms:created xsi:type="dcterms:W3CDTF">2020-07-31T05:40:00Z</dcterms:created>
  <dcterms:modified xsi:type="dcterms:W3CDTF">2020-12-15T06:47:45Z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1033-11.2.0.9747</vt:lpwstr>
  </property>
</Properties>
</file>