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57" r:id="rId4"/>
    <p:sldId id="258" r:id="rId5"/>
    <p:sldId id="264" r:id="rId6"/>
    <p:sldId id="266" r:id="rId7"/>
    <p:sldId id="265" r:id="rId8"/>
    <p:sldId id="270" r:id="rId9"/>
  </p:sldIdLst>
  <p:sldSz cx="6856413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2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ciel" initials="L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9EEEB"/>
    <a:srgbClr val="F2F2F2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477" autoAdjust="0"/>
  </p:normalViewPr>
  <p:slideViewPr>
    <p:cSldViewPr showGuides="1">
      <p:cViewPr varScale="1">
        <p:scale>
          <a:sx n="100" d="100"/>
          <a:sy n="100" d="100"/>
        </p:scale>
        <p:origin x="1387" y="62"/>
      </p:cViewPr>
      <p:guideLst>
        <p:guide orient="horz" pos="161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工具分类论文</c:v>
                </c:pt>
                <c:pt idx="1">
                  <c:v>工具分析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0.23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0-404F-8779-748A0CAD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工具分类论文</c:v>
                </c:pt>
                <c:pt idx="1">
                  <c:v>工具分析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0.25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D0-404F-8779-748A0CAD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工具分类论文</c:v>
                </c:pt>
                <c:pt idx="1">
                  <c:v>工具分析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D0-404F-8779-748A0CAD7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42704"/>
        <c:axId val="166634384"/>
      </c:barChart>
      <c:catAx>
        <c:axId val="16664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634384"/>
        <c:crosses val="autoZero"/>
        <c:auto val="1"/>
        <c:lblAlgn val="ctr"/>
        <c:lblOffset val="100"/>
        <c:noMultiLvlLbl val="0"/>
      </c:catAx>
      <c:valAx>
        <c:axId val="166634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642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刘羿</c:v>
                </c:pt>
                <c:pt idx="1">
                  <c:v>董瑞华</c:v>
                </c:pt>
                <c:pt idx="2">
                  <c:v>孙堃</c:v>
                </c:pt>
                <c:pt idx="3">
                  <c:v>严宇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21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2-44E1-9F5D-A76ADA40C3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刘羿</c:v>
                </c:pt>
                <c:pt idx="1">
                  <c:v>董瑞华</c:v>
                </c:pt>
                <c:pt idx="2">
                  <c:v>孙堃</c:v>
                </c:pt>
                <c:pt idx="3">
                  <c:v>严宇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65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12-44E1-9F5D-A76ADA40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0607520"/>
        <c:axId val="540601616"/>
      </c:barChart>
      <c:catAx>
        <c:axId val="540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0"/>
      </c:catAx>
      <c:valAx>
        <c:axId val="5406016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06228139991"/>
          <c:y val="0.11789063667255401"/>
          <c:w val="0.86782403568746502"/>
          <c:h val="0.720133347252604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刘羿</c:v>
                </c:pt>
                <c:pt idx="1">
                  <c:v>董瑞华</c:v>
                </c:pt>
                <c:pt idx="2">
                  <c:v>孙堃</c:v>
                </c:pt>
                <c:pt idx="3">
                  <c:v>严宇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21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4E-4E77-A78A-8EB65DE0E8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40607520"/>
        <c:axId val="540601616"/>
      </c:barChart>
      <c:catAx>
        <c:axId val="54060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1065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1"/>
      </c:catAx>
      <c:valAx>
        <c:axId val="540601616"/>
        <c:scaling>
          <c:orientation val="minMax"/>
          <c:min val="5"/>
        </c:scaling>
        <c:delete val="1"/>
        <c:axPos val="b"/>
        <c:title>
          <c:tx>
            <c:rich>
              <a:bodyPr spcFirstLastPara="1" vertOverflow="ellipsis" vert="eaVert" wrap="square" anchor="ctr" anchorCtr="1"/>
              <a:lstStyle/>
              <a:p>
                <a:pPr>
                  <a:defRPr lang="en-US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工作时长</a:t>
                </a:r>
              </a:p>
            </c:rich>
          </c:tx>
          <c:layout>
            <c:manualLayout>
              <c:xMode val="edge"/>
              <c:yMode val="edge"/>
              <c:x val="0.53019545351191699"/>
              <c:y val="0.83615900915223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spcFirstLastPara="1" vertOverflow="ellipsis" vert="eaVert" wrap="square" anchor="ctr" anchorCtr="1"/>
            <a:lstStyle/>
            <a:p>
              <a:pPr>
                <a:defRPr lang="en-US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0.08108</cdr:x>
      <cdr:y>0.64612</cdr:y>
    </cdr:from>
    <cdr:to>
      <cdr:x>1</cdr:x>
      <cdr:y>0.64612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C67A6712-9289-4A7C-B542-D371645BE3CB}"/>
            </a:ext>
          </a:extLst>
        </cdr:cNvPr>
        <cdr:cNvCxnSpPr/>
      </cdr:nvCxnSpPr>
      <cdr:spPr>
        <a:xfrm xmlns:a="http://schemas.openxmlformats.org/drawingml/2006/main">
          <a:off x="432048" y="2304256"/>
          <a:ext cx="4896544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C7E-669D-420F-B984-0DEC87D03FD1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850B-9D4E-46F9-B9D3-A2E552ADA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3266226" y="4803205"/>
            <a:ext cx="323961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600" smtClean="0"/>
              <a:t>‹#›</a:t>
            </a:fld>
            <a:endParaRPr lang="zh-CN" altLang="en-US" sz="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20094" y="251905"/>
            <a:ext cx="233910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0511" y="2270938"/>
            <a:ext cx="5075389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</a:t>
            </a:r>
          </a:p>
        </p:txBody>
      </p:sp>
      <p:sp>
        <p:nvSpPr>
          <p:cNvPr id="6" name="矩形 5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20094" y="25190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0511" y="2270938"/>
            <a:ext cx="5075389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 txBox="1"/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3910" y="1557772"/>
          <a:ext cx="5400600" cy="250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年级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大四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刘羿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大三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董瑞华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大二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严宇，孙堃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60054" y="251905"/>
            <a:ext cx="438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60054" y="251905"/>
            <a:ext cx="438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63910" y="1557772"/>
          <a:ext cx="5400600" cy="188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子模块进展情况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" sz="1400" dirty="0"/>
                        <a:t>工具分析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董瑞华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" altLang="en-US" sz="1400" dirty="0"/>
                        <a:t>1. </a:t>
                      </a:r>
                      <a:r>
                        <a:rPr lang="zh-CN" altLang="" sz="1400" dirty="0"/>
                        <a:t>对接合作方，收集声光电相关恶意软件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" altLang="zh-CN" sz="1400" dirty="0"/>
                        <a:t>2. </a:t>
                      </a:r>
                      <a:r>
                        <a:rPr lang="zh-CN" altLang="" sz="1400" dirty="0"/>
                        <a:t>开始一款新工具的分析</a:t>
                      </a:r>
                      <a:r>
                        <a:rPr lang="" altLang="zh-CN" sz="1400" dirty="0"/>
                        <a:t>(</a:t>
                      </a:r>
                      <a:r>
                        <a:rPr lang="zh-CN" altLang="" sz="1400" dirty="0"/>
                        <a:t>孙堃</a:t>
                      </a:r>
                      <a:r>
                        <a:rPr lang="" altLang="zh-CN" sz="1400" dirty="0"/>
                        <a:t>)</a:t>
                      </a:r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工具分类论文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刘羿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1. </a:t>
                      </a:r>
                      <a:r>
                        <a:rPr lang="zh-CN" altLang="en-US" sz="1400" dirty="0"/>
                        <a:t>收集、整理恶意软件特征向量</a:t>
                      </a:r>
                      <a:r>
                        <a:rPr lang="" altLang="zh-CN" sz="1400" dirty="0"/>
                        <a:t>(</a:t>
                      </a:r>
                      <a:r>
                        <a:rPr lang="zh-CN" altLang="" sz="1400" dirty="0"/>
                        <a:t>刘羿</a:t>
                      </a:r>
                      <a:r>
                        <a:rPr lang="" altLang="zh-CN" sz="1400" dirty="0"/>
                        <a:t>)</a:t>
                      </a:r>
                    </a:p>
                    <a:p>
                      <a:pPr algn="l"/>
                      <a:r>
                        <a:rPr lang="en-US" altLang="" sz="1400" dirty="0"/>
                        <a:t>2. </a:t>
                      </a:r>
                      <a:r>
                        <a:rPr lang="zh-CN" altLang="en-US" sz="1400" dirty="0"/>
                        <a:t>基于</a:t>
                      </a:r>
                      <a:r>
                        <a:rPr lang="en-US" altLang="zh-CN" sz="1400" dirty="0"/>
                        <a:t>CVSS</a:t>
                      </a:r>
                      <a:r>
                        <a:rPr lang="zh-CN" altLang="en-US" sz="1400" dirty="0"/>
                        <a:t>，制定恶意软件评分大纲</a:t>
                      </a:r>
                      <a:r>
                        <a:rPr lang="" altLang="zh-CN" sz="1400" dirty="0"/>
                        <a:t>(</a:t>
                      </a:r>
                      <a:r>
                        <a:rPr lang="zh-CN" altLang="" sz="1400" dirty="0"/>
                        <a:t>董瑞华</a:t>
                      </a:r>
                      <a:r>
                        <a:rPr lang="" altLang="zh-CN" sz="1400" dirty="0"/>
                        <a:t>)</a:t>
                      </a:r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60054" y="251905"/>
            <a:ext cx="438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29186073"/>
              </p:ext>
            </p:extLst>
          </p:nvPr>
        </p:nvGraphicFramePr>
        <p:xfrm>
          <a:off x="-42836" y="1387921"/>
          <a:ext cx="6872388" cy="3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60054" y="251905"/>
            <a:ext cx="438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15766"/>
              </p:ext>
            </p:extLst>
          </p:nvPr>
        </p:nvGraphicFramePr>
        <p:xfrm>
          <a:off x="763910" y="1557772"/>
          <a:ext cx="5400600" cy="209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子模块进展情况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工具分析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董瑞华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1. </a:t>
                      </a:r>
                      <a:r>
                        <a:rPr lang="zh-CN" altLang="en-US" sz="1400" dirty="0"/>
                        <a:t>继续分析现有工具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孙堃</a:t>
                      </a:r>
                      <a:r>
                        <a:rPr lang="en-US" altLang="zh-CN" sz="1400" dirty="0"/>
                        <a:t>)</a:t>
                      </a:r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工具分类论文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刘羿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1. </a:t>
                      </a:r>
                      <a:r>
                        <a:rPr lang="zh-CN" altLang="en-US" sz="1400" dirty="0"/>
                        <a:t>根据评分大纲，建立数值化评分模型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董瑞华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  <a:p>
                      <a:pPr algn="l"/>
                      <a:r>
                        <a:rPr lang="en-US" altLang="zh-CN" sz="1400" dirty="0"/>
                        <a:t>2. </a:t>
                      </a:r>
                      <a:r>
                        <a:rPr lang="zh-CN" altLang="en-US" sz="1400" dirty="0"/>
                        <a:t>使用</a:t>
                      </a:r>
                      <a:r>
                        <a:rPr lang="en-US" altLang="zh-CN" sz="1400" dirty="0"/>
                        <a:t>python</a:t>
                      </a:r>
                      <a:r>
                        <a:rPr lang="zh-CN" altLang="en-US" sz="1400" dirty="0"/>
                        <a:t>对评分模型进行实现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刘羿，严宇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51584935"/>
              </p:ext>
            </p:extLst>
          </p:nvPr>
        </p:nvGraphicFramePr>
        <p:xfrm>
          <a:off x="691902" y="1490836"/>
          <a:ext cx="5328592" cy="356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060054" y="251905"/>
            <a:ext cx="438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21" name="内容占位符 1"/>
          <p:cNvSpPr txBox="1"/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40474" y="3579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sp>
        <p:nvSpPr>
          <p:cNvPr id="10" name="矩形 9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607434156"/>
              </p:ext>
            </p:extLst>
          </p:nvPr>
        </p:nvGraphicFramePr>
        <p:xfrm>
          <a:off x="-1" y="842764"/>
          <a:ext cx="6856413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60054" y="251905"/>
            <a:ext cx="438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t>2021/3/6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236</Words>
  <Application>Microsoft Office PowerPoint</Application>
  <PresentationFormat>自定义</PresentationFormat>
  <Paragraphs>57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Harlow Solid Italic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126</cp:revision>
  <dcterms:created xsi:type="dcterms:W3CDTF">2021-03-06T10:13:52Z</dcterms:created>
  <dcterms:modified xsi:type="dcterms:W3CDTF">2021-03-06T10:29:52Z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