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37"/>
  </p:notesMasterIdLst>
  <p:sldIdLst>
    <p:sldId id="543" r:id="rId3"/>
    <p:sldId id="544" r:id="rId4"/>
    <p:sldId id="549" r:id="rId5"/>
    <p:sldId id="272" r:id="rId6"/>
    <p:sldId id="257" r:id="rId7"/>
    <p:sldId id="258" r:id="rId8"/>
    <p:sldId id="264" r:id="rId9"/>
    <p:sldId id="266" r:id="rId10"/>
    <p:sldId id="679" r:id="rId11"/>
    <p:sldId id="678" r:id="rId12"/>
    <p:sldId id="668" r:id="rId13"/>
    <p:sldId id="669" r:id="rId14"/>
    <p:sldId id="670" r:id="rId15"/>
    <p:sldId id="671" r:id="rId16"/>
    <p:sldId id="672" r:id="rId17"/>
    <p:sldId id="673" r:id="rId18"/>
    <p:sldId id="674" r:id="rId19"/>
    <p:sldId id="675" r:id="rId20"/>
    <p:sldId id="676" r:id="rId21"/>
    <p:sldId id="661" r:id="rId22"/>
    <p:sldId id="677" r:id="rId23"/>
    <p:sldId id="598" r:id="rId24"/>
    <p:sldId id="599" r:id="rId25"/>
    <p:sldId id="600" r:id="rId26"/>
    <p:sldId id="601" r:id="rId27"/>
    <p:sldId id="271" r:id="rId28"/>
    <p:sldId id="602" r:id="rId29"/>
    <p:sldId id="562" r:id="rId30"/>
    <p:sldId id="563" r:id="rId31"/>
    <p:sldId id="564" r:id="rId32"/>
    <p:sldId id="569" r:id="rId33"/>
    <p:sldId id="566" r:id="rId34"/>
    <p:sldId id="567" r:id="rId35"/>
    <p:sldId id="65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zh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438"/>
  </p:normalViewPr>
  <p:slideViewPr>
    <p:cSldViewPr snapToGrid="0">
      <p:cViewPr varScale="1">
        <p:scale>
          <a:sx n="87" d="100"/>
          <a:sy n="87" d="100"/>
        </p:scale>
        <p:origin x="39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已完成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工具分类论文</c:v>
                </c:pt>
                <c:pt idx="1">
                  <c:v>工具分析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0.26</c:v>
                </c:pt>
                <c:pt idx="1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C-4F81-A55D-95852B64EC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上周计划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工具分类论文</c:v>
                </c:pt>
                <c:pt idx="1">
                  <c:v>工具分析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0.26</c:v>
                </c:pt>
                <c:pt idx="1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C-4F81-A55D-95852B64EC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总进度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工具分类论文</c:v>
                </c:pt>
                <c:pt idx="1">
                  <c:v>工具分析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C-4F81-A55D-95852B64E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642704"/>
        <c:axId val="166634384"/>
      </c:barChart>
      <c:catAx>
        <c:axId val="16664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6634384"/>
        <c:crosses val="autoZero"/>
        <c:auto val="1"/>
        <c:lblAlgn val="ctr"/>
        <c:lblOffset val="100"/>
        <c:noMultiLvlLbl val="0"/>
      </c:catAx>
      <c:valAx>
        <c:axId val="1666343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6427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35565376389898E-2"/>
          <c:y val="3.0240450986996601E-2"/>
          <c:w val="0.891783980544954"/>
          <c:h val="0.76397780892344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王淇营</c:v>
                </c:pt>
                <c:pt idx="1">
                  <c:v>卢玮</c:v>
                </c:pt>
                <c:pt idx="2">
                  <c:v>赵晓刚</c:v>
                </c:pt>
                <c:pt idx="3">
                  <c:v>周辰宇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32</c:v>
                </c:pt>
                <c:pt idx="2">
                  <c:v>18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E-4597-8633-DD8B7E5779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印象分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王淇营</c:v>
                </c:pt>
                <c:pt idx="1">
                  <c:v>卢玮</c:v>
                </c:pt>
                <c:pt idx="2">
                  <c:v>赵晓刚</c:v>
                </c:pt>
                <c:pt idx="3">
                  <c:v>周辰宇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80</c:v>
                </c:pt>
                <c:pt idx="2">
                  <c:v>75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FE-4597-8633-DD8B7E5779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22166336"/>
        <c:axId val="2122169792"/>
      </c:barChart>
      <c:catAx>
        <c:axId val="212216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2169792"/>
        <c:crosses val="autoZero"/>
        <c:auto val="1"/>
        <c:lblAlgn val="ctr"/>
        <c:lblOffset val="100"/>
        <c:noMultiLvlLbl val="0"/>
      </c:catAx>
      <c:valAx>
        <c:axId val="21221697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216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35565376389898E-2"/>
          <c:y val="3.0240450986996601E-2"/>
          <c:w val="0.891783980544954"/>
          <c:h val="0.76397780892344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董瑞华</c:v>
                </c:pt>
                <c:pt idx="1">
                  <c:v>刘羿</c:v>
                </c:pt>
                <c:pt idx="2">
                  <c:v>孙堃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15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E-4597-8633-DD8B7E5779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印象分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董瑞华</c:v>
                </c:pt>
                <c:pt idx="1">
                  <c:v>刘羿</c:v>
                </c:pt>
                <c:pt idx="2">
                  <c:v>孙堃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84</c:v>
                </c:pt>
                <c:pt idx="1">
                  <c:v>75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FE-4597-8633-DD8B7E5779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22166336"/>
        <c:axId val="2122169792"/>
      </c:barChart>
      <c:catAx>
        <c:axId val="212216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2169792"/>
        <c:crosses val="autoZero"/>
        <c:auto val="1"/>
        <c:lblAlgn val="ctr"/>
        <c:lblOffset val="100"/>
        <c:noMultiLvlLbl val="0"/>
      </c:catAx>
      <c:valAx>
        <c:axId val="21221697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216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6313459177745"/>
          <c:y val="2.7668326614496901E-2"/>
          <c:w val="0.71044082493596095"/>
          <c:h val="0.71823162489237702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已完成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Zeek 工具检测补全计划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AF-4B2B-9757-F5CDA8F80A8A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上周计划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Zeek 工具检测补全计划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3-4767-86FE-0B2513A599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总进度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Zeek 工具检测补全计划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83-4767-86FE-0B2513A59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7882704"/>
        <c:axId val="2087879008"/>
      </c:barChart>
      <c:catAx>
        <c:axId val="208788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87879008"/>
        <c:crosses val="autoZero"/>
        <c:auto val="1"/>
        <c:lblAlgn val="ctr"/>
        <c:lblOffset val="100"/>
        <c:noMultiLvlLbl val="0"/>
      </c:catAx>
      <c:valAx>
        <c:axId val="208787900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8788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35565376389898E-2"/>
          <c:y val="3.0240450986996601E-2"/>
          <c:w val="0.891783980544954"/>
          <c:h val="0.76397780892344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艾沐</c:v>
                </c:pt>
                <c:pt idx="1">
                  <c:v>赵睿</c:v>
                </c:pt>
                <c:pt idx="2">
                  <c:v>娄峥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E-4597-8633-DD8B7E5779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印象分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艾沐</c:v>
                </c:pt>
                <c:pt idx="1">
                  <c:v>赵睿</c:v>
                </c:pt>
                <c:pt idx="2">
                  <c:v>娄峥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75</c:v>
                </c:pt>
                <c:pt idx="1">
                  <c:v>84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FE-4597-8633-DD8B7E5779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22166336"/>
        <c:axId val="2122169792"/>
      </c:barChart>
      <c:catAx>
        <c:axId val="212216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2169792"/>
        <c:crosses val="autoZero"/>
        <c:auto val="1"/>
        <c:lblAlgn val="ctr"/>
        <c:lblOffset val="100"/>
        <c:noMultiLvlLbl val="0"/>
      </c:catAx>
      <c:valAx>
        <c:axId val="21221697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216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已完成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部署与测试</c:v>
                </c:pt>
                <c:pt idx="1">
                  <c:v>MTDPS后端</c:v>
                </c:pt>
                <c:pt idx="2">
                  <c:v>MTDPS展示</c:v>
                </c:pt>
                <c:pt idx="3">
                  <c:v>总进度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</c:v>
                </c:pt>
                <c:pt idx="1">
                  <c:v>0.75</c:v>
                </c:pt>
                <c:pt idx="2">
                  <c:v>0.4</c:v>
                </c:pt>
                <c:pt idx="3">
                  <c:v>0.52249999999999996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E-47A5-9D59-95D5877BB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上周计划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部署与测试</c:v>
                </c:pt>
                <c:pt idx="1">
                  <c:v>MTDPS后端</c:v>
                </c:pt>
                <c:pt idx="2">
                  <c:v>MTDPS展示</c:v>
                </c:pt>
                <c:pt idx="3">
                  <c:v>总进度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</c:v>
                </c:pt>
                <c:pt idx="1">
                  <c:v>0.75</c:v>
                </c:pt>
                <c:pt idx="2">
                  <c:v>0.4</c:v>
                </c:pt>
                <c:pt idx="3">
                  <c:v>0.52249999999999996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1E-47A5-9D59-95D5877BB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总进度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部署与测试</c:v>
                </c:pt>
                <c:pt idx="1">
                  <c:v>MTDPS后端</c:v>
                </c:pt>
                <c:pt idx="2">
                  <c:v>MTDPS展示</c:v>
                </c:pt>
                <c:pt idx="3">
                  <c:v>总进度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31-4C82-888C-9C54DB5E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642704"/>
        <c:axId val="166634384"/>
      </c:barChart>
      <c:catAx>
        <c:axId val="16664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6634384"/>
        <c:crosses val="autoZero"/>
        <c:auto val="1"/>
        <c:lblAlgn val="ctr"/>
        <c:lblOffset val="100"/>
        <c:noMultiLvlLbl val="0"/>
      </c:catAx>
      <c:valAx>
        <c:axId val="1666343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6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陆国航</c:v>
                </c:pt>
                <c:pt idx="1">
                  <c:v>刘羿</c:v>
                </c:pt>
                <c:pt idx="2">
                  <c:v>董瑞华</c:v>
                </c:pt>
                <c:pt idx="3">
                  <c:v>陈逸飞</c:v>
                </c:pt>
                <c:pt idx="4">
                  <c:v>严宇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5</c:v>
                </c:pt>
                <c:pt idx="2">
                  <c:v>15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B1-4AFF-927D-971E32F5F7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印象分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陆国航</c:v>
                </c:pt>
                <c:pt idx="1">
                  <c:v>刘羿</c:v>
                </c:pt>
                <c:pt idx="2">
                  <c:v>董瑞华</c:v>
                </c:pt>
                <c:pt idx="3">
                  <c:v>陈逸飞</c:v>
                </c:pt>
                <c:pt idx="4">
                  <c:v>严宇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65</c:v>
                </c:pt>
                <c:pt idx="3">
                  <c:v>85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B1-4AFF-927D-971E32F5F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0607520"/>
        <c:axId val="540601616"/>
      </c:barChart>
      <c:catAx>
        <c:axId val="5406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1616"/>
        <c:crosses val="autoZero"/>
        <c:auto val="1"/>
        <c:lblAlgn val="ctr"/>
        <c:lblOffset val="100"/>
        <c:noMultiLvlLbl val="0"/>
      </c:catAx>
      <c:valAx>
        <c:axId val="5406016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已完成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速分模型</c:v>
                </c:pt>
                <c:pt idx="1">
                  <c:v>AI模型</c:v>
                </c:pt>
                <c:pt idx="2">
                  <c:v>总进度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</c:v>
                </c:pt>
                <c:pt idx="1">
                  <c:v>0.72</c:v>
                </c:pt>
                <c:pt idx="2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63-4D8B-A03A-7D18DA8DC7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上周计划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速分模型</c:v>
                </c:pt>
                <c:pt idx="1">
                  <c:v>AI模型</c:v>
                </c:pt>
                <c:pt idx="2">
                  <c:v>总进度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</c:v>
                </c:pt>
                <c:pt idx="1">
                  <c:v>0.72</c:v>
                </c:pt>
                <c:pt idx="2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63-4D8B-A03A-7D18DA8DC7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总进度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速分模型</c:v>
                </c:pt>
                <c:pt idx="1">
                  <c:v>AI模型</c:v>
                </c:pt>
                <c:pt idx="2">
                  <c:v>总进度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63-4D8B-A03A-7D18DA8DC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642704"/>
        <c:axId val="166634384"/>
      </c:barChart>
      <c:catAx>
        <c:axId val="16664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6634384"/>
        <c:crosses val="autoZero"/>
        <c:auto val="1"/>
        <c:lblAlgn val="ctr"/>
        <c:lblOffset val="100"/>
        <c:noMultiLvlLbl val="0"/>
      </c:catAx>
      <c:valAx>
        <c:axId val="1666343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6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宋泽慧</c:v>
                </c:pt>
                <c:pt idx="1">
                  <c:v>谢威</c:v>
                </c:pt>
                <c:pt idx="2">
                  <c:v>李瑞源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A-437D-8718-0AF4DA10B9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印象分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宋泽慧</c:v>
                </c:pt>
                <c:pt idx="1">
                  <c:v>谢威</c:v>
                </c:pt>
                <c:pt idx="2">
                  <c:v>李瑞源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80</c:v>
                </c:pt>
                <c:pt idx="1">
                  <c:v>75</c:v>
                </c:pt>
                <c:pt idx="2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DA-437D-8718-0AF4DA10B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0607520"/>
        <c:axId val="540601616"/>
      </c:barChart>
      <c:catAx>
        <c:axId val="5406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1616"/>
        <c:crosses val="autoZero"/>
        <c:auto val="1"/>
        <c:lblAlgn val="ctr"/>
        <c:lblOffset val="100"/>
        <c:noMultiLvlLbl val="0"/>
      </c:catAx>
      <c:valAx>
        <c:axId val="5406016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2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6313459177745"/>
          <c:y val="2.7668326614496901E-2"/>
          <c:w val="0.71044082493596095"/>
          <c:h val="0.718231624892377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已完成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CERT真实环境流量检测</c:v>
                </c:pt>
                <c:pt idx="1">
                  <c:v>AI模型部署</c:v>
                </c:pt>
                <c:pt idx="2">
                  <c:v>AI模型部署落地论文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0.55000000000000004</c:v>
                </c:pt>
                <c:pt idx="1">
                  <c:v>0.7</c:v>
                </c:pt>
                <c:pt idx="2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AF-4B2B-9757-F5CDA8F80A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上周计划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CERT真实环境流量检测</c:v>
                </c:pt>
                <c:pt idx="1">
                  <c:v>AI模型部署</c:v>
                </c:pt>
                <c:pt idx="2">
                  <c:v>AI模型部署落地论文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0.55000000000000004</c:v>
                </c:pt>
                <c:pt idx="1">
                  <c:v>0.7</c:v>
                </c:pt>
                <c:pt idx="2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AF-4B2B-9757-F5CDA8F80A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总进度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CERT真实环境流量检测</c:v>
                </c:pt>
                <c:pt idx="1">
                  <c:v>AI模型部署</c:v>
                </c:pt>
                <c:pt idx="2">
                  <c:v>AI模型部署落地论文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AF-4B2B-9757-F5CDA8F80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7882704"/>
        <c:axId val="2087879008"/>
      </c:barChart>
      <c:catAx>
        <c:axId val="208788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87879008"/>
        <c:crosses val="autoZero"/>
        <c:auto val="1"/>
        <c:lblAlgn val="ctr"/>
        <c:lblOffset val="100"/>
        <c:noMultiLvlLbl val="0"/>
      </c:catAx>
      <c:valAx>
        <c:axId val="208787900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8788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0.07559</cdr:x>
      <cdr:y>0.68832</cdr:y>
    </cdr:from>
    <cdr:to>
      <cdr:x>0.99451</cdr:x>
      <cdr:y>0.68832</cdr:y>
    </cdr:to>
    <cdr:cxnSp macro="">
      <cdr:nvCxnSpPr>
        <cdr:cNvPr id="9" name="直接连接符 8">
          <a:extLst xmlns:a="http://schemas.openxmlformats.org/drawingml/2006/main">
            <a:ext uri="{FF2B5EF4-FFF2-40B4-BE49-F238E27FC236}">
              <a16:creationId xmlns:a16="http://schemas.microsoft.com/office/drawing/2014/main" id="{7284E2F1-18A5-4E22-8DF5-B8A6C980E86D}"/>
            </a:ext>
          </a:extLst>
        </cdr:cNvPr>
        <cdr:cNvCxnSpPr/>
      </cdr:nvCxnSpPr>
      <cdr:spPr>
        <a:xfrm xmlns:a="http://schemas.openxmlformats.org/drawingml/2006/main">
          <a:off x="537158" y="3273761"/>
          <a:ext cx="6530244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0.08108</cdr:x>
      <cdr:y>0.68481</cdr:y>
    </cdr:from>
    <cdr:to>
      <cdr:x>1</cdr:x>
      <cdr:y>0.68481</cdr:y>
    </cdr:to>
    <cdr:sp macro="" textlink="">
      <cdr:nvSpPr>
        <cdr:cNvPr id="2" name="直接连接符 1"/>
        <cdr:cNvSpPr/>
      </cdr:nvSpPr>
      <cdr:spPr>
        <a:xfrm xmlns:a="http://schemas.openxmlformats.org/drawingml/2006/main">
          <a:off x="576190" y="3257041"/>
          <a:ext cx="6530244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tx1"/>
        </a:fontRef>
      </cdr:style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D9FB-E8B6-4C5B-97D1-BC76FCFB239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4443D-9900-4A1F-9FBD-5C91E9C27E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484443D-9900-4A1F-9FBD-5C91E9C27ED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436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78152C-88DB-40D8-8B94-A0F67FA030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78152C-88DB-40D8-8B94-A0F67FA030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345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2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484443D-9900-4A1F-9FBD-5C91E9C27ED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43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78152C-88DB-40D8-8B94-A0F67FA030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66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6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8" y="6406257"/>
            <a:ext cx="432048" cy="28812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78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7" y="6406251"/>
            <a:ext cx="432048" cy="28812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8" y="6406257"/>
            <a:ext cx="432048" cy="28812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8" y="6406257"/>
            <a:ext cx="432048" cy="28812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push dir="u"/>
  </p:transition>
  <p:hf sldNum="0" hdr="0" ftr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sldNum="0" hdr="0" ftr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315" indent="-285115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0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7546" y="336217"/>
            <a:ext cx="3057247" cy="584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项目组进度汇报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8" y="3028885"/>
            <a:ext cx="6768752" cy="7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网安组</a:t>
            </a:r>
          </a:p>
        </p:txBody>
      </p:sp>
      <p:sp>
        <p:nvSpPr>
          <p:cNvPr id="6" name="矩形 5"/>
          <p:cNvSpPr/>
          <p:nvPr/>
        </p:nvSpPr>
        <p:spPr>
          <a:xfrm>
            <a:off x="7956378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anose="02010600030101010101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7540" y="336216"/>
            <a:ext cx="3057247" cy="584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3028883"/>
            <a:ext cx="6768752" cy="7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工具检测</a:t>
            </a:r>
          </a:p>
        </p:txBody>
      </p:sp>
      <p:sp>
        <p:nvSpPr>
          <p:cNvPr id="6" name="矩形 5"/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 txBox="1"/>
          <p:nvPr/>
        </p:nvSpPr>
        <p:spPr>
          <a:xfrm>
            <a:off x="433710" y="1072590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人员名单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90930" y="1749354"/>
          <a:ext cx="6962140" cy="265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年级</a:t>
                      </a:r>
                    </a:p>
                  </a:txBody>
                  <a:tcPr marL="77867" marR="77867" marT="38934" marB="389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组员</a:t>
                      </a:r>
                    </a:p>
                  </a:txBody>
                  <a:tcPr marL="77867" marR="77867" marT="38934" marB="3893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大二</a:t>
                      </a:r>
                      <a:endParaRPr lang="en-US" altLang="zh-CN" sz="1800" dirty="0"/>
                    </a:p>
                  </a:txBody>
                  <a:tcPr marL="77867" marR="77867" marT="38934" marB="389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娄铮，陈逸飞</a:t>
                      </a:r>
                    </a:p>
                  </a:txBody>
                  <a:tcPr marL="77867" marR="77867" marT="38934" marB="38934" anchor="ctr"/>
                </a:tc>
                <a:extLst>
                  <a:ext uri="{0D108BD9-81ED-4DB2-BD59-A6C34878D82A}">
                    <a16:rowId xmlns:a16="http://schemas.microsoft.com/office/drawing/2014/main" val="2551376511"/>
                  </a:ext>
                </a:extLst>
              </a:tr>
              <a:tr h="860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大一</a:t>
                      </a:r>
                    </a:p>
                  </a:txBody>
                  <a:tcPr marL="77867" marR="77867" marT="38934" marB="389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艾沐，赵睿</a:t>
                      </a:r>
                    </a:p>
                  </a:txBody>
                  <a:tcPr marL="77867" marR="77867" marT="38934" marB="38934" anchor="ctr"/>
                </a:tc>
                <a:extLst>
                  <a:ext uri="{0D108BD9-81ED-4DB2-BD59-A6C34878D82A}">
                    <a16:rowId xmlns:a16="http://schemas.microsoft.com/office/drawing/2014/main" val="361937013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029185" y="6406020"/>
            <a:ext cx="1136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47382" y="336217"/>
            <a:ext cx="5142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网安组进度汇报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入侵检测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029185" y="6406020"/>
            <a:ext cx="1136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7382" y="336217"/>
            <a:ext cx="5142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组进度汇报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入侵检测</a:t>
            </a:r>
          </a:p>
        </p:txBody>
      </p:sp>
      <p:sp>
        <p:nvSpPr>
          <p:cNvPr id="17" name="内容占位符 1"/>
          <p:cNvSpPr txBox="1"/>
          <p:nvPr/>
        </p:nvSpPr>
        <p:spPr>
          <a:xfrm>
            <a:off x="414878" y="948140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本周情况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83678"/>
              </p:ext>
            </p:extLst>
          </p:nvPr>
        </p:nvGraphicFramePr>
        <p:xfrm>
          <a:off x="165364" y="1463391"/>
          <a:ext cx="8829563" cy="16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0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子模块进展情况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9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工具检测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陈逸飞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Zeek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工具检测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补全计划，目前已</a:t>
                      </a:r>
                      <a:r>
                        <a:rPr lang="zh-CN" altLang="en-US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新增完成</a:t>
                      </a:r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CVE-2018-1111</a:t>
                      </a:r>
                      <a:r>
                        <a:rPr lang="zh-CN" altLang="en-US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CVE-2014-6271</a:t>
                      </a:r>
                      <a:r>
                        <a:rPr lang="zh-CN" altLang="en-US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NOPEN</a:t>
                      </a:r>
                      <a:r>
                        <a:rPr lang="zh-CN" altLang="en-US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三款工具的规则编写及测试。</a:t>
                      </a:r>
                      <a:endParaRPr lang="en-US" altLang="zh-CN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Suricata </a:t>
                      </a:r>
                      <a:r>
                        <a:rPr lang="zh-CN" altLang="en-US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因无新工具处在暂停状态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029185" y="6406020"/>
            <a:ext cx="1136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7382" y="267205"/>
            <a:ext cx="5142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组进度汇报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入侵检测</a:t>
            </a:r>
          </a:p>
        </p:txBody>
      </p:sp>
      <p:sp>
        <p:nvSpPr>
          <p:cNvPr id="2" name="内容占位符 1"/>
          <p:cNvSpPr txBox="1"/>
          <p:nvPr/>
        </p:nvSpPr>
        <p:spPr>
          <a:xfrm>
            <a:off x="414877" y="1100079"/>
            <a:ext cx="4937707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进度展示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工具检测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E18F519-774B-47E6-BBEF-A53028CA8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624787"/>
              </p:ext>
            </p:extLst>
          </p:nvPr>
        </p:nvGraphicFramePr>
        <p:xfrm>
          <a:off x="-80408" y="1590107"/>
          <a:ext cx="9141261" cy="474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94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933152" y="6406020"/>
            <a:ext cx="1232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7382" y="336217"/>
            <a:ext cx="5142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组进度汇报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入侵检测</a:t>
            </a:r>
          </a:p>
        </p:txBody>
      </p:sp>
      <p:sp>
        <p:nvSpPr>
          <p:cNvPr id="17" name="内容占位符 1"/>
          <p:cNvSpPr txBox="1"/>
          <p:nvPr/>
        </p:nvSpPr>
        <p:spPr>
          <a:xfrm>
            <a:off x="336836" y="1028705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下周计划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0B09B23-7484-485E-A305-1C1E5D91E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54643"/>
              </p:ext>
            </p:extLst>
          </p:nvPr>
        </p:nvGraphicFramePr>
        <p:xfrm>
          <a:off x="157218" y="1623409"/>
          <a:ext cx="8829563" cy="152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0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子模块进展情况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9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工具检测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陈逸飞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600" dirty="0"/>
                        <a:t>继续推进 </a:t>
                      </a:r>
                      <a:r>
                        <a:rPr lang="en-US" altLang="zh-CN" sz="1600" dirty="0" err="1"/>
                        <a:t>Zeek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工具检测补全计划</a:t>
                      </a:r>
                      <a:endParaRPr lang="en-US" altLang="zh-CN" sz="1600" dirty="0"/>
                    </a:p>
                    <a:p>
                      <a:pPr marL="342900" marR="0" lvl="0" indent="-34290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600" dirty="0"/>
                        <a:t>着手知识产权撰写</a:t>
                      </a:r>
                      <a:endParaRPr lang="en-US" altLang="zh-C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381203700"/>
              </p:ext>
            </p:extLst>
          </p:nvPr>
        </p:nvGraphicFramePr>
        <p:xfrm>
          <a:off x="826718" y="1859522"/>
          <a:ext cx="7106434" cy="4756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933152" y="6406020"/>
            <a:ext cx="1232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7382" y="336217"/>
            <a:ext cx="5142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网安组进度汇报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入侵检测</a:t>
            </a:r>
          </a:p>
        </p:txBody>
      </p:sp>
      <p:sp>
        <p:nvSpPr>
          <p:cNvPr id="21" name="内容占位符 1"/>
          <p:cNvSpPr txBox="1"/>
          <p:nvPr/>
        </p:nvSpPr>
        <p:spPr>
          <a:xfrm>
            <a:off x="442587" y="1489841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组员评价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28983" y="4727348"/>
            <a:ext cx="1440493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工作量基准线</a:t>
            </a:r>
          </a:p>
        </p:txBody>
      </p:sp>
      <p:sp>
        <p:nvSpPr>
          <p:cNvPr id="10" name="直接连接符 9"/>
          <p:cNvSpPr/>
          <p:nvPr/>
        </p:nvSpPr>
        <p:spPr>
          <a:xfrm>
            <a:off x="1227629" y="4904449"/>
            <a:ext cx="6530315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vert="horz" wrap="none" lIns="45720" tIns="45720" rIns="45720" bIns="45720" anchor="t" anchorCtr="0">
            <a:normAutofit fontScale="25000" lnSpcReduction="20000"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8DF5C1-7511-4418-BCF6-830F56C15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5A287D-C236-4E91-8618-B0D2B94A3440}"/>
              </a:ext>
            </a:extLst>
          </p:cNvPr>
          <p:cNvSpPr/>
          <p:nvPr/>
        </p:nvSpPr>
        <p:spPr>
          <a:xfrm>
            <a:off x="3227540" y="336217"/>
            <a:ext cx="3057247" cy="584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381B54-5690-4350-9826-0DDD65E2B039}"/>
              </a:ext>
            </a:extLst>
          </p:cNvPr>
          <p:cNvSpPr txBox="1"/>
          <p:nvPr/>
        </p:nvSpPr>
        <p:spPr>
          <a:xfrm>
            <a:off x="1210849" y="2948835"/>
            <a:ext cx="676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MTDPS</a:t>
            </a: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（恶意流量检测防御系统）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8BA4F9-706B-4FD8-881A-258B8E1E9B3F}"/>
              </a:ext>
            </a:extLst>
          </p:cNvPr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98B04B41-3951-44C5-BF84-30560901A6C3}"/>
              </a:ext>
            </a:extLst>
          </p:cNvPr>
          <p:cNvSpPr txBox="1">
            <a:spLocks/>
          </p:cNvSpPr>
          <p:nvPr/>
        </p:nvSpPr>
        <p:spPr>
          <a:xfrm>
            <a:off x="442586" y="1489836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人员名单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C1E7DDE-59EB-428A-B1A6-295EE55B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81797"/>
              </p:ext>
            </p:extLst>
          </p:nvPr>
        </p:nvGraphicFramePr>
        <p:xfrm>
          <a:off x="1018783" y="1988506"/>
          <a:ext cx="7202467" cy="423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年级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组员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100" dirty="0">
                          <a:solidFill>
                            <a:schemeClr val="tx1"/>
                          </a:solidFill>
                        </a:rPr>
                        <a:t>研一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100" dirty="0"/>
                        <a:t>陆国航</a:t>
                      </a:r>
                      <a:endParaRPr lang="en-US" altLang="zh-CN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248540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100" dirty="0">
                          <a:solidFill>
                            <a:schemeClr val="tx1"/>
                          </a:solidFill>
                        </a:rPr>
                        <a:t>大四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100" dirty="0"/>
                        <a:t>刘羿</a:t>
                      </a:r>
                      <a:endParaRPr lang="en-US" altLang="zh-CN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100" dirty="0"/>
                        <a:t>大三</a:t>
                      </a:r>
                      <a:endParaRPr lang="en-US" altLang="zh-CN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董瑞华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大二</a:t>
                      </a:r>
                      <a:endParaRPr lang="en-US" altLang="zh-CN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陈逸飞，严宇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0B7F61AC-CA50-4F8A-ACB8-5B0DD849C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4370169-39A5-434F-9C1B-986C3EBE464B}"/>
              </a:ext>
            </a:extLst>
          </p:cNvPr>
          <p:cNvSpPr/>
          <p:nvPr/>
        </p:nvSpPr>
        <p:spPr>
          <a:xfrm>
            <a:off x="2747376" y="336217"/>
            <a:ext cx="5379999" cy="584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——MTDPS</a:t>
            </a:r>
            <a:endParaRPr lang="zh-CN" altLang="en-US" sz="31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7959B3-583F-496E-8423-19216F526CA2}"/>
              </a:ext>
            </a:extLst>
          </p:cNvPr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5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62B7A0B-F73D-414C-8BA2-B10A5B222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2F77E7C-511F-46EC-B39D-99957405E7F4}"/>
              </a:ext>
            </a:extLst>
          </p:cNvPr>
          <p:cNvSpPr/>
          <p:nvPr/>
        </p:nvSpPr>
        <p:spPr>
          <a:xfrm>
            <a:off x="2747376" y="336217"/>
            <a:ext cx="5379999" cy="584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——MTDPS</a:t>
            </a:r>
            <a:endParaRPr lang="zh-CN" altLang="en-US" sz="31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898AF782-369C-4403-BBAC-7532EAA71CE3}"/>
              </a:ext>
            </a:extLst>
          </p:cNvPr>
          <p:cNvSpPr txBox="1">
            <a:spLocks/>
          </p:cNvSpPr>
          <p:nvPr/>
        </p:nvSpPr>
        <p:spPr>
          <a:xfrm>
            <a:off x="442586" y="1489836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本周情况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A0FBDB6-4DB6-4273-BEE0-22E488C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72279"/>
              </p:ext>
            </p:extLst>
          </p:nvPr>
        </p:nvGraphicFramePr>
        <p:xfrm>
          <a:off x="266330" y="2102144"/>
          <a:ext cx="8700117" cy="312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12">
                  <a:extLst>
                    <a:ext uri="{9D8B030D-6E8A-4147-A177-3AD203B41FA5}">
                      <a16:colId xmlns:a16="http://schemas.microsoft.com/office/drawing/2014/main" val="1304458893"/>
                    </a:ext>
                  </a:extLst>
                </a:gridCol>
                <a:gridCol w="516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子模块进展情况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/>
                        <a:t>MTDPS</a:t>
                      </a:r>
                      <a:r>
                        <a:rPr lang="zh-CN" altLang="en-US" sz="1900" dirty="0"/>
                        <a:t>测试环境</a:t>
                      </a:r>
                      <a:endParaRPr lang="en-US" altLang="zh-CN" sz="19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搭建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陆国航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6856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  <a:r>
                        <a:rPr lang="en-US" altLang="zh-CN" sz="1600" dirty="0"/>
                        <a:t>tower</a:t>
                      </a:r>
                      <a:r>
                        <a:rPr lang="zh-CN" altLang="en-US" sz="1600" dirty="0"/>
                        <a:t>端自动化部署脚本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86027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MTDPS</a:t>
                      </a:r>
                      <a:r>
                        <a:rPr lang="zh-CN" altLang="en-US" sz="1900" dirty="0"/>
                        <a:t>功能开发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董瑞华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完成</a:t>
                      </a:r>
                      <a:r>
                        <a:rPr lang="en-US" altLang="zh-CN" sz="1600" dirty="0"/>
                        <a:t>Tower</a:t>
                      </a:r>
                      <a:r>
                        <a:rPr lang="zh-CN" altLang="en-US" sz="1600" dirty="0"/>
                        <a:t>端动态规则加载开发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2. </a:t>
                      </a:r>
                      <a:r>
                        <a:rPr lang="zh-CN" altLang="en-US" sz="1600" dirty="0"/>
                        <a:t>和</a:t>
                      </a:r>
                      <a:r>
                        <a:rPr lang="en-US" altLang="zh-CN" sz="1600" dirty="0"/>
                        <a:t>kt1</a:t>
                      </a:r>
                      <a:r>
                        <a:rPr lang="zh-CN" altLang="en-US" sz="1600" dirty="0"/>
                        <a:t>对接工具成链工作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ZSL</a:t>
                      </a:r>
                      <a:r>
                        <a:rPr lang="zh-CN" altLang="en-US" sz="1900" dirty="0"/>
                        <a:t>模型文档撰写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陆国航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1. </a:t>
                      </a:r>
                      <a:r>
                        <a:rPr lang="zh-CN" altLang="en-US" sz="1600" dirty="0"/>
                        <a:t>阅读相关参考文献，等待和</a:t>
                      </a:r>
                      <a:r>
                        <a:rPr lang="en-US" altLang="zh-CN" sz="1600" dirty="0"/>
                        <a:t>BD</a:t>
                      </a:r>
                      <a:r>
                        <a:rPr lang="zh-CN" altLang="en-US" sz="1600" dirty="0"/>
                        <a:t>方面沟通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2816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4928BD2-B35E-4262-B934-31A2B4E78590}"/>
              </a:ext>
            </a:extLst>
          </p:cNvPr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2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DA88F36-C637-4EF8-BC83-E594F1B22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598269B-AE1C-4A1B-ACD7-EB9C12A805BC}"/>
              </a:ext>
            </a:extLst>
          </p:cNvPr>
          <p:cNvSpPr/>
          <p:nvPr/>
        </p:nvSpPr>
        <p:spPr>
          <a:xfrm>
            <a:off x="2747376" y="336217"/>
            <a:ext cx="5379999" cy="584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——MTDPS</a:t>
            </a:r>
            <a:endParaRPr lang="zh-CN" altLang="en-US" sz="31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FC880E3E-A345-4B71-B678-0C2F4711002E}"/>
              </a:ext>
            </a:extLst>
          </p:cNvPr>
          <p:cNvSpPr txBox="1">
            <a:spLocks/>
          </p:cNvSpPr>
          <p:nvPr/>
        </p:nvSpPr>
        <p:spPr>
          <a:xfrm>
            <a:off x="442586" y="1489836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  <p:graphicFrame>
        <p:nvGraphicFramePr>
          <p:cNvPr id="9" name="图表 8"/>
          <p:cNvGraphicFramePr/>
          <p:nvPr>
            <p:extLst/>
          </p:nvPr>
        </p:nvGraphicFramePr>
        <p:xfrm>
          <a:off x="-57128" y="1851256"/>
          <a:ext cx="9165306" cy="4744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文本框 1"/>
          <p:cNvSpPr txBox="1"/>
          <p:nvPr/>
        </p:nvSpPr>
        <p:spPr>
          <a:xfrm>
            <a:off x="6166996" y="1897576"/>
            <a:ext cx="2112724" cy="33863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dobe Caslon Pro Bold" panose="0205070206050A020403" pitchFamily="18" charset="0"/>
              </a:rPr>
              <a:t>2020.10.01~2021.05.01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B3AEE7-F61A-4C7D-9BD7-B3FAE346E426}"/>
              </a:ext>
            </a:extLst>
          </p:cNvPr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1EFE2212-18B9-449B-B580-F5770D62548A}"/>
              </a:ext>
            </a:extLst>
          </p:cNvPr>
          <p:cNvSpPr txBox="1"/>
          <p:nvPr/>
        </p:nvSpPr>
        <p:spPr>
          <a:xfrm>
            <a:off x="6166996" y="2852044"/>
            <a:ext cx="2112724" cy="33863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dobe Caslon Pro Bold" panose="0205070206050A020403" pitchFamily="18" charset="0"/>
              </a:rPr>
              <a:t>2020.11.01~2021.05.01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2AFBE5E8-8BB5-40CB-9AD4-2B56C9077691}"/>
              </a:ext>
            </a:extLst>
          </p:cNvPr>
          <p:cNvSpPr txBox="1"/>
          <p:nvPr/>
        </p:nvSpPr>
        <p:spPr>
          <a:xfrm>
            <a:off x="6166996" y="3838144"/>
            <a:ext cx="2112724" cy="33863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dobe Caslon Pro Bold" panose="0205070206050A020403" pitchFamily="18" charset="0"/>
              </a:rPr>
              <a:t>2020.11.01~2021.04.01</a:t>
            </a:r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id="{36D26695-6336-42B0-A44B-EA393D8979EE}"/>
              </a:ext>
            </a:extLst>
          </p:cNvPr>
          <p:cNvSpPr txBox="1"/>
          <p:nvPr/>
        </p:nvSpPr>
        <p:spPr>
          <a:xfrm>
            <a:off x="6166996" y="4757388"/>
            <a:ext cx="2112724" cy="33863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dobe Caslon Pro Bold" panose="0205070206050A020403" pitchFamily="18" charset="0"/>
              </a:rPr>
              <a:t>2020.12.11~2020.12.25</a:t>
            </a:r>
          </a:p>
        </p:txBody>
      </p:sp>
    </p:spTree>
    <p:extLst>
      <p:ext uri="{BB962C8B-B14F-4D97-AF65-F5344CB8AC3E}">
        <p14:creationId xmlns:p14="http://schemas.microsoft.com/office/powerpoint/2010/main" val="19115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 txBox="1"/>
          <p:nvPr/>
        </p:nvSpPr>
        <p:spPr>
          <a:xfrm>
            <a:off x="442587" y="932011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人员名单</a:t>
            </a:r>
          </a:p>
        </p:txBody>
      </p:sp>
      <p:sp>
        <p:nvSpPr>
          <p:cNvPr id="7" name="矩形 6"/>
          <p:cNvSpPr/>
          <p:nvPr/>
        </p:nvSpPr>
        <p:spPr>
          <a:xfrm>
            <a:off x="8029185" y="6406020"/>
            <a:ext cx="1136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anose="02010600030101010101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47382" y="336217"/>
            <a:ext cx="5176417" cy="584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项目组进度汇报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网安组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3237D86-91B4-4587-8C60-A12B6F400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09000"/>
              </p:ext>
            </p:extLst>
          </p:nvPr>
        </p:nvGraphicFramePr>
        <p:xfrm>
          <a:off x="1135296" y="1420720"/>
          <a:ext cx="6647146" cy="508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年级</a:t>
                      </a:r>
                    </a:p>
                  </a:txBody>
                  <a:tcPr marL="77867" marR="77867" marT="38934" marB="389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组员</a:t>
                      </a:r>
                    </a:p>
                  </a:txBody>
                  <a:tcPr marL="77867" marR="77867" marT="38934" marB="3893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研三</a:t>
                      </a:r>
                    </a:p>
                  </a:txBody>
                  <a:tcPr marL="77867" marR="77867" marT="38934" marB="389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谢威</a:t>
                      </a:r>
                    </a:p>
                  </a:txBody>
                  <a:tcPr marL="77867" marR="77867" marT="38934" marB="38934" anchor="ctr"/>
                </a:tc>
                <a:extLst>
                  <a:ext uri="{0D108BD9-81ED-4DB2-BD59-A6C34878D82A}">
                    <a16:rowId xmlns:a16="http://schemas.microsoft.com/office/drawing/2014/main" val="4216544722"/>
                  </a:ext>
                </a:extLst>
              </a:tr>
              <a:tr h="6569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研二</a:t>
                      </a:r>
                    </a:p>
                  </a:txBody>
                  <a:tcPr marL="77867" marR="77867" marT="38934" marB="389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王淇营，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宋泽慧</a:t>
                      </a:r>
                    </a:p>
                  </a:txBody>
                  <a:tcPr marL="77867" marR="77867" marT="38934" marB="3893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研一</a:t>
                      </a:r>
                      <a:endParaRPr lang="en-US" altLang="zh-CN" sz="1800" dirty="0"/>
                    </a:p>
                  </a:txBody>
                  <a:tcPr marL="77867" marR="77867" marT="38934" marB="389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陆国航</a:t>
                      </a:r>
                    </a:p>
                  </a:txBody>
                  <a:tcPr marL="77867" marR="77867" marT="38934" marB="3893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大四</a:t>
                      </a:r>
                    </a:p>
                  </a:txBody>
                  <a:tcPr marL="77867" marR="77867" marT="38934" marB="389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刘羿</a:t>
                      </a:r>
                    </a:p>
                  </a:txBody>
                  <a:tcPr marL="77867" marR="77867" marT="38934" marB="3893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8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大三</a:t>
                      </a:r>
                    </a:p>
                  </a:txBody>
                  <a:tcPr marL="77867" marR="77867" marT="38934" marB="389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李瑞源，赵晓刚，董瑞华，卢玮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7867" marR="77867" marT="38934" marB="3893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大二</a:t>
                      </a:r>
                    </a:p>
                  </a:txBody>
                  <a:tcPr marL="77867" marR="77867" marT="38934" marB="389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娄峥，陈逸飞，孙堃，严宇，周辰宇</a:t>
                      </a:r>
                    </a:p>
                  </a:txBody>
                  <a:tcPr marL="77867" marR="77867" marT="38934" marB="38934" anchor="ctr"/>
                </a:tc>
                <a:extLst>
                  <a:ext uri="{0D108BD9-81ED-4DB2-BD59-A6C34878D82A}">
                    <a16:rowId xmlns:a16="http://schemas.microsoft.com/office/drawing/2014/main" val="2078548201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大一</a:t>
                      </a:r>
                    </a:p>
                  </a:txBody>
                  <a:tcPr marL="77867" marR="77867" marT="38934" marB="389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艾沐，赵睿</a:t>
                      </a:r>
                    </a:p>
                  </a:txBody>
                  <a:tcPr marL="77867" marR="77867" marT="38934" marB="38934" anchor="ctr"/>
                </a:tc>
                <a:extLst>
                  <a:ext uri="{0D108BD9-81ED-4DB2-BD59-A6C34878D82A}">
                    <a16:rowId xmlns:a16="http://schemas.microsoft.com/office/drawing/2014/main" val="66851727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62B7A0B-F73D-414C-8BA2-B10A5B222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2F77E7C-511F-46EC-B39D-99957405E7F4}"/>
              </a:ext>
            </a:extLst>
          </p:cNvPr>
          <p:cNvSpPr/>
          <p:nvPr/>
        </p:nvSpPr>
        <p:spPr>
          <a:xfrm>
            <a:off x="2747376" y="336217"/>
            <a:ext cx="5379999" cy="584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——MTDPS</a:t>
            </a:r>
            <a:endParaRPr lang="zh-CN" altLang="en-US" sz="31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898AF782-369C-4403-BBAC-7532EAA71CE3}"/>
              </a:ext>
            </a:extLst>
          </p:cNvPr>
          <p:cNvSpPr txBox="1">
            <a:spLocks/>
          </p:cNvSpPr>
          <p:nvPr/>
        </p:nvSpPr>
        <p:spPr>
          <a:xfrm>
            <a:off x="442586" y="1489836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A0FBDB6-4DB6-4273-BEE0-22E488C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8362"/>
              </p:ext>
            </p:extLst>
          </p:nvPr>
        </p:nvGraphicFramePr>
        <p:xfrm>
          <a:off x="266330" y="2102144"/>
          <a:ext cx="8700117" cy="334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12">
                  <a:extLst>
                    <a:ext uri="{9D8B030D-6E8A-4147-A177-3AD203B41FA5}">
                      <a16:colId xmlns:a16="http://schemas.microsoft.com/office/drawing/2014/main" val="1304458893"/>
                    </a:ext>
                  </a:extLst>
                </a:gridCol>
                <a:gridCol w="516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子模块进展情况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/>
                        <a:t>MTDPS</a:t>
                      </a:r>
                      <a:r>
                        <a:rPr lang="zh-CN" altLang="en-US" sz="1900" dirty="0"/>
                        <a:t>测试环境</a:t>
                      </a:r>
                      <a:endParaRPr lang="en-US" altLang="zh-CN" sz="19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搭建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陆国航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6856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600" dirty="0"/>
                        <a:t>完成自动化部署脚本</a:t>
                      </a:r>
                      <a:endParaRPr lang="en-US" altLang="zh-CN" sz="1600" dirty="0"/>
                    </a:p>
                    <a:p>
                      <a:pPr marL="342900" marR="0" lvl="0" indent="-342900" algn="l" defTabSz="6856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600" dirty="0"/>
                        <a:t>测试系统功能完整性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MTDPS</a:t>
                      </a:r>
                      <a:r>
                        <a:rPr lang="zh-CN" altLang="en-US" sz="1900" dirty="0"/>
                        <a:t>新功能开发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董瑞华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2.</a:t>
                      </a:r>
                      <a:r>
                        <a:rPr lang="zh-CN" altLang="en-US" sz="1600" dirty="0"/>
                        <a:t>继续后端控制功能开发 </a:t>
                      </a:r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陈逸飞，娄峥，严宇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ZSL</a:t>
                      </a:r>
                      <a:r>
                        <a:rPr lang="zh-CN" altLang="en-US" sz="1900" dirty="0"/>
                        <a:t>模型文档撰写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陆国航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1. </a:t>
                      </a:r>
                      <a:r>
                        <a:rPr lang="zh-CN" altLang="en-US" sz="1600" dirty="0"/>
                        <a:t>继续阅读参考文献，搭建文档框架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2816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4928BD2-B35E-4262-B934-31A2B4E78590}"/>
              </a:ext>
            </a:extLst>
          </p:cNvPr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7B4C682-9ECE-41E6-A9A0-D7062DDEE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660909"/>
              </p:ext>
            </p:extLst>
          </p:nvPr>
        </p:nvGraphicFramePr>
        <p:xfrm>
          <a:off x="933901" y="1957651"/>
          <a:ext cx="7106434" cy="4756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E01E303A-A462-4A63-B972-B1E4263705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B244A90-35BA-4022-B73C-B1EEDD4FE5B4}"/>
              </a:ext>
            </a:extLst>
          </p:cNvPr>
          <p:cNvSpPr/>
          <p:nvPr/>
        </p:nvSpPr>
        <p:spPr>
          <a:xfrm>
            <a:off x="2747376" y="336217"/>
            <a:ext cx="5379999" cy="584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——MTDPS</a:t>
            </a:r>
            <a:endParaRPr lang="zh-CN" altLang="en-US" sz="31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9A19D43C-0FE6-4A1D-BAAB-B6C53F91EBEF}"/>
              </a:ext>
            </a:extLst>
          </p:cNvPr>
          <p:cNvSpPr txBox="1">
            <a:spLocks/>
          </p:cNvSpPr>
          <p:nvPr/>
        </p:nvSpPr>
        <p:spPr>
          <a:xfrm>
            <a:off x="442586" y="1489836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组员评价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CA4503-F8E0-403F-8BF6-05E122C2D6E7}"/>
              </a:ext>
            </a:extLst>
          </p:cNvPr>
          <p:cNvSpPr txBox="1"/>
          <p:nvPr/>
        </p:nvSpPr>
        <p:spPr>
          <a:xfrm>
            <a:off x="7789102" y="4773461"/>
            <a:ext cx="1440493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34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工作量基准线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B2B14B-4035-48D9-B1CB-9A7463DF1A7C}"/>
              </a:ext>
            </a:extLst>
          </p:cNvPr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6D31BF-9689-4431-BFFA-C27A93785594}"/>
              </a:ext>
            </a:extLst>
          </p:cNvPr>
          <p:cNvSpPr txBox="1"/>
          <p:nvPr/>
        </p:nvSpPr>
        <p:spPr>
          <a:xfrm>
            <a:off x="2644073" y="4568149"/>
            <a:ext cx="969976" cy="50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34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工作量在其它模块</a:t>
            </a:r>
          </a:p>
        </p:txBody>
      </p:sp>
    </p:spTree>
    <p:extLst>
      <p:ext uri="{BB962C8B-B14F-4D97-AF65-F5344CB8AC3E}">
        <p14:creationId xmlns:p14="http://schemas.microsoft.com/office/powerpoint/2010/main" val="392445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7540" y="336217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354" y="2948835"/>
            <a:ext cx="67687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</p:txBody>
      </p:sp>
      <p:sp>
        <p:nvSpPr>
          <p:cNvPr id="6" name="矩形 5"/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 txBox="1"/>
          <p:nvPr/>
        </p:nvSpPr>
        <p:spPr>
          <a:xfrm>
            <a:off x="442586" y="1489836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人员名单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8783" y="1988506"/>
          <a:ext cx="7202467" cy="334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年级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组员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100" dirty="0">
                          <a:solidFill>
                            <a:schemeClr val="tx1"/>
                          </a:solidFill>
                        </a:rPr>
                        <a:t>研三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100" dirty="0"/>
                        <a:t>谢威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100" dirty="0">
                          <a:solidFill>
                            <a:schemeClr val="tx1"/>
                          </a:solidFill>
                        </a:rPr>
                        <a:t>研二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100" dirty="0"/>
                        <a:t>宋泽慧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100" dirty="0"/>
                        <a:t>大三</a:t>
                      </a:r>
                      <a:endParaRPr lang="en-US" altLang="zh-CN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李瑞源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47376" y="336217"/>
            <a:ext cx="5586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</p:txBody>
      </p:sp>
      <p:sp>
        <p:nvSpPr>
          <p:cNvPr id="11" name="矩形 10"/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747376" y="336217"/>
            <a:ext cx="5586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</p:txBody>
      </p:sp>
      <p:sp>
        <p:nvSpPr>
          <p:cNvPr id="17" name="内容占位符 1"/>
          <p:cNvSpPr txBox="1"/>
          <p:nvPr/>
        </p:nvSpPr>
        <p:spPr>
          <a:xfrm>
            <a:off x="442586" y="1489836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本周情况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5855" y="2084364"/>
          <a:ext cx="8700117" cy="252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2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子模块进展情况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/>
                        <a:t>AI</a:t>
                      </a:r>
                      <a:r>
                        <a:rPr lang="zh-CN" altLang="en-US" sz="1900" dirty="0"/>
                        <a:t>模型及部署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李瑞源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>
                          <a:latin typeface="+mj-ea"/>
                          <a:ea typeface="+mj-ea"/>
                          <a:cs typeface="+mj-ea"/>
                        </a:rPr>
                        <a:t>1.</a:t>
                      </a:r>
                      <a:r>
                        <a:rPr lang="zh-CN" altLang="en-US" sz="1900" dirty="0">
                          <a:latin typeface="+mj-ea"/>
                          <a:ea typeface="+mj-ea"/>
                          <a:cs typeface="+mj-ea"/>
                        </a:rPr>
                        <a:t>确定模型结构；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>
                          <a:latin typeface="+mj-ea"/>
                          <a:ea typeface="+mj-ea"/>
                          <a:cs typeface="+mj-ea"/>
                        </a:rPr>
                        <a:t>2.</a:t>
                      </a:r>
                      <a:r>
                        <a:rPr lang="zh-CN" altLang="en-US" sz="1900" dirty="0">
                          <a:latin typeface="+mj-ea"/>
                          <a:ea typeface="+mj-ea"/>
                          <a:cs typeface="+mj-ea"/>
                          <a:sym typeface="+mn-ea"/>
                        </a:rPr>
                        <a:t>完成论文对比实验</a:t>
                      </a:r>
                      <a:endParaRPr lang="zh-CN" altLang="en-US" sz="1900" dirty="0">
                        <a:latin typeface="+mj-ea"/>
                        <a:ea typeface="+mj-ea"/>
                        <a:cs typeface="+mj-ea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>
                          <a:latin typeface="+mj-ea"/>
                          <a:ea typeface="+mj-ea"/>
                          <a:cs typeface="+mj-ea"/>
                        </a:rPr>
                        <a:t>3.tensorflow</a:t>
                      </a:r>
                      <a:r>
                        <a:rPr lang="zh-CN" altLang="en-US" sz="1900" dirty="0">
                          <a:latin typeface="+mj-ea"/>
                          <a:ea typeface="+mj-ea"/>
                          <a:cs typeface="+mj-ea"/>
                        </a:rPr>
                        <a:t>版本修改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速分模型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谢威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>
                          <a:latin typeface="+mn-ea"/>
                          <a:cs typeface="+mn-ea"/>
                        </a:rPr>
                        <a:t>1</a:t>
                      </a:r>
                      <a:r>
                        <a:rPr lang="en-US" altLang="zh-CN" sz="1800" dirty="0">
                          <a:latin typeface="+mn-ea"/>
                          <a:cs typeface="+mn-ea"/>
                        </a:rPr>
                        <a:t>.</a:t>
                      </a:r>
                      <a:r>
                        <a:rPr sz="1800" dirty="0">
                          <a:latin typeface="+mn-ea"/>
                          <a:cs typeface="+mn-ea"/>
                        </a:rPr>
                        <a:t>调研</a:t>
                      </a:r>
                      <a:r>
                        <a:rPr lang="zh-CN" sz="1800" dirty="0">
                          <a:latin typeface="+mn-ea"/>
                          <a:cs typeface="+mn-ea"/>
                        </a:rPr>
                        <a:t>撰写毕业论文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747376" y="336217"/>
            <a:ext cx="5586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</p:txBody>
      </p:sp>
      <p:sp>
        <p:nvSpPr>
          <p:cNvPr id="17" name="内容占位符 1"/>
          <p:cNvSpPr txBox="1"/>
          <p:nvPr/>
        </p:nvSpPr>
        <p:spPr>
          <a:xfrm>
            <a:off x="442586" y="1489836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  <p:sp>
        <p:nvSpPr>
          <p:cNvPr id="10" name="矩形 9"/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78105" y="1864995"/>
          <a:ext cx="8884285" cy="474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747376" y="336217"/>
            <a:ext cx="5586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</p:txBody>
      </p:sp>
      <p:sp>
        <p:nvSpPr>
          <p:cNvPr id="17" name="内容占位符 1"/>
          <p:cNvSpPr txBox="1"/>
          <p:nvPr/>
        </p:nvSpPr>
        <p:spPr>
          <a:xfrm>
            <a:off x="442586" y="1489836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</a:p>
        </p:txBody>
      </p:sp>
      <p:sp>
        <p:nvSpPr>
          <p:cNvPr id="7" name="矩形 6"/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99708" y="2185725"/>
          <a:ext cx="7202467" cy="2577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3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24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子模块进展情况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/>
                        <a:t>AI</a:t>
                      </a:r>
                      <a:r>
                        <a:rPr lang="zh-CN" altLang="en-US" sz="1900"/>
                        <a:t>模型及部署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李瑞源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900" kern="0"/>
                        <a:t>1.</a:t>
                      </a:r>
                      <a:r>
                        <a:rPr lang="zh-CN" altLang="en-US" sz="1900" kern="0"/>
                        <a:t>绘制模型结构图</a:t>
                      </a:r>
                    </a:p>
                    <a:p>
                      <a:r>
                        <a:rPr lang="en-US" altLang="zh-CN" sz="1900" kern="0"/>
                        <a:t>2.</a:t>
                      </a:r>
                      <a:r>
                        <a:rPr lang="zh-CN" altLang="en-US" sz="1900" kern="0"/>
                        <a:t>分析实验结果</a:t>
                      </a:r>
                    </a:p>
                    <a:p>
                      <a:r>
                        <a:rPr lang="en-US" altLang="zh-CN" sz="1900" kern="0"/>
                        <a:t>3.</a:t>
                      </a:r>
                      <a:r>
                        <a:rPr lang="zh-CN" altLang="en-US" sz="1900" kern="0"/>
                        <a:t>撰写论文剩余部分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/>
                        <a:t>速分模型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/>
                        <a:t>谢威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/>
                        <a:t>1.</a:t>
                      </a:r>
                      <a:r>
                        <a:rPr lang="zh-CN" altLang="en-US" sz="1900" ker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进行毕业论文撰写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747376" y="336217"/>
            <a:ext cx="5586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</p:txBody>
      </p:sp>
      <p:sp>
        <p:nvSpPr>
          <p:cNvPr id="21" name="内容占位符 1"/>
          <p:cNvSpPr txBox="1"/>
          <p:nvPr/>
        </p:nvSpPr>
        <p:spPr>
          <a:xfrm>
            <a:off x="442586" y="1489836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组员评价</a:t>
            </a:r>
          </a:p>
        </p:txBody>
      </p:sp>
      <p:sp>
        <p:nvSpPr>
          <p:cNvPr id="10" name="矩形 9"/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685895" y="1957392"/>
          <a:ext cx="7106434" cy="4756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7546" y="336217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网安组进度汇报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8" y="3028885"/>
            <a:ext cx="67687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56378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 txBox="1"/>
          <p:nvPr/>
        </p:nvSpPr>
        <p:spPr>
          <a:xfrm>
            <a:off x="433710" y="1072590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人员名单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90930" y="1749355"/>
          <a:ext cx="6962140" cy="187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年级</a:t>
                      </a:r>
                    </a:p>
                  </a:txBody>
                  <a:tcPr marL="77867" marR="77867" marT="38934" marB="389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组员</a:t>
                      </a:r>
                    </a:p>
                  </a:txBody>
                  <a:tcPr marL="77867" marR="77867" marT="38934" marB="3893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4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研二</a:t>
                      </a:r>
                      <a:endParaRPr lang="en-US" altLang="zh-CN" sz="1800" dirty="0"/>
                    </a:p>
                  </a:txBody>
                  <a:tcPr marL="77867" marR="77867" marT="38934" marB="389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王淇营</a:t>
                      </a:r>
                    </a:p>
                  </a:txBody>
                  <a:tcPr marL="77867" marR="77867" marT="38934" marB="38934" anchor="ctr"/>
                </a:tc>
                <a:extLst>
                  <a:ext uri="{0D108BD9-81ED-4DB2-BD59-A6C34878D82A}">
                    <a16:rowId xmlns:a16="http://schemas.microsoft.com/office/drawing/2014/main" val="2551376511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大三</a:t>
                      </a:r>
                    </a:p>
                  </a:txBody>
                  <a:tcPr marL="77867" marR="77867" marT="38934" marB="389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卢玮，赵晓刚</a:t>
                      </a:r>
                    </a:p>
                  </a:txBody>
                  <a:tcPr marL="77867" marR="77867" marT="38934" marB="38934" anchor="ctr"/>
                </a:tc>
                <a:extLst>
                  <a:ext uri="{0D108BD9-81ED-4DB2-BD59-A6C34878D82A}">
                    <a16:rowId xmlns:a16="http://schemas.microsoft.com/office/drawing/2014/main" val="325774982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029185" y="6406020"/>
            <a:ext cx="1136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47382" y="336217"/>
            <a:ext cx="5187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网安组进度汇报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lang="zh-CN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7546" y="336217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项目组</a:t>
            </a:r>
            <a:r>
              <a:rPr lang="zh-CN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56378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anose="02010600030101010101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0DEE86-879C-4B46-A9B2-8D6171210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49217"/>
              </p:ext>
            </p:extLst>
          </p:nvPr>
        </p:nvGraphicFramePr>
        <p:xfrm>
          <a:off x="642427" y="1300003"/>
          <a:ext cx="7406018" cy="4712609"/>
        </p:xfrm>
        <a:graphic>
          <a:graphicData uri="http://schemas.openxmlformats.org/drawingml/2006/table">
            <a:tbl>
              <a:tblPr/>
              <a:tblGrid>
                <a:gridCol w="1100643">
                  <a:extLst>
                    <a:ext uri="{9D8B030D-6E8A-4147-A177-3AD203B41FA5}">
                      <a16:colId xmlns:a16="http://schemas.microsoft.com/office/drawing/2014/main" val="702477955"/>
                    </a:ext>
                  </a:extLst>
                </a:gridCol>
                <a:gridCol w="1100643">
                  <a:extLst>
                    <a:ext uri="{9D8B030D-6E8A-4147-A177-3AD203B41FA5}">
                      <a16:colId xmlns:a16="http://schemas.microsoft.com/office/drawing/2014/main" val="602222096"/>
                    </a:ext>
                  </a:extLst>
                </a:gridCol>
                <a:gridCol w="1548361">
                  <a:extLst>
                    <a:ext uri="{9D8B030D-6E8A-4147-A177-3AD203B41FA5}">
                      <a16:colId xmlns:a16="http://schemas.microsoft.com/office/drawing/2014/main" val="4250386515"/>
                    </a:ext>
                  </a:extLst>
                </a:gridCol>
                <a:gridCol w="1081987">
                  <a:extLst>
                    <a:ext uri="{9D8B030D-6E8A-4147-A177-3AD203B41FA5}">
                      <a16:colId xmlns:a16="http://schemas.microsoft.com/office/drawing/2014/main" val="282826951"/>
                    </a:ext>
                  </a:extLst>
                </a:gridCol>
                <a:gridCol w="839473">
                  <a:extLst>
                    <a:ext uri="{9D8B030D-6E8A-4147-A177-3AD203B41FA5}">
                      <a16:colId xmlns:a16="http://schemas.microsoft.com/office/drawing/2014/main" val="4025427909"/>
                    </a:ext>
                  </a:extLst>
                </a:gridCol>
                <a:gridCol w="839473">
                  <a:extLst>
                    <a:ext uri="{9D8B030D-6E8A-4147-A177-3AD203B41FA5}">
                      <a16:colId xmlns:a16="http://schemas.microsoft.com/office/drawing/2014/main" val="925320120"/>
                    </a:ext>
                  </a:extLst>
                </a:gridCol>
                <a:gridCol w="895438">
                  <a:extLst>
                    <a:ext uri="{9D8B030D-6E8A-4147-A177-3AD203B41FA5}">
                      <a16:colId xmlns:a16="http://schemas.microsoft.com/office/drawing/2014/main" val="899546947"/>
                    </a:ext>
                  </a:extLst>
                </a:gridCol>
              </a:tblGrid>
              <a:tr h="3416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项目组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子模块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负责人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小组成员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922220"/>
                  </a:ext>
                </a:extLst>
              </a:tr>
              <a:tr h="291398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网安组</a:t>
                      </a:r>
                      <a:b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（陆国航）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机理分析</a:t>
                      </a:r>
                      <a:b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（董瑞华）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工具分析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董瑞华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孙堃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89475"/>
                  </a:ext>
                </a:extLst>
              </a:tr>
              <a:tr h="29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621358"/>
                  </a:ext>
                </a:extLst>
              </a:tr>
              <a:tr h="29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工具分类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刘羿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董瑞华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718495"/>
                  </a:ext>
                </a:extLst>
              </a:tr>
              <a:tr h="29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611668"/>
                  </a:ext>
                </a:extLst>
              </a:tr>
              <a:tr h="29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工具检测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（陈逸飞）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Suricata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检测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陈逸飞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赵睿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37662"/>
                  </a:ext>
                </a:extLst>
              </a:tr>
              <a:tr h="29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艾沐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37946"/>
                  </a:ext>
                </a:extLst>
              </a:tr>
              <a:tr h="29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Zeek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检测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陈逸飞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娄峥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6952"/>
                  </a:ext>
                </a:extLst>
              </a:tr>
              <a:tr h="29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赵睿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044"/>
                  </a:ext>
                </a:extLst>
              </a:tr>
              <a:tr h="29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艾沐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35996"/>
                  </a:ext>
                </a:extLst>
              </a:tr>
              <a:tr h="29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防御系统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（陆国航）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MTDPS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陆国航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董瑞华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459865"/>
                  </a:ext>
                </a:extLst>
              </a:tr>
              <a:tr h="29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刘羿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669235"/>
                  </a:ext>
                </a:extLst>
              </a:tr>
              <a:tr h="29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陈逸飞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324200"/>
                  </a:ext>
                </a:extLst>
              </a:tr>
              <a:tr h="29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模型论文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李瑞源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宋泽慧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273569"/>
                  </a:ext>
                </a:extLst>
              </a:tr>
              <a:tr h="29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模型高性能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卢玮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赵晓刚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周辰宇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14371"/>
                  </a:ext>
                </a:extLst>
              </a:tr>
              <a:tr h="29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王淇营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49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2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029185" y="6406020"/>
            <a:ext cx="1136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7382" y="336217"/>
            <a:ext cx="5187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组进度汇报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lang="zh-CN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内容占位符 1"/>
          <p:cNvSpPr txBox="1"/>
          <p:nvPr/>
        </p:nvSpPr>
        <p:spPr>
          <a:xfrm>
            <a:off x="414878" y="948140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本周情况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88427"/>
              </p:ext>
            </p:extLst>
          </p:nvPr>
        </p:nvGraphicFramePr>
        <p:xfrm>
          <a:off x="165364" y="1463391"/>
          <a:ext cx="8829563" cy="213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5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0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子模块进展情况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0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CERT</a:t>
                      </a:r>
                      <a:r>
                        <a:rPr lang="zh-CN" altLang="en-US" sz="1800" dirty="0"/>
                        <a:t>真实环境流量检测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赵晓刚、周辰宇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600" dirty="0"/>
                        <a:t>1. </a:t>
                      </a:r>
                      <a:r>
                        <a:rPr lang="zh-CN" altLang="en-US" sz="1600" dirty="0"/>
                        <a:t>进行</a:t>
                      </a:r>
                      <a:r>
                        <a:rPr lang="en-US" altLang="zh-CN" sz="1600" dirty="0" err="1"/>
                        <a:t>netmap</a:t>
                      </a:r>
                      <a:r>
                        <a:rPr lang="zh-CN" altLang="en-US" sz="1600" dirty="0"/>
                        <a:t>模式与非</a:t>
                      </a:r>
                      <a:r>
                        <a:rPr lang="en-US" altLang="zh-CN" sz="1600" dirty="0" err="1"/>
                        <a:t>netmap</a:t>
                      </a:r>
                      <a:r>
                        <a:rPr lang="zh-CN" altLang="en-US" sz="1600" dirty="0"/>
                        <a:t>模式流量的对比测试，找到丢包问题的原因</a:t>
                      </a:r>
                      <a:endParaRPr lang="en-US" altLang="zh-C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/>
                        <a:t>AI</a:t>
                      </a:r>
                      <a:r>
                        <a:rPr lang="zh-CN" altLang="en-US" sz="1900" dirty="0"/>
                        <a:t>模型部署落地论文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卢玮、王淇营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1. </a:t>
                      </a:r>
                      <a:r>
                        <a:rPr lang="zh-CN" altLang="en-US" sz="1600" dirty="0"/>
                        <a:t>讨论确定</a:t>
                      </a:r>
                      <a:r>
                        <a:rPr lang="en-US" altLang="zh-CN" sz="1600" dirty="0"/>
                        <a:t>AI</a:t>
                      </a:r>
                      <a:r>
                        <a:rPr lang="zh-CN" altLang="en-US" sz="1600" dirty="0"/>
                        <a:t>模型部署系统的新框架</a:t>
                      </a:r>
                      <a:endParaRPr lang="en-US" altLang="zh-CN" sz="1600" dirty="0"/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API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进行使用测试</a:t>
                      </a:r>
                      <a:endParaRPr lang="en-US" altLang="zh-CN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zh-CN" altLang="en-US" sz="1600" dirty="0"/>
                        <a:t>流量处理框架的设计，完成</a:t>
                      </a:r>
                      <a:r>
                        <a:rPr lang="en-US" altLang="zh-CN" sz="1600" dirty="0"/>
                        <a:t>60%</a:t>
                      </a:r>
                      <a:r>
                        <a:rPr lang="zh-CN" altLang="en-US" sz="1600" dirty="0"/>
                        <a:t>编码工作</a:t>
                      </a:r>
                      <a:endParaRPr lang="en-US" altLang="zh-CN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98604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029185" y="6406020"/>
            <a:ext cx="1136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7382" y="267205"/>
            <a:ext cx="5187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网安组进度汇报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</a:t>
            </a:r>
            <a:r>
              <a:rPr lang="zh-CN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1"/>
          <p:cNvSpPr txBox="1"/>
          <p:nvPr/>
        </p:nvSpPr>
        <p:spPr>
          <a:xfrm>
            <a:off x="414877" y="1100079"/>
            <a:ext cx="4937707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进度展示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高性能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E18F519-774B-47E6-BBEF-A53028CA8808}"/>
              </a:ext>
            </a:extLst>
          </p:cNvPr>
          <p:cNvGraphicFramePr/>
          <p:nvPr>
            <p:extLst/>
          </p:nvPr>
        </p:nvGraphicFramePr>
        <p:xfrm>
          <a:off x="19238" y="1349784"/>
          <a:ext cx="9141261" cy="474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955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933152" y="6406020"/>
            <a:ext cx="1232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7382" y="336217"/>
            <a:ext cx="5187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网安组进度汇报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lang="zh-CN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内容占位符 1"/>
          <p:cNvSpPr txBox="1"/>
          <p:nvPr/>
        </p:nvSpPr>
        <p:spPr>
          <a:xfrm>
            <a:off x="336836" y="1028705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下周计划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643758"/>
              </p:ext>
            </p:extLst>
          </p:nvPr>
        </p:nvGraphicFramePr>
        <p:xfrm>
          <a:off x="336836" y="1482965"/>
          <a:ext cx="8472627" cy="1949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2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子模块进展情况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CERT</a:t>
                      </a:r>
                      <a:r>
                        <a:rPr lang="zh-CN" altLang="en-US" sz="2000" dirty="0"/>
                        <a:t>真实环境流量检测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赵晓刚、周辰宇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zh-CN" altLang="en-US" sz="1600" dirty="0"/>
                        <a:t>进行在远程服务器上的测试</a:t>
                      </a:r>
                      <a:endParaRPr lang="en-US" altLang="zh-CN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/>
                        <a:t>AI</a:t>
                      </a:r>
                      <a:r>
                        <a:rPr lang="zh-CN" altLang="en-US" sz="1900" dirty="0"/>
                        <a:t>模型部署落地论文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卢玮、王淇营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l" defTabSz="913765" rtl="0" eaLnBrk="1" latinLnBrk="0" hangingPunct="1">
                        <a:buNone/>
                      </a:pPr>
                      <a:r>
                        <a:rPr lang="en-US" altLang="zh-CN" sz="1600" dirty="0"/>
                        <a:t>1. </a:t>
                      </a:r>
                      <a:r>
                        <a:rPr lang="zh-CN" altLang="en-US" sz="1600" dirty="0"/>
                        <a:t>完成部署框架的重构</a:t>
                      </a:r>
                      <a:endParaRPr lang="en-US" altLang="zh-CN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76884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700143020"/>
              </p:ext>
            </p:extLst>
          </p:nvPr>
        </p:nvGraphicFramePr>
        <p:xfrm>
          <a:off x="826718" y="1859522"/>
          <a:ext cx="7106434" cy="4756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933152" y="6406020"/>
            <a:ext cx="1232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7382" y="336217"/>
            <a:ext cx="5187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网安组进度汇报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lang="zh-CN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内容占位符 1"/>
          <p:cNvSpPr txBox="1"/>
          <p:nvPr/>
        </p:nvSpPr>
        <p:spPr>
          <a:xfrm>
            <a:off x="442587" y="1489841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组员评价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28983" y="4727348"/>
            <a:ext cx="1440493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工作量基准线</a:t>
            </a:r>
          </a:p>
        </p:txBody>
      </p:sp>
      <p:sp>
        <p:nvSpPr>
          <p:cNvPr id="10" name="直接连接符 9"/>
          <p:cNvSpPr/>
          <p:nvPr/>
        </p:nvSpPr>
        <p:spPr>
          <a:xfrm>
            <a:off x="1227629" y="4904449"/>
            <a:ext cx="6530315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vert="horz" wrap="none" lIns="45720" tIns="45720" rIns="45720" bIns="45720" anchor="t" anchorCtr="0">
            <a:normAutofit fontScale="25000" lnSpcReduction="20000"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4DBF1F-16FD-4B96-8F4C-519FC7ABE0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D8F2A6-5E08-4EA4-AA1C-B82C18F90FB8}"/>
              </a:ext>
            </a:extLst>
          </p:cNvPr>
          <p:cNvSpPr/>
          <p:nvPr/>
        </p:nvSpPr>
        <p:spPr>
          <a:xfrm>
            <a:off x="2747375" y="336217"/>
            <a:ext cx="5173211" cy="584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1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F9ADC9-67B1-4FE9-B1AE-9A3F6206E6B7}"/>
              </a:ext>
            </a:extLst>
          </p:cNvPr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9A969A3F-0D0C-4706-9C74-2037C1771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864149"/>
              </p:ext>
            </p:extLst>
          </p:nvPr>
        </p:nvGraphicFramePr>
        <p:xfrm>
          <a:off x="150813" y="1355725"/>
          <a:ext cx="8842375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" name="Worksheet" r:id="rId4" imgW="7482982" imgH="4091899" progId="Excel.Sheet.12">
                  <p:embed/>
                </p:oleObj>
              </mc:Choice>
              <mc:Fallback>
                <p:oleObj name="Worksheet" r:id="rId4" imgW="7482982" imgH="4091899" progId="Excel.Sheet.12">
                  <p:embed/>
                  <p:pic>
                    <p:nvPicPr>
                      <p:cNvPr id="6" name="内容占位符 4">
                        <a:extLst>
                          <a:ext uri="{FF2B5EF4-FFF2-40B4-BE49-F238E27FC236}">
                            <a16:creationId xmlns:a16="http://schemas.microsoft.com/office/drawing/2014/main" id="{9A969A3F-0D0C-4706-9C74-2037C1771C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3" y="1355725"/>
                        <a:ext cx="8842375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1">
            <a:extLst>
              <a:ext uri="{FF2B5EF4-FFF2-40B4-BE49-F238E27FC236}">
                <a16:creationId xmlns:a16="http://schemas.microsoft.com/office/drawing/2014/main" id="{7BD622EB-ACB0-4623-81A9-B97ABC1586D2}"/>
              </a:ext>
            </a:extLst>
          </p:cNvPr>
          <p:cNvSpPr txBox="1">
            <a:spLocks/>
          </p:cNvSpPr>
          <p:nvPr/>
        </p:nvSpPr>
        <p:spPr>
          <a:xfrm>
            <a:off x="357898" y="920864"/>
            <a:ext cx="4976082" cy="4659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工作时长统计</a:t>
            </a:r>
          </a:p>
        </p:txBody>
      </p:sp>
    </p:spTree>
    <p:extLst>
      <p:ext uri="{BB962C8B-B14F-4D97-AF65-F5344CB8AC3E}">
        <p14:creationId xmlns:p14="http://schemas.microsoft.com/office/powerpoint/2010/main" val="28191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7540" y="336216"/>
            <a:ext cx="3057247" cy="584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3028883"/>
            <a:ext cx="6768752" cy="7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机理分析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 txBox="1"/>
          <p:nvPr/>
        </p:nvSpPr>
        <p:spPr>
          <a:xfrm>
            <a:off x="442586" y="1489836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人员名单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18783" y="2077775"/>
          <a:ext cx="7202467" cy="334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年级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组员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100" dirty="0">
                          <a:solidFill>
                            <a:schemeClr val="tx1"/>
                          </a:solidFill>
                        </a:rPr>
                        <a:t>大四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100" dirty="0"/>
                        <a:t>刘羿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100" dirty="0"/>
                        <a:t>大三</a:t>
                      </a:r>
                      <a:endParaRPr lang="en-US" altLang="zh-CN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董瑞华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大二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/>
                        <a:t>孙堃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47375" y="336216"/>
            <a:ext cx="5586786" cy="584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32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机理分析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747375" y="336216"/>
            <a:ext cx="5586786" cy="584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32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机理分析</a:t>
            </a:r>
          </a:p>
        </p:txBody>
      </p:sp>
      <p:sp>
        <p:nvSpPr>
          <p:cNvPr id="17" name="内容占位符 1"/>
          <p:cNvSpPr txBox="1"/>
          <p:nvPr/>
        </p:nvSpPr>
        <p:spPr>
          <a:xfrm>
            <a:off x="442586" y="1489836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本周情况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32893"/>
              </p:ext>
            </p:extLst>
          </p:nvPr>
        </p:nvGraphicFramePr>
        <p:xfrm>
          <a:off x="1018783" y="2077775"/>
          <a:ext cx="7202467" cy="245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3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2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子模块进展情况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工具分析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董瑞华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/>
                        <a:t>1. </a:t>
                      </a:r>
                      <a:r>
                        <a:rPr lang="zh-CN" altLang="en-US" sz="1900" dirty="0"/>
                        <a:t>完成</a:t>
                      </a:r>
                      <a:r>
                        <a:rPr lang="en-US" altLang="zh-CN" sz="1900" dirty="0"/>
                        <a:t>ramsay</a:t>
                      </a:r>
                      <a:r>
                        <a:rPr lang="zh-CN" altLang="en-US" sz="1900" dirty="0"/>
                        <a:t>攻击原理分析文档</a:t>
                      </a:r>
                      <a:r>
                        <a:rPr lang="en-US" altLang="zh-CN" sz="1900" dirty="0"/>
                        <a:t>(</a:t>
                      </a:r>
                      <a:r>
                        <a:rPr lang="zh-CN" altLang="en-US" sz="1900" dirty="0"/>
                        <a:t>孙堃</a:t>
                      </a:r>
                      <a:r>
                        <a:rPr lang="en-US" altLang="zh-CN" sz="1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工具分类论文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刘羿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dirty="0"/>
                        <a:t>1. </a:t>
                      </a:r>
                      <a:r>
                        <a:rPr lang="zh-CN" altLang="en-US" sz="1900" dirty="0"/>
                        <a:t>完成论文开题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747375" y="336216"/>
            <a:ext cx="5586786" cy="584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32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机理分析</a:t>
            </a:r>
          </a:p>
        </p:txBody>
      </p:sp>
      <p:sp>
        <p:nvSpPr>
          <p:cNvPr id="17" name="内容占位符 1"/>
          <p:cNvSpPr txBox="1"/>
          <p:nvPr/>
        </p:nvSpPr>
        <p:spPr>
          <a:xfrm>
            <a:off x="442586" y="1489836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-57128" y="1851256"/>
          <a:ext cx="9165306" cy="4744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矩形 9"/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0" y="355947"/>
            <a:ext cx="1701587" cy="57606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747375" y="336216"/>
            <a:ext cx="5586786" cy="584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网安组进度汇报</a:t>
            </a:r>
            <a:r>
              <a:rPr lang="en-US" altLang="zh-CN" sz="32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机理分析</a:t>
            </a:r>
          </a:p>
        </p:txBody>
      </p:sp>
      <p:sp>
        <p:nvSpPr>
          <p:cNvPr id="17" name="内容占位符 1"/>
          <p:cNvSpPr txBox="1"/>
          <p:nvPr/>
        </p:nvSpPr>
        <p:spPr>
          <a:xfrm>
            <a:off x="442586" y="1489836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32811"/>
              </p:ext>
            </p:extLst>
          </p:nvPr>
        </p:nvGraphicFramePr>
        <p:xfrm>
          <a:off x="1018783" y="2077775"/>
          <a:ext cx="7202467" cy="245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3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2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子模块进展情况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工具分析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董瑞华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  <a:r>
                        <a:rPr lang="en-US" altLang="zh-C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ramsay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进行逆向分析</a:t>
                      </a:r>
                      <a:r>
                        <a:rPr lang="en-US" altLang="zh-C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孙堃</a:t>
                      </a:r>
                      <a:r>
                        <a:rPr lang="en-US" altLang="zh-C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向</a:t>
                      </a:r>
                      <a:r>
                        <a:rPr lang="en-US" altLang="zh-C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kt3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确认后续工具分析需求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工具分类论文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刘羿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dirty="0"/>
                        <a:t>1. </a:t>
                      </a:r>
                      <a:r>
                        <a:rPr lang="zh-CN" altLang="en-US" sz="1900" dirty="0"/>
                        <a:t>参考</a:t>
                      </a:r>
                      <a:r>
                        <a:rPr lang="en-US" altLang="zh-CN" sz="1900" dirty="0"/>
                        <a:t>CVSS</a:t>
                      </a:r>
                      <a:r>
                        <a:rPr lang="zh-CN" altLang="en-US" sz="1900" dirty="0"/>
                        <a:t>建立数值化评分模型</a:t>
                      </a:r>
                      <a:r>
                        <a:rPr lang="en-US" altLang="zh-CN" sz="1900" dirty="0"/>
                        <a:t>(</a:t>
                      </a:r>
                      <a:r>
                        <a:rPr lang="zh-CN" altLang="en-US" sz="1900" dirty="0"/>
                        <a:t>董瑞华</a:t>
                      </a:r>
                      <a:r>
                        <a:rPr lang="en-US" altLang="zh-CN" sz="1900" dirty="0"/>
                        <a:t>)</a:t>
                      </a:r>
                      <a:endParaRPr lang="zh-CN" altLang="en-US" sz="1900" dirty="0"/>
                    </a:p>
                    <a:p>
                      <a:pPr algn="l"/>
                      <a:r>
                        <a:rPr lang="en-US" altLang="zh-CN" sz="1900" dirty="0"/>
                        <a:t>2. </a:t>
                      </a:r>
                      <a:r>
                        <a:rPr lang="zh-CN" altLang="en-US" sz="1900" dirty="0"/>
                        <a:t>对评分模型进行实现</a:t>
                      </a:r>
                      <a:r>
                        <a:rPr lang="en-US" altLang="zh-CN" sz="1900" dirty="0"/>
                        <a:t>(</a:t>
                      </a:r>
                      <a:r>
                        <a:rPr lang="zh-CN" altLang="en-US" sz="1900" dirty="0"/>
                        <a:t>刘羿</a:t>
                      </a:r>
                      <a:r>
                        <a:rPr lang="en-US" altLang="zh-CN" sz="1900" dirty="0"/>
                        <a:t>)</a:t>
                      </a:r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956377" y="6406020"/>
            <a:ext cx="1208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400">
                <a:solidFill>
                  <a:schemeClr val="tx2"/>
                </a:solidFill>
                <a:latin typeface="Harlow Solid Italic" panose="04030604020F02020D02" pitchFamily="82" charset="0"/>
              </a:rPr>
              <a:t>2021/3/20</a:t>
            </a:fld>
            <a:endParaRPr lang="zh-CN" altLang="en-US" sz="140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580764080"/>
              </p:ext>
            </p:extLst>
          </p:nvPr>
        </p:nvGraphicFramePr>
        <p:xfrm>
          <a:off x="826718" y="1859522"/>
          <a:ext cx="7106434" cy="4756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" y="355947"/>
            <a:ext cx="1701587" cy="57606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933152" y="6406020"/>
            <a:ext cx="1232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3DC61-8263-4D38-B314-B150A0DB52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rlow Solid Italic" panose="04030604020F02020D02" pitchFamily="82" charset="0"/>
                <a:ea typeface="宋体" pitchFamily="2" charset="-122"/>
                <a:cs typeface="+mn-cs"/>
              </a:rPr>
              <a:t>2021/3/20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low Solid Italic" panose="04030604020F02020D02" pitchFamily="82" charset="0"/>
              <a:ea typeface="宋体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7382" y="336217"/>
            <a:ext cx="5142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网安组进度汇报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机理分析</a:t>
            </a:r>
          </a:p>
        </p:txBody>
      </p:sp>
      <p:sp>
        <p:nvSpPr>
          <p:cNvPr id="21" name="内容占位符 1"/>
          <p:cNvSpPr txBox="1"/>
          <p:nvPr/>
        </p:nvSpPr>
        <p:spPr>
          <a:xfrm>
            <a:off x="442587" y="1489841"/>
            <a:ext cx="2496855" cy="594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组员评价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28983" y="4727348"/>
            <a:ext cx="1440493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工作量基准线</a:t>
            </a:r>
          </a:p>
        </p:txBody>
      </p:sp>
      <p:sp>
        <p:nvSpPr>
          <p:cNvPr id="10" name="直接连接符 9"/>
          <p:cNvSpPr/>
          <p:nvPr/>
        </p:nvSpPr>
        <p:spPr>
          <a:xfrm>
            <a:off x="1227629" y="4904449"/>
            <a:ext cx="6530315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vert="horz" wrap="none" lIns="45720" tIns="45720" rIns="45720" bIns="45720" anchor="t" anchorCtr="0">
            <a:normAutofit fontScale="25000" lnSpcReduction="20000"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57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765ae1b-6da9-41aa-b665-3aa21da9614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0acc172-c7c3-40e9-a09a-4dd125a4876a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b6a3b76-e06b-4d82-a4d1-ec05d0a38fad}"/>
</p:tagLst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1078</TotalTime>
  <Words>1050</Words>
  <Application>Microsoft Office PowerPoint</Application>
  <PresentationFormat>全屏显示(4:3)</PresentationFormat>
  <Paragraphs>350</Paragraphs>
  <Slides>34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Adobe Caslon Pro Bold</vt:lpstr>
      <vt:lpstr>Harlow Solid Italic</vt:lpstr>
      <vt:lpstr>等线</vt:lpstr>
      <vt:lpstr>宋体</vt:lpstr>
      <vt:lpstr>微软雅黑</vt:lpstr>
      <vt:lpstr>Arial</vt:lpstr>
      <vt:lpstr>Calibri</vt:lpstr>
      <vt:lpstr>自定义设计方案</vt:lpstr>
      <vt:lpstr>1_自定义设计方案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luck</cp:lastModifiedBy>
  <cp:revision>972</cp:revision>
  <dcterms:created xsi:type="dcterms:W3CDTF">2019-10-11T13:03:20Z</dcterms:created>
  <dcterms:modified xsi:type="dcterms:W3CDTF">2021-03-20T02:56:12Z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