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76" r:id="rId3"/>
    <p:sldId id="433" r:id="rId5"/>
    <p:sldId id="478" r:id="rId6"/>
    <p:sldId id="426" r:id="rId7"/>
    <p:sldId id="297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124A88"/>
    <a:srgbClr val="FF9933"/>
    <a:srgbClr val="006600"/>
    <a:srgbClr val="008000"/>
    <a:srgbClr val="0043C8"/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6559" autoAdjust="0"/>
  </p:normalViewPr>
  <p:slideViewPr>
    <p:cSldViewPr>
      <p:cViewPr varScale="1">
        <p:scale>
          <a:sx n="76" d="100"/>
          <a:sy n="76" d="100"/>
        </p:scale>
        <p:origin x="989" y="24"/>
      </p:cViewPr>
      <p:guideLst>
        <p:guide orient="horz" pos="2258"/>
        <p:guide pos="38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869B-4E6D-4609-9A47-34E4B85586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F875-6694-48BD-B4E6-D937FF2860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false" compatLnSpc="true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false" compatLnSpc="true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郭英才</a:t>
            </a:r>
            <a:r>
              <a:rPr lang="en-US" altLang="zh-CN" dirty="0"/>
              <a:t> </a:t>
            </a:r>
            <a:r>
              <a:rPr lang="zh-CN" altLang="en-US" dirty="0"/>
              <a:t>开始着手</a:t>
            </a:r>
            <a:r>
              <a:rPr lang="en-US" altLang="zh-CN" dirty="0"/>
              <a:t> ElectricSlide</a:t>
            </a:r>
            <a:r>
              <a:rPr lang="zh-CN" altLang="en-US" dirty="0"/>
              <a:t>，其他标红工具仍然缺少文档资料。防火墙设备可能还运行着特殊的操作系统，缺少系统镜像资料？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true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false">
            <a:gsLst>
              <a:gs pos="0">
                <a:schemeClr val="bg2"/>
              </a:gs>
              <a:gs pos="100000">
                <a:schemeClr val="bg1"/>
              </a:gs>
            </a:gsLst>
            <a:lin ang="0" scaled="true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/>
          <p:nvPr userDrawn="true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true"/>
            </p:cNvSpPr>
            <p:nvPr userDrawn="true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true"/>
            </p:cNvSpPr>
            <p:nvPr userDrawn="true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true"/>
            </p:cNvSpPr>
            <p:nvPr userDrawn="true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true"/>
            </p:cNvSpPr>
            <p:nvPr userDrawn="true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true"/>
            </p:cNvSpPr>
            <p:nvPr userDrawn="true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true"/>
            </p:cNvSpPr>
            <p:nvPr userDrawn="true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true"/>
            </p:cNvSpPr>
            <p:nvPr userDrawn="true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true"/>
            </p:cNvSpPr>
            <p:nvPr userDrawn="true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true"/>
            </p:cNvSpPr>
            <p:nvPr userDrawn="true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true"/>
            </p:cNvSpPr>
            <p:nvPr userDrawn="true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Grp="true" noChangeArrowheads="true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450" name="Rectangle 18"/>
          <p:cNvSpPr>
            <a:spLocks noGrp="true" noChangeArrowheads="true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7" name="Rectangle 14"/>
          <p:cNvSpPr>
            <a:spLocks noGrp="true" noChangeArrowheads="true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18" name="Rectangle 1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pic>
        <p:nvPicPr>
          <p:cNvPr id="19" name="Picture 20" descr="hust2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52886" cy="62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true"/>
          </p:cNvPicPr>
          <p:nvPr userDrawn="true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241214" y="212868"/>
            <a:ext cx="950786" cy="363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07183" y="612505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项目进展汇报</a:t>
            </a:r>
            <a:endParaRPr lang="en-US" altLang="zh-CN" dirty="0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</a:fld>
            <a:endParaRPr lang="en-US" altLang="zh-CN"/>
          </a:p>
        </p:txBody>
      </p:sp>
      <p:sp>
        <p:nvSpPr>
          <p:cNvPr id="6" name="Rectangle 7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7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</a:fld>
            <a:endParaRPr lang="en-US" altLang="zh-CN"/>
          </a:p>
        </p:txBody>
      </p:sp>
      <p:sp>
        <p:nvSpPr>
          <p:cNvPr id="7" name="Rectangle 7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8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</a:fld>
            <a:endParaRPr lang="en-US" altLang="zh-CN"/>
          </a:p>
        </p:txBody>
      </p:sp>
      <p:sp>
        <p:nvSpPr>
          <p:cNvPr id="9" name="Rectangle 7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4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</a:fld>
            <a:endParaRPr lang="en-US" altLang="zh-CN"/>
          </a:p>
        </p:txBody>
      </p:sp>
      <p:sp>
        <p:nvSpPr>
          <p:cNvPr id="5" name="Rectangle 7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3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14006" y="6451828"/>
            <a:ext cx="3860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 algn="ctr" eaLnBrk="1" hangingPunct="1">
              <a:defRPr lang="zh-CN" altLang="en-US" sz="1400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dirty="0"/>
              <a:t>项目进展汇报</a:t>
            </a:r>
            <a:endParaRPr lang="zh-CN" altLang="en-US" dirty="0"/>
          </a:p>
        </p:txBody>
      </p:sp>
      <p:sp>
        <p:nvSpPr>
          <p:cNvPr id="17412" name="Rectangle 4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9312958" y="6451828"/>
            <a:ext cx="2844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 algn="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028" name="Rectangle 5"/>
          <p:cNvSpPr>
            <a:spLocks noGrp="true" noChangeArrowheads="true"/>
          </p:cNvSpPr>
          <p:nvPr>
            <p:ph type="title"/>
          </p:nvPr>
        </p:nvSpPr>
        <p:spPr bwMode="auto">
          <a:xfrm>
            <a:off x="607183" y="612505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Rectangle 6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415" name="Rectangle 7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0" y="6464528"/>
            <a:ext cx="3719736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 eaLnBrk="1" hangingPunct="1">
              <a:def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1033" name="Rectangle 19"/>
          <p:cNvSpPr>
            <a:spLocks noChangeArrowheads="true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false">
            <a:gsLst>
              <a:gs pos="0">
                <a:schemeClr val="bg2"/>
              </a:gs>
              <a:gs pos="100000">
                <a:schemeClr val="bg1"/>
              </a:gs>
            </a:gsLst>
            <a:lin ang="0" scaled="true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/>
          <p:nvPr userDrawn="true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true"/>
            </p:cNvSpPr>
            <p:nvPr userDrawn="true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true"/>
            </p:cNvSpPr>
            <p:nvPr userDrawn="true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true"/>
            </p:cNvSpPr>
            <p:nvPr userDrawn="true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true"/>
            </p:cNvSpPr>
            <p:nvPr userDrawn="true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true"/>
            </p:cNvSpPr>
            <p:nvPr userDrawn="true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true"/>
            </p:cNvSpPr>
            <p:nvPr userDrawn="true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true"/>
            </p:cNvSpPr>
            <p:nvPr userDrawn="true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true"/>
            </p:cNvSpPr>
            <p:nvPr userDrawn="true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true"/>
            </p:cNvSpPr>
            <p:nvPr userDrawn="true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true"/>
            </p:cNvSpPr>
            <p:nvPr userDrawn="true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true" noChangeArrowheads="true"/>
          </p:cNvPicPr>
          <p:nvPr userDrawn="true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62362" cy="6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true"/>
          </p:cNvPicPr>
          <p:nvPr userDrawn="true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237642" y="226540"/>
            <a:ext cx="950786" cy="363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673310" y="1791493"/>
            <a:ext cx="10847916" cy="1871663"/>
          </a:xfrm>
        </p:spPr>
        <p:txBody>
          <a:bodyPr/>
          <a:lstStyle/>
          <a:p>
            <a:r>
              <a:rPr lang="zh-CN" altLang="en-US" dirty="0"/>
              <a:t>机理分析方向</a:t>
            </a:r>
            <a:r>
              <a:rPr lang="en-US" altLang="zh-CN" dirty="0"/>
              <a:t>-</a:t>
            </a:r>
            <a:r>
              <a:rPr lang="zh-CN" altLang="en-US" dirty="0"/>
              <a:t>进度汇报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true"/>
          </p:cNvGraphicFramePr>
          <p:nvPr/>
        </p:nvGraphicFramePr>
        <p:xfrm>
          <a:off x="4263390" y="3663315"/>
          <a:ext cx="3666490" cy="209232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666490"/>
              </a:tblGrid>
              <a:tr h="45720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1177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aaa</a:t>
                      </a:r>
                      <a:endParaRPr lang="en-US" altLang="zh-CN" sz="24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汇报时间：</a:t>
                      </a:r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  <a:r>
                        <a:rPr lang="" altLang="en-US" sz="24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" altLang="en-US" sz="24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" altLang="en-US" sz="24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" altLang="en-US" sz="24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4425315" y="5511165"/>
            <a:ext cx="3342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993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Dian</a:t>
            </a:r>
            <a:r>
              <a:rPr lang="zh-CN" altLang="en-US" sz="3200" b="1" dirty="0">
                <a:solidFill>
                  <a:srgbClr val="FF993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团队 </a:t>
            </a:r>
            <a:r>
              <a:rPr lang="zh-CN" altLang="en-US" sz="3200" b="1" dirty="0">
                <a:solidFill>
                  <a:srgbClr val="124A8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网安组</a:t>
            </a:r>
            <a:endParaRPr lang="zh-CN" altLang="en-US" sz="3200" b="1" dirty="0">
              <a:solidFill>
                <a:srgbClr val="124A8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07060" y="1495425"/>
            <a:ext cx="10500995" cy="4916805"/>
          </a:xfrm>
        </p:spPr>
        <p:txBody>
          <a:bodyPr/>
          <a:p>
            <a:r>
              <a:rPr lang="zh-CN" b="1" dirty="0"/>
              <a:t>工具分析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211455" y="2386965"/>
          <a:ext cx="11665585" cy="397827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88515"/>
                <a:gridCol w="1080135"/>
                <a:gridCol w="1007745"/>
                <a:gridCol w="1008380"/>
                <a:gridCol w="1223645"/>
                <a:gridCol w="782320"/>
                <a:gridCol w="722630"/>
                <a:gridCol w="1096645"/>
                <a:gridCol w="1943735"/>
                <a:gridCol w="711835"/>
              </a:tblGrid>
              <a:tr h="370205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工具名</a:t>
                      </a:r>
                      <a:r>
                        <a:rPr lang="en-US" altLang="zh-CN" sz="1400" b="1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漏洞</a:t>
                      </a:r>
                      <a:endParaRPr lang="zh-CN" altLang="en-US" sz="1400" b="1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zh-CN" sz="1400" b="1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复现及分析过程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true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true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true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true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遇到的困难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问题反馈</a:t>
                      </a:r>
                      <a:endParaRPr lang="zh-CN" sz="1400" b="1" spc="120" dirty="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26110">
                <a:tc vMerge="true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vMerge="true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漏洞复现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漏洞分析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文档撰写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规则撰写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对接</a:t>
                      </a:r>
                      <a:endParaRPr lang="zh-CN" sz="1400" b="1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true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vMerge="true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vMerge="true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9467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 dirty="0" err="1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sz="14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4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77800" marR="177800" marT="57150" marB="57150" anchor="ctr">
                    <a:lnL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4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>
                    <a:lnL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 cap="flat" cmpd="sng" algn="ctr">
                      <a:solidFill>
                        <a:srgbClr val="64646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机理分析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机理分析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8" name="内容占位符 7"/>
          <p:cNvSpPr>
            <a:spLocks noGrp="true"/>
          </p:cNvSpPr>
          <p:nvPr>
            <p:ph idx="1"/>
          </p:nvPr>
        </p:nvSpPr>
        <p:spPr>
          <a:xfrm>
            <a:off x="607060" y="1495425"/>
            <a:ext cx="10500995" cy="4916805"/>
          </a:xfrm>
        </p:spPr>
        <p:txBody>
          <a:bodyPr/>
          <a:p>
            <a:r>
              <a:rPr lang="zh-CN" b="1" dirty="0"/>
              <a:t>工作</a:t>
            </a:r>
            <a:r>
              <a:rPr lang="en-US" altLang="zh-CN" b="1" dirty="0"/>
              <a:t>1</a:t>
            </a:r>
            <a:endParaRPr lang="zh-CN" b="1" dirty="0"/>
          </a:p>
          <a:p>
            <a:pPr lvl="1"/>
            <a:r>
              <a:rPr lang="zh-CN" altLang="en-US" dirty="0"/>
              <a:t>内容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内容</a:t>
            </a:r>
            <a:r>
              <a:rPr lang="en-US" altLang="zh-CN" dirty="0"/>
              <a:t>2</a:t>
            </a:r>
            <a:endParaRPr lang="zh-CN" altLang="en-US" dirty="0"/>
          </a:p>
          <a:p>
            <a:pPr lvl="1"/>
            <a:endParaRPr lang="zh-CN" altLang="en-US" dirty="0"/>
          </a:p>
          <a:p>
            <a:pPr lvl="0"/>
            <a:r>
              <a:rPr lang="zh-CN" altLang="en-US" dirty="0"/>
              <a:t>工作</a:t>
            </a:r>
            <a:r>
              <a:rPr lang="en-US" altLang="zh-CN" dirty="0"/>
              <a:t>2</a:t>
            </a:r>
            <a:endParaRPr lang="zh-CN" altLang="en-US" dirty="0"/>
          </a:p>
          <a:p>
            <a:pPr lvl="1"/>
            <a:r>
              <a:rPr lang="zh-CN" altLang="en-US" dirty="0"/>
              <a:t>内容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07060" y="1495425"/>
            <a:ext cx="11204575" cy="4916805"/>
          </a:xfrm>
        </p:spPr>
        <p:txBody>
          <a:bodyPr/>
          <a:lstStyle/>
          <a:p>
            <a:r>
              <a:rPr lang="zh-CN" altLang="en-US" b="1" dirty="0"/>
              <a:t>工作</a:t>
            </a:r>
            <a:r>
              <a:rPr lang="en-US" altLang="zh-CN" b="1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内容</a:t>
            </a:r>
            <a:r>
              <a:rPr lang="en-US" altLang="zh-CN" dirty="0"/>
              <a:t>1</a:t>
            </a:r>
            <a:endParaRPr lang="zh-CN" altLang="en-US"/>
          </a:p>
          <a:p>
            <a:pPr lvl="1"/>
            <a:r>
              <a:rPr lang="zh-CN" altLang="en-US"/>
              <a:t>内容</a:t>
            </a:r>
            <a:r>
              <a:rPr lang="en-US" altLang="zh-CN"/>
              <a:t>2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 b="1" dirty="0">
                <a:sym typeface="+mn-ea"/>
              </a:rPr>
              <a:t>工作</a:t>
            </a:r>
            <a:r>
              <a:rPr lang="en-US" altLang="zh-CN" b="1" dirty="0">
                <a:sym typeface="+mn-ea"/>
              </a:rPr>
              <a:t>2</a:t>
            </a:r>
            <a:endParaRPr lang="zh-CN" altLang="en-US" b="1" dirty="0">
              <a:sym typeface="+mn-ea"/>
            </a:endParaRPr>
          </a:p>
          <a:p>
            <a:pPr lvl="1"/>
            <a:r>
              <a:rPr lang="zh-CN" altLang="en-US">
                <a:cs typeface="+mn-ea"/>
                <a:sym typeface="+mn-ea"/>
              </a:rPr>
              <a:t>工作</a:t>
            </a:r>
            <a:r>
              <a:rPr lang="en-US" altLang="zh-CN">
                <a:cs typeface="+mn-ea"/>
                <a:sym typeface="+mn-ea"/>
              </a:rPr>
              <a:t>3</a:t>
            </a:r>
            <a:endParaRPr lang="zh-CN" altLang="en-US">
              <a:cs typeface="+mn-ea"/>
              <a:sym typeface="+mn-ea"/>
            </a:endParaRPr>
          </a:p>
          <a:p>
            <a:pPr lvl="1"/>
            <a:endParaRPr lang="zh-CN" altLang="en-US" sz="2000">
              <a:cs typeface="+mn-ea"/>
              <a:sym typeface="+mn-ea"/>
            </a:endParaRPr>
          </a:p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839788" y="69215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Q&amp;A</a:t>
            </a:r>
            <a:endParaRPr lang="zh-CN" altLang="en-US"/>
          </a:p>
        </p:txBody>
      </p:sp>
      <p:sp>
        <p:nvSpPr>
          <p:cNvPr id="11267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609600" y="2852936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 dirty="0"/>
              <a:t>谢 谢！</a:t>
            </a:r>
            <a:endParaRPr lang="zh-CN" altLang="en-US" sz="4800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2" name="页脚占位符 1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4e72c56-47f9-41e9-87a5-3fbff5439234}"/>
  <p:tag name="TABLE_RECT" val="17*112.348*926*382.55"/>
  <p:tag name="TABLE_EMPHASIZE_COLOR" val="6579300"/>
  <p:tag name="TABLE_ONEKEY_SKIN_IDX" val="0"/>
  <p:tag name="TABLE_SKINIDX" val="-1"/>
  <p:tag name="TABLE_COLORIDX" val="l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0</TotalTime>
  <Words>240</Words>
  <Application>WPS Presentation</Application>
  <PresentationFormat>Widescreen</PresentationFormat>
  <Paragraphs>99</Paragraphs>
  <Slides>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宋体</vt:lpstr>
      <vt:lpstr>微软雅黑</vt:lpstr>
      <vt:lpstr>Times New Roman</vt:lpstr>
      <vt:lpstr>华文行楷</vt:lpstr>
      <vt:lpstr>Calibri</vt:lpstr>
      <vt:lpstr>Arial Unicode MS</vt:lpstr>
      <vt:lpstr>Pixel</vt:lpstr>
      <vt:lpstr>机理分析方向-进度汇报</vt:lpstr>
      <vt:lpstr>机理分析</vt:lpstr>
      <vt:lpstr>机理分析</vt:lpstr>
      <vt:lpstr>后续计划</vt:lpstr>
      <vt:lpstr>Q&amp;A</vt:lpstr>
    </vt:vector>
  </TitlesOfParts>
  <Company>wliu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drh</cp:lastModifiedBy>
  <cp:revision>1867</cp:revision>
  <dcterms:created xsi:type="dcterms:W3CDTF">2021-03-12T13:04:35Z</dcterms:created>
  <dcterms:modified xsi:type="dcterms:W3CDTF">2021-03-12T13:04:35Z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