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4" r:id="rId5"/>
    <p:sldId id="266" r:id="rId6"/>
    <p:sldId id="265" r:id="rId7"/>
    <p:sldId id="269" r:id="rId8"/>
  </p:sldIdLst>
  <p:sldSz cx="6856413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 ciel" initials="Lc" lastIdx="0" clrIdx="0">
    <p:extLst>
      <p:ext uri="{19B8F6BF-5375-455C-9EA6-DF929625EA0E}">
        <p15:presenceInfo xmlns:p15="http://schemas.microsoft.com/office/powerpoint/2012/main" userId="397fc4f09d4272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F9EEEB"/>
    <a:srgbClr val="F2F2F2"/>
    <a:srgbClr val="F08C00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72" autoAdjust="0"/>
    <p:restoredTop sz="88990" autoAdjust="0"/>
  </p:normalViewPr>
  <p:slideViewPr>
    <p:cSldViewPr showGuides="1">
      <p:cViewPr varScale="1">
        <p:scale>
          <a:sx n="101" d="100"/>
          <a:sy n="101" d="100"/>
        </p:scale>
        <p:origin x="1373" y="77"/>
      </p:cViewPr>
      <p:guideLst>
        <p:guide orient="horz" pos="1619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已完成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示例：
投票系统开发调试</c:v>
                </c:pt>
                <c:pt idx="1">
                  <c:v>子模块二</c:v>
                </c:pt>
                <c:pt idx="2">
                  <c:v>子模块一</c:v>
                </c:pt>
                <c:pt idx="3">
                  <c:v>总进度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</c:v>
                </c:pt>
                <c:pt idx="1">
                  <c:v>0.6</c:v>
                </c:pt>
                <c:pt idx="2">
                  <c:v>0.5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1E-47A5-9D59-95D5877BBD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上周计划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示例：
投票系统开发调试</c:v>
                </c:pt>
                <c:pt idx="1">
                  <c:v>子模块二</c:v>
                </c:pt>
                <c:pt idx="2">
                  <c:v>子模块一</c:v>
                </c:pt>
                <c:pt idx="3">
                  <c:v>总进度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1E-47A5-9D59-95D5877BBD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总进度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示例：
投票系统开发调试</c:v>
                </c:pt>
                <c:pt idx="1">
                  <c:v>子模块二</c:v>
                </c:pt>
                <c:pt idx="2">
                  <c:v>子模块一</c:v>
                </c:pt>
                <c:pt idx="3">
                  <c:v>总进度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31-4C82-888C-9C54DB5E4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642704"/>
        <c:axId val="166634384"/>
      </c:barChart>
      <c:catAx>
        <c:axId val="166642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66634384"/>
        <c:crosses val="autoZero"/>
        <c:auto val="1"/>
        <c:lblAlgn val="ctr"/>
        <c:lblOffset val="100"/>
        <c:noMultiLvlLbl val="0"/>
      </c:catAx>
      <c:valAx>
        <c:axId val="16663438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664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工作量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张三</c:v>
                </c:pt>
                <c:pt idx="1">
                  <c:v>李四</c:v>
                </c:pt>
                <c:pt idx="2">
                  <c:v>甲</c:v>
                </c:pt>
                <c:pt idx="3">
                  <c:v>乙</c:v>
                </c:pt>
                <c:pt idx="4">
                  <c:v>丙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40</c:v>
                </c:pt>
                <c:pt idx="2">
                  <c:v>30</c:v>
                </c:pt>
                <c:pt idx="3">
                  <c:v>50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B1-4AFF-927D-971E32F5F7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印象分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张三</c:v>
                </c:pt>
                <c:pt idx="1">
                  <c:v>李四</c:v>
                </c:pt>
                <c:pt idx="2">
                  <c:v>甲</c:v>
                </c:pt>
                <c:pt idx="3">
                  <c:v>乙</c:v>
                </c:pt>
                <c:pt idx="4">
                  <c:v>丙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80</c:v>
                </c:pt>
                <c:pt idx="1">
                  <c:v>90</c:v>
                </c:pt>
                <c:pt idx="2">
                  <c:v>50</c:v>
                </c:pt>
                <c:pt idx="3">
                  <c:v>70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B1-4AFF-927D-971E32F5F7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40607520"/>
        <c:axId val="540601616"/>
      </c:barChart>
      <c:catAx>
        <c:axId val="54060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0601616"/>
        <c:crosses val="autoZero"/>
        <c:auto val="1"/>
        <c:lblAlgn val="ctr"/>
        <c:lblOffset val="100"/>
        <c:noMultiLvlLbl val="0"/>
      </c:catAx>
      <c:valAx>
        <c:axId val="54060161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060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 i="0" baseline="0">
          <a:solidFill>
            <a:schemeClr val="tx1"/>
          </a:solidFill>
        </a:defRPr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0.74606</cdr:x>
      <cdr:y>0.19897</cdr:y>
    </cdr:from>
    <cdr:to>
      <cdr:x>0.9556</cdr:x>
      <cdr:y>0.28007</cdr:y>
    </cdr:to>
    <cdr:sp macro="" textlink="">
      <cdr:nvSpPr>
        <cdr:cNvPr id="5" name="文本框 1">
          <a:extLst xmlns:a="http://schemas.openxmlformats.org/drawingml/2006/main">
            <a:ext uri="{FF2B5EF4-FFF2-40B4-BE49-F238E27FC236}">
              <a16:creationId xmlns:a16="http://schemas.microsoft.com/office/drawing/2014/main" id="{C5B41E5E-4B40-4AB4-A10E-48C9B5117C39}"/>
            </a:ext>
          </a:extLst>
        </cdr:cNvPr>
        <cdr:cNvSpPr txBox="1"/>
      </cdr:nvSpPr>
      <cdr:spPr>
        <a:xfrm xmlns:a="http://schemas.openxmlformats.org/drawingml/2006/main">
          <a:off x="5127226" y="750398"/>
          <a:ext cx="1440000" cy="3058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altLang="zh-CN" sz="1200" dirty="0">
              <a:latin typeface="Adobe Caslon Pro Bold" panose="0205070206050A020403" pitchFamily="18" charset="0"/>
            </a:rPr>
            <a:t>2021.02.01~09.01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0.08108</cdr:x>
      <cdr:y>0.64891</cdr:y>
    </cdr:from>
    <cdr:to>
      <cdr:x>1</cdr:x>
      <cdr:y>0.64891</cdr:y>
    </cdr:to>
    <cdr:cxnSp macro="">
      <cdr:nvCxnSpPr>
        <cdr:cNvPr id="9" name="直接连接符 8">
          <a:extLst xmlns:a="http://schemas.openxmlformats.org/drawingml/2006/main">
            <a:ext uri="{FF2B5EF4-FFF2-40B4-BE49-F238E27FC236}">
              <a16:creationId xmlns:a16="http://schemas.microsoft.com/office/drawing/2014/main" id="{7284E2F1-18A5-4E22-8DF5-B8A6C980E86D}"/>
            </a:ext>
          </a:extLst>
        </cdr:cNvPr>
        <cdr:cNvCxnSpPr/>
      </cdr:nvCxnSpPr>
      <cdr:spPr>
        <a:xfrm xmlns:a="http://schemas.openxmlformats.org/drawingml/2006/main">
          <a:off x="432042" y="2454361"/>
          <a:ext cx="489655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F2C601E-48B2-4AA6-8DEC-E35C4266E8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DB8250-615A-452E-8923-AE547F8734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11C7E-669D-420F-B984-0DEC87D03FD1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AFDC8F-610E-45C0-89EA-65C7356A6F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D0CE1B-B8F1-400D-B68F-3B80AE9C7B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3850B-9D4E-46F9-B9D3-A2E552ADA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337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4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66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无人员变动时略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370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每个子模块仅一名负责人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计划和进展情况请简明扼要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93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调整表格后，记得对齐工作量基准线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962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/>
              <a:t>大组内分为多个小组时，此页汇总成一页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粘贴时使用“值”模式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用不到的周次可以隐藏相应列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双击不能打开时，可以使用</a:t>
            </a:r>
            <a:r>
              <a:rPr kumimoji="1" lang="en-US" altLang="zh-CN" dirty="0"/>
              <a:t>”</a:t>
            </a:r>
            <a:r>
              <a:rPr kumimoji="1" lang="zh-CN" altLang="en-US" dirty="0"/>
              <a:t>右键</a:t>
            </a:r>
            <a:r>
              <a:rPr kumimoji="1" lang="en-US" altLang="zh-CN" dirty="0"/>
              <a:t>-Worksheet</a:t>
            </a:r>
            <a:r>
              <a:rPr kumimoji="1" lang="zh-CN" altLang="en-US" dirty="0"/>
              <a:t>对象</a:t>
            </a:r>
            <a:r>
              <a:rPr kumimoji="1" lang="en-US" altLang="zh-CN" dirty="0"/>
              <a:t>-</a:t>
            </a:r>
            <a:r>
              <a:rPr kumimoji="1" lang="zh-CN" altLang="en-US" dirty="0"/>
              <a:t>编辑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58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43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>
            <a:spLocks/>
          </p:cNvSpPr>
          <p:nvPr userDrawn="1"/>
        </p:nvSpPr>
        <p:spPr>
          <a:xfrm>
            <a:off x="3266226" y="4803205"/>
            <a:ext cx="323961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600" smtClean="0"/>
              <a:pPr algn="ctr"/>
              <a:t>‹#›</a:t>
            </a:fld>
            <a:endParaRPr lang="zh-CN" altLang="en-US" sz="600" dirty="0"/>
          </a:p>
        </p:txBody>
      </p:sp>
    </p:spTree>
    <p:extLst>
      <p:ext uri="{BB962C8B-B14F-4D97-AF65-F5344CB8AC3E}">
        <p14:creationId xmlns:p14="http://schemas.microsoft.com/office/powerpoint/2010/main" val="124949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11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</p:sldLayoutIdLst>
  <p:hf sldNum="0" hdr="0" ftr="0"/>
  <p:txStyles>
    <p:titleStyle>
      <a:lvl1pPr algn="ctr" defTabSz="685617" rtl="0" eaLnBrk="1" latinLnBrk="0" hangingPunct="1">
        <a:spcBef>
          <a:spcPct val="0"/>
        </a:spcBef>
        <a:buNone/>
        <a:defRPr sz="3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06" indent="-257106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557064" indent="-214255" algn="l" defTabSz="68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99" kern="1200">
          <a:solidFill>
            <a:schemeClr val="tx1"/>
          </a:solidFill>
          <a:latin typeface="+mn-lt"/>
          <a:ea typeface="+mn-ea"/>
          <a:cs typeface="+mn-cs"/>
        </a:defRPr>
      </a:lvl2pPr>
      <a:lvl3pPr marL="857021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830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639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447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56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064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873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09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17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26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34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43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51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68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8DF5C1-7511-4418-BCF6-830F56C15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85A287D-C236-4E91-8618-B0D2B94A3440}"/>
              </a:ext>
            </a:extLst>
          </p:cNvPr>
          <p:cNvSpPr/>
          <p:nvPr/>
        </p:nvSpPr>
        <p:spPr>
          <a:xfrm>
            <a:off x="2420094" y="251905"/>
            <a:ext cx="2339102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381B54-5690-4350-9826-0DDD65E2B039}"/>
              </a:ext>
            </a:extLst>
          </p:cNvPr>
          <p:cNvSpPr txBox="1"/>
          <p:nvPr/>
        </p:nvSpPr>
        <p:spPr>
          <a:xfrm>
            <a:off x="890511" y="2270938"/>
            <a:ext cx="5075389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99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组名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BE71EF-3648-44AC-B239-C282F74FD79D}"/>
              </a:ext>
            </a:extLst>
          </p:cNvPr>
          <p:cNvSpPr/>
          <p:nvPr/>
        </p:nvSpPr>
        <p:spPr>
          <a:xfrm>
            <a:off x="5965901" y="4803204"/>
            <a:ext cx="89051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2021/3/24</a:t>
            </a:fld>
            <a:endParaRPr lang="zh-CN" altLang="en-US" sz="105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82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>
            <a:extLst>
              <a:ext uri="{FF2B5EF4-FFF2-40B4-BE49-F238E27FC236}">
                <a16:creationId xmlns:a16="http://schemas.microsoft.com/office/drawing/2014/main" id="{98B04B41-3951-44C5-BF84-30560901A6C3}"/>
              </a:ext>
            </a:extLst>
          </p:cNvPr>
          <p:cNvSpPr txBox="1">
            <a:spLocks/>
          </p:cNvSpPr>
          <p:nvPr/>
        </p:nvSpPr>
        <p:spPr>
          <a:xfrm>
            <a:off x="252563" y="713442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人员名单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C1E7DDE-59EB-428A-B1A6-295EE55BC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174266"/>
              </p:ext>
            </p:extLst>
          </p:nvPr>
        </p:nvGraphicFramePr>
        <p:xfrm>
          <a:off x="728700" y="1346820"/>
          <a:ext cx="5400600" cy="3173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1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年级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组员</a:t>
                      </a:r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大四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XXX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XXX</a:t>
                      </a:r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大三</a:t>
                      </a:r>
                      <a:endParaRPr lang="en-US" altLang="zh-CN" sz="16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XXX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XXX</a:t>
                      </a:r>
                      <a:endParaRPr lang="zh-CN" altLang="en-US" sz="1600" dirty="0"/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大二</a:t>
                      </a:r>
                      <a:endParaRPr lang="en-US" altLang="zh-CN" sz="16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大一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0B7F61AC-CA50-4F8A-ACB8-5B0DD849CC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4370169-39A5-434F-9C1B-986C3EBE464B}"/>
              </a:ext>
            </a:extLst>
          </p:cNvPr>
          <p:cNvSpPr/>
          <p:nvPr/>
        </p:nvSpPr>
        <p:spPr>
          <a:xfrm>
            <a:off x="2060054" y="251905"/>
            <a:ext cx="3618298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  <a:r>
              <a:rPr lang="en-US" altLang="zh-CN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E9BFB6-E622-4F72-95AB-AFEFB40614EC}"/>
              </a:ext>
            </a:extLst>
          </p:cNvPr>
          <p:cNvSpPr/>
          <p:nvPr/>
        </p:nvSpPr>
        <p:spPr>
          <a:xfrm>
            <a:off x="5965901" y="4803204"/>
            <a:ext cx="89051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2021/3/24</a:t>
            </a:fld>
            <a:endParaRPr lang="zh-CN" altLang="en-US" sz="105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11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62B7A0B-F73D-414C-8BA2-B10A5B222D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2F77E7C-511F-46EC-B39D-99957405E7F4}"/>
              </a:ext>
            </a:extLst>
          </p:cNvPr>
          <p:cNvSpPr/>
          <p:nvPr/>
        </p:nvSpPr>
        <p:spPr>
          <a:xfrm>
            <a:off x="2060054" y="251905"/>
            <a:ext cx="3618298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  <a:r>
              <a:rPr lang="en-US" altLang="zh-CN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组名</a:t>
            </a:r>
          </a:p>
        </p:txBody>
      </p:sp>
      <p:sp>
        <p:nvSpPr>
          <p:cNvPr id="17" name="内容占位符 1">
            <a:extLst>
              <a:ext uri="{FF2B5EF4-FFF2-40B4-BE49-F238E27FC236}">
                <a16:creationId xmlns:a16="http://schemas.microsoft.com/office/drawing/2014/main" id="{898AF782-369C-4403-BBAC-7532EAA71CE3}"/>
              </a:ext>
            </a:extLst>
          </p:cNvPr>
          <p:cNvSpPr txBox="1">
            <a:spLocks/>
          </p:cNvSpPr>
          <p:nvPr/>
        </p:nvSpPr>
        <p:spPr>
          <a:xfrm>
            <a:off x="252563" y="713442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本周情况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1A0FBDB6-4DB6-4273-BEE0-22E488CBA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565318"/>
              </p:ext>
            </p:extLst>
          </p:nvPr>
        </p:nvGraphicFramePr>
        <p:xfrm>
          <a:off x="189000" y="1172810"/>
          <a:ext cx="6480001" cy="3558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130445889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2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子模块名</a:t>
                      </a:r>
                      <a:endParaRPr lang="en-US" altLang="zh-CN" sz="1400" b="1" dirty="0"/>
                    </a:p>
                    <a:p>
                      <a:pPr algn="ctr"/>
                      <a:r>
                        <a:rPr lang="zh-CN" altLang="en-US" sz="1400" b="1" dirty="0"/>
                        <a:t>负责人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上周计划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进展情况</a:t>
                      </a:r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2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/>
                        <a:t>子模块一</a:t>
                      </a:r>
                      <a:endParaRPr lang="en-US" altLang="zh-CN" sz="1400" b="1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/>
                        <a:t>XX</a:t>
                      </a:r>
                      <a:endParaRPr lang="zh-CN" altLang="en-US" sz="1400" b="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2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/>
                        <a:t>子模块二</a:t>
                      </a:r>
                      <a:endParaRPr lang="en-US" altLang="zh-CN" sz="1400" b="1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/>
                        <a:t>XX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示例：投票系统开发</a:t>
                      </a:r>
                      <a:endParaRPr lang="en-US" altLang="zh-CN" sz="1400" b="1" dirty="0"/>
                    </a:p>
                    <a:p>
                      <a:pPr algn="ctr"/>
                      <a:r>
                        <a:rPr lang="zh-CN" altLang="en-US" sz="1400" dirty="0"/>
                        <a:t>张三</a:t>
                      </a:r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296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0FC27B90-83C5-4B0E-95CA-880449882A3B}"/>
              </a:ext>
            </a:extLst>
          </p:cNvPr>
          <p:cNvSpPr/>
          <p:nvPr/>
        </p:nvSpPr>
        <p:spPr>
          <a:xfrm>
            <a:off x="5965901" y="4803204"/>
            <a:ext cx="89051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2021/3/24</a:t>
            </a:fld>
            <a:endParaRPr lang="zh-CN" altLang="en-US" sz="105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8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4DA88F36-C637-4EF8-BC83-E594F1B225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598269B-AE1C-4A1B-ACD7-EB9C12A805BC}"/>
              </a:ext>
            </a:extLst>
          </p:cNvPr>
          <p:cNvSpPr/>
          <p:nvPr/>
        </p:nvSpPr>
        <p:spPr>
          <a:xfrm>
            <a:off x="2060054" y="251905"/>
            <a:ext cx="3618298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  <a:r>
              <a:rPr lang="en-US" altLang="zh-CN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组名</a:t>
            </a:r>
          </a:p>
        </p:txBody>
      </p:sp>
      <p:sp>
        <p:nvSpPr>
          <p:cNvPr id="17" name="内容占位符 1">
            <a:extLst>
              <a:ext uri="{FF2B5EF4-FFF2-40B4-BE49-F238E27FC236}">
                <a16:creationId xmlns:a16="http://schemas.microsoft.com/office/drawing/2014/main" id="{FC880E3E-A345-4B71-B678-0C2F4711002E}"/>
              </a:ext>
            </a:extLst>
          </p:cNvPr>
          <p:cNvSpPr txBox="1">
            <a:spLocks/>
          </p:cNvSpPr>
          <p:nvPr/>
        </p:nvSpPr>
        <p:spPr>
          <a:xfrm>
            <a:off x="251226" y="713442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进度展示</a:t>
            </a: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875726198"/>
              </p:ext>
            </p:extLst>
          </p:nvPr>
        </p:nvGraphicFramePr>
        <p:xfrm>
          <a:off x="0" y="1160895"/>
          <a:ext cx="6856413" cy="3771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文本框 1"/>
          <p:cNvSpPr txBox="1"/>
          <p:nvPr/>
        </p:nvSpPr>
        <p:spPr>
          <a:xfrm>
            <a:off x="5084390" y="1213755"/>
            <a:ext cx="1440000" cy="28850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dirty="0">
                <a:latin typeface="Adobe Caslon Pro Bold" panose="0205070206050A020403" pitchFamily="18" charset="0"/>
              </a:rPr>
              <a:t>2021.02.01~09.01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64310" y="37230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延期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CDF22F1-A7DC-43AC-AA59-F08C5F407203}"/>
              </a:ext>
            </a:extLst>
          </p:cNvPr>
          <p:cNvSpPr/>
          <p:nvPr/>
        </p:nvSpPr>
        <p:spPr>
          <a:xfrm>
            <a:off x="5965901" y="4803204"/>
            <a:ext cx="89051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2021/3/24</a:t>
            </a:fld>
            <a:endParaRPr lang="zh-CN" altLang="en-US" sz="105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D05B0762-2664-407E-87A8-FA84CA39E5FC}"/>
              </a:ext>
            </a:extLst>
          </p:cNvPr>
          <p:cNvSpPr txBox="1"/>
          <p:nvPr/>
        </p:nvSpPr>
        <p:spPr>
          <a:xfrm>
            <a:off x="5084390" y="2627508"/>
            <a:ext cx="1440000" cy="28850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dirty="0">
                <a:latin typeface="Adobe Caslon Pro Bold" panose="0205070206050A020403" pitchFamily="18" charset="0"/>
              </a:rPr>
              <a:t>2021.02.01~09.01</a:t>
            </a:r>
          </a:p>
        </p:txBody>
      </p:sp>
      <p:sp>
        <p:nvSpPr>
          <p:cNvPr id="14" name="文本框 1">
            <a:extLst>
              <a:ext uri="{FF2B5EF4-FFF2-40B4-BE49-F238E27FC236}">
                <a16:creationId xmlns:a16="http://schemas.microsoft.com/office/drawing/2014/main" id="{C199A233-156D-4AB4-ACCA-8A4A5E4C4108}"/>
              </a:ext>
            </a:extLst>
          </p:cNvPr>
          <p:cNvSpPr txBox="1"/>
          <p:nvPr/>
        </p:nvSpPr>
        <p:spPr>
          <a:xfrm>
            <a:off x="5084390" y="3376729"/>
            <a:ext cx="1440000" cy="28850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dirty="0">
                <a:latin typeface="Adobe Caslon Pro Bold" panose="0205070206050A020403" pitchFamily="18" charset="0"/>
              </a:rPr>
              <a:t>2021.02.01~09.01</a:t>
            </a:r>
          </a:p>
        </p:txBody>
      </p:sp>
    </p:spTree>
    <p:extLst>
      <p:ext uri="{BB962C8B-B14F-4D97-AF65-F5344CB8AC3E}">
        <p14:creationId xmlns:p14="http://schemas.microsoft.com/office/powerpoint/2010/main" val="6262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62B7A0B-F73D-414C-8BA2-B10A5B222D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2F77E7C-511F-46EC-B39D-99957405E7F4}"/>
              </a:ext>
            </a:extLst>
          </p:cNvPr>
          <p:cNvSpPr/>
          <p:nvPr/>
        </p:nvSpPr>
        <p:spPr>
          <a:xfrm>
            <a:off x="2060054" y="251905"/>
            <a:ext cx="3618298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  <a:r>
              <a:rPr lang="en-US" altLang="zh-CN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组名</a:t>
            </a:r>
          </a:p>
        </p:txBody>
      </p:sp>
      <p:sp>
        <p:nvSpPr>
          <p:cNvPr id="17" name="内容占位符 1">
            <a:extLst>
              <a:ext uri="{FF2B5EF4-FFF2-40B4-BE49-F238E27FC236}">
                <a16:creationId xmlns:a16="http://schemas.microsoft.com/office/drawing/2014/main" id="{898AF782-369C-4403-BBAC-7532EAA71CE3}"/>
              </a:ext>
            </a:extLst>
          </p:cNvPr>
          <p:cNvSpPr txBox="1">
            <a:spLocks/>
          </p:cNvSpPr>
          <p:nvPr/>
        </p:nvSpPr>
        <p:spPr>
          <a:xfrm>
            <a:off x="252563" y="719218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下周计划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1A0FBDB6-4DB6-4273-BEE0-22E488CBA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370534"/>
              </p:ext>
            </p:extLst>
          </p:nvPr>
        </p:nvGraphicFramePr>
        <p:xfrm>
          <a:off x="763910" y="1557772"/>
          <a:ext cx="5400600" cy="3173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831374592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子模块名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子模块计划</a:t>
                      </a:r>
                    </a:p>
                  </a:txBody>
                  <a:tcPr marL="68564" marR="68564" marT="34282" marB="3428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子模块一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XX</a:t>
                      </a:r>
                      <a:endParaRPr lang="zh-CN" altLang="en-US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子模块二</a:t>
                      </a:r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XX</a:t>
                      </a:r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342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64" marR="68564" marT="34282" marB="34282"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marL="68564" marR="68564" marT="34282" marB="342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9B04A187-4FB7-42F0-BD0E-F295BF39F0DA}"/>
              </a:ext>
            </a:extLst>
          </p:cNvPr>
          <p:cNvSpPr/>
          <p:nvPr/>
        </p:nvSpPr>
        <p:spPr>
          <a:xfrm>
            <a:off x="5965901" y="4803204"/>
            <a:ext cx="89051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2021/3/24</a:t>
            </a:fld>
            <a:endParaRPr lang="zh-CN" altLang="en-US" sz="105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87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D7B4C682-9ECE-41E6-A9A0-D7062DDEEB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8128734"/>
              </p:ext>
            </p:extLst>
          </p:nvPr>
        </p:nvGraphicFramePr>
        <p:xfrm>
          <a:off x="764704" y="1308928"/>
          <a:ext cx="5328592" cy="3566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id="{E01E303A-A462-4A63-B972-B1E4263705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B244A90-35BA-4022-B73C-B1EEDD4FE5B4}"/>
              </a:ext>
            </a:extLst>
          </p:cNvPr>
          <p:cNvSpPr/>
          <p:nvPr/>
        </p:nvSpPr>
        <p:spPr>
          <a:xfrm>
            <a:off x="2060054" y="251905"/>
            <a:ext cx="3618298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  <a:r>
              <a:rPr lang="en-US" altLang="zh-CN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组名</a:t>
            </a:r>
          </a:p>
        </p:txBody>
      </p:sp>
      <p:sp>
        <p:nvSpPr>
          <p:cNvPr id="21" name="内容占位符 1">
            <a:extLst>
              <a:ext uri="{FF2B5EF4-FFF2-40B4-BE49-F238E27FC236}">
                <a16:creationId xmlns:a16="http://schemas.microsoft.com/office/drawing/2014/main" id="{9A19D43C-0FE6-4A1D-BAAB-B6C53F91EBEF}"/>
              </a:ext>
            </a:extLst>
          </p:cNvPr>
          <p:cNvSpPr txBox="1">
            <a:spLocks/>
          </p:cNvSpPr>
          <p:nvPr/>
        </p:nvSpPr>
        <p:spPr>
          <a:xfrm>
            <a:off x="252563" y="713442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组员评价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CA4503-F8E0-403F-8BF6-05E122C2D6E7}"/>
              </a:ext>
            </a:extLst>
          </p:cNvPr>
          <p:cNvSpPr txBox="1"/>
          <p:nvPr/>
        </p:nvSpPr>
        <p:spPr>
          <a:xfrm>
            <a:off x="5776293" y="3651076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工作量基准线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21934E-57B6-497F-85C0-6B435A75E57C}"/>
              </a:ext>
            </a:extLst>
          </p:cNvPr>
          <p:cNvSpPr/>
          <p:nvPr/>
        </p:nvSpPr>
        <p:spPr>
          <a:xfrm>
            <a:off x="5965901" y="4803204"/>
            <a:ext cx="89051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2021/3/24</a:t>
            </a:fld>
            <a:endParaRPr lang="zh-CN" altLang="en-US" sz="105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0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4DBF1F-16FD-4B96-8F4C-519FC7ABE0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3" y="266700"/>
            <a:ext cx="1275895" cy="43194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2D8F2A6-5E08-4EA4-AA1C-B82C18F90FB8}"/>
              </a:ext>
            </a:extLst>
          </p:cNvPr>
          <p:cNvSpPr/>
          <p:nvPr/>
        </p:nvSpPr>
        <p:spPr>
          <a:xfrm>
            <a:off x="2060054" y="251905"/>
            <a:ext cx="3618298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项目组进度汇报</a:t>
            </a:r>
            <a:r>
              <a:rPr lang="en-US" altLang="zh-CN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39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F9ADC9-67B1-4FE9-B1AE-9A3F6206E6B7}"/>
              </a:ext>
            </a:extLst>
          </p:cNvPr>
          <p:cNvSpPr/>
          <p:nvPr/>
        </p:nvSpPr>
        <p:spPr>
          <a:xfrm>
            <a:off x="5965901" y="4803204"/>
            <a:ext cx="89051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B003DC61-8263-4D38-B314-B150A0DB5246}" type="datetime1">
              <a:rPr lang="zh-CN" altLang="en-US" sz="105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2021/3/24</a:t>
            </a:fld>
            <a:endParaRPr lang="zh-CN" altLang="en-US" sz="105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4A02931-BFEF-A441-A03E-684A555B09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313329"/>
              </p:ext>
            </p:extLst>
          </p:nvPr>
        </p:nvGraphicFramePr>
        <p:xfrm>
          <a:off x="178854" y="1418828"/>
          <a:ext cx="6500291" cy="3270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5" imgW="7665643" imgH="3855829" progId="Excel.Sheet.12">
                  <p:embed/>
                </p:oleObj>
              </mc:Choice>
              <mc:Fallback>
                <p:oleObj name="Worksheet" r:id="rId5" imgW="7665643" imgH="3855829" progId="Excel.Sheet.12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EEAD4D2B-06D1-214D-B7CA-DB069E5755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854" y="1418828"/>
                        <a:ext cx="6500291" cy="3270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1">
            <a:extLst>
              <a:ext uri="{FF2B5EF4-FFF2-40B4-BE49-F238E27FC236}">
                <a16:creationId xmlns:a16="http://schemas.microsoft.com/office/drawing/2014/main" id="{978D2DD5-780A-4018-B395-C512C1E2014F}"/>
              </a:ext>
            </a:extLst>
          </p:cNvPr>
          <p:cNvSpPr txBox="1">
            <a:spLocks/>
          </p:cNvSpPr>
          <p:nvPr/>
        </p:nvSpPr>
        <p:spPr>
          <a:xfrm>
            <a:off x="252563" y="713442"/>
            <a:ext cx="1872208" cy="4459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工时汇总</a:t>
            </a:r>
          </a:p>
        </p:txBody>
      </p:sp>
    </p:spTree>
    <p:extLst>
      <p:ext uri="{BB962C8B-B14F-4D97-AF65-F5344CB8AC3E}">
        <p14:creationId xmlns:p14="http://schemas.microsoft.com/office/powerpoint/2010/main" val="341899905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08C00"/>
      </a:accent1>
      <a:accent2>
        <a:srgbClr val="FBCA6E"/>
      </a:accent2>
      <a:accent3>
        <a:srgbClr val="EA6441"/>
      </a:accent3>
      <a:accent4>
        <a:srgbClr val="6D6E72"/>
      </a:accent4>
      <a:accent5>
        <a:srgbClr val="00CC99"/>
      </a:accent5>
      <a:accent6>
        <a:srgbClr val="918CD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</TotalTime>
  <Words>202</Words>
  <Application>Microsoft Office PowerPoint</Application>
  <PresentationFormat>自定义</PresentationFormat>
  <Paragraphs>65</Paragraphs>
  <Slides>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Adobe Caslon Pro Bold</vt:lpstr>
      <vt:lpstr>等线</vt:lpstr>
      <vt:lpstr>宋体</vt:lpstr>
      <vt:lpstr>微软雅黑</vt:lpstr>
      <vt:lpstr>Arial</vt:lpstr>
      <vt:lpstr>Calibri</vt:lpstr>
      <vt:lpstr>自定义设计方案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lu guohang</cp:lastModifiedBy>
  <cp:revision>91</cp:revision>
  <dcterms:created xsi:type="dcterms:W3CDTF">2016-03-21T01:49:10Z</dcterms:created>
  <dcterms:modified xsi:type="dcterms:W3CDTF">2021-03-23T16:18:52Z</dcterms:modified>
</cp:coreProperties>
</file>