
<file path=[Content_Types].xml><?xml version="1.0" encoding="utf-8"?>
<Types xmlns="http://schemas.openxmlformats.org/package/2006/content-types">
  <Default Extension="bin" ContentType="image/png"/>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0.bin" ContentType="image/jpeg"/>
  <Override PartName="/ppt/media/image22.bin" ContentType="image/jpeg"/>
  <Override PartName="/ppt/media/image24.bin" ContentType="image/jpeg"/>
  <Override PartName="/ppt/media/image26.bin" ContentType="image/jpeg"/>
  <Override PartName="/ppt/media/image38.bin" ContentType="image/jpeg"/>
  <Override PartName="/ppt/media/image40.bin" ContentType="image/jpeg"/>
  <Override PartName="/ppt/media/image41.bin" ContentType="image/jpeg"/>
  <Override PartName="/docProps/core.xml" ContentType="application/vnd.openxmlformats-package.core-properties+xml"/>
  <Override PartName="/docProps/app.xml" ContentType="application/vnd.openxmlformats-officedocument.extended-properties+xml"/>
  <Override PartName="/ppt/media/image151.bin" ContentType="image/svg+xml"/>
  <Override PartName="/ppt/media/image277.bin" ContentType="image/svg+xml"/>
  <Override PartName="/ppt/media/image280.bin" ContentType="image/svg+xml"/>
  <Override PartName="/ppt/media/image283.bin" ContentType="image/svg+xml"/>
  <Override PartName="/ppt/media/image286.bin" ContentType="image/sv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sldIdLst>
    <p:sldId id="301" r:id="rId2"/>
    <p:sldId id="310" r:id="rId3"/>
    <p:sldId id="319" r:id="rId4"/>
    <p:sldId id="339" r:id="rId5"/>
    <p:sldId id="371" r:id="rId6"/>
    <p:sldId id="398" r:id="rId7"/>
    <p:sldId id="454" r:id="rId8"/>
    <p:sldId id="1116" r:id="rId9"/>
    <p:sldId id="477" r:id="rId10"/>
    <p:sldId id="484" r:id="rId11"/>
    <p:sldId id="492" r:id="rId12"/>
    <p:sldId id="500" r:id="rId13"/>
    <p:sldId id="508" r:id="rId14"/>
    <p:sldId id="516" r:id="rId15"/>
    <p:sldId id="524" r:id="rId16"/>
    <p:sldId id="532" r:id="rId17"/>
    <p:sldId id="540" r:id="rId18"/>
    <p:sldId id="548" r:id="rId19"/>
    <p:sldId id="555" r:id="rId20"/>
    <p:sldId id="622" r:id="rId21"/>
    <p:sldId id="641" r:id="rId22"/>
    <p:sldId id="678" r:id="rId23"/>
    <p:sldId id="705" r:id="rId24"/>
    <p:sldId id="754" r:id="rId25"/>
    <p:sldId id="771" r:id="rId26"/>
    <p:sldId id="793" r:id="rId27"/>
    <p:sldId id="824" r:id="rId28"/>
    <p:sldId id="843" r:id="rId29"/>
    <p:sldId id="862" r:id="rId30"/>
    <p:sldId id="889" r:id="rId31"/>
    <p:sldId id="931" r:id="rId32"/>
    <p:sldId id="954" r:id="rId33"/>
    <p:sldId id="994" r:id="rId34"/>
    <p:sldId id="1021" r:id="rId35"/>
    <p:sldId id="1113" r:id="rId36"/>
    <p:sldId id="1028" r:id="rId37"/>
    <p:sldId id="1036" r:id="rId38"/>
    <p:sldId id="1044" r:id="rId39"/>
    <p:sldId id="1052" r:id="rId40"/>
    <p:sldId id="1060" r:id="rId41"/>
    <p:sldId id="1068" r:id="rId42"/>
    <p:sldId id="1075" r:id="rId43"/>
    <p:sldId id="1112" r:id="rId44"/>
    <p:sldId id="1114" r:id="rId45"/>
    <p:sldId id="1115" r:id="rId46"/>
  </p:sldIdLst>
  <p:sldSz cx="18288000" cy="10287000"/>
  <p:notesSz cx="18288000" cy="10287000"/>
  <p:embeddedFontLst>
    <p:embeddedFont>
      <p:font typeface="Montserrat" panose="00000500000000000000" pitchFamily="2" charset="0"/>
      <p:regular r:id="rId47"/>
      <p:bold r:id="rId48"/>
      <p:italic r:id="rId49"/>
      <p:boldItalic r:id="rId50"/>
    </p:embeddedFont>
    <p:embeddedFont>
      <p:font typeface="Montserrat Medium" panose="00000600000000000000" pitchFamily="2" charset="0"/>
      <p:regular r:id="rId51"/>
      <p:italic r:id="rId52"/>
    </p:embeddedFont>
    <p:embeddedFont>
      <p:font typeface="Montserrat SemiBold" panose="00000700000000000000" pitchFamily="2" charset="0"/>
      <p:regular r:id="rId53"/>
      <p:bold r:id="rId54"/>
      <p:boldItalic r:id="rId5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5" d="100"/>
          <a:sy n="55" d="100"/>
        </p:scale>
        <p:origin x="6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53475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33315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4276995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8CEAE-9ACF-4870-96B2-2FDD755B4008}"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13859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8CEAE-9ACF-4870-96B2-2FDD755B4008}"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889559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B8CEAE-9ACF-4870-96B2-2FDD755B4008}"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363965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B8CEAE-9ACF-4870-96B2-2FDD755B4008}"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781391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B8CEAE-9ACF-4870-96B2-2FDD755B4008}"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132081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B8CEAE-9ACF-4870-96B2-2FDD755B4008}" type="datetimeFigureOut">
              <a:rPr lang="en-IN" smtClean="0"/>
              <a:t>17-12-2024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706754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8CEAE-9ACF-4870-96B2-2FDD755B4008}"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47094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B8CEAE-9ACF-4870-96B2-2FDD755B4008}"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14AC96-115D-4CF4-9B0B-0F2A89887B52}" type="slidenum">
              <a:rPr lang="en-IN" smtClean="0"/>
              <a:t>‹#›</a:t>
            </a:fld>
            <a:endParaRPr lang="en-IN"/>
          </a:p>
        </p:txBody>
      </p:sp>
    </p:spTree>
    <p:extLst>
      <p:ext uri="{BB962C8B-B14F-4D97-AF65-F5344CB8AC3E}">
        <p14:creationId xmlns:p14="http://schemas.microsoft.com/office/powerpoint/2010/main" val="26888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8CEAE-9ACF-4870-96B2-2FDD755B4008}" type="datetimeFigureOut">
              <a:rPr lang="en-IN" smtClean="0"/>
              <a:t>17-12-2024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4AC96-115D-4CF4-9B0B-0F2A89887B52}" type="slidenum">
              <a:rPr lang="en-IN" smtClean="0"/>
              <a:t>‹#›</a:t>
            </a:fld>
            <a:endParaRPr lang="en-IN"/>
          </a:p>
        </p:txBody>
      </p:sp>
    </p:spTree>
    <p:extLst>
      <p:ext uri="{BB962C8B-B14F-4D97-AF65-F5344CB8AC3E}">
        <p14:creationId xmlns:p14="http://schemas.microsoft.com/office/powerpoint/2010/main" val="3778084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1.bin"/><Relationship Id="rId1" Type="http://schemas.openxmlformats.org/officeDocument/2006/relationships/slideLayout" Target="../slideLayouts/slideLayout7.xml"/><Relationship Id="rId4" Type="http://schemas.openxmlformats.org/officeDocument/2006/relationships/image" Target="../media/image3.bin"/></Relationships>
</file>

<file path=ppt/slides/_rels/slide10.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11.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12.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13.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14.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15.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16.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17.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18.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19.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14.bin"/><Relationship Id="rId343" Type="http://schemas.openxmlformats.org/officeDocument/2006/relationships/image" Target="../media/image151.bin"/><Relationship Id="rId5" Type="http://schemas.openxmlformats.org/officeDocument/2006/relationships/image" Target="../media/image32.bin"/><Relationship Id="rId4" Type="http://schemas.openxmlformats.org/officeDocument/2006/relationships/image" Target="../media/image31.bin"/></Relationships>
</file>

<file path=ppt/slides/_rels/slide2.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1.bin"/><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bin"/></Relationships>
</file>

<file path=ppt/slides/_rels/slide20.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3.bin"/></Relationships>
</file>

<file path=ppt/slides/_rels/slide21.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14.bin"/><Relationship Id="rId5" Type="http://schemas.openxmlformats.org/officeDocument/2006/relationships/image" Target="../media/image13.bin"/><Relationship Id="rId4" Type="http://schemas.openxmlformats.org/officeDocument/2006/relationships/image" Target="../media/image34.bin"/></Relationships>
</file>

<file path=ppt/slides/_rels/slide22.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5.bin"/></Relationships>
</file>

<file path=ppt/slides/_rels/slide23.xml.rels><?xml version="1.0" encoding="UTF-8" standalone="yes"?>
<Relationships xmlns="http://schemas.openxmlformats.org/package/2006/relationships"><Relationship Id="rId3" Type="http://schemas.openxmlformats.org/officeDocument/2006/relationships/image" Target="../media/image11.bin"/><Relationship Id="rId7" Type="http://schemas.openxmlformats.org/officeDocument/2006/relationships/image" Target="../media/image14.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13.bin"/><Relationship Id="rId5" Type="http://schemas.openxmlformats.org/officeDocument/2006/relationships/image" Target="../media/image17.bin"/><Relationship Id="rId4" Type="http://schemas.openxmlformats.org/officeDocument/2006/relationships/image" Target="../media/image34.bin"/></Relationships>
</file>

<file path=ppt/slides/_rels/slide24.xml.rels><?xml version="1.0" encoding="UTF-8" standalone="yes"?>
<Relationships xmlns="http://schemas.openxmlformats.org/package/2006/relationships"><Relationship Id="rId3" Type="http://schemas.openxmlformats.org/officeDocument/2006/relationships/image" Target="../media/image36.bin"/><Relationship Id="rId2" Type="http://schemas.openxmlformats.org/officeDocument/2006/relationships/image" Target="../media/image5.bin"/><Relationship Id="rId1" Type="http://schemas.openxmlformats.org/officeDocument/2006/relationships/slideLayout" Target="../slideLayouts/slideLayout7.xml"/><Relationship Id="rId5" Type="http://schemas.openxmlformats.org/officeDocument/2006/relationships/image" Target="../media/image37.bin"/><Relationship Id="rId4" Type="http://schemas.openxmlformats.org/officeDocument/2006/relationships/image" Target="../media/image33.bin"/></Relationships>
</file>

<file path=ppt/slides/_rels/slide25.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3.bin"/></Relationships>
</file>

<file path=ppt/slides/_rels/slide26.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17.bin"/></Relationships>
</file>

<file path=ppt/slides/_rels/slide27.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3.bin"/></Relationships>
</file>

<file path=ppt/slides/_rels/slide28.xml.rels><?xml version="1.0" encoding="UTF-8" standalone="yes"?>
<Relationships xmlns="http://schemas.openxmlformats.org/package/2006/relationships"><Relationship Id="rId3" Type="http://schemas.openxmlformats.org/officeDocument/2006/relationships/image" Target="../media/image11.bin"/><Relationship Id="rId7" Type="http://schemas.openxmlformats.org/officeDocument/2006/relationships/image" Target="../media/image41.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40.bin"/><Relationship Id="rId5" Type="http://schemas.openxmlformats.org/officeDocument/2006/relationships/image" Target="../media/image39.bin"/><Relationship Id="rId4" Type="http://schemas.openxmlformats.org/officeDocument/2006/relationships/image" Target="../media/image38.bin"/></Relationships>
</file>

<file path=ppt/slides/_rels/slide29.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5.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9.bin"/><Relationship Id="rId5" Type="http://schemas.openxmlformats.org/officeDocument/2006/relationships/image" Target="../media/image8.bin"/><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image" Target="../media/image11.bin"/><Relationship Id="rId7" Type="http://schemas.openxmlformats.org/officeDocument/2006/relationships/image" Target="../media/image14.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13.bin"/><Relationship Id="rId5" Type="http://schemas.openxmlformats.org/officeDocument/2006/relationships/image" Target="../media/image17.bin"/><Relationship Id="rId4" Type="http://schemas.openxmlformats.org/officeDocument/2006/relationships/image" Target="../media/image34.bin"/></Relationships>
</file>

<file path=ppt/slides/_rels/slide31.xml.rels><?xml version="1.0" encoding="UTF-8" standalone="yes"?>
<Relationships xmlns="http://schemas.openxmlformats.org/package/2006/relationships"><Relationship Id="rId633" Type="http://schemas.openxmlformats.org/officeDocument/2006/relationships/image" Target="../media/image286.bin"/><Relationship Id="rId3" Type="http://schemas.openxmlformats.org/officeDocument/2006/relationships/image" Target="../media/image11.bin"/><Relationship Id="rId629" Type="http://schemas.openxmlformats.org/officeDocument/2006/relationships/image" Target="../media/image46.bin"/><Relationship Id="rId624" Type="http://schemas.openxmlformats.org/officeDocument/2006/relationships/image" Target="../media/image45.bin"/><Relationship Id="rId2" Type="http://schemas.openxmlformats.org/officeDocument/2006/relationships/image" Target="../media/image5.bin"/><Relationship Id="rId628" Type="http://schemas.openxmlformats.org/officeDocument/2006/relationships/image" Target="../media/image283.bin"/><Relationship Id="rId1" Type="http://schemas.openxmlformats.org/officeDocument/2006/relationships/slideLayout" Target="../slideLayouts/slideLayout7.xml"/><Relationship Id="rId619" Type="http://schemas.openxmlformats.org/officeDocument/2006/relationships/image" Target="../media/image44.bin"/><Relationship Id="rId623" Type="http://schemas.openxmlformats.org/officeDocument/2006/relationships/image" Target="../media/image280.bin"/><Relationship Id="rId5" Type="http://schemas.openxmlformats.org/officeDocument/2006/relationships/image" Target="../media/image43.bin"/><Relationship Id="rId618" Type="http://schemas.openxmlformats.org/officeDocument/2006/relationships/image" Target="../media/image277.bin"/><Relationship Id="rId4" Type="http://schemas.openxmlformats.org/officeDocument/2006/relationships/image" Target="../media/image42.bin"/></Relationships>
</file>

<file path=ppt/slides/_rels/slide32.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3.bin"/></Relationships>
</file>

<file path=ppt/slides/_rels/slide33.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15.bin"/></Relationships>
</file>

<file path=ppt/slides/_rels/slide34.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37.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38.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39.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4.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14.bin"/><Relationship Id="rId5" Type="http://schemas.openxmlformats.org/officeDocument/2006/relationships/image" Target="../media/image13.bin"/><Relationship Id="rId4" Type="http://schemas.openxmlformats.org/officeDocument/2006/relationships/image" Target="../media/image12.bin"/></Relationships>
</file>

<file path=ppt/slides/_rels/slide40.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41.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_rels/slide42.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14.bin"/><Relationship Id="rId5" Type="http://schemas.openxmlformats.org/officeDocument/2006/relationships/image" Target="../media/image49.bin"/><Relationship Id="rId4" Type="http://schemas.openxmlformats.org/officeDocument/2006/relationships/image" Target="../media/image48.bin"/></Relationships>
</file>

<file path=ppt/slides/_rels/slide43.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5" Type="http://schemas.openxmlformats.org/officeDocument/2006/relationships/image" Target="../media/image14.bin"/><Relationship Id="rId4" Type="http://schemas.openxmlformats.org/officeDocument/2006/relationships/image" Target="../media/image28.bin"/></Relationships>
</file>

<file path=ppt/slides/_rels/slide44.xml.rels><?xml version="1.0" encoding="UTF-8" standalone="yes"?>
<Relationships xmlns="http://schemas.openxmlformats.org/package/2006/relationships"><Relationship Id="rId3" Type="http://schemas.openxmlformats.org/officeDocument/2006/relationships/image" Target="../media/image28.bin"/><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15.bin"/></Relationships>
</file>

<file path=ppt/slides/_rels/slide6.xml.rels><?xml version="1.0" encoding="UTF-8" standalone="yes"?>
<Relationships xmlns="http://schemas.openxmlformats.org/package/2006/relationships"><Relationship Id="rId3" Type="http://schemas.openxmlformats.org/officeDocument/2006/relationships/image" Target="../media/image11.bin"/><Relationship Id="rId7" Type="http://schemas.openxmlformats.org/officeDocument/2006/relationships/image" Target="../media/image14.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18.bin"/><Relationship Id="rId5" Type="http://schemas.openxmlformats.org/officeDocument/2006/relationships/image" Target="../media/image17.bin"/><Relationship Id="rId4" Type="http://schemas.openxmlformats.org/officeDocument/2006/relationships/image" Target="../media/image16.bin"/></Relationships>
</file>

<file path=ppt/slides/_rels/slide7.xml.rels><?xml version="1.0" encoding="UTF-8" standalone="yes"?>
<Relationships xmlns="http://schemas.openxmlformats.org/package/2006/relationships"><Relationship Id="rId8" Type="http://schemas.openxmlformats.org/officeDocument/2006/relationships/image" Target="../media/image23.bin"/><Relationship Id="rId3" Type="http://schemas.openxmlformats.org/officeDocument/2006/relationships/image" Target="../media/image11.bin"/><Relationship Id="rId7" Type="http://schemas.openxmlformats.org/officeDocument/2006/relationships/image" Target="../media/image22.bin"/><Relationship Id="rId2" Type="http://schemas.openxmlformats.org/officeDocument/2006/relationships/image" Target="../media/image5.bin"/><Relationship Id="rId1" Type="http://schemas.openxmlformats.org/officeDocument/2006/relationships/slideLayout" Target="../slideLayouts/slideLayout7.xml"/><Relationship Id="rId6" Type="http://schemas.openxmlformats.org/officeDocument/2006/relationships/image" Target="../media/image21.bin"/><Relationship Id="rId11" Type="http://schemas.openxmlformats.org/officeDocument/2006/relationships/image" Target="../media/image26.bin"/><Relationship Id="rId5" Type="http://schemas.openxmlformats.org/officeDocument/2006/relationships/image" Target="../media/image20.bin"/><Relationship Id="rId10" Type="http://schemas.openxmlformats.org/officeDocument/2006/relationships/image" Target="../media/image25.bin"/><Relationship Id="rId4" Type="http://schemas.openxmlformats.org/officeDocument/2006/relationships/image" Target="../media/image19.bin"/><Relationship Id="rId9" Type="http://schemas.openxmlformats.org/officeDocument/2006/relationships/image" Target="../media/image24.bin"/></Relationships>
</file>

<file path=ppt/slides/_rels/slide8.xml.rels><?xml version="1.0" encoding="UTF-8" standalone="yes"?>
<Relationships xmlns="http://schemas.openxmlformats.org/package/2006/relationships"><Relationship Id="rId3" Type="http://schemas.openxmlformats.org/officeDocument/2006/relationships/image" Target="../media/image28.bin"/><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5.bin"/><Relationship Id="rId1" Type="http://schemas.openxmlformats.org/officeDocument/2006/relationships/slideLayout" Target="../slideLayouts/slideLayout7.xml"/><Relationship Id="rId4" Type="http://schemas.openxmlformats.org/officeDocument/2006/relationships/image" Target="../media/image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0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4752975" y="0"/>
            <a:ext cx="3676650" cy="4228803"/>
          </a:xfrm>
          <a:prstGeom prst="rect">
            <a:avLst/>
          </a:prstGeom>
        </p:spPr>
      </p:pic>
      <p:pic>
        <p:nvPicPr>
          <p:cNvPr id="30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8524875"/>
            <a:ext cx="16764000" cy="9525"/>
          </a:xfrm>
          <a:prstGeom prst="rect">
            <a:avLst/>
          </a:prstGeom>
        </p:spPr>
      </p:pic>
      <p:sp>
        <p:nvSpPr>
          <p:cNvPr id="305" name="Awesome Presentation Title-0">
            <a:extLst>
              <a:ext uri="{FF2B5EF4-FFF2-40B4-BE49-F238E27FC236}">
                <a16:creationId xmlns:a16="http://schemas.microsoft.com/office/drawing/2014/main" id="{111B4A49-B930-4A89-A1CD-6CA2B3D95AED}"/>
              </a:ext>
            </a:extLst>
          </p:cNvPr>
          <p:cNvSpPr txBox="1"/>
          <p:nvPr/>
        </p:nvSpPr>
        <p:spPr>
          <a:xfrm>
            <a:off x="1537855" y="3836182"/>
            <a:ext cx="14976763" cy="1090042"/>
          </a:xfrm>
          <a:prstGeom prst="rect">
            <a:avLst/>
          </a:prstGeom>
          <a:noFill/>
        </p:spPr>
        <p:txBody>
          <a:bodyPr vertOverflow="clip" horzOverflow="clip" wrap="square" lIns="0" tIns="0" rIns="0" bIns="0" rtlCol="0" anchor="t">
            <a:spAutoFit/>
          </a:bodyPr>
          <a:lstStyle/>
          <a:p>
            <a:pPr algn="ctr">
              <a:lnSpc>
                <a:spcPts val="8496"/>
              </a:lnSpc>
            </a:pPr>
            <a:r>
              <a:rPr lang="en-US" sz="7200" b="1" spc="-180" dirty="0" err="1">
                <a:solidFill>
                  <a:srgbClr val="FEFEFE">
                    <a:alpha val="100000"/>
                  </a:srgbClr>
                </a:solidFill>
                <a:latin typeface="Montserrat" panose="00000700000000000000" pitchFamily="2" charset="0"/>
              </a:rPr>
              <a:t>Lexius</a:t>
            </a:r>
            <a:endParaRPr lang="en-US" sz="7200" b="1" spc="-180" dirty="0">
              <a:solidFill>
                <a:srgbClr val="FEFEFE">
                  <a:alpha val="100000"/>
                </a:srgbClr>
              </a:solidFill>
              <a:latin typeface="Montserrat" panose="00000700000000000000" pitchFamily="2" charset="0"/>
            </a:endParaRPr>
          </a:p>
        </p:txBody>
      </p:sp>
      <p:sp>
        <p:nvSpPr>
          <p:cNvPr id="308" name="Presenter Name-448">
            <a:extLst>
              <a:ext uri="{FF2B5EF4-FFF2-40B4-BE49-F238E27FC236}">
                <a16:creationId xmlns:a16="http://schemas.microsoft.com/office/drawing/2014/main" id="{111B4A49-B930-4A89-A1CD-6CA2B3D95AED}"/>
              </a:ext>
            </a:extLst>
          </p:cNvPr>
          <p:cNvSpPr txBox="1"/>
          <p:nvPr/>
        </p:nvSpPr>
        <p:spPr>
          <a:xfrm>
            <a:off x="12877800" y="8886825"/>
            <a:ext cx="4681538" cy="431785"/>
          </a:xfrm>
          <a:prstGeom prst="rect">
            <a:avLst/>
          </a:prstGeom>
          <a:noFill/>
        </p:spPr>
        <p:txBody>
          <a:bodyPr vertOverflow="clip" horzOverflow="clip" wrap="square" lIns="0" tIns="0" rIns="0" bIns="0" rtlCol="0" anchor="t">
            <a:spAutoFit/>
          </a:bodyPr>
          <a:lstStyle/>
          <a:p>
            <a:pPr algn="r">
              <a:lnSpc>
                <a:spcPts val="3591"/>
              </a:lnSpc>
            </a:pPr>
            <a:r>
              <a:rPr lang="en-US" sz="2700" b="1" spc="-54" dirty="0">
                <a:solidFill>
                  <a:srgbClr val="FEFEFE">
                    <a:alpha val="100000"/>
                  </a:srgbClr>
                </a:solidFill>
                <a:latin typeface="Montserrat" panose="00000700000000000000" pitchFamily="2" charset="0"/>
              </a:rPr>
              <a:t>By: Anmol Shukla</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1500"/>
                                        <p:tgtEl>
                                          <p:spTgt spid="303"/>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304"/>
                                        </p:tgtEl>
                                        <p:attrNameLst>
                                          <p:attrName>style.visibility</p:attrName>
                                        </p:attrNameLst>
                                      </p:cBhvr>
                                      <p:to>
                                        <p:strVal val="visible"/>
                                      </p:to>
                                    </p:set>
                                    <p:animEffect transition="in" filter="fade">
                                      <p:cBhvr>
                                        <p:cTn id="10" dur="1500"/>
                                        <p:tgtEl>
                                          <p:spTgt spid="304"/>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305"/>
                                        </p:tgtEl>
                                        <p:attrNameLst>
                                          <p:attrName>style.visibility</p:attrName>
                                        </p:attrNameLst>
                                      </p:cBhvr>
                                      <p:to>
                                        <p:strVal val="visible"/>
                                      </p:to>
                                    </p:set>
                                    <p:animEffect transition="in" filter="fade">
                                      <p:cBhvr>
                                        <p:cTn id="13" dur="1500"/>
                                        <p:tgtEl>
                                          <p:spTgt spid="305"/>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308"/>
                                        </p:tgtEl>
                                        <p:attrNameLst>
                                          <p:attrName>style.visibility</p:attrName>
                                        </p:attrNameLst>
                                      </p:cBhvr>
                                      <p:to>
                                        <p:strVal val="visible"/>
                                      </p:to>
                                    </p:set>
                                    <p:animEffect transition="in" filter="fade">
                                      <p:cBhvr>
                                        <p:cTn id="16" dur="1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4" grpId="0"/>
      <p:bldP spid="305" grpId="0"/>
      <p:bldP spid="30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48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487" name="Type a Headline-2">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Fast Search &amp; Retrieval</a:t>
            </a:r>
          </a:p>
        </p:txBody>
      </p:sp>
      <p:sp>
        <p:nvSpPr>
          <p:cNvPr id="488" name="A brief explanation about the headline-2">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Integrates Elasticsearch for rapid access to legal documents, ensuring users receive timely information.</a:t>
            </a:r>
          </a:p>
        </p:txBody>
      </p:sp>
      <p:pic>
        <p:nvPicPr>
          <p:cNvPr id="48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49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486"/>
                                        </p:tgtEl>
                                        <p:attrNameLst>
                                          <p:attrName>style.visibility</p:attrName>
                                        </p:attrNameLst>
                                      </p:cBhvr>
                                      <p:to>
                                        <p:strVal val="visible"/>
                                      </p:to>
                                    </p:set>
                                    <p:animEffect transition="in" filter="fade">
                                      <p:cBhvr>
                                        <p:cTn id="7" dur="1500"/>
                                        <p:tgtEl>
                                          <p:spTgt spid="486"/>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487"/>
                                        </p:tgtEl>
                                        <p:attrNameLst>
                                          <p:attrName>style.visibility</p:attrName>
                                        </p:attrNameLst>
                                      </p:cBhvr>
                                      <p:to>
                                        <p:strVal val="visible"/>
                                      </p:to>
                                    </p:set>
                                    <p:animEffect transition="in" filter="fade">
                                      <p:cBhvr>
                                        <p:cTn id="10" dur="1500"/>
                                        <p:tgtEl>
                                          <p:spTgt spid="487"/>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488"/>
                                        </p:tgtEl>
                                        <p:attrNameLst>
                                          <p:attrName>style.visibility</p:attrName>
                                        </p:attrNameLst>
                                      </p:cBhvr>
                                      <p:to>
                                        <p:strVal val="visible"/>
                                      </p:to>
                                    </p:set>
                                    <p:animEffect transition="in" filter="fade">
                                      <p:cBhvr>
                                        <p:cTn id="13" dur="1500"/>
                                        <p:tgtEl>
                                          <p:spTgt spid="488"/>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489"/>
                                        </p:tgtEl>
                                        <p:attrNameLst>
                                          <p:attrName>style.visibility</p:attrName>
                                        </p:attrNameLst>
                                      </p:cBhvr>
                                      <p:to>
                                        <p:strVal val="visible"/>
                                      </p:to>
                                    </p:set>
                                    <p:animEffect transition="in" filter="fade">
                                      <p:cBhvr>
                                        <p:cTn id="16" dur="1500"/>
                                        <p:tgtEl>
                                          <p:spTgt spid="489"/>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490"/>
                                        </p:tgtEl>
                                        <p:attrNameLst>
                                          <p:attrName>style.visibility</p:attrName>
                                        </p:attrNameLst>
                                      </p:cBhvr>
                                      <p:to>
                                        <p:strVal val="visible"/>
                                      </p:to>
                                    </p:set>
                                    <p:animEffect transition="in" filter="fade">
                                      <p:cBhvr>
                                        <p:cTn id="19" dur="15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 grpId="0"/>
      <p:bldP spid="487" grpId="0"/>
      <p:bldP spid="488" grpId="0"/>
      <p:bldP spid="489" grpId="0"/>
      <p:bldP spid="4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49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495" name="Type a Headline-3">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Cross-Platform Integration</a:t>
            </a:r>
          </a:p>
        </p:txBody>
      </p:sp>
      <p:sp>
        <p:nvSpPr>
          <p:cNvPr id="496" name="A brief explanation about the headline-3">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Enables seamless synchronization between the web and Android applications, providing users with flexibility and convenience.</a:t>
            </a:r>
          </a:p>
        </p:txBody>
      </p:sp>
      <p:pic>
        <p:nvPicPr>
          <p:cNvPr id="49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49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494"/>
                                        </p:tgtEl>
                                        <p:attrNameLst>
                                          <p:attrName>style.visibility</p:attrName>
                                        </p:attrNameLst>
                                      </p:cBhvr>
                                      <p:to>
                                        <p:strVal val="visible"/>
                                      </p:to>
                                    </p:set>
                                    <p:animEffect transition="in" filter="fade">
                                      <p:cBhvr>
                                        <p:cTn id="7" dur="1500"/>
                                        <p:tgtEl>
                                          <p:spTgt spid="494"/>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495"/>
                                        </p:tgtEl>
                                        <p:attrNameLst>
                                          <p:attrName>style.visibility</p:attrName>
                                        </p:attrNameLst>
                                      </p:cBhvr>
                                      <p:to>
                                        <p:strVal val="visible"/>
                                      </p:to>
                                    </p:set>
                                    <p:animEffect transition="in" filter="fade">
                                      <p:cBhvr>
                                        <p:cTn id="10" dur="1500"/>
                                        <p:tgtEl>
                                          <p:spTgt spid="495"/>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496"/>
                                        </p:tgtEl>
                                        <p:attrNameLst>
                                          <p:attrName>style.visibility</p:attrName>
                                        </p:attrNameLst>
                                      </p:cBhvr>
                                      <p:to>
                                        <p:strVal val="visible"/>
                                      </p:to>
                                    </p:set>
                                    <p:animEffect transition="in" filter="fade">
                                      <p:cBhvr>
                                        <p:cTn id="13" dur="1500"/>
                                        <p:tgtEl>
                                          <p:spTgt spid="496"/>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497"/>
                                        </p:tgtEl>
                                        <p:attrNameLst>
                                          <p:attrName>style.visibility</p:attrName>
                                        </p:attrNameLst>
                                      </p:cBhvr>
                                      <p:to>
                                        <p:strVal val="visible"/>
                                      </p:to>
                                    </p:set>
                                    <p:animEffect transition="in" filter="fade">
                                      <p:cBhvr>
                                        <p:cTn id="16" dur="1500"/>
                                        <p:tgtEl>
                                          <p:spTgt spid="497"/>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498"/>
                                        </p:tgtEl>
                                        <p:attrNameLst>
                                          <p:attrName>style.visibility</p:attrName>
                                        </p:attrNameLst>
                                      </p:cBhvr>
                                      <p:to>
                                        <p:strVal val="visible"/>
                                      </p:to>
                                    </p:set>
                                    <p:animEffect transition="in" filter="fade">
                                      <p:cBhvr>
                                        <p:cTn id="19" dur="1500"/>
                                        <p:tgtEl>
                                          <p:spTgt spid="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 grpId="0"/>
      <p:bldP spid="495" grpId="0"/>
      <p:bldP spid="496" grpId="0"/>
      <p:bldP spid="497" grpId="0"/>
      <p:bldP spid="4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0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503" name="Type a Headline-4">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Offline Access (Android)</a:t>
            </a:r>
          </a:p>
        </p:txBody>
      </p:sp>
      <p:sp>
        <p:nvSpPr>
          <p:cNvPr id="504" name="A brief explanation about the headline-4">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Offers the ability to save essential legal content for offline use, ensuring access even without internet connectivity.</a:t>
            </a:r>
          </a:p>
        </p:txBody>
      </p:sp>
      <p:pic>
        <p:nvPicPr>
          <p:cNvPr id="50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50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502"/>
                                        </p:tgtEl>
                                        <p:attrNameLst>
                                          <p:attrName>style.visibility</p:attrName>
                                        </p:attrNameLst>
                                      </p:cBhvr>
                                      <p:to>
                                        <p:strVal val="visible"/>
                                      </p:to>
                                    </p:set>
                                    <p:animEffect transition="in" filter="fade">
                                      <p:cBhvr>
                                        <p:cTn id="7" dur="1500"/>
                                        <p:tgtEl>
                                          <p:spTgt spid="502"/>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503"/>
                                        </p:tgtEl>
                                        <p:attrNameLst>
                                          <p:attrName>style.visibility</p:attrName>
                                        </p:attrNameLst>
                                      </p:cBhvr>
                                      <p:to>
                                        <p:strVal val="visible"/>
                                      </p:to>
                                    </p:set>
                                    <p:animEffect transition="in" filter="fade">
                                      <p:cBhvr>
                                        <p:cTn id="10" dur="1500"/>
                                        <p:tgtEl>
                                          <p:spTgt spid="503"/>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504"/>
                                        </p:tgtEl>
                                        <p:attrNameLst>
                                          <p:attrName>style.visibility</p:attrName>
                                        </p:attrNameLst>
                                      </p:cBhvr>
                                      <p:to>
                                        <p:strVal val="visible"/>
                                      </p:to>
                                    </p:set>
                                    <p:animEffect transition="in" filter="fade">
                                      <p:cBhvr>
                                        <p:cTn id="13" dur="1500"/>
                                        <p:tgtEl>
                                          <p:spTgt spid="504"/>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505"/>
                                        </p:tgtEl>
                                        <p:attrNameLst>
                                          <p:attrName>style.visibility</p:attrName>
                                        </p:attrNameLst>
                                      </p:cBhvr>
                                      <p:to>
                                        <p:strVal val="visible"/>
                                      </p:to>
                                    </p:set>
                                    <p:animEffect transition="in" filter="fade">
                                      <p:cBhvr>
                                        <p:cTn id="16" dur="1500"/>
                                        <p:tgtEl>
                                          <p:spTgt spid="505"/>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506"/>
                                        </p:tgtEl>
                                        <p:attrNameLst>
                                          <p:attrName>style.visibility</p:attrName>
                                        </p:attrNameLst>
                                      </p:cBhvr>
                                      <p:to>
                                        <p:strVal val="visible"/>
                                      </p:to>
                                    </p:set>
                                    <p:animEffect transition="in" filter="fade">
                                      <p:cBhvr>
                                        <p:cTn id="19" dur="15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 grpId="0"/>
      <p:bldP spid="503" grpId="0"/>
      <p:bldP spid="504" grpId="0"/>
      <p:bldP spid="505" grpId="0"/>
      <p:bldP spid="5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1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511" name="Type a Headline-5">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Frontend Technologies - Web</a:t>
            </a:r>
          </a:p>
        </p:txBody>
      </p:sp>
      <p:sp>
        <p:nvSpPr>
          <p:cNvPr id="512" name="A brief explanation about the headline-5">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Developed using Node.js, JavaScript, HTML, and CSS to create a responsive and interactive user interface.</a:t>
            </a:r>
          </a:p>
        </p:txBody>
      </p:sp>
      <p:pic>
        <p:nvPicPr>
          <p:cNvPr id="5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51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510"/>
                                        </p:tgtEl>
                                        <p:attrNameLst>
                                          <p:attrName>style.visibility</p:attrName>
                                        </p:attrNameLst>
                                      </p:cBhvr>
                                      <p:to>
                                        <p:strVal val="visible"/>
                                      </p:to>
                                    </p:set>
                                    <p:animEffect transition="in" filter="fade">
                                      <p:cBhvr>
                                        <p:cTn id="7" dur="1500"/>
                                        <p:tgtEl>
                                          <p:spTgt spid="510"/>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511"/>
                                        </p:tgtEl>
                                        <p:attrNameLst>
                                          <p:attrName>style.visibility</p:attrName>
                                        </p:attrNameLst>
                                      </p:cBhvr>
                                      <p:to>
                                        <p:strVal val="visible"/>
                                      </p:to>
                                    </p:set>
                                    <p:animEffect transition="in" filter="fade">
                                      <p:cBhvr>
                                        <p:cTn id="10" dur="1500"/>
                                        <p:tgtEl>
                                          <p:spTgt spid="511"/>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512"/>
                                        </p:tgtEl>
                                        <p:attrNameLst>
                                          <p:attrName>style.visibility</p:attrName>
                                        </p:attrNameLst>
                                      </p:cBhvr>
                                      <p:to>
                                        <p:strVal val="visible"/>
                                      </p:to>
                                    </p:set>
                                    <p:animEffect transition="in" filter="fade">
                                      <p:cBhvr>
                                        <p:cTn id="13" dur="1500"/>
                                        <p:tgtEl>
                                          <p:spTgt spid="512"/>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fade">
                                      <p:cBhvr>
                                        <p:cTn id="16" dur="1500"/>
                                        <p:tgtEl>
                                          <p:spTgt spid="513"/>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514"/>
                                        </p:tgtEl>
                                        <p:attrNameLst>
                                          <p:attrName>style.visibility</p:attrName>
                                        </p:attrNameLst>
                                      </p:cBhvr>
                                      <p:to>
                                        <p:strVal val="visible"/>
                                      </p:to>
                                    </p:set>
                                    <p:animEffect transition="in" filter="fade">
                                      <p:cBhvr>
                                        <p:cTn id="19" dur="15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 grpId="0"/>
      <p:bldP spid="511" grpId="0"/>
      <p:bldP spid="512" grpId="0"/>
      <p:bldP spid="513" grpId="0"/>
      <p:bldP spid="5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1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519" name="Type a Headline-6">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Frontend Technologies - Android</a:t>
            </a:r>
          </a:p>
        </p:txBody>
      </p:sp>
      <p:sp>
        <p:nvSpPr>
          <p:cNvPr id="520" name="A brief explanation about the headline-6">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Built with Kotlin to leverage modern Android development practices and enhance user experience.</a:t>
            </a:r>
          </a:p>
        </p:txBody>
      </p:sp>
      <p:pic>
        <p:nvPicPr>
          <p:cNvPr id="52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52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518"/>
                                        </p:tgtEl>
                                        <p:attrNameLst>
                                          <p:attrName>style.visibility</p:attrName>
                                        </p:attrNameLst>
                                      </p:cBhvr>
                                      <p:to>
                                        <p:strVal val="visible"/>
                                      </p:to>
                                    </p:set>
                                    <p:animEffect transition="in" filter="fade">
                                      <p:cBhvr>
                                        <p:cTn id="7" dur="1500"/>
                                        <p:tgtEl>
                                          <p:spTgt spid="518"/>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519"/>
                                        </p:tgtEl>
                                        <p:attrNameLst>
                                          <p:attrName>style.visibility</p:attrName>
                                        </p:attrNameLst>
                                      </p:cBhvr>
                                      <p:to>
                                        <p:strVal val="visible"/>
                                      </p:to>
                                    </p:set>
                                    <p:animEffect transition="in" filter="fade">
                                      <p:cBhvr>
                                        <p:cTn id="10" dur="1500"/>
                                        <p:tgtEl>
                                          <p:spTgt spid="519"/>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520"/>
                                        </p:tgtEl>
                                        <p:attrNameLst>
                                          <p:attrName>style.visibility</p:attrName>
                                        </p:attrNameLst>
                                      </p:cBhvr>
                                      <p:to>
                                        <p:strVal val="visible"/>
                                      </p:to>
                                    </p:set>
                                    <p:animEffect transition="in" filter="fade">
                                      <p:cBhvr>
                                        <p:cTn id="13" dur="1500"/>
                                        <p:tgtEl>
                                          <p:spTgt spid="520"/>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521"/>
                                        </p:tgtEl>
                                        <p:attrNameLst>
                                          <p:attrName>style.visibility</p:attrName>
                                        </p:attrNameLst>
                                      </p:cBhvr>
                                      <p:to>
                                        <p:strVal val="visible"/>
                                      </p:to>
                                    </p:set>
                                    <p:animEffect transition="in" filter="fade">
                                      <p:cBhvr>
                                        <p:cTn id="16" dur="1500"/>
                                        <p:tgtEl>
                                          <p:spTgt spid="521"/>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522"/>
                                        </p:tgtEl>
                                        <p:attrNameLst>
                                          <p:attrName>style.visibility</p:attrName>
                                        </p:attrNameLst>
                                      </p:cBhvr>
                                      <p:to>
                                        <p:strVal val="visible"/>
                                      </p:to>
                                    </p:set>
                                    <p:animEffect transition="in" filter="fade">
                                      <p:cBhvr>
                                        <p:cTn id="19" dur="1500"/>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 grpId="0"/>
      <p:bldP spid="519" grpId="0"/>
      <p:bldP spid="520" grpId="0"/>
      <p:bldP spid="521" grpId="0"/>
      <p:bldP spid="5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2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527" name="Type a Headline-7">
            <a:extLst>
              <a:ext uri="{FF2B5EF4-FFF2-40B4-BE49-F238E27FC236}">
                <a16:creationId xmlns:a16="http://schemas.microsoft.com/office/drawing/2014/main" id="{111B4A49-B930-4A89-A1CD-6CA2B3D95AED}"/>
              </a:ext>
            </a:extLst>
          </p:cNvPr>
          <p:cNvSpPr txBox="1"/>
          <p:nvPr/>
        </p:nvSpPr>
        <p:spPr>
          <a:xfrm>
            <a:off x="2743200" y="4472368"/>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Backend Framework</a:t>
            </a:r>
          </a:p>
        </p:txBody>
      </p:sp>
      <p:sp>
        <p:nvSpPr>
          <p:cNvPr id="528" name="A brief explanation about the headline-7">
            <a:extLst>
              <a:ext uri="{FF2B5EF4-FFF2-40B4-BE49-F238E27FC236}">
                <a16:creationId xmlns:a16="http://schemas.microsoft.com/office/drawing/2014/main" id="{111B4A49-B930-4A89-A1CD-6CA2B3D95AED}"/>
              </a:ext>
            </a:extLst>
          </p:cNvPr>
          <p:cNvSpPr txBox="1"/>
          <p:nvPr/>
        </p:nvSpPr>
        <p:spPr>
          <a:xfrm>
            <a:off x="2743200" y="5443918"/>
            <a:ext cx="12834938" cy="381000"/>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Employs Flask API for managing server-side logic and handling requests efficiently.</a:t>
            </a:r>
          </a:p>
        </p:txBody>
      </p:sp>
      <p:pic>
        <p:nvPicPr>
          <p:cNvPr id="52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53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1500"/>
                                        <p:tgtEl>
                                          <p:spTgt spid="526"/>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527"/>
                                        </p:tgtEl>
                                        <p:attrNameLst>
                                          <p:attrName>style.visibility</p:attrName>
                                        </p:attrNameLst>
                                      </p:cBhvr>
                                      <p:to>
                                        <p:strVal val="visible"/>
                                      </p:to>
                                    </p:set>
                                    <p:animEffect transition="in" filter="fade">
                                      <p:cBhvr>
                                        <p:cTn id="10" dur="1500"/>
                                        <p:tgtEl>
                                          <p:spTgt spid="527"/>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528"/>
                                        </p:tgtEl>
                                        <p:attrNameLst>
                                          <p:attrName>style.visibility</p:attrName>
                                        </p:attrNameLst>
                                      </p:cBhvr>
                                      <p:to>
                                        <p:strVal val="visible"/>
                                      </p:to>
                                    </p:set>
                                    <p:animEffect transition="in" filter="fade">
                                      <p:cBhvr>
                                        <p:cTn id="13" dur="1500"/>
                                        <p:tgtEl>
                                          <p:spTgt spid="528"/>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529"/>
                                        </p:tgtEl>
                                        <p:attrNameLst>
                                          <p:attrName>style.visibility</p:attrName>
                                        </p:attrNameLst>
                                      </p:cBhvr>
                                      <p:to>
                                        <p:strVal val="visible"/>
                                      </p:to>
                                    </p:set>
                                    <p:animEffect transition="in" filter="fade">
                                      <p:cBhvr>
                                        <p:cTn id="16" dur="1500"/>
                                        <p:tgtEl>
                                          <p:spTgt spid="529"/>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530"/>
                                        </p:tgtEl>
                                        <p:attrNameLst>
                                          <p:attrName>style.visibility</p:attrName>
                                        </p:attrNameLst>
                                      </p:cBhvr>
                                      <p:to>
                                        <p:strVal val="visible"/>
                                      </p:to>
                                    </p:set>
                                    <p:animEffect transition="in" filter="fade">
                                      <p:cBhvr>
                                        <p:cTn id="19" dur="1500"/>
                                        <p:tgtEl>
                                          <p:spTgt spid="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 grpId="0"/>
      <p:bldP spid="527" grpId="0"/>
      <p:bldP spid="528" grpId="0"/>
      <p:bldP spid="529" grpId="0"/>
      <p:bldP spid="5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3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535" name="Type a Headline-8">
            <a:extLst>
              <a:ext uri="{FF2B5EF4-FFF2-40B4-BE49-F238E27FC236}">
                <a16:creationId xmlns:a16="http://schemas.microsoft.com/office/drawing/2014/main" id="{111B4A49-B930-4A89-A1CD-6CA2B3D95AED}"/>
              </a:ext>
            </a:extLst>
          </p:cNvPr>
          <p:cNvSpPr txBox="1"/>
          <p:nvPr/>
        </p:nvSpPr>
        <p:spPr>
          <a:xfrm>
            <a:off x="2743200" y="4472368"/>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NLP Tools</a:t>
            </a:r>
          </a:p>
        </p:txBody>
      </p:sp>
      <p:sp>
        <p:nvSpPr>
          <p:cNvPr id="536" name="A brief explanation about the headline-8">
            <a:extLst>
              <a:ext uri="{FF2B5EF4-FFF2-40B4-BE49-F238E27FC236}">
                <a16:creationId xmlns:a16="http://schemas.microsoft.com/office/drawing/2014/main" id="{111B4A49-B930-4A89-A1CD-6CA2B3D95AED}"/>
              </a:ext>
            </a:extLst>
          </p:cNvPr>
          <p:cNvSpPr txBox="1"/>
          <p:nvPr/>
        </p:nvSpPr>
        <p:spPr>
          <a:xfrm>
            <a:off x="2743200" y="5443918"/>
            <a:ext cx="12834938" cy="381000"/>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Incorporates TensorFlow and BERT for sophisticated natural language processing capabilities.</a:t>
            </a:r>
          </a:p>
        </p:txBody>
      </p:sp>
      <p:pic>
        <p:nvPicPr>
          <p:cNvPr id="53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53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534"/>
                                        </p:tgtEl>
                                        <p:attrNameLst>
                                          <p:attrName>style.visibility</p:attrName>
                                        </p:attrNameLst>
                                      </p:cBhvr>
                                      <p:to>
                                        <p:strVal val="visible"/>
                                      </p:to>
                                    </p:set>
                                    <p:animEffect transition="in" filter="fade">
                                      <p:cBhvr>
                                        <p:cTn id="7" dur="1500"/>
                                        <p:tgtEl>
                                          <p:spTgt spid="534"/>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535"/>
                                        </p:tgtEl>
                                        <p:attrNameLst>
                                          <p:attrName>style.visibility</p:attrName>
                                        </p:attrNameLst>
                                      </p:cBhvr>
                                      <p:to>
                                        <p:strVal val="visible"/>
                                      </p:to>
                                    </p:set>
                                    <p:animEffect transition="in" filter="fade">
                                      <p:cBhvr>
                                        <p:cTn id="10" dur="1500"/>
                                        <p:tgtEl>
                                          <p:spTgt spid="535"/>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536"/>
                                        </p:tgtEl>
                                        <p:attrNameLst>
                                          <p:attrName>style.visibility</p:attrName>
                                        </p:attrNameLst>
                                      </p:cBhvr>
                                      <p:to>
                                        <p:strVal val="visible"/>
                                      </p:to>
                                    </p:set>
                                    <p:animEffect transition="in" filter="fade">
                                      <p:cBhvr>
                                        <p:cTn id="13" dur="1500"/>
                                        <p:tgtEl>
                                          <p:spTgt spid="536"/>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537"/>
                                        </p:tgtEl>
                                        <p:attrNameLst>
                                          <p:attrName>style.visibility</p:attrName>
                                        </p:attrNameLst>
                                      </p:cBhvr>
                                      <p:to>
                                        <p:strVal val="visible"/>
                                      </p:to>
                                    </p:set>
                                    <p:animEffect transition="in" filter="fade">
                                      <p:cBhvr>
                                        <p:cTn id="16" dur="1500"/>
                                        <p:tgtEl>
                                          <p:spTgt spid="537"/>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538"/>
                                        </p:tgtEl>
                                        <p:attrNameLst>
                                          <p:attrName>style.visibility</p:attrName>
                                        </p:attrNameLst>
                                      </p:cBhvr>
                                      <p:to>
                                        <p:strVal val="visible"/>
                                      </p:to>
                                    </p:set>
                                    <p:animEffect transition="in" filter="fade">
                                      <p:cBhvr>
                                        <p:cTn id="19" dur="1500"/>
                                        <p:tgtEl>
                                          <p:spTgt spid="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 grpId="0"/>
      <p:bldP spid="535" grpId="0"/>
      <p:bldP spid="536" grpId="0"/>
      <p:bldP spid="537" grpId="0"/>
      <p:bldP spid="53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4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543" name="Type a Headline-9">
            <a:extLst>
              <a:ext uri="{FF2B5EF4-FFF2-40B4-BE49-F238E27FC236}">
                <a16:creationId xmlns:a16="http://schemas.microsoft.com/office/drawing/2014/main" id="{111B4A49-B930-4A89-A1CD-6CA2B3D95AED}"/>
              </a:ext>
            </a:extLst>
          </p:cNvPr>
          <p:cNvSpPr txBox="1"/>
          <p:nvPr/>
        </p:nvSpPr>
        <p:spPr>
          <a:xfrm>
            <a:off x="2743200" y="4472368"/>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Search Functionality</a:t>
            </a:r>
          </a:p>
        </p:txBody>
      </p:sp>
      <p:sp>
        <p:nvSpPr>
          <p:cNvPr id="544" name="A brief explanation about the headline-9">
            <a:extLst>
              <a:ext uri="{FF2B5EF4-FFF2-40B4-BE49-F238E27FC236}">
                <a16:creationId xmlns:a16="http://schemas.microsoft.com/office/drawing/2014/main" id="{111B4A49-B930-4A89-A1CD-6CA2B3D95AED}"/>
              </a:ext>
            </a:extLst>
          </p:cNvPr>
          <p:cNvSpPr txBox="1"/>
          <p:nvPr/>
        </p:nvSpPr>
        <p:spPr>
          <a:xfrm>
            <a:off x="2743200" y="5443918"/>
            <a:ext cx="12834938" cy="381000"/>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Utilizes Elasticsearch to facilitate quick and efficient searches through large volumes of legal data.</a:t>
            </a:r>
          </a:p>
        </p:txBody>
      </p:sp>
      <p:pic>
        <p:nvPicPr>
          <p:cNvPr id="54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54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542"/>
                                        </p:tgtEl>
                                        <p:attrNameLst>
                                          <p:attrName>style.visibility</p:attrName>
                                        </p:attrNameLst>
                                      </p:cBhvr>
                                      <p:to>
                                        <p:strVal val="visible"/>
                                      </p:to>
                                    </p:set>
                                    <p:animEffect transition="in" filter="fade">
                                      <p:cBhvr>
                                        <p:cTn id="7" dur="1500"/>
                                        <p:tgtEl>
                                          <p:spTgt spid="542"/>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543"/>
                                        </p:tgtEl>
                                        <p:attrNameLst>
                                          <p:attrName>style.visibility</p:attrName>
                                        </p:attrNameLst>
                                      </p:cBhvr>
                                      <p:to>
                                        <p:strVal val="visible"/>
                                      </p:to>
                                    </p:set>
                                    <p:animEffect transition="in" filter="fade">
                                      <p:cBhvr>
                                        <p:cTn id="10" dur="1500"/>
                                        <p:tgtEl>
                                          <p:spTgt spid="543"/>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544"/>
                                        </p:tgtEl>
                                        <p:attrNameLst>
                                          <p:attrName>style.visibility</p:attrName>
                                        </p:attrNameLst>
                                      </p:cBhvr>
                                      <p:to>
                                        <p:strVal val="visible"/>
                                      </p:to>
                                    </p:set>
                                    <p:animEffect transition="in" filter="fade">
                                      <p:cBhvr>
                                        <p:cTn id="13" dur="1500"/>
                                        <p:tgtEl>
                                          <p:spTgt spid="544"/>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545"/>
                                        </p:tgtEl>
                                        <p:attrNameLst>
                                          <p:attrName>style.visibility</p:attrName>
                                        </p:attrNameLst>
                                      </p:cBhvr>
                                      <p:to>
                                        <p:strVal val="visible"/>
                                      </p:to>
                                    </p:set>
                                    <p:animEffect transition="in" filter="fade">
                                      <p:cBhvr>
                                        <p:cTn id="16" dur="1500"/>
                                        <p:tgtEl>
                                          <p:spTgt spid="545"/>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546"/>
                                        </p:tgtEl>
                                        <p:attrNameLst>
                                          <p:attrName>style.visibility</p:attrName>
                                        </p:attrNameLst>
                                      </p:cBhvr>
                                      <p:to>
                                        <p:strVal val="visible"/>
                                      </p:to>
                                    </p:set>
                                    <p:animEffect transition="in" filter="fade">
                                      <p:cBhvr>
                                        <p:cTn id="19" dur="1500"/>
                                        <p:tgtEl>
                                          <p:spTgt spid="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 grpId="0"/>
      <p:bldP spid="543" grpId="0"/>
      <p:bldP spid="544" grpId="0"/>
      <p:bldP spid="545" grpId="0"/>
      <p:bldP spid="5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5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551" name="Type a Headline-10">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Database Management</a:t>
            </a:r>
          </a:p>
        </p:txBody>
      </p:sp>
      <p:sp>
        <p:nvSpPr>
          <p:cNvPr id="552" name="A brief explanation about the headline-10">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Stores comprehensive legal information and user data securely, ensuring data integrity and accessibility.</a:t>
            </a:r>
          </a:p>
        </p:txBody>
      </p:sp>
      <p:pic>
        <p:nvPicPr>
          <p:cNvPr id="55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550"/>
                                        </p:tgtEl>
                                        <p:attrNameLst>
                                          <p:attrName>style.visibility</p:attrName>
                                        </p:attrNameLst>
                                      </p:cBhvr>
                                      <p:to>
                                        <p:strVal val="visible"/>
                                      </p:to>
                                    </p:set>
                                    <p:animEffect transition="in" filter="fade">
                                      <p:cBhvr>
                                        <p:cTn id="7" dur="1500"/>
                                        <p:tgtEl>
                                          <p:spTgt spid="550"/>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551"/>
                                        </p:tgtEl>
                                        <p:attrNameLst>
                                          <p:attrName>style.visibility</p:attrName>
                                        </p:attrNameLst>
                                      </p:cBhvr>
                                      <p:to>
                                        <p:strVal val="visible"/>
                                      </p:to>
                                    </p:set>
                                    <p:animEffect transition="in" filter="fade">
                                      <p:cBhvr>
                                        <p:cTn id="10" dur="1500"/>
                                        <p:tgtEl>
                                          <p:spTgt spid="551"/>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552"/>
                                        </p:tgtEl>
                                        <p:attrNameLst>
                                          <p:attrName>style.visibility</p:attrName>
                                        </p:attrNameLst>
                                      </p:cBhvr>
                                      <p:to>
                                        <p:strVal val="visible"/>
                                      </p:to>
                                    </p:set>
                                    <p:animEffect transition="in" filter="fade">
                                      <p:cBhvr>
                                        <p:cTn id="13" dur="1500"/>
                                        <p:tgtEl>
                                          <p:spTgt spid="552"/>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553"/>
                                        </p:tgtEl>
                                        <p:attrNameLst>
                                          <p:attrName>style.visibility</p:attrName>
                                        </p:attrNameLst>
                                      </p:cBhvr>
                                      <p:to>
                                        <p:strVal val="visible"/>
                                      </p:to>
                                    </p:set>
                                    <p:animEffect transition="in" filter="fade">
                                      <p:cBhvr>
                                        <p:cTn id="16" dur="1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 grpId="0"/>
      <p:bldP spid="551" grpId="0"/>
      <p:bldP spid="552" grpId="0"/>
      <p:bldP spid="5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55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55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2828925"/>
            <a:ext cx="342900" cy="342900"/>
          </a:xfrm>
          <a:prstGeom prst="rect">
            <a:avLst/>
          </a:prstGeom>
        </p:spPr>
      </p:pic>
      <p:sp>
        <p:nvSpPr>
          <p:cNvPr id="559" name="-0">
            <a:extLst>
              <a:ext uri="{FF2B5EF4-FFF2-40B4-BE49-F238E27FC236}">
                <a16:creationId xmlns:a16="http://schemas.microsoft.com/office/drawing/2014/main" id="{111B4A49-B930-4A89-A1CD-6CA2B3D95AED}"/>
              </a:ext>
            </a:extLst>
          </p:cNvPr>
          <p:cNvSpPr txBox="1"/>
          <p:nvPr/>
        </p:nvSpPr>
        <p:spPr>
          <a:xfrm>
            <a:off x="899160" y="2865310"/>
            <a:ext cx="100012"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1</a:t>
            </a:r>
          </a:p>
        </p:txBody>
      </p:sp>
      <p:sp>
        <p:nvSpPr>
          <p:cNvPr id="560" name="Primary Heading-0">
            <a:extLst>
              <a:ext uri="{FF2B5EF4-FFF2-40B4-BE49-F238E27FC236}">
                <a16:creationId xmlns:a16="http://schemas.microsoft.com/office/drawing/2014/main" id="{111B4A49-B930-4A89-A1CD-6CA2B3D95AED}"/>
              </a:ext>
            </a:extLst>
          </p:cNvPr>
          <p:cNvSpPr txBox="1"/>
          <p:nvPr/>
        </p:nvSpPr>
        <p:spPr>
          <a:xfrm>
            <a:off x="1257300" y="2828925"/>
            <a:ext cx="2557462" cy="6953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Natural Language Understanding</a:t>
            </a:r>
          </a:p>
        </p:txBody>
      </p:sp>
      <p:sp>
        <p:nvSpPr>
          <p:cNvPr id="561" name="Description of a primary heading-0">
            <a:extLst>
              <a:ext uri="{FF2B5EF4-FFF2-40B4-BE49-F238E27FC236}">
                <a16:creationId xmlns:a16="http://schemas.microsoft.com/office/drawing/2014/main" id="{111B4A49-B930-4A89-A1CD-6CA2B3D95AED}"/>
              </a:ext>
            </a:extLst>
          </p:cNvPr>
          <p:cNvSpPr txBox="1"/>
          <p:nvPr/>
        </p:nvSpPr>
        <p:spPr>
          <a:xfrm>
            <a:off x="1257300" y="3857625"/>
            <a:ext cx="2557462" cy="1781175"/>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Utilizes BERT, a state-of-the-art NLP model, for precise processing of complex legal queries, enhancing accuracy and user satisfaction.</a:t>
            </a:r>
          </a:p>
        </p:txBody>
      </p:sp>
      <p:pic>
        <p:nvPicPr>
          <p:cNvPr id="56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257300" y="3705225"/>
            <a:ext cx="2524125" cy="19050"/>
          </a:xfrm>
          <a:prstGeom prst="rect">
            <a:avLst/>
          </a:prstGeom>
        </p:spPr>
      </p:pic>
      <p:pic>
        <p:nvPicPr>
          <p:cNvPr id="563"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57300" y="3705225"/>
            <a:ext cx="762000" cy="19050"/>
          </a:xfrm>
          <a:prstGeom prst="rect">
            <a:avLst/>
          </a:prstGeom>
        </p:spPr>
      </p:pic>
      <p:pic>
        <p:nvPicPr>
          <p:cNvPr id="56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4198620" y="2828925"/>
            <a:ext cx="342900" cy="342900"/>
          </a:xfrm>
          <a:prstGeom prst="rect">
            <a:avLst/>
          </a:prstGeom>
        </p:spPr>
      </p:pic>
      <p:sp>
        <p:nvSpPr>
          <p:cNvPr id="565" name="-1">
            <a:extLst>
              <a:ext uri="{FF2B5EF4-FFF2-40B4-BE49-F238E27FC236}">
                <a16:creationId xmlns:a16="http://schemas.microsoft.com/office/drawing/2014/main" id="{111B4A49-B930-4A89-A1CD-6CA2B3D95AED}"/>
              </a:ext>
            </a:extLst>
          </p:cNvPr>
          <p:cNvSpPr txBox="1"/>
          <p:nvPr/>
        </p:nvSpPr>
        <p:spPr>
          <a:xfrm>
            <a:off x="4317682" y="2865310"/>
            <a:ext cx="138112"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2</a:t>
            </a:r>
          </a:p>
        </p:txBody>
      </p:sp>
      <p:sp>
        <p:nvSpPr>
          <p:cNvPr id="566" name="Primary Heading-1">
            <a:extLst>
              <a:ext uri="{FF2B5EF4-FFF2-40B4-BE49-F238E27FC236}">
                <a16:creationId xmlns:a16="http://schemas.microsoft.com/office/drawing/2014/main" id="{111B4A49-B930-4A89-A1CD-6CA2B3D95AED}"/>
              </a:ext>
            </a:extLst>
          </p:cNvPr>
          <p:cNvSpPr txBox="1"/>
          <p:nvPr/>
        </p:nvSpPr>
        <p:spPr>
          <a:xfrm>
            <a:off x="4693920" y="2828925"/>
            <a:ext cx="2557462" cy="6953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Fast Search &amp; Retrieval</a:t>
            </a:r>
          </a:p>
        </p:txBody>
      </p:sp>
      <p:sp>
        <p:nvSpPr>
          <p:cNvPr id="567" name="Description of a primary heading-1">
            <a:extLst>
              <a:ext uri="{FF2B5EF4-FFF2-40B4-BE49-F238E27FC236}">
                <a16:creationId xmlns:a16="http://schemas.microsoft.com/office/drawing/2014/main" id="{111B4A49-B930-4A89-A1CD-6CA2B3D95AED}"/>
              </a:ext>
            </a:extLst>
          </p:cNvPr>
          <p:cNvSpPr txBox="1"/>
          <p:nvPr/>
        </p:nvSpPr>
        <p:spPr>
          <a:xfrm>
            <a:off x="4693920" y="3857625"/>
            <a:ext cx="2557462" cy="1781175"/>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Incorporates Elasticsearch for rapid access to comprehensive legal documents, ensuring users receive timely and relevant information.</a:t>
            </a:r>
          </a:p>
        </p:txBody>
      </p:sp>
      <p:pic>
        <p:nvPicPr>
          <p:cNvPr id="56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4693920" y="3705225"/>
            <a:ext cx="2524125" cy="19050"/>
          </a:xfrm>
          <a:prstGeom prst="rect">
            <a:avLst/>
          </a:prstGeom>
        </p:spPr>
      </p:pic>
      <p:pic>
        <p:nvPicPr>
          <p:cNvPr id="569"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4693920" y="3705225"/>
            <a:ext cx="762000" cy="19050"/>
          </a:xfrm>
          <a:prstGeom prst="rect">
            <a:avLst/>
          </a:prstGeom>
        </p:spPr>
      </p:pic>
      <p:pic>
        <p:nvPicPr>
          <p:cNvPr id="57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35240" y="2828925"/>
            <a:ext cx="342900" cy="342900"/>
          </a:xfrm>
          <a:prstGeom prst="rect">
            <a:avLst/>
          </a:prstGeom>
        </p:spPr>
      </p:pic>
      <p:sp>
        <p:nvSpPr>
          <p:cNvPr id="571" name="-2">
            <a:extLst>
              <a:ext uri="{FF2B5EF4-FFF2-40B4-BE49-F238E27FC236}">
                <a16:creationId xmlns:a16="http://schemas.microsoft.com/office/drawing/2014/main" id="{111B4A49-B930-4A89-A1CD-6CA2B3D95AED}"/>
              </a:ext>
            </a:extLst>
          </p:cNvPr>
          <p:cNvSpPr txBox="1"/>
          <p:nvPr/>
        </p:nvSpPr>
        <p:spPr>
          <a:xfrm>
            <a:off x="7754302" y="2865310"/>
            <a:ext cx="138112"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3</a:t>
            </a:r>
          </a:p>
        </p:txBody>
      </p:sp>
      <p:sp>
        <p:nvSpPr>
          <p:cNvPr id="572" name="Primary Heading-2">
            <a:extLst>
              <a:ext uri="{FF2B5EF4-FFF2-40B4-BE49-F238E27FC236}">
                <a16:creationId xmlns:a16="http://schemas.microsoft.com/office/drawing/2014/main" id="{111B4A49-B930-4A89-A1CD-6CA2B3D95AED}"/>
              </a:ext>
            </a:extLst>
          </p:cNvPr>
          <p:cNvSpPr txBox="1"/>
          <p:nvPr/>
        </p:nvSpPr>
        <p:spPr>
          <a:xfrm>
            <a:off x="8130540" y="2828925"/>
            <a:ext cx="2557462" cy="6953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Cross-Platform Integration</a:t>
            </a:r>
          </a:p>
        </p:txBody>
      </p:sp>
      <p:sp>
        <p:nvSpPr>
          <p:cNvPr id="573" name="Description of a primary heading-2">
            <a:extLst>
              <a:ext uri="{FF2B5EF4-FFF2-40B4-BE49-F238E27FC236}">
                <a16:creationId xmlns:a16="http://schemas.microsoft.com/office/drawing/2014/main" id="{111B4A49-B930-4A89-A1CD-6CA2B3D95AED}"/>
              </a:ext>
            </a:extLst>
          </p:cNvPr>
          <p:cNvSpPr txBox="1"/>
          <p:nvPr/>
        </p:nvSpPr>
        <p:spPr>
          <a:xfrm>
            <a:off x="8130540" y="3857625"/>
            <a:ext cx="2557462" cy="1781175"/>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Seamlessly synchronizes data between web and Android platforms, providing a unified experience for users regardless of their device.</a:t>
            </a:r>
          </a:p>
        </p:txBody>
      </p:sp>
      <p:pic>
        <p:nvPicPr>
          <p:cNvPr id="57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8130540" y="3705225"/>
            <a:ext cx="2524125" cy="19050"/>
          </a:xfrm>
          <a:prstGeom prst="rect">
            <a:avLst/>
          </a:prstGeom>
        </p:spPr>
      </p:pic>
      <p:pic>
        <p:nvPicPr>
          <p:cNvPr id="575"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8130540" y="3705225"/>
            <a:ext cx="762000" cy="19050"/>
          </a:xfrm>
          <a:prstGeom prst="rect">
            <a:avLst/>
          </a:prstGeom>
        </p:spPr>
      </p:pic>
      <p:pic>
        <p:nvPicPr>
          <p:cNvPr id="57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1071860" y="2828925"/>
            <a:ext cx="342900" cy="342900"/>
          </a:xfrm>
          <a:prstGeom prst="rect">
            <a:avLst/>
          </a:prstGeom>
        </p:spPr>
      </p:pic>
      <p:sp>
        <p:nvSpPr>
          <p:cNvPr id="577" name="-3">
            <a:extLst>
              <a:ext uri="{FF2B5EF4-FFF2-40B4-BE49-F238E27FC236}">
                <a16:creationId xmlns:a16="http://schemas.microsoft.com/office/drawing/2014/main" id="{111B4A49-B930-4A89-A1CD-6CA2B3D95AED}"/>
              </a:ext>
            </a:extLst>
          </p:cNvPr>
          <p:cNvSpPr txBox="1"/>
          <p:nvPr/>
        </p:nvSpPr>
        <p:spPr>
          <a:xfrm>
            <a:off x="11182160" y="2865310"/>
            <a:ext cx="157162"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4</a:t>
            </a:r>
          </a:p>
        </p:txBody>
      </p:sp>
      <p:sp>
        <p:nvSpPr>
          <p:cNvPr id="578" name="Primary Heading-3">
            <a:extLst>
              <a:ext uri="{FF2B5EF4-FFF2-40B4-BE49-F238E27FC236}">
                <a16:creationId xmlns:a16="http://schemas.microsoft.com/office/drawing/2014/main" id="{111B4A49-B930-4A89-A1CD-6CA2B3D95AED}"/>
              </a:ext>
            </a:extLst>
          </p:cNvPr>
          <p:cNvSpPr txBox="1"/>
          <p:nvPr/>
        </p:nvSpPr>
        <p:spPr>
          <a:xfrm>
            <a:off x="11567160" y="2828925"/>
            <a:ext cx="2557462" cy="6953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Offline Access (Android)</a:t>
            </a:r>
          </a:p>
        </p:txBody>
      </p:sp>
      <p:sp>
        <p:nvSpPr>
          <p:cNvPr id="579" name="Description of a primary heading-3">
            <a:extLst>
              <a:ext uri="{FF2B5EF4-FFF2-40B4-BE49-F238E27FC236}">
                <a16:creationId xmlns:a16="http://schemas.microsoft.com/office/drawing/2014/main" id="{111B4A49-B930-4A89-A1CD-6CA2B3D95AED}"/>
              </a:ext>
            </a:extLst>
          </p:cNvPr>
          <p:cNvSpPr txBox="1"/>
          <p:nvPr/>
        </p:nvSpPr>
        <p:spPr>
          <a:xfrm>
            <a:off x="11567160" y="3857625"/>
            <a:ext cx="2557462" cy="1781175"/>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Enables users to download and store essential legal content for offline use, making legal information accessible anytime, anywhere.</a:t>
            </a:r>
          </a:p>
        </p:txBody>
      </p:sp>
      <p:pic>
        <p:nvPicPr>
          <p:cNvPr id="58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1567160" y="3705225"/>
            <a:ext cx="2524125" cy="19050"/>
          </a:xfrm>
          <a:prstGeom prst="rect">
            <a:avLst/>
          </a:prstGeom>
        </p:spPr>
      </p:pic>
      <p:pic>
        <p:nvPicPr>
          <p:cNvPr id="581"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1567160" y="3705225"/>
            <a:ext cx="762000" cy="19050"/>
          </a:xfrm>
          <a:prstGeom prst="rect">
            <a:avLst/>
          </a:prstGeom>
        </p:spPr>
      </p:pic>
      <p:pic>
        <p:nvPicPr>
          <p:cNvPr id="58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4508480" y="2828925"/>
            <a:ext cx="342900" cy="342900"/>
          </a:xfrm>
          <a:prstGeom prst="rect">
            <a:avLst/>
          </a:prstGeom>
        </p:spPr>
      </p:pic>
      <p:sp>
        <p:nvSpPr>
          <p:cNvPr id="583" name="-4">
            <a:extLst>
              <a:ext uri="{FF2B5EF4-FFF2-40B4-BE49-F238E27FC236}">
                <a16:creationId xmlns:a16="http://schemas.microsoft.com/office/drawing/2014/main" id="{111B4A49-B930-4A89-A1CD-6CA2B3D95AED}"/>
              </a:ext>
            </a:extLst>
          </p:cNvPr>
          <p:cNvSpPr txBox="1"/>
          <p:nvPr/>
        </p:nvSpPr>
        <p:spPr>
          <a:xfrm>
            <a:off x="14627352" y="2865310"/>
            <a:ext cx="138112"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5</a:t>
            </a:r>
          </a:p>
        </p:txBody>
      </p:sp>
      <p:sp>
        <p:nvSpPr>
          <p:cNvPr id="584" name="Primary Heading-4">
            <a:extLst>
              <a:ext uri="{FF2B5EF4-FFF2-40B4-BE49-F238E27FC236}">
                <a16:creationId xmlns:a16="http://schemas.microsoft.com/office/drawing/2014/main" id="{111B4A49-B930-4A89-A1CD-6CA2B3D95AED}"/>
              </a:ext>
            </a:extLst>
          </p:cNvPr>
          <p:cNvSpPr txBox="1"/>
          <p:nvPr/>
        </p:nvSpPr>
        <p:spPr>
          <a:xfrm>
            <a:off x="15003780" y="2828925"/>
            <a:ext cx="2557462" cy="3524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Frontend (Web)</a:t>
            </a:r>
          </a:p>
        </p:txBody>
      </p:sp>
      <p:sp>
        <p:nvSpPr>
          <p:cNvPr id="585" name="Description of a primary heading-4">
            <a:extLst>
              <a:ext uri="{FF2B5EF4-FFF2-40B4-BE49-F238E27FC236}">
                <a16:creationId xmlns:a16="http://schemas.microsoft.com/office/drawing/2014/main" id="{111B4A49-B930-4A89-A1CD-6CA2B3D95AED}"/>
              </a:ext>
            </a:extLst>
          </p:cNvPr>
          <p:cNvSpPr txBox="1"/>
          <p:nvPr/>
        </p:nvSpPr>
        <p:spPr>
          <a:xfrm>
            <a:off x="15003780" y="3514725"/>
            <a:ext cx="2557462" cy="1485900"/>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Built using modern web technologies including Node.js, JavaScript, HTML, and CSS to create an intuitive user interface.</a:t>
            </a:r>
          </a:p>
        </p:txBody>
      </p:sp>
      <p:pic>
        <p:nvPicPr>
          <p:cNvPr id="58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5003780" y="3362325"/>
            <a:ext cx="2524125" cy="19050"/>
          </a:xfrm>
          <a:prstGeom prst="rect">
            <a:avLst/>
          </a:prstGeom>
        </p:spPr>
      </p:pic>
      <p:pic>
        <p:nvPicPr>
          <p:cNvPr id="587" name="shapeNode4">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5003780" y="3362325"/>
            <a:ext cx="762000" cy="19050"/>
          </a:xfrm>
          <a:prstGeom prst="rect">
            <a:avLst/>
          </a:prstGeom>
        </p:spPr>
      </p:pic>
      <p:pic>
        <p:nvPicPr>
          <p:cNvPr id="58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524625"/>
            <a:ext cx="342900" cy="342900"/>
          </a:xfrm>
          <a:prstGeom prst="rect">
            <a:avLst/>
          </a:prstGeom>
        </p:spPr>
      </p:pic>
      <p:sp>
        <p:nvSpPr>
          <p:cNvPr id="589" name="-5">
            <a:extLst>
              <a:ext uri="{FF2B5EF4-FFF2-40B4-BE49-F238E27FC236}">
                <a16:creationId xmlns:a16="http://schemas.microsoft.com/office/drawing/2014/main" id="{111B4A49-B930-4A89-A1CD-6CA2B3D95AED}"/>
              </a:ext>
            </a:extLst>
          </p:cNvPr>
          <p:cNvSpPr txBox="1"/>
          <p:nvPr/>
        </p:nvSpPr>
        <p:spPr>
          <a:xfrm>
            <a:off x="876967" y="6561010"/>
            <a:ext cx="147638"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6</a:t>
            </a:r>
          </a:p>
        </p:txBody>
      </p:sp>
      <p:sp>
        <p:nvSpPr>
          <p:cNvPr id="590" name="Primary Heading-5">
            <a:extLst>
              <a:ext uri="{FF2B5EF4-FFF2-40B4-BE49-F238E27FC236}">
                <a16:creationId xmlns:a16="http://schemas.microsoft.com/office/drawing/2014/main" id="{111B4A49-B930-4A89-A1CD-6CA2B3D95AED}"/>
              </a:ext>
            </a:extLst>
          </p:cNvPr>
          <p:cNvSpPr txBox="1"/>
          <p:nvPr/>
        </p:nvSpPr>
        <p:spPr>
          <a:xfrm>
            <a:off x="1257300" y="6524625"/>
            <a:ext cx="2557462" cy="3524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Frontend (Android)</a:t>
            </a:r>
          </a:p>
        </p:txBody>
      </p:sp>
      <p:sp>
        <p:nvSpPr>
          <p:cNvPr id="591" name="Description of a primary heading-5">
            <a:extLst>
              <a:ext uri="{FF2B5EF4-FFF2-40B4-BE49-F238E27FC236}">
                <a16:creationId xmlns:a16="http://schemas.microsoft.com/office/drawing/2014/main" id="{111B4A49-B930-4A89-A1CD-6CA2B3D95AED}"/>
              </a:ext>
            </a:extLst>
          </p:cNvPr>
          <p:cNvSpPr txBox="1"/>
          <p:nvPr/>
        </p:nvSpPr>
        <p:spPr>
          <a:xfrm>
            <a:off x="1257300" y="7210425"/>
            <a:ext cx="2557462" cy="1781175"/>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Developed with Kotlin, ensuring a robust and responsive mobile application that enhances user interaction and performance.</a:t>
            </a:r>
          </a:p>
        </p:txBody>
      </p:sp>
      <p:pic>
        <p:nvPicPr>
          <p:cNvPr id="59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257300" y="7058025"/>
            <a:ext cx="2524125" cy="19050"/>
          </a:xfrm>
          <a:prstGeom prst="rect">
            <a:avLst/>
          </a:prstGeom>
        </p:spPr>
      </p:pic>
      <p:pic>
        <p:nvPicPr>
          <p:cNvPr id="593" name="shapeNode5">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57300" y="7058025"/>
            <a:ext cx="762000" cy="19050"/>
          </a:xfrm>
          <a:prstGeom prst="rect">
            <a:avLst/>
          </a:prstGeom>
        </p:spPr>
      </p:pic>
      <p:pic>
        <p:nvPicPr>
          <p:cNvPr id="59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4198620" y="6524625"/>
            <a:ext cx="342900" cy="342900"/>
          </a:xfrm>
          <a:prstGeom prst="rect">
            <a:avLst/>
          </a:prstGeom>
        </p:spPr>
      </p:pic>
      <p:sp>
        <p:nvSpPr>
          <p:cNvPr id="595" name="-6">
            <a:extLst>
              <a:ext uri="{FF2B5EF4-FFF2-40B4-BE49-F238E27FC236}">
                <a16:creationId xmlns:a16="http://schemas.microsoft.com/office/drawing/2014/main" id="{111B4A49-B930-4A89-A1CD-6CA2B3D95AED}"/>
              </a:ext>
            </a:extLst>
          </p:cNvPr>
          <p:cNvSpPr txBox="1"/>
          <p:nvPr/>
        </p:nvSpPr>
        <p:spPr>
          <a:xfrm>
            <a:off x="4315301" y="6561010"/>
            <a:ext cx="147638"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7</a:t>
            </a:r>
          </a:p>
        </p:txBody>
      </p:sp>
      <p:sp>
        <p:nvSpPr>
          <p:cNvPr id="596" name="Primary Heading-6">
            <a:extLst>
              <a:ext uri="{FF2B5EF4-FFF2-40B4-BE49-F238E27FC236}">
                <a16:creationId xmlns:a16="http://schemas.microsoft.com/office/drawing/2014/main" id="{111B4A49-B930-4A89-A1CD-6CA2B3D95AED}"/>
              </a:ext>
            </a:extLst>
          </p:cNvPr>
          <p:cNvSpPr txBox="1"/>
          <p:nvPr/>
        </p:nvSpPr>
        <p:spPr>
          <a:xfrm>
            <a:off x="4693920" y="6524625"/>
            <a:ext cx="2557462" cy="3524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Backend</a:t>
            </a:r>
          </a:p>
        </p:txBody>
      </p:sp>
      <p:sp>
        <p:nvSpPr>
          <p:cNvPr id="597" name="Description of a primary heading-6">
            <a:extLst>
              <a:ext uri="{FF2B5EF4-FFF2-40B4-BE49-F238E27FC236}">
                <a16:creationId xmlns:a16="http://schemas.microsoft.com/office/drawing/2014/main" id="{111B4A49-B930-4A89-A1CD-6CA2B3D95AED}"/>
              </a:ext>
            </a:extLst>
          </p:cNvPr>
          <p:cNvSpPr txBox="1"/>
          <p:nvPr/>
        </p:nvSpPr>
        <p:spPr>
          <a:xfrm>
            <a:off x="4693920" y="7210425"/>
            <a:ext cx="2557462" cy="1485900"/>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Utilizes Flask API for efficient server-side management, ensuring smooth data handling and application performance.</a:t>
            </a:r>
          </a:p>
        </p:txBody>
      </p:sp>
      <p:pic>
        <p:nvPicPr>
          <p:cNvPr id="59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4693920" y="7058025"/>
            <a:ext cx="2524125" cy="19050"/>
          </a:xfrm>
          <a:prstGeom prst="rect">
            <a:avLst/>
          </a:prstGeom>
        </p:spPr>
      </p:pic>
      <p:pic>
        <p:nvPicPr>
          <p:cNvPr id="599" name="shapeNode6">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4693920" y="7058025"/>
            <a:ext cx="762000" cy="19050"/>
          </a:xfrm>
          <a:prstGeom prst="rect">
            <a:avLst/>
          </a:prstGeom>
        </p:spPr>
      </p:pic>
      <p:pic>
        <p:nvPicPr>
          <p:cNvPr id="60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35240" y="6524625"/>
            <a:ext cx="342900" cy="342900"/>
          </a:xfrm>
          <a:prstGeom prst="rect">
            <a:avLst/>
          </a:prstGeom>
        </p:spPr>
      </p:pic>
      <p:sp>
        <p:nvSpPr>
          <p:cNvPr id="601" name="-7">
            <a:extLst>
              <a:ext uri="{FF2B5EF4-FFF2-40B4-BE49-F238E27FC236}">
                <a16:creationId xmlns:a16="http://schemas.microsoft.com/office/drawing/2014/main" id="{111B4A49-B930-4A89-A1CD-6CA2B3D95AED}"/>
              </a:ext>
            </a:extLst>
          </p:cNvPr>
          <p:cNvSpPr txBox="1"/>
          <p:nvPr/>
        </p:nvSpPr>
        <p:spPr>
          <a:xfrm>
            <a:off x="7748016" y="6561010"/>
            <a:ext cx="147638"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8</a:t>
            </a:r>
          </a:p>
        </p:txBody>
      </p:sp>
      <p:sp>
        <p:nvSpPr>
          <p:cNvPr id="602" name="Primary Heading-7">
            <a:extLst>
              <a:ext uri="{FF2B5EF4-FFF2-40B4-BE49-F238E27FC236}">
                <a16:creationId xmlns:a16="http://schemas.microsoft.com/office/drawing/2014/main" id="{111B4A49-B930-4A89-A1CD-6CA2B3D95AED}"/>
              </a:ext>
            </a:extLst>
          </p:cNvPr>
          <p:cNvSpPr txBox="1"/>
          <p:nvPr/>
        </p:nvSpPr>
        <p:spPr>
          <a:xfrm>
            <a:off x="8130540" y="6524625"/>
            <a:ext cx="2557462" cy="3524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NLP Technologies</a:t>
            </a:r>
          </a:p>
        </p:txBody>
      </p:sp>
      <p:sp>
        <p:nvSpPr>
          <p:cNvPr id="603" name="Description of a primary heading-7">
            <a:extLst>
              <a:ext uri="{FF2B5EF4-FFF2-40B4-BE49-F238E27FC236}">
                <a16:creationId xmlns:a16="http://schemas.microsoft.com/office/drawing/2014/main" id="{111B4A49-B930-4A89-A1CD-6CA2B3D95AED}"/>
              </a:ext>
            </a:extLst>
          </p:cNvPr>
          <p:cNvSpPr txBox="1"/>
          <p:nvPr/>
        </p:nvSpPr>
        <p:spPr>
          <a:xfrm>
            <a:off x="8130540" y="7210425"/>
            <a:ext cx="2557462" cy="1781175"/>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Employs TensorFlow and BERT for advanced natural language processing, allowing for sophisticated understanding of legal terminology.</a:t>
            </a:r>
          </a:p>
        </p:txBody>
      </p:sp>
      <p:pic>
        <p:nvPicPr>
          <p:cNvPr id="60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8130540" y="7058025"/>
            <a:ext cx="2524125" cy="19050"/>
          </a:xfrm>
          <a:prstGeom prst="rect">
            <a:avLst/>
          </a:prstGeom>
        </p:spPr>
      </p:pic>
      <p:pic>
        <p:nvPicPr>
          <p:cNvPr id="605" name="shapeNode7">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8130540" y="7058025"/>
            <a:ext cx="762000" cy="19050"/>
          </a:xfrm>
          <a:prstGeom prst="rect">
            <a:avLst/>
          </a:prstGeom>
        </p:spPr>
      </p:pic>
      <p:pic>
        <p:nvPicPr>
          <p:cNvPr id="60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1071860" y="6524625"/>
            <a:ext cx="342900" cy="342900"/>
          </a:xfrm>
          <a:prstGeom prst="rect">
            <a:avLst/>
          </a:prstGeom>
        </p:spPr>
      </p:pic>
      <p:sp>
        <p:nvSpPr>
          <p:cNvPr id="607" name="-8">
            <a:extLst>
              <a:ext uri="{FF2B5EF4-FFF2-40B4-BE49-F238E27FC236}">
                <a16:creationId xmlns:a16="http://schemas.microsoft.com/office/drawing/2014/main" id="{111B4A49-B930-4A89-A1CD-6CA2B3D95AED}"/>
              </a:ext>
            </a:extLst>
          </p:cNvPr>
          <p:cNvSpPr txBox="1"/>
          <p:nvPr/>
        </p:nvSpPr>
        <p:spPr>
          <a:xfrm>
            <a:off x="11186922" y="6561010"/>
            <a:ext cx="147638"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9</a:t>
            </a:r>
          </a:p>
        </p:txBody>
      </p:sp>
      <p:sp>
        <p:nvSpPr>
          <p:cNvPr id="608" name="Primary Heading-8">
            <a:extLst>
              <a:ext uri="{FF2B5EF4-FFF2-40B4-BE49-F238E27FC236}">
                <a16:creationId xmlns:a16="http://schemas.microsoft.com/office/drawing/2014/main" id="{111B4A49-B930-4A89-A1CD-6CA2B3D95AED}"/>
              </a:ext>
            </a:extLst>
          </p:cNvPr>
          <p:cNvSpPr txBox="1"/>
          <p:nvPr/>
        </p:nvSpPr>
        <p:spPr>
          <a:xfrm>
            <a:off x="11567160" y="6524625"/>
            <a:ext cx="2557462" cy="3524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Search Capabilities</a:t>
            </a:r>
          </a:p>
        </p:txBody>
      </p:sp>
      <p:sp>
        <p:nvSpPr>
          <p:cNvPr id="609" name="Description of a primary heading-8">
            <a:extLst>
              <a:ext uri="{FF2B5EF4-FFF2-40B4-BE49-F238E27FC236}">
                <a16:creationId xmlns:a16="http://schemas.microsoft.com/office/drawing/2014/main" id="{111B4A49-B930-4A89-A1CD-6CA2B3D95AED}"/>
              </a:ext>
            </a:extLst>
          </p:cNvPr>
          <p:cNvSpPr txBox="1"/>
          <p:nvPr/>
        </p:nvSpPr>
        <p:spPr>
          <a:xfrm>
            <a:off x="11567160" y="7210425"/>
            <a:ext cx="2557462" cy="1485900"/>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Leverages Elasticsearch to enhance search capabilities, allowing quick, effective retrieval of legal documents and data.</a:t>
            </a:r>
          </a:p>
        </p:txBody>
      </p:sp>
      <p:pic>
        <p:nvPicPr>
          <p:cNvPr id="61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1567160" y="7058025"/>
            <a:ext cx="2524125" cy="19050"/>
          </a:xfrm>
          <a:prstGeom prst="rect">
            <a:avLst/>
          </a:prstGeom>
        </p:spPr>
      </p:pic>
      <p:pic>
        <p:nvPicPr>
          <p:cNvPr id="611" name="shapeNode8">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1567160" y="7058025"/>
            <a:ext cx="762000" cy="19050"/>
          </a:xfrm>
          <a:prstGeom prst="rect">
            <a:avLst/>
          </a:prstGeom>
        </p:spPr>
      </p:pic>
      <p:pic>
        <p:nvPicPr>
          <p:cNvPr id="61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4508480" y="6524625"/>
            <a:ext cx="342900" cy="342900"/>
          </a:xfrm>
          <a:prstGeom prst="rect">
            <a:avLst/>
          </a:prstGeom>
        </p:spPr>
      </p:pic>
      <p:sp>
        <p:nvSpPr>
          <p:cNvPr id="613" name="-9">
            <a:extLst>
              <a:ext uri="{FF2B5EF4-FFF2-40B4-BE49-F238E27FC236}">
                <a16:creationId xmlns:a16="http://schemas.microsoft.com/office/drawing/2014/main" id="{111B4A49-B930-4A89-A1CD-6CA2B3D95AED}"/>
              </a:ext>
            </a:extLst>
          </p:cNvPr>
          <p:cNvSpPr txBox="1"/>
          <p:nvPr/>
        </p:nvSpPr>
        <p:spPr>
          <a:xfrm>
            <a:off x="14585061" y="6561010"/>
            <a:ext cx="223838" cy="276225"/>
          </a:xfrm>
          <a:prstGeom prst="rect">
            <a:avLst/>
          </a:prstGeom>
          <a:noFill/>
        </p:spPr>
        <p:txBody>
          <a:bodyPr vertOverflow="clip" horzOverflow="clip" wrap="square" lIns="0" tIns="0" rIns="0" bIns="0" rtlCol="0" anchor="t">
            <a:spAutoFit/>
          </a:bodyPr>
          <a:lstStyle/>
          <a:p>
            <a:pPr algn="ctr">
              <a:lnSpc>
                <a:spcPts val="2126"/>
              </a:lnSpc>
            </a:pPr>
            <a:r>
              <a:rPr lang="en-US" sz="1418" dirty="0">
                <a:solidFill>
                  <a:srgbClr val="FFFFFF">
                    <a:alpha val="100000"/>
                  </a:srgbClr>
                </a:solidFill>
                <a:latin typeface="Montserrat SemiBold" panose="00000700000000000000" pitchFamily="2" charset="0"/>
              </a:rPr>
              <a:t>10</a:t>
            </a:r>
          </a:p>
        </p:txBody>
      </p:sp>
      <p:sp>
        <p:nvSpPr>
          <p:cNvPr id="614" name="Primary Heading-9">
            <a:extLst>
              <a:ext uri="{FF2B5EF4-FFF2-40B4-BE49-F238E27FC236}">
                <a16:creationId xmlns:a16="http://schemas.microsoft.com/office/drawing/2014/main" id="{111B4A49-B930-4A89-A1CD-6CA2B3D95AED}"/>
              </a:ext>
            </a:extLst>
          </p:cNvPr>
          <p:cNvSpPr txBox="1"/>
          <p:nvPr/>
        </p:nvSpPr>
        <p:spPr>
          <a:xfrm>
            <a:off x="15003780" y="6524625"/>
            <a:ext cx="2557462" cy="695325"/>
          </a:xfrm>
          <a:prstGeom prst="rect">
            <a:avLst/>
          </a:prstGeom>
          <a:noFill/>
        </p:spPr>
        <p:txBody>
          <a:bodyPr vertOverflow="clip" horzOverflow="clip" wrap="square" lIns="0" tIns="0" rIns="0" bIns="0" rtlCol="0" anchor="t">
            <a:spAutoFit/>
          </a:bodyPr>
          <a:lstStyle/>
          <a:p>
            <a:pPr algn="l">
              <a:lnSpc>
                <a:spcPts val="2700"/>
              </a:lnSpc>
            </a:pPr>
            <a:r>
              <a:rPr lang="en-US" sz="1800" b="1" spc="-27" dirty="0">
                <a:solidFill>
                  <a:srgbClr val="171C25">
                    <a:alpha val="100000"/>
                  </a:srgbClr>
                </a:solidFill>
                <a:latin typeface="Montserrat" panose="00000700000000000000" pitchFamily="2" charset="0"/>
              </a:rPr>
              <a:t>Database Management</a:t>
            </a:r>
          </a:p>
        </p:txBody>
      </p:sp>
      <p:sp>
        <p:nvSpPr>
          <p:cNvPr id="615" name="Description of a primary heading-9">
            <a:extLst>
              <a:ext uri="{FF2B5EF4-FFF2-40B4-BE49-F238E27FC236}">
                <a16:creationId xmlns:a16="http://schemas.microsoft.com/office/drawing/2014/main" id="{111B4A49-B930-4A89-A1CD-6CA2B3D95AED}"/>
              </a:ext>
            </a:extLst>
          </p:cNvPr>
          <p:cNvSpPr txBox="1"/>
          <p:nvPr/>
        </p:nvSpPr>
        <p:spPr>
          <a:xfrm>
            <a:off x="15003780" y="7553325"/>
            <a:ext cx="2557462" cy="1781175"/>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Incorporates a robust database system to securely store legal content and user data, ensuring efficient access and privacy.</a:t>
            </a:r>
          </a:p>
        </p:txBody>
      </p:sp>
      <p:pic>
        <p:nvPicPr>
          <p:cNvPr id="61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5003780" y="7400925"/>
            <a:ext cx="2524125" cy="19050"/>
          </a:xfrm>
          <a:prstGeom prst="rect">
            <a:avLst/>
          </a:prstGeom>
        </p:spPr>
      </p:pic>
      <p:pic>
        <p:nvPicPr>
          <p:cNvPr id="617" name="shapeNode9">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extLst>
              <a:ext uri="{1F904418-62C6-47F6-920C-A07BFB952C78}">
                <asvg:svgBlip xmlns:asvg="http://schemas.microsoft.com/office/drawing/2016/SVG/main" xmlns:p14="http://schemas.microsoft.com/office/powerpoint/2010/main" xmlns:a14="http://schemas.microsoft.com/office/drawing/2010/main" xmlns:a16="http://schemas.microsoft.com/office/drawing/2014/main" xmlns="" r:embed="rId343"/>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15003780" y="7400925"/>
            <a:ext cx="762000" cy="19050"/>
          </a:xfrm>
          <a:prstGeom prst="rect">
            <a:avLst/>
          </a:prstGeom>
        </p:spPr>
      </p:pic>
      <p:sp>
        <p:nvSpPr>
          <p:cNvPr id="618" name="Click here to edit title-459">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Product Perspective</a:t>
            </a:r>
          </a:p>
        </p:txBody>
      </p:sp>
      <p:sp>
        <p:nvSpPr>
          <p:cNvPr id="619" name="Click here to edit label-426">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AI LEGAL ASSISTANT</a:t>
            </a:r>
          </a:p>
        </p:txBody>
      </p:sp>
      <p:sp>
        <p:nvSpPr>
          <p:cNvPr id="620" name="Click here to edit subtitle-404">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AI Lawyer Project Overview</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557"/>
                                        </p:tgtEl>
                                        <p:attrNameLst>
                                          <p:attrName>style.visibility</p:attrName>
                                        </p:attrNameLst>
                                      </p:cBhvr>
                                      <p:to>
                                        <p:strVal val="visible"/>
                                      </p:to>
                                    </p:set>
                                    <p:animEffect transition="in" filter="fade">
                                      <p:cBhvr>
                                        <p:cTn id="7" dur="1500"/>
                                        <p:tgtEl>
                                          <p:spTgt spid="557"/>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558"/>
                                        </p:tgtEl>
                                        <p:attrNameLst>
                                          <p:attrName>style.visibility</p:attrName>
                                        </p:attrNameLst>
                                      </p:cBhvr>
                                      <p:to>
                                        <p:strVal val="visible"/>
                                      </p:to>
                                    </p:set>
                                    <p:animEffect transition="in" filter="fade">
                                      <p:cBhvr>
                                        <p:cTn id="10" dur="1500"/>
                                        <p:tgtEl>
                                          <p:spTgt spid="558"/>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559"/>
                                        </p:tgtEl>
                                        <p:attrNameLst>
                                          <p:attrName>style.visibility</p:attrName>
                                        </p:attrNameLst>
                                      </p:cBhvr>
                                      <p:to>
                                        <p:strVal val="visible"/>
                                      </p:to>
                                    </p:set>
                                    <p:animEffect transition="in" filter="fade">
                                      <p:cBhvr>
                                        <p:cTn id="13" dur="1500"/>
                                        <p:tgtEl>
                                          <p:spTgt spid="559"/>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560"/>
                                        </p:tgtEl>
                                        <p:attrNameLst>
                                          <p:attrName>style.visibility</p:attrName>
                                        </p:attrNameLst>
                                      </p:cBhvr>
                                      <p:to>
                                        <p:strVal val="visible"/>
                                      </p:to>
                                    </p:set>
                                    <p:animEffect transition="in" filter="fade">
                                      <p:cBhvr>
                                        <p:cTn id="16" dur="1500"/>
                                        <p:tgtEl>
                                          <p:spTgt spid="560"/>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561"/>
                                        </p:tgtEl>
                                        <p:attrNameLst>
                                          <p:attrName>style.visibility</p:attrName>
                                        </p:attrNameLst>
                                      </p:cBhvr>
                                      <p:to>
                                        <p:strVal val="visible"/>
                                      </p:to>
                                    </p:set>
                                    <p:animEffect transition="in" filter="fade">
                                      <p:cBhvr>
                                        <p:cTn id="19" dur="1500"/>
                                        <p:tgtEl>
                                          <p:spTgt spid="561"/>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562"/>
                                        </p:tgtEl>
                                        <p:attrNameLst>
                                          <p:attrName>style.visibility</p:attrName>
                                        </p:attrNameLst>
                                      </p:cBhvr>
                                      <p:to>
                                        <p:strVal val="visible"/>
                                      </p:to>
                                    </p:set>
                                    <p:animEffect transition="in" filter="fade">
                                      <p:cBhvr>
                                        <p:cTn id="22" dur="1500"/>
                                        <p:tgtEl>
                                          <p:spTgt spid="562"/>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563"/>
                                        </p:tgtEl>
                                        <p:attrNameLst>
                                          <p:attrName>style.visibility</p:attrName>
                                        </p:attrNameLst>
                                      </p:cBhvr>
                                      <p:to>
                                        <p:strVal val="visible"/>
                                      </p:to>
                                    </p:set>
                                    <p:animEffect transition="in" filter="fade">
                                      <p:cBhvr>
                                        <p:cTn id="25" dur="1500"/>
                                        <p:tgtEl>
                                          <p:spTgt spid="563"/>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564"/>
                                        </p:tgtEl>
                                        <p:attrNameLst>
                                          <p:attrName>style.visibility</p:attrName>
                                        </p:attrNameLst>
                                      </p:cBhvr>
                                      <p:to>
                                        <p:strVal val="visible"/>
                                      </p:to>
                                    </p:set>
                                    <p:animEffect transition="in" filter="fade">
                                      <p:cBhvr>
                                        <p:cTn id="28" dur="1500"/>
                                        <p:tgtEl>
                                          <p:spTgt spid="564"/>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565"/>
                                        </p:tgtEl>
                                        <p:attrNameLst>
                                          <p:attrName>style.visibility</p:attrName>
                                        </p:attrNameLst>
                                      </p:cBhvr>
                                      <p:to>
                                        <p:strVal val="visible"/>
                                      </p:to>
                                    </p:set>
                                    <p:animEffect transition="in" filter="fade">
                                      <p:cBhvr>
                                        <p:cTn id="31" dur="1500"/>
                                        <p:tgtEl>
                                          <p:spTgt spid="565"/>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566"/>
                                        </p:tgtEl>
                                        <p:attrNameLst>
                                          <p:attrName>style.visibility</p:attrName>
                                        </p:attrNameLst>
                                      </p:cBhvr>
                                      <p:to>
                                        <p:strVal val="visible"/>
                                      </p:to>
                                    </p:set>
                                    <p:animEffect transition="in" filter="fade">
                                      <p:cBhvr>
                                        <p:cTn id="34" dur="1500"/>
                                        <p:tgtEl>
                                          <p:spTgt spid="566"/>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567"/>
                                        </p:tgtEl>
                                        <p:attrNameLst>
                                          <p:attrName>style.visibility</p:attrName>
                                        </p:attrNameLst>
                                      </p:cBhvr>
                                      <p:to>
                                        <p:strVal val="visible"/>
                                      </p:to>
                                    </p:set>
                                    <p:animEffect transition="in" filter="fade">
                                      <p:cBhvr>
                                        <p:cTn id="37" dur="1500"/>
                                        <p:tgtEl>
                                          <p:spTgt spid="567"/>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568"/>
                                        </p:tgtEl>
                                        <p:attrNameLst>
                                          <p:attrName>style.visibility</p:attrName>
                                        </p:attrNameLst>
                                      </p:cBhvr>
                                      <p:to>
                                        <p:strVal val="visible"/>
                                      </p:to>
                                    </p:set>
                                    <p:animEffect transition="in" filter="fade">
                                      <p:cBhvr>
                                        <p:cTn id="40" dur="1500"/>
                                        <p:tgtEl>
                                          <p:spTgt spid="568"/>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569"/>
                                        </p:tgtEl>
                                        <p:attrNameLst>
                                          <p:attrName>style.visibility</p:attrName>
                                        </p:attrNameLst>
                                      </p:cBhvr>
                                      <p:to>
                                        <p:strVal val="visible"/>
                                      </p:to>
                                    </p:set>
                                    <p:animEffect transition="in" filter="fade">
                                      <p:cBhvr>
                                        <p:cTn id="43" dur="1500"/>
                                        <p:tgtEl>
                                          <p:spTgt spid="569"/>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570"/>
                                        </p:tgtEl>
                                        <p:attrNameLst>
                                          <p:attrName>style.visibility</p:attrName>
                                        </p:attrNameLst>
                                      </p:cBhvr>
                                      <p:to>
                                        <p:strVal val="visible"/>
                                      </p:to>
                                    </p:set>
                                    <p:animEffect transition="in" filter="fade">
                                      <p:cBhvr>
                                        <p:cTn id="46" dur="1500"/>
                                        <p:tgtEl>
                                          <p:spTgt spid="570"/>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571"/>
                                        </p:tgtEl>
                                        <p:attrNameLst>
                                          <p:attrName>style.visibility</p:attrName>
                                        </p:attrNameLst>
                                      </p:cBhvr>
                                      <p:to>
                                        <p:strVal val="visible"/>
                                      </p:to>
                                    </p:set>
                                    <p:animEffect transition="in" filter="fade">
                                      <p:cBhvr>
                                        <p:cTn id="49" dur="1500"/>
                                        <p:tgtEl>
                                          <p:spTgt spid="571"/>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572"/>
                                        </p:tgtEl>
                                        <p:attrNameLst>
                                          <p:attrName>style.visibility</p:attrName>
                                        </p:attrNameLst>
                                      </p:cBhvr>
                                      <p:to>
                                        <p:strVal val="visible"/>
                                      </p:to>
                                    </p:set>
                                    <p:animEffect transition="in" filter="fade">
                                      <p:cBhvr>
                                        <p:cTn id="52" dur="1500"/>
                                        <p:tgtEl>
                                          <p:spTgt spid="572"/>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573"/>
                                        </p:tgtEl>
                                        <p:attrNameLst>
                                          <p:attrName>style.visibility</p:attrName>
                                        </p:attrNameLst>
                                      </p:cBhvr>
                                      <p:to>
                                        <p:strVal val="visible"/>
                                      </p:to>
                                    </p:set>
                                    <p:animEffect transition="in" filter="fade">
                                      <p:cBhvr>
                                        <p:cTn id="55" dur="1500"/>
                                        <p:tgtEl>
                                          <p:spTgt spid="573"/>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574"/>
                                        </p:tgtEl>
                                        <p:attrNameLst>
                                          <p:attrName>style.visibility</p:attrName>
                                        </p:attrNameLst>
                                      </p:cBhvr>
                                      <p:to>
                                        <p:strVal val="visible"/>
                                      </p:to>
                                    </p:set>
                                    <p:animEffect transition="in" filter="fade">
                                      <p:cBhvr>
                                        <p:cTn id="58" dur="1500"/>
                                        <p:tgtEl>
                                          <p:spTgt spid="574"/>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575"/>
                                        </p:tgtEl>
                                        <p:attrNameLst>
                                          <p:attrName>style.visibility</p:attrName>
                                        </p:attrNameLst>
                                      </p:cBhvr>
                                      <p:to>
                                        <p:strVal val="visible"/>
                                      </p:to>
                                    </p:set>
                                    <p:animEffect transition="in" filter="fade">
                                      <p:cBhvr>
                                        <p:cTn id="61" dur="1500"/>
                                        <p:tgtEl>
                                          <p:spTgt spid="575"/>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576"/>
                                        </p:tgtEl>
                                        <p:attrNameLst>
                                          <p:attrName>style.visibility</p:attrName>
                                        </p:attrNameLst>
                                      </p:cBhvr>
                                      <p:to>
                                        <p:strVal val="visible"/>
                                      </p:to>
                                    </p:set>
                                    <p:animEffect transition="in" filter="fade">
                                      <p:cBhvr>
                                        <p:cTn id="64" dur="1500"/>
                                        <p:tgtEl>
                                          <p:spTgt spid="576"/>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577"/>
                                        </p:tgtEl>
                                        <p:attrNameLst>
                                          <p:attrName>style.visibility</p:attrName>
                                        </p:attrNameLst>
                                      </p:cBhvr>
                                      <p:to>
                                        <p:strVal val="visible"/>
                                      </p:to>
                                    </p:set>
                                    <p:animEffect transition="in" filter="fade">
                                      <p:cBhvr>
                                        <p:cTn id="67" dur="1500"/>
                                        <p:tgtEl>
                                          <p:spTgt spid="577"/>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578"/>
                                        </p:tgtEl>
                                        <p:attrNameLst>
                                          <p:attrName>style.visibility</p:attrName>
                                        </p:attrNameLst>
                                      </p:cBhvr>
                                      <p:to>
                                        <p:strVal val="visible"/>
                                      </p:to>
                                    </p:set>
                                    <p:animEffect transition="in" filter="fade">
                                      <p:cBhvr>
                                        <p:cTn id="70" dur="1500"/>
                                        <p:tgtEl>
                                          <p:spTgt spid="578"/>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579"/>
                                        </p:tgtEl>
                                        <p:attrNameLst>
                                          <p:attrName>style.visibility</p:attrName>
                                        </p:attrNameLst>
                                      </p:cBhvr>
                                      <p:to>
                                        <p:strVal val="visible"/>
                                      </p:to>
                                    </p:set>
                                    <p:animEffect transition="in" filter="fade">
                                      <p:cBhvr>
                                        <p:cTn id="73" dur="1500"/>
                                        <p:tgtEl>
                                          <p:spTgt spid="579"/>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580"/>
                                        </p:tgtEl>
                                        <p:attrNameLst>
                                          <p:attrName>style.visibility</p:attrName>
                                        </p:attrNameLst>
                                      </p:cBhvr>
                                      <p:to>
                                        <p:strVal val="visible"/>
                                      </p:to>
                                    </p:set>
                                    <p:animEffect transition="in" filter="fade">
                                      <p:cBhvr>
                                        <p:cTn id="76" dur="1500"/>
                                        <p:tgtEl>
                                          <p:spTgt spid="580"/>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581"/>
                                        </p:tgtEl>
                                        <p:attrNameLst>
                                          <p:attrName>style.visibility</p:attrName>
                                        </p:attrNameLst>
                                      </p:cBhvr>
                                      <p:to>
                                        <p:strVal val="visible"/>
                                      </p:to>
                                    </p:set>
                                    <p:animEffect transition="in" filter="fade">
                                      <p:cBhvr>
                                        <p:cTn id="79" dur="1500"/>
                                        <p:tgtEl>
                                          <p:spTgt spid="581"/>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582"/>
                                        </p:tgtEl>
                                        <p:attrNameLst>
                                          <p:attrName>style.visibility</p:attrName>
                                        </p:attrNameLst>
                                      </p:cBhvr>
                                      <p:to>
                                        <p:strVal val="visible"/>
                                      </p:to>
                                    </p:set>
                                    <p:animEffect transition="in" filter="fade">
                                      <p:cBhvr>
                                        <p:cTn id="82" dur="1500"/>
                                        <p:tgtEl>
                                          <p:spTgt spid="582"/>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583"/>
                                        </p:tgtEl>
                                        <p:attrNameLst>
                                          <p:attrName>style.visibility</p:attrName>
                                        </p:attrNameLst>
                                      </p:cBhvr>
                                      <p:to>
                                        <p:strVal val="visible"/>
                                      </p:to>
                                    </p:set>
                                    <p:animEffect transition="in" filter="fade">
                                      <p:cBhvr>
                                        <p:cTn id="85" dur="1500"/>
                                        <p:tgtEl>
                                          <p:spTgt spid="583"/>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584"/>
                                        </p:tgtEl>
                                        <p:attrNameLst>
                                          <p:attrName>style.visibility</p:attrName>
                                        </p:attrNameLst>
                                      </p:cBhvr>
                                      <p:to>
                                        <p:strVal val="visible"/>
                                      </p:to>
                                    </p:set>
                                    <p:animEffect transition="in" filter="fade">
                                      <p:cBhvr>
                                        <p:cTn id="88" dur="1500"/>
                                        <p:tgtEl>
                                          <p:spTgt spid="584"/>
                                        </p:tgtEl>
                                      </p:cBhvr>
                                    </p:animEffect>
                                  </p:childTnLst>
                                </p:cTn>
                              </p:par>
                              <p:par>
                                <p:cTn id="89" presetID="10" presetClass="entr" presetSubtype="0" accel="50000" decel="50000" fill="hold" nodeType="withEffect">
                                  <p:stCondLst>
                                    <p:cond delay="0"/>
                                  </p:stCondLst>
                                  <p:childTnLst>
                                    <p:set>
                                      <p:cBhvr>
                                        <p:cTn id="90" dur="1" fill="hold">
                                          <p:stCondLst>
                                            <p:cond delay="0"/>
                                          </p:stCondLst>
                                        </p:cTn>
                                        <p:tgtEl>
                                          <p:spTgt spid="585"/>
                                        </p:tgtEl>
                                        <p:attrNameLst>
                                          <p:attrName>style.visibility</p:attrName>
                                        </p:attrNameLst>
                                      </p:cBhvr>
                                      <p:to>
                                        <p:strVal val="visible"/>
                                      </p:to>
                                    </p:set>
                                    <p:animEffect transition="in" filter="fade">
                                      <p:cBhvr>
                                        <p:cTn id="91" dur="1500"/>
                                        <p:tgtEl>
                                          <p:spTgt spid="585"/>
                                        </p:tgtEl>
                                      </p:cBhvr>
                                    </p:animEffect>
                                  </p:childTnLst>
                                </p:cTn>
                              </p:par>
                              <p:par>
                                <p:cTn id="92" presetID="10" presetClass="entr" presetSubtype="0" accel="50000" decel="50000" fill="hold" nodeType="withEffect">
                                  <p:stCondLst>
                                    <p:cond delay="0"/>
                                  </p:stCondLst>
                                  <p:childTnLst>
                                    <p:set>
                                      <p:cBhvr>
                                        <p:cTn id="93" dur="1" fill="hold">
                                          <p:stCondLst>
                                            <p:cond delay="0"/>
                                          </p:stCondLst>
                                        </p:cTn>
                                        <p:tgtEl>
                                          <p:spTgt spid="586"/>
                                        </p:tgtEl>
                                        <p:attrNameLst>
                                          <p:attrName>style.visibility</p:attrName>
                                        </p:attrNameLst>
                                      </p:cBhvr>
                                      <p:to>
                                        <p:strVal val="visible"/>
                                      </p:to>
                                    </p:set>
                                    <p:animEffect transition="in" filter="fade">
                                      <p:cBhvr>
                                        <p:cTn id="94" dur="1500"/>
                                        <p:tgtEl>
                                          <p:spTgt spid="586"/>
                                        </p:tgtEl>
                                      </p:cBhvr>
                                    </p:animEffect>
                                  </p:childTnLst>
                                </p:cTn>
                              </p:par>
                              <p:par>
                                <p:cTn id="95" presetID="10" presetClass="entr" presetSubtype="0" accel="50000" decel="50000" fill="hold" nodeType="withEffect">
                                  <p:stCondLst>
                                    <p:cond delay="0"/>
                                  </p:stCondLst>
                                  <p:childTnLst>
                                    <p:set>
                                      <p:cBhvr>
                                        <p:cTn id="96" dur="1" fill="hold">
                                          <p:stCondLst>
                                            <p:cond delay="0"/>
                                          </p:stCondLst>
                                        </p:cTn>
                                        <p:tgtEl>
                                          <p:spTgt spid="587"/>
                                        </p:tgtEl>
                                        <p:attrNameLst>
                                          <p:attrName>style.visibility</p:attrName>
                                        </p:attrNameLst>
                                      </p:cBhvr>
                                      <p:to>
                                        <p:strVal val="visible"/>
                                      </p:to>
                                    </p:set>
                                    <p:animEffect transition="in" filter="fade">
                                      <p:cBhvr>
                                        <p:cTn id="97" dur="1500"/>
                                        <p:tgtEl>
                                          <p:spTgt spid="587"/>
                                        </p:tgtEl>
                                      </p:cBhvr>
                                    </p:animEffect>
                                  </p:childTnLst>
                                </p:cTn>
                              </p:par>
                              <p:par>
                                <p:cTn id="98" presetID="10" presetClass="entr" presetSubtype="0" accel="50000" decel="50000" fill="hold" nodeType="withEffect">
                                  <p:stCondLst>
                                    <p:cond delay="0"/>
                                  </p:stCondLst>
                                  <p:childTnLst>
                                    <p:set>
                                      <p:cBhvr>
                                        <p:cTn id="99" dur="1" fill="hold">
                                          <p:stCondLst>
                                            <p:cond delay="0"/>
                                          </p:stCondLst>
                                        </p:cTn>
                                        <p:tgtEl>
                                          <p:spTgt spid="588"/>
                                        </p:tgtEl>
                                        <p:attrNameLst>
                                          <p:attrName>style.visibility</p:attrName>
                                        </p:attrNameLst>
                                      </p:cBhvr>
                                      <p:to>
                                        <p:strVal val="visible"/>
                                      </p:to>
                                    </p:set>
                                    <p:animEffect transition="in" filter="fade">
                                      <p:cBhvr>
                                        <p:cTn id="100" dur="1500"/>
                                        <p:tgtEl>
                                          <p:spTgt spid="588"/>
                                        </p:tgtEl>
                                      </p:cBhvr>
                                    </p:animEffect>
                                  </p:childTnLst>
                                </p:cTn>
                              </p:par>
                              <p:par>
                                <p:cTn id="101" presetID="10" presetClass="entr" presetSubtype="0" accel="50000" decel="50000" fill="hold" nodeType="withEffect">
                                  <p:stCondLst>
                                    <p:cond delay="0"/>
                                  </p:stCondLst>
                                  <p:childTnLst>
                                    <p:set>
                                      <p:cBhvr>
                                        <p:cTn id="102" dur="1" fill="hold">
                                          <p:stCondLst>
                                            <p:cond delay="0"/>
                                          </p:stCondLst>
                                        </p:cTn>
                                        <p:tgtEl>
                                          <p:spTgt spid="589"/>
                                        </p:tgtEl>
                                        <p:attrNameLst>
                                          <p:attrName>style.visibility</p:attrName>
                                        </p:attrNameLst>
                                      </p:cBhvr>
                                      <p:to>
                                        <p:strVal val="visible"/>
                                      </p:to>
                                    </p:set>
                                    <p:animEffect transition="in" filter="fade">
                                      <p:cBhvr>
                                        <p:cTn id="103" dur="1500"/>
                                        <p:tgtEl>
                                          <p:spTgt spid="589"/>
                                        </p:tgtEl>
                                      </p:cBhvr>
                                    </p:animEffect>
                                  </p:childTnLst>
                                </p:cTn>
                              </p:par>
                              <p:par>
                                <p:cTn id="104" presetID="10" presetClass="entr" presetSubtype="0" accel="50000" decel="50000" fill="hold" nodeType="withEffect">
                                  <p:stCondLst>
                                    <p:cond delay="0"/>
                                  </p:stCondLst>
                                  <p:childTnLst>
                                    <p:set>
                                      <p:cBhvr>
                                        <p:cTn id="105" dur="1" fill="hold">
                                          <p:stCondLst>
                                            <p:cond delay="0"/>
                                          </p:stCondLst>
                                        </p:cTn>
                                        <p:tgtEl>
                                          <p:spTgt spid="590"/>
                                        </p:tgtEl>
                                        <p:attrNameLst>
                                          <p:attrName>style.visibility</p:attrName>
                                        </p:attrNameLst>
                                      </p:cBhvr>
                                      <p:to>
                                        <p:strVal val="visible"/>
                                      </p:to>
                                    </p:set>
                                    <p:animEffect transition="in" filter="fade">
                                      <p:cBhvr>
                                        <p:cTn id="106" dur="1500"/>
                                        <p:tgtEl>
                                          <p:spTgt spid="590"/>
                                        </p:tgtEl>
                                      </p:cBhvr>
                                    </p:animEffect>
                                  </p:childTnLst>
                                </p:cTn>
                              </p:par>
                              <p:par>
                                <p:cTn id="107" presetID="10" presetClass="entr" presetSubtype="0" accel="50000" decel="50000" fill="hold" nodeType="withEffect">
                                  <p:stCondLst>
                                    <p:cond delay="0"/>
                                  </p:stCondLst>
                                  <p:childTnLst>
                                    <p:set>
                                      <p:cBhvr>
                                        <p:cTn id="108" dur="1" fill="hold">
                                          <p:stCondLst>
                                            <p:cond delay="0"/>
                                          </p:stCondLst>
                                        </p:cTn>
                                        <p:tgtEl>
                                          <p:spTgt spid="591"/>
                                        </p:tgtEl>
                                        <p:attrNameLst>
                                          <p:attrName>style.visibility</p:attrName>
                                        </p:attrNameLst>
                                      </p:cBhvr>
                                      <p:to>
                                        <p:strVal val="visible"/>
                                      </p:to>
                                    </p:set>
                                    <p:animEffect transition="in" filter="fade">
                                      <p:cBhvr>
                                        <p:cTn id="109" dur="1500"/>
                                        <p:tgtEl>
                                          <p:spTgt spid="591"/>
                                        </p:tgtEl>
                                      </p:cBhvr>
                                    </p:animEffect>
                                  </p:childTnLst>
                                </p:cTn>
                              </p:par>
                              <p:par>
                                <p:cTn id="110" presetID="10" presetClass="entr" presetSubtype="0" accel="50000" decel="50000" fill="hold" nodeType="withEffect">
                                  <p:stCondLst>
                                    <p:cond delay="0"/>
                                  </p:stCondLst>
                                  <p:childTnLst>
                                    <p:set>
                                      <p:cBhvr>
                                        <p:cTn id="111" dur="1" fill="hold">
                                          <p:stCondLst>
                                            <p:cond delay="0"/>
                                          </p:stCondLst>
                                        </p:cTn>
                                        <p:tgtEl>
                                          <p:spTgt spid="592"/>
                                        </p:tgtEl>
                                        <p:attrNameLst>
                                          <p:attrName>style.visibility</p:attrName>
                                        </p:attrNameLst>
                                      </p:cBhvr>
                                      <p:to>
                                        <p:strVal val="visible"/>
                                      </p:to>
                                    </p:set>
                                    <p:animEffect transition="in" filter="fade">
                                      <p:cBhvr>
                                        <p:cTn id="112" dur="1500"/>
                                        <p:tgtEl>
                                          <p:spTgt spid="592"/>
                                        </p:tgtEl>
                                      </p:cBhvr>
                                    </p:animEffect>
                                  </p:childTnLst>
                                </p:cTn>
                              </p:par>
                              <p:par>
                                <p:cTn id="113" presetID="10" presetClass="entr" presetSubtype="0" accel="50000" decel="50000" fill="hold" nodeType="withEffect">
                                  <p:stCondLst>
                                    <p:cond delay="0"/>
                                  </p:stCondLst>
                                  <p:childTnLst>
                                    <p:set>
                                      <p:cBhvr>
                                        <p:cTn id="114" dur="1" fill="hold">
                                          <p:stCondLst>
                                            <p:cond delay="0"/>
                                          </p:stCondLst>
                                        </p:cTn>
                                        <p:tgtEl>
                                          <p:spTgt spid="593"/>
                                        </p:tgtEl>
                                        <p:attrNameLst>
                                          <p:attrName>style.visibility</p:attrName>
                                        </p:attrNameLst>
                                      </p:cBhvr>
                                      <p:to>
                                        <p:strVal val="visible"/>
                                      </p:to>
                                    </p:set>
                                    <p:animEffect transition="in" filter="fade">
                                      <p:cBhvr>
                                        <p:cTn id="115" dur="1500"/>
                                        <p:tgtEl>
                                          <p:spTgt spid="593"/>
                                        </p:tgtEl>
                                      </p:cBhvr>
                                    </p:animEffect>
                                  </p:childTnLst>
                                </p:cTn>
                              </p:par>
                              <p:par>
                                <p:cTn id="116" presetID="10" presetClass="entr" presetSubtype="0" accel="50000" decel="50000" fill="hold" nodeType="withEffect">
                                  <p:stCondLst>
                                    <p:cond delay="0"/>
                                  </p:stCondLst>
                                  <p:childTnLst>
                                    <p:set>
                                      <p:cBhvr>
                                        <p:cTn id="117" dur="1" fill="hold">
                                          <p:stCondLst>
                                            <p:cond delay="0"/>
                                          </p:stCondLst>
                                        </p:cTn>
                                        <p:tgtEl>
                                          <p:spTgt spid="594"/>
                                        </p:tgtEl>
                                        <p:attrNameLst>
                                          <p:attrName>style.visibility</p:attrName>
                                        </p:attrNameLst>
                                      </p:cBhvr>
                                      <p:to>
                                        <p:strVal val="visible"/>
                                      </p:to>
                                    </p:set>
                                    <p:animEffect transition="in" filter="fade">
                                      <p:cBhvr>
                                        <p:cTn id="118" dur="1500"/>
                                        <p:tgtEl>
                                          <p:spTgt spid="594"/>
                                        </p:tgtEl>
                                      </p:cBhvr>
                                    </p:animEffect>
                                  </p:childTnLst>
                                </p:cTn>
                              </p:par>
                              <p:par>
                                <p:cTn id="119" presetID="10" presetClass="entr" presetSubtype="0" accel="50000" decel="50000" fill="hold" nodeType="withEffect">
                                  <p:stCondLst>
                                    <p:cond delay="0"/>
                                  </p:stCondLst>
                                  <p:childTnLst>
                                    <p:set>
                                      <p:cBhvr>
                                        <p:cTn id="120" dur="1" fill="hold">
                                          <p:stCondLst>
                                            <p:cond delay="0"/>
                                          </p:stCondLst>
                                        </p:cTn>
                                        <p:tgtEl>
                                          <p:spTgt spid="595"/>
                                        </p:tgtEl>
                                        <p:attrNameLst>
                                          <p:attrName>style.visibility</p:attrName>
                                        </p:attrNameLst>
                                      </p:cBhvr>
                                      <p:to>
                                        <p:strVal val="visible"/>
                                      </p:to>
                                    </p:set>
                                    <p:animEffect transition="in" filter="fade">
                                      <p:cBhvr>
                                        <p:cTn id="121" dur="1500"/>
                                        <p:tgtEl>
                                          <p:spTgt spid="595"/>
                                        </p:tgtEl>
                                      </p:cBhvr>
                                    </p:animEffect>
                                  </p:childTnLst>
                                </p:cTn>
                              </p:par>
                              <p:par>
                                <p:cTn id="122" presetID="10" presetClass="entr" presetSubtype="0" accel="50000" decel="50000" fill="hold" nodeType="withEffect">
                                  <p:stCondLst>
                                    <p:cond delay="0"/>
                                  </p:stCondLst>
                                  <p:childTnLst>
                                    <p:set>
                                      <p:cBhvr>
                                        <p:cTn id="123" dur="1" fill="hold">
                                          <p:stCondLst>
                                            <p:cond delay="0"/>
                                          </p:stCondLst>
                                        </p:cTn>
                                        <p:tgtEl>
                                          <p:spTgt spid="596"/>
                                        </p:tgtEl>
                                        <p:attrNameLst>
                                          <p:attrName>style.visibility</p:attrName>
                                        </p:attrNameLst>
                                      </p:cBhvr>
                                      <p:to>
                                        <p:strVal val="visible"/>
                                      </p:to>
                                    </p:set>
                                    <p:animEffect transition="in" filter="fade">
                                      <p:cBhvr>
                                        <p:cTn id="124" dur="1500"/>
                                        <p:tgtEl>
                                          <p:spTgt spid="596"/>
                                        </p:tgtEl>
                                      </p:cBhvr>
                                    </p:animEffect>
                                  </p:childTnLst>
                                </p:cTn>
                              </p:par>
                              <p:par>
                                <p:cTn id="125" presetID="10" presetClass="entr" presetSubtype="0" accel="50000" decel="50000" fill="hold" nodeType="withEffect">
                                  <p:stCondLst>
                                    <p:cond delay="0"/>
                                  </p:stCondLst>
                                  <p:childTnLst>
                                    <p:set>
                                      <p:cBhvr>
                                        <p:cTn id="126" dur="1" fill="hold">
                                          <p:stCondLst>
                                            <p:cond delay="0"/>
                                          </p:stCondLst>
                                        </p:cTn>
                                        <p:tgtEl>
                                          <p:spTgt spid="597"/>
                                        </p:tgtEl>
                                        <p:attrNameLst>
                                          <p:attrName>style.visibility</p:attrName>
                                        </p:attrNameLst>
                                      </p:cBhvr>
                                      <p:to>
                                        <p:strVal val="visible"/>
                                      </p:to>
                                    </p:set>
                                    <p:animEffect transition="in" filter="fade">
                                      <p:cBhvr>
                                        <p:cTn id="127" dur="1500"/>
                                        <p:tgtEl>
                                          <p:spTgt spid="597"/>
                                        </p:tgtEl>
                                      </p:cBhvr>
                                    </p:animEffect>
                                  </p:childTnLst>
                                </p:cTn>
                              </p:par>
                              <p:par>
                                <p:cTn id="128" presetID="10" presetClass="entr" presetSubtype="0" accel="50000" decel="50000" fill="hold" nodeType="withEffect">
                                  <p:stCondLst>
                                    <p:cond delay="0"/>
                                  </p:stCondLst>
                                  <p:childTnLst>
                                    <p:set>
                                      <p:cBhvr>
                                        <p:cTn id="129" dur="1" fill="hold">
                                          <p:stCondLst>
                                            <p:cond delay="0"/>
                                          </p:stCondLst>
                                        </p:cTn>
                                        <p:tgtEl>
                                          <p:spTgt spid="598"/>
                                        </p:tgtEl>
                                        <p:attrNameLst>
                                          <p:attrName>style.visibility</p:attrName>
                                        </p:attrNameLst>
                                      </p:cBhvr>
                                      <p:to>
                                        <p:strVal val="visible"/>
                                      </p:to>
                                    </p:set>
                                    <p:animEffect transition="in" filter="fade">
                                      <p:cBhvr>
                                        <p:cTn id="130" dur="1500"/>
                                        <p:tgtEl>
                                          <p:spTgt spid="598"/>
                                        </p:tgtEl>
                                      </p:cBhvr>
                                    </p:animEffect>
                                  </p:childTnLst>
                                </p:cTn>
                              </p:par>
                              <p:par>
                                <p:cTn id="131" presetID="10" presetClass="entr" presetSubtype="0" accel="50000" decel="50000" fill="hold" nodeType="withEffect">
                                  <p:stCondLst>
                                    <p:cond delay="0"/>
                                  </p:stCondLst>
                                  <p:childTnLst>
                                    <p:set>
                                      <p:cBhvr>
                                        <p:cTn id="132" dur="1" fill="hold">
                                          <p:stCondLst>
                                            <p:cond delay="0"/>
                                          </p:stCondLst>
                                        </p:cTn>
                                        <p:tgtEl>
                                          <p:spTgt spid="599"/>
                                        </p:tgtEl>
                                        <p:attrNameLst>
                                          <p:attrName>style.visibility</p:attrName>
                                        </p:attrNameLst>
                                      </p:cBhvr>
                                      <p:to>
                                        <p:strVal val="visible"/>
                                      </p:to>
                                    </p:set>
                                    <p:animEffect transition="in" filter="fade">
                                      <p:cBhvr>
                                        <p:cTn id="133" dur="1500"/>
                                        <p:tgtEl>
                                          <p:spTgt spid="599"/>
                                        </p:tgtEl>
                                      </p:cBhvr>
                                    </p:animEffect>
                                  </p:childTnLst>
                                </p:cTn>
                              </p:par>
                              <p:par>
                                <p:cTn id="134" presetID="10" presetClass="entr" presetSubtype="0" accel="50000" decel="50000" fill="hold" nodeType="withEffect">
                                  <p:stCondLst>
                                    <p:cond delay="0"/>
                                  </p:stCondLst>
                                  <p:childTnLst>
                                    <p:set>
                                      <p:cBhvr>
                                        <p:cTn id="135" dur="1" fill="hold">
                                          <p:stCondLst>
                                            <p:cond delay="0"/>
                                          </p:stCondLst>
                                        </p:cTn>
                                        <p:tgtEl>
                                          <p:spTgt spid="600"/>
                                        </p:tgtEl>
                                        <p:attrNameLst>
                                          <p:attrName>style.visibility</p:attrName>
                                        </p:attrNameLst>
                                      </p:cBhvr>
                                      <p:to>
                                        <p:strVal val="visible"/>
                                      </p:to>
                                    </p:set>
                                    <p:animEffect transition="in" filter="fade">
                                      <p:cBhvr>
                                        <p:cTn id="136" dur="1500"/>
                                        <p:tgtEl>
                                          <p:spTgt spid="600"/>
                                        </p:tgtEl>
                                      </p:cBhvr>
                                    </p:animEffect>
                                  </p:childTnLst>
                                </p:cTn>
                              </p:par>
                              <p:par>
                                <p:cTn id="137" presetID="10" presetClass="entr" presetSubtype="0" accel="50000" decel="50000" fill="hold" nodeType="withEffect">
                                  <p:stCondLst>
                                    <p:cond delay="0"/>
                                  </p:stCondLst>
                                  <p:childTnLst>
                                    <p:set>
                                      <p:cBhvr>
                                        <p:cTn id="138" dur="1" fill="hold">
                                          <p:stCondLst>
                                            <p:cond delay="0"/>
                                          </p:stCondLst>
                                        </p:cTn>
                                        <p:tgtEl>
                                          <p:spTgt spid="601"/>
                                        </p:tgtEl>
                                        <p:attrNameLst>
                                          <p:attrName>style.visibility</p:attrName>
                                        </p:attrNameLst>
                                      </p:cBhvr>
                                      <p:to>
                                        <p:strVal val="visible"/>
                                      </p:to>
                                    </p:set>
                                    <p:animEffect transition="in" filter="fade">
                                      <p:cBhvr>
                                        <p:cTn id="139" dur="1500"/>
                                        <p:tgtEl>
                                          <p:spTgt spid="601"/>
                                        </p:tgtEl>
                                      </p:cBhvr>
                                    </p:animEffect>
                                  </p:childTnLst>
                                </p:cTn>
                              </p:par>
                              <p:par>
                                <p:cTn id="140" presetID="10" presetClass="entr" presetSubtype="0" accel="50000" decel="50000" fill="hold" nodeType="withEffect">
                                  <p:stCondLst>
                                    <p:cond delay="0"/>
                                  </p:stCondLst>
                                  <p:childTnLst>
                                    <p:set>
                                      <p:cBhvr>
                                        <p:cTn id="141" dur="1" fill="hold">
                                          <p:stCondLst>
                                            <p:cond delay="0"/>
                                          </p:stCondLst>
                                        </p:cTn>
                                        <p:tgtEl>
                                          <p:spTgt spid="602"/>
                                        </p:tgtEl>
                                        <p:attrNameLst>
                                          <p:attrName>style.visibility</p:attrName>
                                        </p:attrNameLst>
                                      </p:cBhvr>
                                      <p:to>
                                        <p:strVal val="visible"/>
                                      </p:to>
                                    </p:set>
                                    <p:animEffect transition="in" filter="fade">
                                      <p:cBhvr>
                                        <p:cTn id="142" dur="1500"/>
                                        <p:tgtEl>
                                          <p:spTgt spid="602"/>
                                        </p:tgtEl>
                                      </p:cBhvr>
                                    </p:animEffect>
                                  </p:childTnLst>
                                </p:cTn>
                              </p:par>
                              <p:par>
                                <p:cTn id="143" presetID="10" presetClass="entr" presetSubtype="0" accel="50000" decel="50000" fill="hold" nodeType="withEffect">
                                  <p:stCondLst>
                                    <p:cond delay="0"/>
                                  </p:stCondLst>
                                  <p:childTnLst>
                                    <p:set>
                                      <p:cBhvr>
                                        <p:cTn id="144" dur="1" fill="hold">
                                          <p:stCondLst>
                                            <p:cond delay="0"/>
                                          </p:stCondLst>
                                        </p:cTn>
                                        <p:tgtEl>
                                          <p:spTgt spid="603"/>
                                        </p:tgtEl>
                                        <p:attrNameLst>
                                          <p:attrName>style.visibility</p:attrName>
                                        </p:attrNameLst>
                                      </p:cBhvr>
                                      <p:to>
                                        <p:strVal val="visible"/>
                                      </p:to>
                                    </p:set>
                                    <p:animEffect transition="in" filter="fade">
                                      <p:cBhvr>
                                        <p:cTn id="145" dur="1500"/>
                                        <p:tgtEl>
                                          <p:spTgt spid="603"/>
                                        </p:tgtEl>
                                      </p:cBhvr>
                                    </p:animEffect>
                                  </p:childTnLst>
                                </p:cTn>
                              </p:par>
                              <p:par>
                                <p:cTn id="146" presetID="10" presetClass="entr" presetSubtype="0" accel="50000" decel="50000" fill="hold" nodeType="withEffect">
                                  <p:stCondLst>
                                    <p:cond delay="0"/>
                                  </p:stCondLst>
                                  <p:childTnLst>
                                    <p:set>
                                      <p:cBhvr>
                                        <p:cTn id="147" dur="1" fill="hold">
                                          <p:stCondLst>
                                            <p:cond delay="0"/>
                                          </p:stCondLst>
                                        </p:cTn>
                                        <p:tgtEl>
                                          <p:spTgt spid="604"/>
                                        </p:tgtEl>
                                        <p:attrNameLst>
                                          <p:attrName>style.visibility</p:attrName>
                                        </p:attrNameLst>
                                      </p:cBhvr>
                                      <p:to>
                                        <p:strVal val="visible"/>
                                      </p:to>
                                    </p:set>
                                    <p:animEffect transition="in" filter="fade">
                                      <p:cBhvr>
                                        <p:cTn id="148" dur="1500"/>
                                        <p:tgtEl>
                                          <p:spTgt spid="604"/>
                                        </p:tgtEl>
                                      </p:cBhvr>
                                    </p:animEffect>
                                  </p:childTnLst>
                                </p:cTn>
                              </p:par>
                              <p:par>
                                <p:cTn id="149" presetID="10" presetClass="entr" presetSubtype="0" accel="50000" decel="50000" fill="hold" nodeType="withEffect">
                                  <p:stCondLst>
                                    <p:cond delay="0"/>
                                  </p:stCondLst>
                                  <p:childTnLst>
                                    <p:set>
                                      <p:cBhvr>
                                        <p:cTn id="150" dur="1" fill="hold">
                                          <p:stCondLst>
                                            <p:cond delay="0"/>
                                          </p:stCondLst>
                                        </p:cTn>
                                        <p:tgtEl>
                                          <p:spTgt spid="605"/>
                                        </p:tgtEl>
                                        <p:attrNameLst>
                                          <p:attrName>style.visibility</p:attrName>
                                        </p:attrNameLst>
                                      </p:cBhvr>
                                      <p:to>
                                        <p:strVal val="visible"/>
                                      </p:to>
                                    </p:set>
                                    <p:animEffect transition="in" filter="fade">
                                      <p:cBhvr>
                                        <p:cTn id="151" dur="1500"/>
                                        <p:tgtEl>
                                          <p:spTgt spid="605"/>
                                        </p:tgtEl>
                                      </p:cBhvr>
                                    </p:animEffect>
                                  </p:childTnLst>
                                </p:cTn>
                              </p:par>
                              <p:par>
                                <p:cTn id="152" presetID="10" presetClass="entr" presetSubtype="0" accel="50000" decel="50000" fill="hold" nodeType="withEffect">
                                  <p:stCondLst>
                                    <p:cond delay="0"/>
                                  </p:stCondLst>
                                  <p:childTnLst>
                                    <p:set>
                                      <p:cBhvr>
                                        <p:cTn id="153" dur="1" fill="hold">
                                          <p:stCondLst>
                                            <p:cond delay="0"/>
                                          </p:stCondLst>
                                        </p:cTn>
                                        <p:tgtEl>
                                          <p:spTgt spid="606"/>
                                        </p:tgtEl>
                                        <p:attrNameLst>
                                          <p:attrName>style.visibility</p:attrName>
                                        </p:attrNameLst>
                                      </p:cBhvr>
                                      <p:to>
                                        <p:strVal val="visible"/>
                                      </p:to>
                                    </p:set>
                                    <p:animEffect transition="in" filter="fade">
                                      <p:cBhvr>
                                        <p:cTn id="154" dur="1500"/>
                                        <p:tgtEl>
                                          <p:spTgt spid="606"/>
                                        </p:tgtEl>
                                      </p:cBhvr>
                                    </p:animEffect>
                                  </p:childTnLst>
                                </p:cTn>
                              </p:par>
                              <p:par>
                                <p:cTn id="155" presetID="10" presetClass="entr" presetSubtype="0" accel="50000" decel="50000" fill="hold" nodeType="withEffect">
                                  <p:stCondLst>
                                    <p:cond delay="0"/>
                                  </p:stCondLst>
                                  <p:childTnLst>
                                    <p:set>
                                      <p:cBhvr>
                                        <p:cTn id="156" dur="1" fill="hold">
                                          <p:stCondLst>
                                            <p:cond delay="0"/>
                                          </p:stCondLst>
                                        </p:cTn>
                                        <p:tgtEl>
                                          <p:spTgt spid="607"/>
                                        </p:tgtEl>
                                        <p:attrNameLst>
                                          <p:attrName>style.visibility</p:attrName>
                                        </p:attrNameLst>
                                      </p:cBhvr>
                                      <p:to>
                                        <p:strVal val="visible"/>
                                      </p:to>
                                    </p:set>
                                    <p:animEffect transition="in" filter="fade">
                                      <p:cBhvr>
                                        <p:cTn id="157" dur="1500"/>
                                        <p:tgtEl>
                                          <p:spTgt spid="607"/>
                                        </p:tgtEl>
                                      </p:cBhvr>
                                    </p:animEffect>
                                  </p:childTnLst>
                                </p:cTn>
                              </p:par>
                              <p:par>
                                <p:cTn id="158" presetID="10" presetClass="entr" presetSubtype="0" accel="50000" decel="50000" fill="hold" nodeType="withEffect">
                                  <p:stCondLst>
                                    <p:cond delay="0"/>
                                  </p:stCondLst>
                                  <p:childTnLst>
                                    <p:set>
                                      <p:cBhvr>
                                        <p:cTn id="159" dur="1" fill="hold">
                                          <p:stCondLst>
                                            <p:cond delay="0"/>
                                          </p:stCondLst>
                                        </p:cTn>
                                        <p:tgtEl>
                                          <p:spTgt spid="608"/>
                                        </p:tgtEl>
                                        <p:attrNameLst>
                                          <p:attrName>style.visibility</p:attrName>
                                        </p:attrNameLst>
                                      </p:cBhvr>
                                      <p:to>
                                        <p:strVal val="visible"/>
                                      </p:to>
                                    </p:set>
                                    <p:animEffect transition="in" filter="fade">
                                      <p:cBhvr>
                                        <p:cTn id="160" dur="1500"/>
                                        <p:tgtEl>
                                          <p:spTgt spid="608"/>
                                        </p:tgtEl>
                                      </p:cBhvr>
                                    </p:animEffect>
                                  </p:childTnLst>
                                </p:cTn>
                              </p:par>
                              <p:par>
                                <p:cTn id="161" presetID="10" presetClass="entr" presetSubtype="0" accel="50000" decel="50000" fill="hold" nodeType="withEffect">
                                  <p:stCondLst>
                                    <p:cond delay="0"/>
                                  </p:stCondLst>
                                  <p:childTnLst>
                                    <p:set>
                                      <p:cBhvr>
                                        <p:cTn id="162" dur="1" fill="hold">
                                          <p:stCondLst>
                                            <p:cond delay="0"/>
                                          </p:stCondLst>
                                        </p:cTn>
                                        <p:tgtEl>
                                          <p:spTgt spid="609"/>
                                        </p:tgtEl>
                                        <p:attrNameLst>
                                          <p:attrName>style.visibility</p:attrName>
                                        </p:attrNameLst>
                                      </p:cBhvr>
                                      <p:to>
                                        <p:strVal val="visible"/>
                                      </p:to>
                                    </p:set>
                                    <p:animEffect transition="in" filter="fade">
                                      <p:cBhvr>
                                        <p:cTn id="163" dur="1500"/>
                                        <p:tgtEl>
                                          <p:spTgt spid="609"/>
                                        </p:tgtEl>
                                      </p:cBhvr>
                                    </p:animEffect>
                                  </p:childTnLst>
                                </p:cTn>
                              </p:par>
                              <p:par>
                                <p:cTn id="164" presetID="10" presetClass="entr" presetSubtype="0" accel="50000" decel="50000" fill="hold" nodeType="withEffect">
                                  <p:stCondLst>
                                    <p:cond delay="0"/>
                                  </p:stCondLst>
                                  <p:childTnLst>
                                    <p:set>
                                      <p:cBhvr>
                                        <p:cTn id="165" dur="1" fill="hold">
                                          <p:stCondLst>
                                            <p:cond delay="0"/>
                                          </p:stCondLst>
                                        </p:cTn>
                                        <p:tgtEl>
                                          <p:spTgt spid="610"/>
                                        </p:tgtEl>
                                        <p:attrNameLst>
                                          <p:attrName>style.visibility</p:attrName>
                                        </p:attrNameLst>
                                      </p:cBhvr>
                                      <p:to>
                                        <p:strVal val="visible"/>
                                      </p:to>
                                    </p:set>
                                    <p:animEffect transition="in" filter="fade">
                                      <p:cBhvr>
                                        <p:cTn id="166" dur="1500"/>
                                        <p:tgtEl>
                                          <p:spTgt spid="610"/>
                                        </p:tgtEl>
                                      </p:cBhvr>
                                    </p:animEffect>
                                  </p:childTnLst>
                                </p:cTn>
                              </p:par>
                              <p:par>
                                <p:cTn id="167" presetID="10" presetClass="entr" presetSubtype="0" accel="50000" decel="50000" fill="hold" nodeType="withEffect">
                                  <p:stCondLst>
                                    <p:cond delay="0"/>
                                  </p:stCondLst>
                                  <p:childTnLst>
                                    <p:set>
                                      <p:cBhvr>
                                        <p:cTn id="168" dur="1" fill="hold">
                                          <p:stCondLst>
                                            <p:cond delay="0"/>
                                          </p:stCondLst>
                                        </p:cTn>
                                        <p:tgtEl>
                                          <p:spTgt spid="611"/>
                                        </p:tgtEl>
                                        <p:attrNameLst>
                                          <p:attrName>style.visibility</p:attrName>
                                        </p:attrNameLst>
                                      </p:cBhvr>
                                      <p:to>
                                        <p:strVal val="visible"/>
                                      </p:to>
                                    </p:set>
                                    <p:animEffect transition="in" filter="fade">
                                      <p:cBhvr>
                                        <p:cTn id="169" dur="1500"/>
                                        <p:tgtEl>
                                          <p:spTgt spid="611"/>
                                        </p:tgtEl>
                                      </p:cBhvr>
                                    </p:animEffect>
                                  </p:childTnLst>
                                </p:cTn>
                              </p:par>
                              <p:par>
                                <p:cTn id="170" presetID="10" presetClass="entr" presetSubtype="0" accel="50000" decel="50000" fill="hold" nodeType="withEffect">
                                  <p:stCondLst>
                                    <p:cond delay="0"/>
                                  </p:stCondLst>
                                  <p:childTnLst>
                                    <p:set>
                                      <p:cBhvr>
                                        <p:cTn id="171" dur="1" fill="hold">
                                          <p:stCondLst>
                                            <p:cond delay="0"/>
                                          </p:stCondLst>
                                        </p:cTn>
                                        <p:tgtEl>
                                          <p:spTgt spid="612"/>
                                        </p:tgtEl>
                                        <p:attrNameLst>
                                          <p:attrName>style.visibility</p:attrName>
                                        </p:attrNameLst>
                                      </p:cBhvr>
                                      <p:to>
                                        <p:strVal val="visible"/>
                                      </p:to>
                                    </p:set>
                                    <p:animEffect transition="in" filter="fade">
                                      <p:cBhvr>
                                        <p:cTn id="172" dur="1500"/>
                                        <p:tgtEl>
                                          <p:spTgt spid="612"/>
                                        </p:tgtEl>
                                      </p:cBhvr>
                                    </p:animEffect>
                                  </p:childTnLst>
                                </p:cTn>
                              </p:par>
                              <p:par>
                                <p:cTn id="173" presetID="10" presetClass="entr" presetSubtype="0" accel="50000" decel="50000" fill="hold" nodeType="withEffect">
                                  <p:stCondLst>
                                    <p:cond delay="0"/>
                                  </p:stCondLst>
                                  <p:childTnLst>
                                    <p:set>
                                      <p:cBhvr>
                                        <p:cTn id="174" dur="1" fill="hold">
                                          <p:stCondLst>
                                            <p:cond delay="0"/>
                                          </p:stCondLst>
                                        </p:cTn>
                                        <p:tgtEl>
                                          <p:spTgt spid="613"/>
                                        </p:tgtEl>
                                        <p:attrNameLst>
                                          <p:attrName>style.visibility</p:attrName>
                                        </p:attrNameLst>
                                      </p:cBhvr>
                                      <p:to>
                                        <p:strVal val="visible"/>
                                      </p:to>
                                    </p:set>
                                    <p:animEffect transition="in" filter="fade">
                                      <p:cBhvr>
                                        <p:cTn id="175" dur="1500"/>
                                        <p:tgtEl>
                                          <p:spTgt spid="613"/>
                                        </p:tgtEl>
                                      </p:cBhvr>
                                    </p:animEffect>
                                  </p:childTnLst>
                                </p:cTn>
                              </p:par>
                              <p:par>
                                <p:cTn id="176" presetID="10" presetClass="entr" presetSubtype="0" accel="50000" decel="50000" fill="hold" nodeType="withEffect">
                                  <p:stCondLst>
                                    <p:cond delay="0"/>
                                  </p:stCondLst>
                                  <p:childTnLst>
                                    <p:set>
                                      <p:cBhvr>
                                        <p:cTn id="177" dur="1" fill="hold">
                                          <p:stCondLst>
                                            <p:cond delay="0"/>
                                          </p:stCondLst>
                                        </p:cTn>
                                        <p:tgtEl>
                                          <p:spTgt spid="614"/>
                                        </p:tgtEl>
                                        <p:attrNameLst>
                                          <p:attrName>style.visibility</p:attrName>
                                        </p:attrNameLst>
                                      </p:cBhvr>
                                      <p:to>
                                        <p:strVal val="visible"/>
                                      </p:to>
                                    </p:set>
                                    <p:animEffect transition="in" filter="fade">
                                      <p:cBhvr>
                                        <p:cTn id="178" dur="1500"/>
                                        <p:tgtEl>
                                          <p:spTgt spid="614"/>
                                        </p:tgtEl>
                                      </p:cBhvr>
                                    </p:animEffect>
                                  </p:childTnLst>
                                </p:cTn>
                              </p:par>
                              <p:par>
                                <p:cTn id="179" presetID="10" presetClass="entr" presetSubtype="0" accel="50000" decel="50000" fill="hold" nodeType="withEffect">
                                  <p:stCondLst>
                                    <p:cond delay="0"/>
                                  </p:stCondLst>
                                  <p:childTnLst>
                                    <p:set>
                                      <p:cBhvr>
                                        <p:cTn id="180" dur="1" fill="hold">
                                          <p:stCondLst>
                                            <p:cond delay="0"/>
                                          </p:stCondLst>
                                        </p:cTn>
                                        <p:tgtEl>
                                          <p:spTgt spid="615"/>
                                        </p:tgtEl>
                                        <p:attrNameLst>
                                          <p:attrName>style.visibility</p:attrName>
                                        </p:attrNameLst>
                                      </p:cBhvr>
                                      <p:to>
                                        <p:strVal val="visible"/>
                                      </p:to>
                                    </p:set>
                                    <p:animEffect transition="in" filter="fade">
                                      <p:cBhvr>
                                        <p:cTn id="181" dur="1500"/>
                                        <p:tgtEl>
                                          <p:spTgt spid="615"/>
                                        </p:tgtEl>
                                      </p:cBhvr>
                                    </p:animEffect>
                                  </p:childTnLst>
                                </p:cTn>
                              </p:par>
                              <p:par>
                                <p:cTn id="182" presetID="10" presetClass="entr" presetSubtype="0" accel="50000" decel="50000" fill="hold" nodeType="withEffect">
                                  <p:stCondLst>
                                    <p:cond delay="0"/>
                                  </p:stCondLst>
                                  <p:childTnLst>
                                    <p:set>
                                      <p:cBhvr>
                                        <p:cTn id="183" dur="1" fill="hold">
                                          <p:stCondLst>
                                            <p:cond delay="0"/>
                                          </p:stCondLst>
                                        </p:cTn>
                                        <p:tgtEl>
                                          <p:spTgt spid="616"/>
                                        </p:tgtEl>
                                        <p:attrNameLst>
                                          <p:attrName>style.visibility</p:attrName>
                                        </p:attrNameLst>
                                      </p:cBhvr>
                                      <p:to>
                                        <p:strVal val="visible"/>
                                      </p:to>
                                    </p:set>
                                    <p:animEffect transition="in" filter="fade">
                                      <p:cBhvr>
                                        <p:cTn id="184" dur="1500"/>
                                        <p:tgtEl>
                                          <p:spTgt spid="616"/>
                                        </p:tgtEl>
                                      </p:cBhvr>
                                    </p:animEffect>
                                  </p:childTnLst>
                                </p:cTn>
                              </p:par>
                              <p:par>
                                <p:cTn id="185" presetID="10" presetClass="entr" presetSubtype="0" accel="50000" decel="50000" fill="hold" nodeType="withEffect">
                                  <p:stCondLst>
                                    <p:cond delay="0"/>
                                  </p:stCondLst>
                                  <p:childTnLst>
                                    <p:set>
                                      <p:cBhvr>
                                        <p:cTn id="186" dur="1" fill="hold">
                                          <p:stCondLst>
                                            <p:cond delay="0"/>
                                          </p:stCondLst>
                                        </p:cTn>
                                        <p:tgtEl>
                                          <p:spTgt spid="617"/>
                                        </p:tgtEl>
                                        <p:attrNameLst>
                                          <p:attrName>style.visibility</p:attrName>
                                        </p:attrNameLst>
                                      </p:cBhvr>
                                      <p:to>
                                        <p:strVal val="visible"/>
                                      </p:to>
                                    </p:set>
                                    <p:animEffect transition="in" filter="fade">
                                      <p:cBhvr>
                                        <p:cTn id="187" dur="1500"/>
                                        <p:tgtEl>
                                          <p:spTgt spid="617"/>
                                        </p:tgtEl>
                                      </p:cBhvr>
                                    </p:animEffect>
                                  </p:childTnLst>
                                </p:cTn>
                              </p:par>
                              <p:par>
                                <p:cTn id="188" presetID="10" presetClass="entr" presetSubtype="0" accel="50000" decel="50000" fill="hold" nodeType="withEffect">
                                  <p:stCondLst>
                                    <p:cond delay="0"/>
                                  </p:stCondLst>
                                  <p:childTnLst>
                                    <p:set>
                                      <p:cBhvr>
                                        <p:cTn id="189" dur="1" fill="hold">
                                          <p:stCondLst>
                                            <p:cond delay="0"/>
                                          </p:stCondLst>
                                        </p:cTn>
                                        <p:tgtEl>
                                          <p:spTgt spid="618"/>
                                        </p:tgtEl>
                                        <p:attrNameLst>
                                          <p:attrName>style.visibility</p:attrName>
                                        </p:attrNameLst>
                                      </p:cBhvr>
                                      <p:to>
                                        <p:strVal val="visible"/>
                                      </p:to>
                                    </p:set>
                                    <p:animEffect transition="in" filter="fade">
                                      <p:cBhvr>
                                        <p:cTn id="190" dur="1500"/>
                                        <p:tgtEl>
                                          <p:spTgt spid="618"/>
                                        </p:tgtEl>
                                      </p:cBhvr>
                                    </p:animEffect>
                                  </p:childTnLst>
                                </p:cTn>
                              </p:par>
                              <p:par>
                                <p:cTn id="191" presetID="10" presetClass="entr" presetSubtype="0" accel="50000" decel="50000" fill="hold" nodeType="withEffect">
                                  <p:stCondLst>
                                    <p:cond delay="0"/>
                                  </p:stCondLst>
                                  <p:childTnLst>
                                    <p:set>
                                      <p:cBhvr>
                                        <p:cTn id="192" dur="1" fill="hold">
                                          <p:stCondLst>
                                            <p:cond delay="0"/>
                                          </p:stCondLst>
                                        </p:cTn>
                                        <p:tgtEl>
                                          <p:spTgt spid="619"/>
                                        </p:tgtEl>
                                        <p:attrNameLst>
                                          <p:attrName>style.visibility</p:attrName>
                                        </p:attrNameLst>
                                      </p:cBhvr>
                                      <p:to>
                                        <p:strVal val="visible"/>
                                      </p:to>
                                    </p:set>
                                    <p:animEffect transition="in" filter="fade">
                                      <p:cBhvr>
                                        <p:cTn id="193" dur="1500"/>
                                        <p:tgtEl>
                                          <p:spTgt spid="619"/>
                                        </p:tgtEl>
                                      </p:cBhvr>
                                    </p:animEffect>
                                  </p:childTnLst>
                                </p:cTn>
                              </p:par>
                              <p:par>
                                <p:cTn id="194" presetID="10" presetClass="entr" presetSubtype="0" accel="50000" decel="50000" fill="hold" nodeType="withEffect">
                                  <p:stCondLst>
                                    <p:cond delay="0"/>
                                  </p:stCondLst>
                                  <p:childTnLst>
                                    <p:set>
                                      <p:cBhvr>
                                        <p:cTn id="195" dur="1" fill="hold">
                                          <p:stCondLst>
                                            <p:cond delay="0"/>
                                          </p:stCondLst>
                                        </p:cTn>
                                        <p:tgtEl>
                                          <p:spTgt spid="620"/>
                                        </p:tgtEl>
                                        <p:attrNameLst>
                                          <p:attrName>style.visibility</p:attrName>
                                        </p:attrNameLst>
                                      </p:cBhvr>
                                      <p:to>
                                        <p:strVal val="visible"/>
                                      </p:to>
                                    </p:set>
                                    <p:animEffect transition="in" filter="fade">
                                      <p:cBhvr>
                                        <p:cTn id="196" dur="1500"/>
                                        <p:tgtEl>
                                          <p:spTgt spid="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 grpId="0"/>
      <p:bldP spid="558" grpId="0"/>
      <p:bldP spid="559" grpId="0"/>
      <p:bldP spid="560" grpId="0"/>
      <p:bldP spid="561" grpId="0"/>
      <p:bldP spid="562" grpId="0"/>
      <p:bldP spid="563" grpId="0"/>
      <p:bldP spid="564" grpId="0"/>
      <p:bldP spid="565" grpId="0"/>
      <p:bldP spid="566" grpId="0"/>
      <p:bldP spid="567" grpId="0"/>
      <p:bldP spid="568" grpId="0"/>
      <p:bldP spid="569" grpId="0"/>
      <p:bldP spid="570" grpId="0"/>
      <p:bldP spid="571" grpId="0"/>
      <p:bldP spid="572" grpId="0"/>
      <p:bldP spid="573" grpId="0"/>
      <p:bldP spid="574" grpId="0"/>
      <p:bldP spid="575" grpId="0"/>
      <p:bldP spid="576" grpId="0"/>
      <p:bldP spid="577" grpId="0"/>
      <p:bldP spid="578" grpId="0"/>
      <p:bldP spid="579" grpId="0"/>
      <p:bldP spid="580" grpId="0"/>
      <p:bldP spid="581" grpId="0"/>
      <p:bldP spid="582" grpId="0"/>
      <p:bldP spid="583" grpId="0"/>
      <p:bldP spid="584" grpId="0"/>
      <p:bldP spid="585" grpId="0"/>
      <p:bldP spid="586" grpId="0"/>
      <p:bldP spid="587" grpId="0"/>
      <p:bldP spid="588" grpId="0"/>
      <p:bldP spid="589" grpId="0"/>
      <p:bldP spid="590" grpId="0"/>
      <p:bldP spid="591" grpId="0"/>
      <p:bldP spid="592" grpId="0"/>
      <p:bldP spid="593" grpId="0"/>
      <p:bldP spid="594" grpId="0"/>
      <p:bldP spid="595" grpId="0"/>
      <p:bldP spid="596" grpId="0"/>
      <p:bldP spid="597" grpId="0"/>
      <p:bldP spid="598" grpId="0"/>
      <p:bldP spid="599" grpId="0"/>
      <p:bldP spid="600" grpId="0"/>
      <p:bldP spid="601" grpId="0"/>
      <p:bldP spid="602" grpId="0"/>
      <p:bldP spid="603" grpId="0"/>
      <p:bldP spid="604" grpId="0"/>
      <p:bldP spid="605" grpId="0"/>
      <p:bldP spid="606" grpId="0"/>
      <p:bldP spid="607" grpId="0"/>
      <p:bldP spid="608" grpId="0"/>
      <p:bldP spid="609" grpId="0"/>
      <p:bldP spid="610" grpId="0"/>
      <p:bldP spid="611" grpId="0"/>
      <p:bldP spid="612" grpId="0"/>
      <p:bldP spid="613" grpId="0"/>
      <p:bldP spid="614" grpId="0"/>
      <p:bldP spid="615" grpId="0"/>
      <p:bldP spid="616" grpId="0"/>
      <p:bldP spid="617" grpId="0"/>
      <p:bldP spid="618" grpId="0"/>
      <p:bldP spid="619" grpId="0"/>
      <p:bldP spid="6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1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4752975" y="0"/>
            <a:ext cx="3676650" cy="4228803"/>
          </a:xfrm>
          <a:prstGeom prst="rect">
            <a:avLst/>
          </a:prstGeom>
        </p:spPr>
      </p:pic>
      <p:pic>
        <p:nvPicPr>
          <p:cNvPr id="3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8524875"/>
            <a:ext cx="16764000" cy="9525"/>
          </a:xfrm>
          <a:prstGeom prst="rect">
            <a:avLst/>
          </a:prstGeom>
        </p:spPr>
      </p:pic>
      <p:sp>
        <p:nvSpPr>
          <p:cNvPr id="314" name="Awesome Presentation Title-0">
            <a:extLst>
              <a:ext uri="{FF2B5EF4-FFF2-40B4-BE49-F238E27FC236}">
                <a16:creationId xmlns:a16="http://schemas.microsoft.com/office/drawing/2014/main" id="{111B4A49-B930-4A89-A1CD-6CA2B3D95AED}"/>
              </a:ext>
            </a:extLst>
          </p:cNvPr>
          <p:cNvSpPr txBox="1"/>
          <p:nvPr/>
        </p:nvSpPr>
        <p:spPr>
          <a:xfrm>
            <a:off x="762000" y="762000"/>
            <a:ext cx="10091738" cy="2181225"/>
          </a:xfrm>
          <a:prstGeom prst="rect">
            <a:avLst/>
          </a:prstGeom>
          <a:noFill/>
        </p:spPr>
        <p:txBody>
          <a:bodyPr vertOverflow="clip" horzOverflow="clip" wrap="square" lIns="0" tIns="0" rIns="0" bIns="0" rtlCol="0" anchor="t">
            <a:spAutoFit/>
          </a:bodyPr>
          <a:lstStyle/>
          <a:p>
            <a:pPr algn="l">
              <a:lnSpc>
                <a:spcPts val="8496"/>
              </a:lnSpc>
            </a:pPr>
            <a:r>
              <a:rPr lang="en-US" sz="7200" b="1" spc="-180" dirty="0">
                <a:solidFill>
                  <a:srgbClr val="FEFEFE">
                    <a:alpha val="100000"/>
                  </a:srgbClr>
                </a:solidFill>
                <a:latin typeface="Montserrat" panose="00000700000000000000" pitchFamily="2" charset="0"/>
              </a:rPr>
              <a:t>Lexius: Advanced Legal Advisory AI</a:t>
            </a:r>
          </a:p>
        </p:txBody>
      </p:sp>
      <p:pic>
        <p:nvPicPr>
          <p:cNvPr id="315" name="coverimage">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5">
            <a:extLst>
              <a:ext uri="{28A0092B-C50C-407E-A947-70E740481C1C}">
                <a14:useLocalDpi xmlns:a14="http://schemas.microsoft.com/office/drawing/2010/main" val="0"/>
              </a:ext>
            </a:extLst>
          </a:blip>
          <a:srcRect/>
          <a:stretch/>
        </p:blipFill>
        <p:spPr>
          <a:xfrm>
            <a:off x="11582400" y="1671637"/>
            <a:ext cx="5181600" cy="5181600"/>
          </a:xfrm>
          <a:prstGeom prst="rect">
            <a:avLst/>
          </a:prstGeom>
        </p:spPr>
      </p:pic>
      <p:sp>
        <p:nvSpPr>
          <p:cNvPr id="316" name="A small sentence which explains all about this presentation-0">
            <a:extLst>
              <a:ext uri="{FF2B5EF4-FFF2-40B4-BE49-F238E27FC236}">
                <a16:creationId xmlns:a16="http://schemas.microsoft.com/office/drawing/2014/main" id="{111B4A49-B930-4A89-A1CD-6CA2B3D95AED}"/>
              </a:ext>
            </a:extLst>
          </p:cNvPr>
          <p:cNvSpPr txBox="1"/>
          <p:nvPr/>
        </p:nvSpPr>
        <p:spPr>
          <a:xfrm>
            <a:off x="762000" y="8839200"/>
            <a:ext cx="1176813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F2F2F2">
                    <a:alpha val="100000"/>
                  </a:srgbClr>
                </a:solidFill>
                <a:latin typeface="Montserrat" panose="00000700000000000000" pitchFamily="2" charset="0"/>
              </a:rPr>
              <a:t>Comprehensive software requirements and specifications for Lexius, a transformative legal advisory AI tool designed to empower stakeholders.</a:t>
            </a:r>
          </a:p>
        </p:txBody>
      </p:sp>
      <p:sp>
        <p:nvSpPr>
          <p:cNvPr id="317" name="Presenter Name-488">
            <a:extLst>
              <a:ext uri="{FF2B5EF4-FFF2-40B4-BE49-F238E27FC236}">
                <a16:creationId xmlns:a16="http://schemas.microsoft.com/office/drawing/2014/main" id="{111B4A49-B930-4A89-A1CD-6CA2B3D95AED}"/>
              </a:ext>
            </a:extLst>
          </p:cNvPr>
          <p:cNvSpPr txBox="1"/>
          <p:nvPr/>
        </p:nvSpPr>
        <p:spPr>
          <a:xfrm>
            <a:off x="12877800" y="8886825"/>
            <a:ext cx="4681538" cy="431785"/>
          </a:xfrm>
          <a:prstGeom prst="rect">
            <a:avLst/>
          </a:prstGeom>
          <a:noFill/>
        </p:spPr>
        <p:txBody>
          <a:bodyPr vertOverflow="clip" horzOverflow="clip" wrap="square" lIns="0" tIns="0" rIns="0" bIns="0" rtlCol="0" anchor="t">
            <a:spAutoFit/>
          </a:bodyPr>
          <a:lstStyle/>
          <a:p>
            <a:pPr algn="r">
              <a:lnSpc>
                <a:spcPts val="3591"/>
              </a:lnSpc>
            </a:pPr>
            <a:r>
              <a:rPr lang="en-US" sz="2700" b="1" spc="-54" dirty="0">
                <a:solidFill>
                  <a:srgbClr val="FEFEFE">
                    <a:alpha val="100000"/>
                  </a:srgbClr>
                </a:solidFill>
                <a:latin typeface="Montserrat" panose="00000700000000000000" pitchFamily="2" charset="0"/>
              </a:rPr>
              <a:t>By: Anmol Shukla</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312"/>
                                        </p:tgtEl>
                                        <p:attrNameLst>
                                          <p:attrName>style.visibility</p:attrName>
                                        </p:attrNameLst>
                                      </p:cBhvr>
                                      <p:to>
                                        <p:strVal val="visible"/>
                                      </p:to>
                                    </p:set>
                                    <p:animEffect transition="in" filter="fade">
                                      <p:cBhvr>
                                        <p:cTn id="7" dur="1500"/>
                                        <p:tgtEl>
                                          <p:spTgt spid="312"/>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313"/>
                                        </p:tgtEl>
                                        <p:attrNameLst>
                                          <p:attrName>style.visibility</p:attrName>
                                        </p:attrNameLst>
                                      </p:cBhvr>
                                      <p:to>
                                        <p:strVal val="visible"/>
                                      </p:to>
                                    </p:set>
                                    <p:animEffect transition="in" filter="fade">
                                      <p:cBhvr>
                                        <p:cTn id="10" dur="1500"/>
                                        <p:tgtEl>
                                          <p:spTgt spid="313"/>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314"/>
                                        </p:tgtEl>
                                        <p:attrNameLst>
                                          <p:attrName>style.visibility</p:attrName>
                                        </p:attrNameLst>
                                      </p:cBhvr>
                                      <p:to>
                                        <p:strVal val="visible"/>
                                      </p:to>
                                    </p:set>
                                    <p:animEffect transition="in" filter="fade">
                                      <p:cBhvr>
                                        <p:cTn id="13" dur="1500"/>
                                        <p:tgtEl>
                                          <p:spTgt spid="314"/>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315"/>
                                        </p:tgtEl>
                                        <p:attrNameLst>
                                          <p:attrName>style.visibility</p:attrName>
                                        </p:attrNameLst>
                                      </p:cBhvr>
                                      <p:to>
                                        <p:strVal val="visible"/>
                                      </p:to>
                                    </p:set>
                                    <p:animEffect transition="in" filter="fade">
                                      <p:cBhvr>
                                        <p:cTn id="16" dur="1500"/>
                                        <p:tgtEl>
                                          <p:spTgt spid="315"/>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316"/>
                                        </p:tgtEl>
                                        <p:attrNameLst>
                                          <p:attrName>style.visibility</p:attrName>
                                        </p:attrNameLst>
                                      </p:cBhvr>
                                      <p:to>
                                        <p:strVal val="visible"/>
                                      </p:to>
                                    </p:set>
                                    <p:animEffect transition="in" filter="fade">
                                      <p:cBhvr>
                                        <p:cTn id="19" dur="1500"/>
                                        <p:tgtEl>
                                          <p:spTgt spid="316"/>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317"/>
                                        </p:tgtEl>
                                        <p:attrNameLst>
                                          <p:attrName>style.visibility</p:attrName>
                                        </p:attrNameLst>
                                      </p:cBhvr>
                                      <p:to>
                                        <p:strVal val="visible"/>
                                      </p:to>
                                    </p:set>
                                    <p:animEffect transition="in" filter="fade">
                                      <p:cBhvr>
                                        <p:cTn id="22" dur="1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p:bldP spid="313" grpId="0"/>
      <p:bldP spid="314" grpId="0"/>
      <p:bldP spid="315" grpId="0"/>
      <p:bldP spid="316" grpId="0"/>
      <p:bldP spid="3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62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6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060859"/>
            <a:ext cx="171450" cy="171450"/>
          </a:xfrm>
          <a:prstGeom prst="rect">
            <a:avLst/>
          </a:prstGeom>
        </p:spPr>
      </p:pic>
      <p:sp>
        <p:nvSpPr>
          <p:cNvPr id="626" name="Primary Heading-0">
            <a:extLst>
              <a:ext uri="{FF2B5EF4-FFF2-40B4-BE49-F238E27FC236}">
                <a16:creationId xmlns:a16="http://schemas.microsoft.com/office/drawing/2014/main" id="{111B4A49-B930-4A89-A1CD-6CA2B3D95AED}"/>
              </a:ext>
            </a:extLst>
          </p:cNvPr>
          <p:cNvSpPr txBox="1"/>
          <p:nvPr/>
        </p:nvSpPr>
        <p:spPr>
          <a:xfrm>
            <a:off x="1314450" y="2957227"/>
            <a:ext cx="162448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Query Input</a:t>
            </a:r>
          </a:p>
        </p:txBody>
      </p:sp>
      <p:sp>
        <p:nvSpPr>
          <p:cNvPr id="627" name="Description of a primary heading-0">
            <a:extLst>
              <a:ext uri="{FF2B5EF4-FFF2-40B4-BE49-F238E27FC236}">
                <a16:creationId xmlns:a16="http://schemas.microsoft.com/office/drawing/2014/main" id="{111B4A49-B930-4A89-A1CD-6CA2B3D95AED}"/>
              </a:ext>
            </a:extLst>
          </p:cNvPr>
          <p:cNvSpPr txBox="1"/>
          <p:nvPr/>
        </p:nvSpPr>
        <p:spPr>
          <a:xfrm>
            <a:off x="1314450" y="3431286"/>
            <a:ext cx="1624488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Users can input queries in various formats including Act Names, legal or non-legal keywords, case titles, and natural language questions to retrieve relevant legal information efficiently.</a:t>
            </a:r>
          </a:p>
        </p:txBody>
      </p:sp>
      <p:pic>
        <p:nvPicPr>
          <p:cNvPr id="62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4754023"/>
            <a:ext cx="171450" cy="171450"/>
          </a:xfrm>
          <a:prstGeom prst="rect">
            <a:avLst/>
          </a:prstGeom>
        </p:spPr>
      </p:pic>
      <p:sp>
        <p:nvSpPr>
          <p:cNvPr id="629" name="Primary Heading-1">
            <a:extLst>
              <a:ext uri="{FF2B5EF4-FFF2-40B4-BE49-F238E27FC236}">
                <a16:creationId xmlns:a16="http://schemas.microsoft.com/office/drawing/2014/main" id="{111B4A49-B930-4A89-A1CD-6CA2B3D95AED}"/>
              </a:ext>
            </a:extLst>
          </p:cNvPr>
          <p:cNvSpPr txBox="1"/>
          <p:nvPr/>
        </p:nvSpPr>
        <p:spPr>
          <a:xfrm>
            <a:off x="1314450" y="4650486"/>
            <a:ext cx="162448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Filtration of Data</a:t>
            </a:r>
          </a:p>
        </p:txBody>
      </p:sp>
      <p:sp>
        <p:nvSpPr>
          <p:cNvPr id="630" name="Description of a primary heading-1">
            <a:extLst>
              <a:ext uri="{FF2B5EF4-FFF2-40B4-BE49-F238E27FC236}">
                <a16:creationId xmlns:a16="http://schemas.microsoft.com/office/drawing/2014/main" id="{111B4A49-B930-4A89-A1CD-6CA2B3D95AED}"/>
              </a:ext>
            </a:extLst>
          </p:cNvPr>
          <p:cNvSpPr txBox="1"/>
          <p:nvPr/>
        </p:nvSpPr>
        <p:spPr>
          <a:xfrm>
            <a:off x="1314450" y="5124450"/>
            <a:ext cx="1624488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software provides advanced filtering options allowing users to narrow search results by judge name, date range, case category, and relevant acts, ensuring precise and relevant information retrieval.</a:t>
            </a:r>
          </a:p>
        </p:txBody>
      </p:sp>
      <p:pic>
        <p:nvPicPr>
          <p:cNvPr id="63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447282"/>
            <a:ext cx="171450" cy="171450"/>
          </a:xfrm>
          <a:prstGeom prst="rect">
            <a:avLst/>
          </a:prstGeom>
        </p:spPr>
      </p:pic>
      <p:sp>
        <p:nvSpPr>
          <p:cNvPr id="632" name="Primary Heading-2">
            <a:extLst>
              <a:ext uri="{FF2B5EF4-FFF2-40B4-BE49-F238E27FC236}">
                <a16:creationId xmlns:a16="http://schemas.microsoft.com/office/drawing/2014/main" id="{111B4A49-B930-4A89-A1CD-6CA2B3D95AED}"/>
              </a:ext>
            </a:extLst>
          </p:cNvPr>
          <p:cNvSpPr txBox="1"/>
          <p:nvPr/>
        </p:nvSpPr>
        <p:spPr>
          <a:xfrm>
            <a:off x="1314450" y="6343650"/>
            <a:ext cx="162448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Search Results</a:t>
            </a:r>
          </a:p>
        </p:txBody>
      </p:sp>
      <p:sp>
        <p:nvSpPr>
          <p:cNvPr id="633" name="Description of a primary heading-2">
            <a:extLst>
              <a:ext uri="{FF2B5EF4-FFF2-40B4-BE49-F238E27FC236}">
                <a16:creationId xmlns:a16="http://schemas.microsoft.com/office/drawing/2014/main" id="{111B4A49-B930-4A89-A1CD-6CA2B3D95AED}"/>
              </a:ext>
            </a:extLst>
          </p:cNvPr>
          <p:cNvSpPr txBox="1"/>
          <p:nvPr/>
        </p:nvSpPr>
        <p:spPr>
          <a:xfrm>
            <a:off x="1314450" y="6817614"/>
            <a:ext cx="1624488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Results are organized in a tabular format, displaying crucial details such as list of cases, judgments, judges, acts cited, case categories, and dates of judgments, facilitating easy comparison and analysis.</a:t>
            </a:r>
          </a:p>
        </p:txBody>
      </p:sp>
      <p:pic>
        <p:nvPicPr>
          <p:cNvPr id="63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8140446"/>
            <a:ext cx="171450" cy="171450"/>
          </a:xfrm>
          <a:prstGeom prst="rect">
            <a:avLst/>
          </a:prstGeom>
        </p:spPr>
      </p:pic>
      <p:sp>
        <p:nvSpPr>
          <p:cNvPr id="635" name="Primary Heading-3">
            <a:extLst>
              <a:ext uri="{FF2B5EF4-FFF2-40B4-BE49-F238E27FC236}">
                <a16:creationId xmlns:a16="http://schemas.microsoft.com/office/drawing/2014/main" id="{111B4A49-B930-4A89-A1CD-6CA2B3D95AED}"/>
              </a:ext>
            </a:extLst>
          </p:cNvPr>
          <p:cNvSpPr txBox="1"/>
          <p:nvPr/>
        </p:nvSpPr>
        <p:spPr>
          <a:xfrm>
            <a:off x="1314450" y="8036814"/>
            <a:ext cx="162448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Get Summarization</a:t>
            </a:r>
          </a:p>
        </p:txBody>
      </p:sp>
      <p:sp>
        <p:nvSpPr>
          <p:cNvPr id="636" name="Description of a primary heading-3">
            <a:extLst>
              <a:ext uri="{FF2B5EF4-FFF2-40B4-BE49-F238E27FC236}">
                <a16:creationId xmlns:a16="http://schemas.microsoft.com/office/drawing/2014/main" id="{111B4A49-B930-4A89-A1CD-6CA2B3D95AED}"/>
              </a:ext>
            </a:extLst>
          </p:cNvPr>
          <p:cNvSpPr txBox="1"/>
          <p:nvPr/>
        </p:nvSpPr>
        <p:spPr>
          <a:xfrm>
            <a:off x="1314450" y="8510778"/>
            <a:ext cx="1624488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Users can access brief summaries of cases or documents in the search results, with a 'Read More' option available for detailed insights, enhancing user comprehension without the need to read full documents.</a:t>
            </a:r>
          </a:p>
        </p:txBody>
      </p:sp>
      <p:sp>
        <p:nvSpPr>
          <p:cNvPr id="637" name="Click here to edit title-411">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Product Functions of AI Lawyer Software</a:t>
            </a:r>
          </a:p>
        </p:txBody>
      </p:sp>
      <p:sp>
        <p:nvSpPr>
          <p:cNvPr id="638" name="Click here to edit label-475">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AI LAWYER FEATURES</a:t>
            </a:r>
          </a:p>
        </p:txBody>
      </p:sp>
      <p:sp>
        <p:nvSpPr>
          <p:cNvPr id="639" name="Click here to edit subtitle-484">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An Overview of Key Features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624"/>
                                        </p:tgtEl>
                                        <p:attrNameLst>
                                          <p:attrName>style.visibility</p:attrName>
                                        </p:attrNameLst>
                                      </p:cBhvr>
                                      <p:to>
                                        <p:strVal val="visible"/>
                                      </p:to>
                                    </p:set>
                                    <p:animEffect transition="in" filter="fade">
                                      <p:cBhvr>
                                        <p:cTn id="7" dur="1500"/>
                                        <p:tgtEl>
                                          <p:spTgt spid="624"/>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625"/>
                                        </p:tgtEl>
                                        <p:attrNameLst>
                                          <p:attrName>style.visibility</p:attrName>
                                        </p:attrNameLst>
                                      </p:cBhvr>
                                      <p:to>
                                        <p:strVal val="visible"/>
                                      </p:to>
                                    </p:set>
                                    <p:animEffect transition="in" filter="fade">
                                      <p:cBhvr>
                                        <p:cTn id="10" dur="1500"/>
                                        <p:tgtEl>
                                          <p:spTgt spid="625"/>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626"/>
                                        </p:tgtEl>
                                        <p:attrNameLst>
                                          <p:attrName>style.visibility</p:attrName>
                                        </p:attrNameLst>
                                      </p:cBhvr>
                                      <p:to>
                                        <p:strVal val="visible"/>
                                      </p:to>
                                    </p:set>
                                    <p:animEffect transition="in" filter="fade">
                                      <p:cBhvr>
                                        <p:cTn id="13" dur="1500"/>
                                        <p:tgtEl>
                                          <p:spTgt spid="626"/>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627"/>
                                        </p:tgtEl>
                                        <p:attrNameLst>
                                          <p:attrName>style.visibility</p:attrName>
                                        </p:attrNameLst>
                                      </p:cBhvr>
                                      <p:to>
                                        <p:strVal val="visible"/>
                                      </p:to>
                                    </p:set>
                                    <p:animEffect transition="in" filter="fade">
                                      <p:cBhvr>
                                        <p:cTn id="16" dur="1500"/>
                                        <p:tgtEl>
                                          <p:spTgt spid="627"/>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628"/>
                                        </p:tgtEl>
                                        <p:attrNameLst>
                                          <p:attrName>style.visibility</p:attrName>
                                        </p:attrNameLst>
                                      </p:cBhvr>
                                      <p:to>
                                        <p:strVal val="visible"/>
                                      </p:to>
                                    </p:set>
                                    <p:animEffect transition="in" filter="fade">
                                      <p:cBhvr>
                                        <p:cTn id="19" dur="1500"/>
                                        <p:tgtEl>
                                          <p:spTgt spid="628"/>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629"/>
                                        </p:tgtEl>
                                        <p:attrNameLst>
                                          <p:attrName>style.visibility</p:attrName>
                                        </p:attrNameLst>
                                      </p:cBhvr>
                                      <p:to>
                                        <p:strVal val="visible"/>
                                      </p:to>
                                    </p:set>
                                    <p:animEffect transition="in" filter="fade">
                                      <p:cBhvr>
                                        <p:cTn id="22" dur="1500"/>
                                        <p:tgtEl>
                                          <p:spTgt spid="629"/>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630"/>
                                        </p:tgtEl>
                                        <p:attrNameLst>
                                          <p:attrName>style.visibility</p:attrName>
                                        </p:attrNameLst>
                                      </p:cBhvr>
                                      <p:to>
                                        <p:strVal val="visible"/>
                                      </p:to>
                                    </p:set>
                                    <p:animEffect transition="in" filter="fade">
                                      <p:cBhvr>
                                        <p:cTn id="25" dur="1500"/>
                                        <p:tgtEl>
                                          <p:spTgt spid="630"/>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631"/>
                                        </p:tgtEl>
                                        <p:attrNameLst>
                                          <p:attrName>style.visibility</p:attrName>
                                        </p:attrNameLst>
                                      </p:cBhvr>
                                      <p:to>
                                        <p:strVal val="visible"/>
                                      </p:to>
                                    </p:set>
                                    <p:animEffect transition="in" filter="fade">
                                      <p:cBhvr>
                                        <p:cTn id="28" dur="1500"/>
                                        <p:tgtEl>
                                          <p:spTgt spid="631"/>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632"/>
                                        </p:tgtEl>
                                        <p:attrNameLst>
                                          <p:attrName>style.visibility</p:attrName>
                                        </p:attrNameLst>
                                      </p:cBhvr>
                                      <p:to>
                                        <p:strVal val="visible"/>
                                      </p:to>
                                    </p:set>
                                    <p:animEffect transition="in" filter="fade">
                                      <p:cBhvr>
                                        <p:cTn id="31" dur="1500"/>
                                        <p:tgtEl>
                                          <p:spTgt spid="632"/>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633"/>
                                        </p:tgtEl>
                                        <p:attrNameLst>
                                          <p:attrName>style.visibility</p:attrName>
                                        </p:attrNameLst>
                                      </p:cBhvr>
                                      <p:to>
                                        <p:strVal val="visible"/>
                                      </p:to>
                                    </p:set>
                                    <p:animEffect transition="in" filter="fade">
                                      <p:cBhvr>
                                        <p:cTn id="34" dur="1500"/>
                                        <p:tgtEl>
                                          <p:spTgt spid="633"/>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634"/>
                                        </p:tgtEl>
                                        <p:attrNameLst>
                                          <p:attrName>style.visibility</p:attrName>
                                        </p:attrNameLst>
                                      </p:cBhvr>
                                      <p:to>
                                        <p:strVal val="visible"/>
                                      </p:to>
                                    </p:set>
                                    <p:animEffect transition="in" filter="fade">
                                      <p:cBhvr>
                                        <p:cTn id="37" dur="1500"/>
                                        <p:tgtEl>
                                          <p:spTgt spid="634"/>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635"/>
                                        </p:tgtEl>
                                        <p:attrNameLst>
                                          <p:attrName>style.visibility</p:attrName>
                                        </p:attrNameLst>
                                      </p:cBhvr>
                                      <p:to>
                                        <p:strVal val="visible"/>
                                      </p:to>
                                    </p:set>
                                    <p:animEffect transition="in" filter="fade">
                                      <p:cBhvr>
                                        <p:cTn id="40" dur="1500"/>
                                        <p:tgtEl>
                                          <p:spTgt spid="635"/>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636"/>
                                        </p:tgtEl>
                                        <p:attrNameLst>
                                          <p:attrName>style.visibility</p:attrName>
                                        </p:attrNameLst>
                                      </p:cBhvr>
                                      <p:to>
                                        <p:strVal val="visible"/>
                                      </p:to>
                                    </p:set>
                                    <p:animEffect transition="in" filter="fade">
                                      <p:cBhvr>
                                        <p:cTn id="43" dur="1500"/>
                                        <p:tgtEl>
                                          <p:spTgt spid="636"/>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637"/>
                                        </p:tgtEl>
                                        <p:attrNameLst>
                                          <p:attrName>style.visibility</p:attrName>
                                        </p:attrNameLst>
                                      </p:cBhvr>
                                      <p:to>
                                        <p:strVal val="visible"/>
                                      </p:to>
                                    </p:set>
                                    <p:animEffect transition="in" filter="fade">
                                      <p:cBhvr>
                                        <p:cTn id="46" dur="1500"/>
                                        <p:tgtEl>
                                          <p:spTgt spid="637"/>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638"/>
                                        </p:tgtEl>
                                        <p:attrNameLst>
                                          <p:attrName>style.visibility</p:attrName>
                                        </p:attrNameLst>
                                      </p:cBhvr>
                                      <p:to>
                                        <p:strVal val="visible"/>
                                      </p:to>
                                    </p:set>
                                    <p:animEffect transition="in" filter="fade">
                                      <p:cBhvr>
                                        <p:cTn id="49" dur="1500"/>
                                        <p:tgtEl>
                                          <p:spTgt spid="638"/>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639"/>
                                        </p:tgtEl>
                                        <p:attrNameLst>
                                          <p:attrName>style.visibility</p:attrName>
                                        </p:attrNameLst>
                                      </p:cBhvr>
                                      <p:to>
                                        <p:strVal val="visible"/>
                                      </p:to>
                                    </p:set>
                                    <p:animEffect transition="in" filter="fade">
                                      <p:cBhvr>
                                        <p:cTn id="52" dur="1500"/>
                                        <p:tgtEl>
                                          <p:spTgt spid="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8" grpId="0"/>
      <p:bldP spid="629" grpId="0"/>
      <p:bldP spid="630" grpId="0"/>
      <p:bldP spid="631" grpId="0"/>
      <p:bldP spid="632" grpId="0"/>
      <p:bldP spid="633" grpId="0"/>
      <p:bldP spid="634" grpId="0"/>
      <p:bldP spid="635" grpId="0"/>
      <p:bldP spid="636" grpId="0"/>
      <p:bldP spid="637" grpId="0"/>
      <p:bldP spid="638" grpId="0"/>
      <p:bldP spid="6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64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64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2590800"/>
            <a:ext cx="5457825" cy="3390900"/>
          </a:xfrm>
          <a:prstGeom prst="rect">
            <a:avLst/>
          </a:prstGeom>
        </p:spPr>
      </p:pic>
      <p:sp>
        <p:nvSpPr>
          <p:cNvPr id="645" name="Primary Heading-0">
            <a:extLst>
              <a:ext uri="{FF2B5EF4-FFF2-40B4-BE49-F238E27FC236}">
                <a16:creationId xmlns:a16="http://schemas.microsoft.com/office/drawing/2014/main" id="{111B4A49-B930-4A89-A1CD-6CA2B3D95AED}"/>
              </a:ext>
            </a:extLst>
          </p:cNvPr>
          <p:cNvSpPr txBox="1"/>
          <p:nvPr/>
        </p:nvSpPr>
        <p:spPr>
          <a:xfrm>
            <a:off x="1066800" y="3200400"/>
            <a:ext cx="4881562"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Web Application</a:t>
            </a:r>
          </a:p>
        </p:txBody>
      </p:sp>
      <p:sp>
        <p:nvSpPr>
          <p:cNvPr id="646" name="Description of a primary heading-0">
            <a:extLst>
              <a:ext uri="{FF2B5EF4-FFF2-40B4-BE49-F238E27FC236}">
                <a16:creationId xmlns:a16="http://schemas.microsoft.com/office/drawing/2014/main" id="{111B4A49-B930-4A89-A1CD-6CA2B3D95AED}"/>
              </a:ext>
            </a:extLst>
          </p:cNvPr>
          <p:cNvSpPr txBox="1"/>
          <p:nvPr/>
        </p:nvSpPr>
        <p:spPr>
          <a:xfrm>
            <a:off x="1066800" y="3924300"/>
            <a:ext cx="4881562" cy="1676400"/>
          </a:xfrm>
          <a:prstGeom prst="rect">
            <a:avLst/>
          </a:prstGeom>
          <a:noFill/>
        </p:spPr>
        <p:txBody>
          <a:bodyPr vertOverflow="clip" horzOverflow="clip" wrap="square" lIns="0" tIns="0" rIns="0" bIns="0" rtlCol="0" anchor="t">
            <a:spAutoFit/>
          </a:bodyPr>
          <a:lstStyle/>
          <a:p>
            <a:pPr algn="l">
              <a:lnSpc>
                <a:spcPts val="2187"/>
              </a:lnSpc>
            </a:pPr>
            <a:r>
              <a:rPr lang="en-US" sz="1350" spc="-12" dirty="0">
                <a:solidFill>
                  <a:srgbClr val="171C25">
                    <a:alpha val="100000"/>
                  </a:srgbClr>
                </a:solidFill>
                <a:latin typeface="Montserrat" panose="00000700000000000000" pitchFamily="2" charset="0"/>
              </a:rPr>
              <a:t>The AI Lawyer software is accessible via a web application that operates on Linux OS, supporting browsers like Chrome, Firefox, Safari, and Edge. It utilizes a technology stack that includes HTML, CSS for the frontend, and Flask and Node.js for the backend, with Elasticsearch for efficient legal data retrieval.</a:t>
            </a:r>
          </a:p>
        </p:txBody>
      </p:sp>
      <p:pic>
        <p:nvPicPr>
          <p:cNvPr id="64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3771900"/>
            <a:ext cx="4848225" cy="19050"/>
          </a:xfrm>
          <a:prstGeom prst="rect">
            <a:avLst/>
          </a:prstGeom>
        </p:spPr>
      </p:pic>
      <p:pic>
        <p:nvPicPr>
          <p:cNvPr id="648"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3771900"/>
            <a:ext cx="762000" cy="19050"/>
          </a:xfrm>
          <a:prstGeom prst="rect">
            <a:avLst/>
          </a:prstGeom>
        </p:spPr>
      </p:pic>
      <p:pic>
        <p:nvPicPr>
          <p:cNvPr id="64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413468" y="2590800"/>
            <a:ext cx="5457825" cy="3390900"/>
          </a:xfrm>
          <a:prstGeom prst="rect">
            <a:avLst/>
          </a:prstGeom>
        </p:spPr>
      </p:pic>
      <p:sp>
        <p:nvSpPr>
          <p:cNvPr id="650" name="Primary Heading-1">
            <a:extLst>
              <a:ext uri="{FF2B5EF4-FFF2-40B4-BE49-F238E27FC236}">
                <a16:creationId xmlns:a16="http://schemas.microsoft.com/office/drawing/2014/main" id="{111B4A49-B930-4A89-A1CD-6CA2B3D95AED}"/>
              </a:ext>
            </a:extLst>
          </p:cNvPr>
          <p:cNvSpPr txBox="1"/>
          <p:nvPr/>
        </p:nvSpPr>
        <p:spPr>
          <a:xfrm>
            <a:off x="6718268" y="3200400"/>
            <a:ext cx="4881562"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Web Application Requirements</a:t>
            </a:r>
          </a:p>
        </p:txBody>
      </p:sp>
      <p:sp>
        <p:nvSpPr>
          <p:cNvPr id="651" name="Description of a primary heading-1">
            <a:extLst>
              <a:ext uri="{FF2B5EF4-FFF2-40B4-BE49-F238E27FC236}">
                <a16:creationId xmlns:a16="http://schemas.microsoft.com/office/drawing/2014/main" id="{111B4A49-B930-4A89-A1CD-6CA2B3D95AED}"/>
              </a:ext>
            </a:extLst>
          </p:cNvPr>
          <p:cNvSpPr txBox="1"/>
          <p:nvPr/>
        </p:nvSpPr>
        <p:spPr>
          <a:xfrm>
            <a:off x="6718268" y="3924300"/>
            <a:ext cx="4881562" cy="1123950"/>
          </a:xfrm>
          <a:prstGeom prst="rect">
            <a:avLst/>
          </a:prstGeom>
          <a:noFill/>
        </p:spPr>
        <p:txBody>
          <a:bodyPr vertOverflow="clip" horzOverflow="clip" wrap="square" lIns="0" tIns="0" rIns="0" bIns="0" rtlCol="0" anchor="t">
            <a:spAutoFit/>
          </a:bodyPr>
          <a:lstStyle/>
          <a:p>
            <a:pPr algn="l">
              <a:lnSpc>
                <a:spcPts val="2187"/>
              </a:lnSpc>
            </a:pPr>
            <a:r>
              <a:rPr lang="en-US" sz="1350" spc="-12" dirty="0">
                <a:solidFill>
                  <a:srgbClr val="171C25">
                    <a:alpha val="100000"/>
                  </a:srgbClr>
                </a:solidFill>
                <a:latin typeface="Montserrat" panose="00000700000000000000" pitchFamily="2" charset="0"/>
              </a:rPr>
              <a:t>Users must have a modern web browser with JavaScript enabled and a stable internet connection for real-time data access, along with SSL encryption to ensure secure interactions.</a:t>
            </a:r>
          </a:p>
        </p:txBody>
      </p:sp>
      <p:pic>
        <p:nvPicPr>
          <p:cNvPr id="65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718268" y="3771900"/>
            <a:ext cx="4848225" cy="19050"/>
          </a:xfrm>
          <a:prstGeom prst="rect">
            <a:avLst/>
          </a:prstGeom>
        </p:spPr>
      </p:pic>
      <p:pic>
        <p:nvPicPr>
          <p:cNvPr id="653"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718268" y="3771900"/>
            <a:ext cx="762000" cy="19050"/>
          </a:xfrm>
          <a:prstGeom prst="rect">
            <a:avLst/>
          </a:prstGeom>
        </p:spPr>
      </p:pic>
      <p:pic>
        <p:nvPicPr>
          <p:cNvPr id="65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064841" y="2590800"/>
            <a:ext cx="5457825" cy="3390900"/>
          </a:xfrm>
          <a:prstGeom prst="rect">
            <a:avLst/>
          </a:prstGeom>
        </p:spPr>
      </p:pic>
      <p:sp>
        <p:nvSpPr>
          <p:cNvPr id="655" name="Primary Heading-2">
            <a:extLst>
              <a:ext uri="{FF2B5EF4-FFF2-40B4-BE49-F238E27FC236}">
                <a16:creationId xmlns:a16="http://schemas.microsoft.com/office/drawing/2014/main" id="{111B4A49-B930-4A89-A1CD-6CA2B3D95AED}"/>
              </a:ext>
            </a:extLst>
          </p:cNvPr>
          <p:cNvSpPr txBox="1"/>
          <p:nvPr/>
        </p:nvSpPr>
        <p:spPr>
          <a:xfrm>
            <a:off x="12369641" y="3200400"/>
            <a:ext cx="4881562"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Android Application</a:t>
            </a:r>
          </a:p>
        </p:txBody>
      </p:sp>
      <p:sp>
        <p:nvSpPr>
          <p:cNvPr id="656" name="Description of a primary heading-2">
            <a:extLst>
              <a:ext uri="{FF2B5EF4-FFF2-40B4-BE49-F238E27FC236}">
                <a16:creationId xmlns:a16="http://schemas.microsoft.com/office/drawing/2014/main" id="{111B4A49-B930-4A89-A1CD-6CA2B3D95AED}"/>
              </a:ext>
            </a:extLst>
          </p:cNvPr>
          <p:cNvSpPr txBox="1"/>
          <p:nvPr/>
        </p:nvSpPr>
        <p:spPr>
          <a:xfrm>
            <a:off x="12369641" y="3924300"/>
            <a:ext cx="4881562" cy="1123950"/>
          </a:xfrm>
          <a:prstGeom prst="rect">
            <a:avLst/>
          </a:prstGeom>
          <a:noFill/>
        </p:spPr>
        <p:txBody>
          <a:bodyPr vertOverflow="clip" horzOverflow="clip" wrap="square" lIns="0" tIns="0" rIns="0" bIns="0" rtlCol="0" anchor="t">
            <a:spAutoFit/>
          </a:bodyPr>
          <a:lstStyle/>
          <a:p>
            <a:pPr algn="l">
              <a:lnSpc>
                <a:spcPts val="2187"/>
              </a:lnSpc>
            </a:pPr>
            <a:r>
              <a:rPr lang="en-US" sz="1350" spc="-12" dirty="0">
                <a:solidFill>
                  <a:srgbClr val="171C25">
                    <a:alpha val="100000"/>
                  </a:srgbClr>
                </a:solidFill>
                <a:latin typeface="Montserrat" panose="00000700000000000000" pitchFamily="2" charset="0"/>
              </a:rPr>
              <a:t>The Android application functions on Android OS versions 5.0 and above, utilizing Kotlin for development. It integrates Flask and Node.js for backend services and accesses Elasticsearch through API calls.</a:t>
            </a:r>
          </a:p>
        </p:txBody>
      </p:sp>
      <p:pic>
        <p:nvPicPr>
          <p:cNvPr id="65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2369641" y="3771900"/>
            <a:ext cx="4848225" cy="19050"/>
          </a:xfrm>
          <a:prstGeom prst="rect">
            <a:avLst/>
          </a:prstGeom>
        </p:spPr>
      </p:pic>
      <p:pic>
        <p:nvPicPr>
          <p:cNvPr id="658"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369641" y="3771900"/>
            <a:ext cx="762000" cy="19050"/>
          </a:xfrm>
          <a:prstGeom prst="rect">
            <a:avLst/>
          </a:prstGeom>
        </p:spPr>
      </p:pic>
      <p:pic>
        <p:nvPicPr>
          <p:cNvPr id="65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172200"/>
            <a:ext cx="5457825" cy="3390900"/>
          </a:xfrm>
          <a:prstGeom prst="rect">
            <a:avLst/>
          </a:prstGeom>
        </p:spPr>
      </p:pic>
      <p:sp>
        <p:nvSpPr>
          <p:cNvPr id="660" name="Primary Heading-3">
            <a:extLst>
              <a:ext uri="{FF2B5EF4-FFF2-40B4-BE49-F238E27FC236}">
                <a16:creationId xmlns:a16="http://schemas.microsoft.com/office/drawing/2014/main" id="{111B4A49-B930-4A89-A1CD-6CA2B3D95AED}"/>
              </a:ext>
            </a:extLst>
          </p:cNvPr>
          <p:cNvSpPr txBox="1"/>
          <p:nvPr/>
        </p:nvSpPr>
        <p:spPr>
          <a:xfrm>
            <a:off x="1066800" y="6781800"/>
            <a:ext cx="4881562"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Android Application Requirements</a:t>
            </a:r>
          </a:p>
        </p:txBody>
      </p:sp>
      <p:sp>
        <p:nvSpPr>
          <p:cNvPr id="661" name="Description of a primary heading-3">
            <a:extLst>
              <a:ext uri="{FF2B5EF4-FFF2-40B4-BE49-F238E27FC236}">
                <a16:creationId xmlns:a16="http://schemas.microsoft.com/office/drawing/2014/main" id="{111B4A49-B930-4A89-A1CD-6CA2B3D95AED}"/>
              </a:ext>
            </a:extLst>
          </p:cNvPr>
          <p:cNvSpPr txBox="1"/>
          <p:nvPr/>
        </p:nvSpPr>
        <p:spPr>
          <a:xfrm>
            <a:off x="1066800" y="7505700"/>
            <a:ext cx="4881562" cy="1123950"/>
          </a:xfrm>
          <a:prstGeom prst="rect">
            <a:avLst/>
          </a:prstGeom>
          <a:noFill/>
        </p:spPr>
        <p:txBody>
          <a:bodyPr vertOverflow="clip" horzOverflow="clip" wrap="square" lIns="0" tIns="0" rIns="0" bIns="0" rtlCol="0" anchor="t">
            <a:spAutoFit/>
          </a:bodyPr>
          <a:lstStyle/>
          <a:p>
            <a:pPr algn="l">
              <a:lnSpc>
                <a:spcPts val="2187"/>
              </a:lnSpc>
            </a:pPr>
            <a:r>
              <a:rPr lang="en-US" sz="1350" spc="-12" dirty="0">
                <a:solidFill>
                  <a:srgbClr val="171C25">
                    <a:alpha val="100000"/>
                  </a:srgbClr>
                </a:solidFill>
                <a:latin typeface="Montserrat" panose="00000700000000000000" pitchFamily="2" charset="0"/>
              </a:rPr>
              <a:t>To fully utilize the app, users need an Android device with version 5.0 or higher, stable internet access, and permissions for microphone and storage for voice input and offline data access.</a:t>
            </a:r>
          </a:p>
        </p:txBody>
      </p:sp>
      <p:pic>
        <p:nvPicPr>
          <p:cNvPr id="66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7353300"/>
            <a:ext cx="4848225" cy="19050"/>
          </a:xfrm>
          <a:prstGeom prst="rect">
            <a:avLst/>
          </a:prstGeom>
        </p:spPr>
      </p:pic>
      <p:pic>
        <p:nvPicPr>
          <p:cNvPr id="663"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7353300"/>
            <a:ext cx="762000" cy="19050"/>
          </a:xfrm>
          <a:prstGeom prst="rect">
            <a:avLst/>
          </a:prstGeom>
        </p:spPr>
      </p:pic>
      <p:pic>
        <p:nvPicPr>
          <p:cNvPr id="66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413468" y="6172200"/>
            <a:ext cx="5457825" cy="3390900"/>
          </a:xfrm>
          <a:prstGeom prst="rect">
            <a:avLst/>
          </a:prstGeom>
        </p:spPr>
      </p:pic>
      <p:sp>
        <p:nvSpPr>
          <p:cNvPr id="665" name="Primary Heading-4">
            <a:extLst>
              <a:ext uri="{FF2B5EF4-FFF2-40B4-BE49-F238E27FC236}">
                <a16:creationId xmlns:a16="http://schemas.microsoft.com/office/drawing/2014/main" id="{111B4A49-B930-4A89-A1CD-6CA2B3D95AED}"/>
              </a:ext>
            </a:extLst>
          </p:cNvPr>
          <p:cNvSpPr txBox="1"/>
          <p:nvPr/>
        </p:nvSpPr>
        <p:spPr>
          <a:xfrm>
            <a:off x="6718268" y="6781800"/>
            <a:ext cx="4881562"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Development Environment</a:t>
            </a:r>
          </a:p>
        </p:txBody>
      </p:sp>
      <p:sp>
        <p:nvSpPr>
          <p:cNvPr id="666" name="Description of a primary heading-4">
            <a:extLst>
              <a:ext uri="{FF2B5EF4-FFF2-40B4-BE49-F238E27FC236}">
                <a16:creationId xmlns:a16="http://schemas.microsoft.com/office/drawing/2014/main" id="{111B4A49-B930-4A89-A1CD-6CA2B3D95AED}"/>
              </a:ext>
            </a:extLst>
          </p:cNvPr>
          <p:cNvSpPr txBox="1"/>
          <p:nvPr/>
        </p:nvSpPr>
        <p:spPr>
          <a:xfrm>
            <a:off x="6718268" y="7505700"/>
            <a:ext cx="4881562" cy="1123950"/>
          </a:xfrm>
          <a:prstGeom prst="rect">
            <a:avLst/>
          </a:prstGeom>
          <a:noFill/>
        </p:spPr>
        <p:txBody>
          <a:bodyPr vertOverflow="clip" horzOverflow="clip" wrap="square" lIns="0" tIns="0" rIns="0" bIns="0" rtlCol="0" anchor="t">
            <a:spAutoFit/>
          </a:bodyPr>
          <a:lstStyle/>
          <a:p>
            <a:pPr algn="l">
              <a:lnSpc>
                <a:spcPts val="2187"/>
              </a:lnSpc>
            </a:pPr>
            <a:r>
              <a:rPr lang="en-US" sz="1350" spc="-12" dirty="0">
                <a:solidFill>
                  <a:srgbClr val="171C25">
                    <a:alpha val="100000"/>
                  </a:srgbClr>
                </a:solidFill>
                <a:latin typeface="Montserrat" panose="00000700000000000000" pitchFamily="2" charset="0"/>
              </a:rPr>
              <a:t>Developers use a Linux OS environment featuring Python 3.x for backend services, Kotlin for Android development, Node.js for web applications, and Elasticsearch for data indexing and searching.</a:t>
            </a:r>
          </a:p>
        </p:txBody>
      </p:sp>
      <p:pic>
        <p:nvPicPr>
          <p:cNvPr id="66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718268" y="7353300"/>
            <a:ext cx="4848225" cy="19050"/>
          </a:xfrm>
          <a:prstGeom prst="rect">
            <a:avLst/>
          </a:prstGeom>
        </p:spPr>
      </p:pic>
      <p:pic>
        <p:nvPicPr>
          <p:cNvPr id="668" name="shapeNode4">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718268" y="7353300"/>
            <a:ext cx="762000" cy="19050"/>
          </a:xfrm>
          <a:prstGeom prst="rect">
            <a:avLst/>
          </a:prstGeom>
        </p:spPr>
      </p:pic>
      <p:pic>
        <p:nvPicPr>
          <p:cNvPr id="66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064841" y="6172200"/>
            <a:ext cx="5457825" cy="3390900"/>
          </a:xfrm>
          <a:prstGeom prst="rect">
            <a:avLst/>
          </a:prstGeom>
        </p:spPr>
      </p:pic>
      <p:sp>
        <p:nvSpPr>
          <p:cNvPr id="670" name="Primary Heading-5">
            <a:extLst>
              <a:ext uri="{FF2B5EF4-FFF2-40B4-BE49-F238E27FC236}">
                <a16:creationId xmlns:a16="http://schemas.microsoft.com/office/drawing/2014/main" id="{111B4A49-B930-4A89-A1CD-6CA2B3D95AED}"/>
              </a:ext>
            </a:extLst>
          </p:cNvPr>
          <p:cNvSpPr txBox="1"/>
          <p:nvPr/>
        </p:nvSpPr>
        <p:spPr>
          <a:xfrm>
            <a:off x="12369641" y="6781800"/>
            <a:ext cx="4881562"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Network Environment</a:t>
            </a:r>
          </a:p>
        </p:txBody>
      </p:sp>
      <p:sp>
        <p:nvSpPr>
          <p:cNvPr id="671" name="Description of a primary heading-5">
            <a:extLst>
              <a:ext uri="{FF2B5EF4-FFF2-40B4-BE49-F238E27FC236}">
                <a16:creationId xmlns:a16="http://schemas.microsoft.com/office/drawing/2014/main" id="{111B4A49-B930-4A89-A1CD-6CA2B3D95AED}"/>
              </a:ext>
            </a:extLst>
          </p:cNvPr>
          <p:cNvSpPr txBox="1"/>
          <p:nvPr/>
        </p:nvSpPr>
        <p:spPr>
          <a:xfrm>
            <a:off x="12369641" y="7505700"/>
            <a:ext cx="4881562" cy="1123950"/>
          </a:xfrm>
          <a:prstGeom prst="rect">
            <a:avLst/>
          </a:prstGeom>
          <a:noFill/>
        </p:spPr>
        <p:txBody>
          <a:bodyPr vertOverflow="clip" horzOverflow="clip" wrap="square" lIns="0" tIns="0" rIns="0" bIns="0" rtlCol="0" anchor="t">
            <a:spAutoFit/>
          </a:bodyPr>
          <a:lstStyle/>
          <a:p>
            <a:pPr algn="l">
              <a:lnSpc>
                <a:spcPts val="2187"/>
              </a:lnSpc>
            </a:pPr>
            <a:r>
              <a:rPr lang="en-US" sz="1350" spc="-12" dirty="0">
                <a:solidFill>
                  <a:srgbClr val="171C25">
                    <a:alpha val="100000"/>
                  </a:srgbClr>
                </a:solidFill>
                <a:latin typeface="Montserrat" panose="00000700000000000000" pitchFamily="2" charset="0"/>
              </a:rPr>
              <a:t>An internet connection is necessary for dynamic search results and data synchronization between the web and Android platforms. The Android app also supports offline mode for accessing saved legal documents.</a:t>
            </a:r>
          </a:p>
        </p:txBody>
      </p:sp>
      <p:pic>
        <p:nvPicPr>
          <p:cNvPr id="67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2369641" y="7353300"/>
            <a:ext cx="4848225" cy="19050"/>
          </a:xfrm>
          <a:prstGeom prst="rect">
            <a:avLst/>
          </a:prstGeom>
        </p:spPr>
      </p:pic>
      <p:pic>
        <p:nvPicPr>
          <p:cNvPr id="673" name="shapeNode5">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369641" y="7353300"/>
            <a:ext cx="762000" cy="19050"/>
          </a:xfrm>
          <a:prstGeom prst="rect">
            <a:avLst/>
          </a:prstGeom>
        </p:spPr>
      </p:pic>
      <p:sp>
        <p:nvSpPr>
          <p:cNvPr id="674" name="Click here to edit title-477">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Operating Environment for AI Lawyer Software</a:t>
            </a:r>
          </a:p>
        </p:txBody>
      </p:sp>
      <p:sp>
        <p:nvSpPr>
          <p:cNvPr id="675" name="Click here to edit label-482">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SOFTWARE ENVIRONMENTS</a:t>
            </a:r>
          </a:p>
        </p:txBody>
      </p:sp>
      <p:sp>
        <p:nvSpPr>
          <p:cNvPr id="676" name="Click here to edit subtitle-435">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Overview of Software Functionality Across Different Platforms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643"/>
                                        </p:tgtEl>
                                        <p:attrNameLst>
                                          <p:attrName>style.visibility</p:attrName>
                                        </p:attrNameLst>
                                      </p:cBhvr>
                                      <p:to>
                                        <p:strVal val="visible"/>
                                      </p:to>
                                    </p:set>
                                    <p:animEffect transition="in" filter="fade">
                                      <p:cBhvr>
                                        <p:cTn id="7" dur="1500"/>
                                        <p:tgtEl>
                                          <p:spTgt spid="643"/>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644"/>
                                        </p:tgtEl>
                                        <p:attrNameLst>
                                          <p:attrName>style.visibility</p:attrName>
                                        </p:attrNameLst>
                                      </p:cBhvr>
                                      <p:to>
                                        <p:strVal val="visible"/>
                                      </p:to>
                                    </p:set>
                                    <p:animEffect transition="in" filter="fade">
                                      <p:cBhvr>
                                        <p:cTn id="10" dur="1500"/>
                                        <p:tgtEl>
                                          <p:spTgt spid="644"/>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645"/>
                                        </p:tgtEl>
                                        <p:attrNameLst>
                                          <p:attrName>style.visibility</p:attrName>
                                        </p:attrNameLst>
                                      </p:cBhvr>
                                      <p:to>
                                        <p:strVal val="visible"/>
                                      </p:to>
                                    </p:set>
                                    <p:animEffect transition="in" filter="fade">
                                      <p:cBhvr>
                                        <p:cTn id="13" dur="1500"/>
                                        <p:tgtEl>
                                          <p:spTgt spid="645"/>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646"/>
                                        </p:tgtEl>
                                        <p:attrNameLst>
                                          <p:attrName>style.visibility</p:attrName>
                                        </p:attrNameLst>
                                      </p:cBhvr>
                                      <p:to>
                                        <p:strVal val="visible"/>
                                      </p:to>
                                    </p:set>
                                    <p:animEffect transition="in" filter="fade">
                                      <p:cBhvr>
                                        <p:cTn id="16" dur="1500"/>
                                        <p:tgtEl>
                                          <p:spTgt spid="646"/>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647"/>
                                        </p:tgtEl>
                                        <p:attrNameLst>
                                          <p:attrName>style.visibility</p:attrName>
                                        </p:attrNameLst>
                                      </p:cBhvr>
                                      <p:to>
                                        <p:strVal val="visible"/>
                                      </p:to>
                                    </p:set>
                                    <p:animEffect transition="in" filter="fade">
                                      <p:cBhvr>
                                        <p:cTn id="19" dur="1500"/>
                                        <p:tgtEl>
                                          <p:spTgt spid="647"/>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648"/>
                                        </p:tgtEl>
                                        <p:attrNameLst>
                                          <p:attrName>style.visibility</p:attrName>
                                        </p:attrNameLst>
                                      </p:cBhvr>
                                      <p:to>
                                        <p:strVal val="visible"/>
                                      </p:to>
                                    </p:set>
                                    <p:animEffect transition="in" filter="fade">
                                      <p:cBhvr>
                                        <p:cTn id="22" dur="1500"/>
                                        <p:tgtEl>
                                          <p:spTgt spid="648"/>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649"/>
                                        </p:tgtEl>
                                        <p:attrNameLst>
                                          <p:attrName>style.visibility</p:attrName>
                                        </p:attrNameLst>
                                      </p:cBhvr>
                                      <p:to>
                                        <p:strVal val="visible"/>
                                      </p:to>
                                    </p:set>
                                    <p:animEffect transition="in" filter="fade">
                                      <p:cBhvr>
                                        <p:cTn id="25" dur="1500"/>
                                        <p:tgtEl>
                                          <p:spTgt spid="649"/>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650"/>
                                        </p:tgtEl>
                                        <p:attrNameLst>
                                          <p:attrName>style.visibility</p:attrName>
                                        </p:attrNameLst>
                                      </p:cBhvr>
                                      <p:to>
                                        <p:strVal val="visible"/>
                                      </p:to>
                                    </p:set>
                                    <p:animEffect transition="in" filter="fade">
                                      <p:cBhvr>
                                        <p:cTn id="28" dur="1500"/>
                                        <p:tgtEl>
                                          <p:spTgt spid="650"/>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651"/>
                                        </p:tgtEl>
                                        <p:attrNameLst>
                                          <p:attrName>style.visibility</p:attrName>
                                        </p:attrNameLst>
                                      </p:cBhvr>
                                      <p:to>
                                        <p:strVal val="visible"/>
                                      </p:to>
                                    </p:set>
                                    <p:animEffect transition="in" filter="fade">
                                      <p:cBhvr>
                                        <p:cTn id="31" dur="1500"/>
                                        <p:tgtEl>
                                          <p:spTgt spid="651"/>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652"/>
                                        </p:tgtEl>
                                        <p:attrNameLst>
                                          <p:attrName>style.visibility</p:attrName>
                                        </p:attrNameLst>
                                      </p:cBhvr>
                                      <p:to>
                                        <p:strVal val="visible"/>
                                      </p:to>
                                    </p:set>
                                    <p:animEffect transition="in" filter="fade">
                                      <p:cBhvr>
                                        <p:cTn id="34" dur="1500"/>
                                        <p:tgtEl>
                                          <p:spTgt spid="652"/>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653"/>
                                        </p:tgtEl>
                                        <p:attrNameLst>
                                          <p:attrName>style.visibility</p:attrName>
                                        </p:attrNameLst>
                                      </p:cBhvr>
                                      <p:to>
                                        <p:strVal val="visible"/>
                                      </p:to>
                                    </p:set>
                                    <p:animEffect transition="in" filter="fade">
                                      <p:cBhvr>
                                        <p:cTn id="37" dur="1500"/>
                                        <p:tgtEl>
                                          <p:spTgt spid="653"/>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654"/>
                                        </p:tgtEl>
                                        <p:attrNameLst>
                                          <p:attrName>style.visibility</p:attrName>
                                        </p:attrNameLst>
                                      </p:cBhvr>
                                      <p:to>
                                        <p:strVal val="visible"/>
                                      </p:to>
                                    </p:set>
                                    <p:animEffect transition="in" filter="fade">
                                      <p:cBhvr>
                                        <p:cTn id="40" dur="1500"/>
                                        <p:tgtEl>
                                          <p:spTgt spid="654"/>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655"/>
                                        </p:tgtEl>
                                        <p:attrNameLst>
                                          <p:attrName>style.visibility</p:attrName>
                                        </p:attrNameLst>
                                      </p:cBhvr>
                                      <p:to>
                                        <p:strVal val="visible"/>
                                      </p:to>
                                    </p:set>
                                    <p:animEffect transition="in" filter="fade">
                                      <p:cBhvr>
                                        <p:cTn id="43" dur="1500"/>
                                        <p:tgtEl>
                                          <p:spTgt spid="655"/>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656"/>
                                        </p:tgtEl>
                                        <p:attrNameLst>
                                          <p:attrName>style.visibility</p:attrName>
                                        </p:attrNameLst>
                                      </p:cBhvr>
                                      <p:to>
                                        <p:strVal val="visible"/>
                                      </p:to>
                                    </p:set>
                                    <p:animEffect transition="in" filter="fade">
                                      <p:cBhvr>
                                        <p:cTn id="46" dur="1500"/>
                                        <p:tgtEl>
                                          <p:spTgt spid="656"/>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657"/>
                                        </p:tgtEl>
                                        <p:attrNameLst>
                                          <p:attrName>style.visibility</p:attrName>
                                        </p:attrNameLst>
                                      </p:cBhvr>
                                      <p:to>
                                        <p:strVal val="visible"/>
                                      </p:to>
                                    </p:set>
                                    <p:animEffect transition="in" filter="fade">
                                      <p:cBhvr>
                                        <p:cTn id="49" dur="1500"/>
                                        <p:tgtEl>
                                          <p:spTgt spid="657"/>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658"/>
                                        </p:tgtEl>
                                        <p:attrNameLst>
                                          <p:attrName>style.visibility</p:attrName>
                                        </p:attrNameLst>
                                      </p:cBhvr>
                                      <p:to>
                                        <p:strVal val="visible"/>
                                      </p:to>
                                    </p:set>
                                    <p:animEffect transition="in" filter="fade">
                                      <p:cBhvr>
                                        <p:cTn id="52" dur="1500"/>
                                        <p:tgtEl>
                                          <p:spTgt spid="658"/>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659"/>
                                        </p:tgtEl>
                                        <p:attrNameLst>
                                          <p:attrName>style.visibility</p:attrName>
                                        </p:attrNameLst>
                                      </p:cBhvr>
                                      <p:to>
                                        <p:strVal val="visible"/>
                                      </p:to>
                                    </p:set>
                                    <p:animEffect transition="in" filter="fade">
                                      <p:cBhvr>
                                        <p:cTn id="55" dur="1500"/>
                                        <p:tgtEl>
                                          <p:spTgt spid="659"/>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660"/>
                                        </p:tgtEl>
                                        <p:attrNameLst>
                                          <p:attrName>style.visibility</p:attrName>
                                        </p:attrNameLst>
                                      </p:cBhvr>
                                      <p:to>
                                        <p:strVal val="visible"/>
                                      </p:to>
                                    </p:set>
                                    <p:animEffect transition="in" filter="fade">
                                      <p:cBhvr>
                                        <p:cTn id="58" dur="1500"/>
                                        <p:tgtEl>
                                          <p:spTgt spid="660"/>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661"/>
                                        </p:tgtEl>
                                        <p:attrNameLst>
                                          <p:attrName>style.visibility</p:attrName>
                                        </p:attrNameLst>
                                      </p:cBhvr>
                                      <p:to>
                                        <p:strVal val="visible"/>
                                      </p:to>
                                    </p:set>
                                    <p:animEffect transition="in" filter="fade">
                                      <p:cBhvr>
                                        <p:cTn id="61" dur="1500"/>
                                        <p:tgtEl>
                                          <p:spTgt spid="661"/>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662"/>
                                        </p:tgtEl>
                                        <p:attrNameLst>
                                          <p:attrName>style.visibility</p:attrName>
                                        </p:attrNameLst>
                                      </p:cBhvr>
                                      <p:to>
                                        <p:strVal val="visible"/>
                                      </p:to>
                                    </p:set>
                                    <p:animEffect transition="in" filter="fade">
                                      <p:cBhvr>
                                        <p:cTn id="64" dur="1500"/>
                                        <p:tgtEl>
                                          <p:spTgt spid="662"/>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663"/>
                                        </p:tgtEl>
                                        <p:attrNameLst>
                                          <p:attrName>style.visibility</p:attrName>
                                        </p:attrNameLst>
                                      </p:cBhvr>
                                      <p:to>
                                        <p:strVal val="visible"/>
                                      </p:to>
                                    </p:set>
                                    <p:animEffect transition="in" filter="fade">
                                      <p:cBhvr>
                                        <p:cTn id="67" dur="1500"/>
                                        <p:tgtEl>
                                          <p:spTgt spid="663"/>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664"/>
                                        </p:tgtEl>
                                        <p:attrNameLst>
                                          <p:attrName>style.visibility</p:attrName>
                                        </p:attrNameLst>
                                      </p:cBhvr>
                                      <p:to>
                                        <p:strVal val="visible"/>
                                      </p:to>
                                    </p:set>
                                    <p:animEffect transition="in" filter="fade">
                                      <p:cBhvr>
                                        <p:cTn id="70" dur="1500"/>
                                        <p:tgtEl>
                                          <p:spTgt spid="664"/>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665"/>
                                        </p:tgtEl>
                                        <p:attrNameLst>
                                          <p:attrName>style.visibility</p:attrName>
                                        </p:attrNameLst>
                                      </p:cBhvr>
                                      <p:to>
                                        <p:strVal val="visible"/>
                                      </p:to>
                                    </p:set>
                                    <p:animEffect transition="in" filter="fade">
                                      <p:cBhvr>
                                        <p:cTn id="73" dur="1500"/>
                                        <p:tgtEl>
                                          <p:spTgt spid="665"/>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666"/>
                                        </p:tgtEl>
                                        <p:attrNameLst>
                                          <p:attrName>style.visibility</p:attrName>
                                        </p:attrNameLst>
                                      </p:cBhvr>
                                      <p:to>
                                        <p:strVal val="visible"/>
                                      </p:to>
                                    </p:set>
                                    <p:animEffect transition="in" filter="fade">
                                      <p:cBhvr>
                                        <p:cTn id="76" dur="1500"/>
                                        <p:tgtEl>
                                          <p:spTgt spid="666"/>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667"/>
                                        </p:tgtEl>
                                        <p:attrNameLst>
                                          <p:attrName>style.visibility</p:attrName>
                                        </p:attrNameLst>
                                      </p:cBhvr>
                                      <p:to>
                                        <p:strVal val="visible"/>
                                      </p:to>
                                    </p:set>
                                    <p:animEffect transition="in" filter="fade">
                                      <p:cBhvr>
                                        <p:cTn id="79" dur="1500"/>
                                        <p:tgtEl>
                                          <p:spTgt spid="667"/>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668"/>
                                        </p:tgtEl>
                                        <p:attrNameLst>
                                          <p:attrName>style.visibility</p:attrName>
                                        </p:attrNameLst>
                                      </p:cBhvr>
                                      <p:to>
                                        <p:strVal val="visible"/>
                                      </p:to>
                                    </p:set>
                                    <p:animEffect transition="in" filter="fade">
                                      <p:cBhvr>
                                        <p:cTn id="82" dur="1500"/>
                                        <p:tgtEl>
                                          <p:spTgt spid="668"/>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669"/>
                                        </p:tgtEl>
                                        <p:attrNameLst>
                                          <p:attrName>style.visibility</p:attrName>
                                        </p:attrNameLst>
                                      </p:cBhvr>
                                      <p:to>
                                        <p:strVal val="visible"/>
                                      </p:to>
                                    </p:set>
                                    <p:animEffect transition="in" filter="fade">
                                      <p:cBhvr>
                                        <p:cTn id="85" dur="1500"/>
                                        <p:tgtEl>
                                          <p:spTgt spid="669"/>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670"/>
                                        </p:tgtEl>
                                        <p:attrNameLst>
                                          <p:attrName>style.visibility</p:attrName>
                                        </p:attrNameLst>
                                      </p:cBhvr>
                                      <p:to>
                                        <p:strVal val="visible"/>
                                      </p:to>
                                    </p:set>
                                    <p:animEffect transition="in" filter="fade">
                                      <p:cBhvr>
                                        <p:cTn id="88" dur="1500"/>
                                        <p:tgtEl>
                                          <p:spTgt spid="670"/>
                                        </p:tgtEl>
                                      </p:cBhvr>
                                    </p:animEffect>
                                  </p:childTnLst>
                                </p:cTn>
                              </p:par>
                              <p:par>
                                <p:cTn id="89" presetID="10" presetClass="entr" presetSubtype="0" accel="50000" decel="50000" fill="hold" nodeType="withEffect">
                                  <p:stCondLst>
                                    <p:cond delay="0"/>
                                  </p:stCondLst>
                                  <p:childTnLst>
                                    <p:set>
                                      <p:cBhvr>
                                        <p:cTn id="90" dur="1" fill="hold">
                                          <p:stCondLst>
                                            <p:cond delay="0"/>
                                          </p:stCondLst>
                                        </p:cTn>
                                        <p:tgtEl>
                                          <p:spTgt spid="671"/>
                                        </p:tgtEl>
                                        <p:attrNameLst>
                                          <p:attrName>style.visibility</p:attrName>
                                        </p:attrNameLst>
                                      </p:cBhvr>
                                      <p:to>
                                        <p:strVal val="visible"/>
                                      </p:to>
                                    </p:set>
                                    <p:animEffect transition="in" filter="fade">
                                      <p:cBhvr>
                                        <p:cTn id="91" dur="1500"/>
                                        <p:tgtEl>
                                          <p:spTgt spid="671"/>
                                        </p:tgtEl>
                                      </p:cBhvr>
                                    </p:animEffect>
                                  </p:childTnLst>
                                </p:cTn>
                              </p:par>
                              <p:par>
                                <p:cTn id="92" presetID="10" presetClass="entr" presetSubtype="0" accel="50000" decel="50000" fill="hold" nodeType="withEffect">
                                  <p:stCondLst>
                                    <p:cond delay="0"/>
                                  </p:stCondLst>
                                  <p:childTnLst>
                                    <p:set>
                                      <p:cBhvr>
                                        <p:cTn id="93" dur="1" fill="hold">
                                          <p:stCondLst>
                                            <p:cond delay="0"/>
                                          </p:stCondLst>
                                        </p:cTn>
                                        <p:tgtEl>
                                          <p:spTgt spid="672"/>
                                        </p:tgtEl>
                                        <p:attrNameLst>
                                          <p:attrName>style.visibility</p:attrName>
                                        </p:attrNameLst>
                                      </p:cBhvr>
                                      <p:to>
                                        <p:strVal val="visible"/>
                                      </p:to>
                                    </p:set>
                                    <p:animEffect transition="in" filter="fade">
                                      <p:cBhvr>
                                        <p:cTn id="94" dur="1500"/>
                                        <p:tgtEl>
                                          <p:spTgt spid="672"/>
                                        </p:tgtEl>
                                      </p:cBhvr>
                                    </p:animEffect>
                                  </p:childTnLst>
                                </p:cTn>
                              </p:par>
                              <p:par>
                                <p:cTn id="95" presetID="10" presetClass="entr" presetSubtype="0" accel="50000" decel="50000" fill="hold" nodeType="withEffect">
                                  <p:stCondLst>
                                    <p:cond delay="0"/>
                                  </p:stCondLst>
                                  <p:childTnLst>
                                    <p:set>
                                      <p:cBhvr>
                                        <p:cTn id="96" dur="1" fill="hold">
                                          <p:stCondLst>
                                            <p:cond delay="0"/>
                                          </p:stCondLst>
                                        </p:cTn>
                                        <p:tgtEl>
                                          <p:spTgt spid="673"/>
                                        </p:tgtEl>
                                        <p:attrNameLst>
                                          <p:attrName>style.visibility</p:attrName>
                                        </p:attrNameLst>
                                      </p:cBhvr>
                                      <p:to>
                                        <p:strVal val="visible"/>
                                      </p:to>
                                    </p:set>
                                    <p:animEffect transition="in" filter="fade">
                                      <p:cBhvr>
                                        <p:cTn id="97" dur="1500"/>
                                        <p:tgtEl>
                                          <p:spTgt spid="673"/>
                                        </p:tgtEl>
                                      </p:cBhvr>
                                    </p:animEffect>
                                  </p:childTnLst>
                                </p:cTn>
                              </p:par>
                              <p:par>
                                <p:cTn id="98" presetID="10" presetClass="entr" presetSubtype="0" accel="50000" decel="50000" fill="hold" nodeType="withEffect">
                                  <p:stCondLst>
                                    <p:cond delay="0"/>
                                  </p:stCondLst>
                                  <p:childTnLst>
                                    <p:set>
                                      <p:cBhvr>
                                        <p:cTn id="99" dur="1" fill="hold">
                                          <p:stCondLst>
                                            <p:cond delay="0"/>
                                          </p:stCondLst>
                                        </p:cTn>
                                        <p:tgtEl>
                                          <p:spTgt spid="674"/>
                                        </p:tgtEl>
                                        <p:attrNameLst>
                                          <p:attrName>style.visibility</p:attrName>
                                        </p:attrNameLst>
                                      </p:cBhvr>
                                      <p:to>
                                        <p:strVal val="visible"/>
                                      </p:to>
                                    </p:set>
                                    <p:animEffect transition="in" filter="fade">
                                      <p:cBhvr>
                                        <p:cTn id="100" dur="1500"/>
                                        <p:tgtEl>
                                          <p:spTgt spid="674"/>
                                        </p:tgtEl>
                                      </p:cBhvr>
                                    </p:animEffect>
                                  </p:childTnLst>
                                </p:cTn>
                              </p:par>
                              <p:par>
                                <p:cTn id="101" presetID="10" presetClass="entr" presetSubtype="0" accel="50000" decel="50000" fill="hold" nodeType="withEffect">
                                  <p:stCondLst>
                                    <p:cond delay="0"/>
                                  </p:stCondLst>
                                  <p:childTnLst>
                                    <p:set>
                                      <p:cBhvr>
                                        <p:cTn id="102" dur="1" fill="hold">
                                          <p:stCondLst>
                                            <p:cond delay="0"/>
                                          </p:stCondLst>
                                        </p:cTn>
                                        <p:tgtEl>
                                          <p:spTgt spid="675"/>
                                        </p:tgtEl>
                                        <p:attrNameLst>
                                          <p:attrName>style.visibility</p:attrName>
                                        </p:attrNameLst>
                                      </p:cBhvr>
                                      <p:to>
                                        <p:strVal val="visible"/>
                                      </p:to>
                                    </p:set>
                                    <p:animEffect transition="in" filter="fade">
                                      <p:cBhvr>
                                        <p:cTn id="103" dur="1500"/>
                                        <p:tgtEl>
                                          <p:spTgt spid="675"/>
                                        </p:tgtEl>
                                      </p:cBhvr>
                                    </p:animEffect>
                                  </p:childTnLst>
                                </p:cTn>
                              </p:par>
                              <p:par>
                                <p:cTn id="104" presetID="10" presetClass="entr" presetSubtype="0" accel="50000" decel="50000" fill="hold" nodeType="withEffect">
                                  <p:stCondLst>
                                    <p:cond delay="0"/>
                                  </p:stCondLst>
                                  <p:childTnLst>
                                    <p:set>
                                      <p:cBhvr>
                                        <p:cTn id="105" dur="1" fill="hold">
                                          <p:stCondLst>
                                            <p:cond delay="0"/>
                                          </p:stCondLst>
                                        </p:cTn>
                                        <p:tgtEl>
                                          <p:spTgt spid="676"/>
                                        </p:tgtEl>
                                        <p:attrNameLst>
                                          <p:attrName>style.visibility</p:attrName>
                                        </p:attrNameLst>
                                      </p:cBhvr>
                                      <p:to>
                                        <p:strVal val="visible"/>
                                      </p:to>
                                    </p:set>
                                    <p:animEffect transition="in" filter="fade">
                                      <p:cBhvr>
                                        <p:cTn id="106" dur="1500"/>
                                        <p:tgtEl>
                                          <p:spTgt spid="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 grpId="0"/>
      <p:bldP spid="644" grpId="0"/>
      <p:bldP spid="645" grpId="0"/>
      <p:bldP spid="646" grpId="0"/>
      <p:bldP spid="647" grpId="0"/>
      <p:bldP spid="648" grpId="0"/>
      <p:bldP spid="649" grpId="0"/>
      <p:bldP spid="650" grpId="0"/>
      <p:bldP spid="651" grpId="0"/>
      <p:bldP spid="652" grpId="0"/>
      <p:bldP spid="653" grpId="0"/>
      <p:bldP spid="654" grpId="0"/>
      <p:bldP spid="655" grpId="0"/>
      <p:bldP spid="656" grpId="0"/>
      <p:bldP spid="657" grpId="0"/>
      <p:bldP spid="658" grpId="0"/>
      <p:bldP spid="659" grpId="0"/>
      <p:bldP spid="660" grpId="0"/>
      <p:bldP spid="661" grpId="0"/>
      <p:bldP spid="662" grpId="0"/>
      <p:bldP spid="663" grpId="0"/>
      <p:bldP spid="664" grpId="0"/>
      <p:bldP spid="665" grpId="0"/>
      <p:bldP spid="666" grpId="0"/>
      <p:bldP spid="667" grpId="0"/>
      <p:bldP spid="668" grpId="0"/>
      <p:bldP spid="669" grpId="0"/>
      <p:bldP spid="670" grpId="0"/>
      <p:bldP spid="671" grpId="0"/>
      <p:bldP spid="672" grpId="0"/>
      <p:bldP spid="673" grpId="0"/>
      <p:bldP spid="674" grpId="0"/>
      <p:bldP spid="675" grpId="0"/>
      <p:bldP spid="67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68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68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469196"/>
            <a:ext cx="457200" cy="457200"/>
          </a:xfrm>
          <a:prstGeom prst="rect">
            <a:avLst/>
          </a:prstGeom>
        </p:spPr>
      </p:pic>
      <p:sp>
        <p:nvSpPr>
          <p:cNvPr id="682" name="-0">
            <a:extLst>
              <a:ext uri="{FF2B5EF4-FFF2-40B4-BE49-F238E27FC236}">
                <a16:creationId xmlns:a16="http://schemas.microsoft.com/office/drawing/2014/main" id="{111B4A49-B930-4A89-A1CD-6CA2B3D95AED}"/>
              </a:ext>
            </a:extLst>
          </p:cNvPr>
          <p:cNvSpPr txBox="1"/>
          <p:nvPr/>
        </p:nvSpPr>
        <p:spPr>
          <a:xfrm>
            <a:off x="944785" y="3517773"/>
            <a:ext cx="128588"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1</a:t>
            </a:r>
          </a:p>
        </p:txBody>
      </p:sp>
      <p:sp>
        <p:nvSpPr>
          <p:cNvPr id="683" name="Primary Heading-0">
            <a:extLst>
              <a:ext uri="{FF2B5EF4-FFF2-40B4-BE49-F238E27FC236}">
                <a16:creationId xmlns:a16="http://schemas.microsoft.com/office/drawing/2014/main" id="{111B4A49-B930-4A89-A1CD-6CA2B3D95AED}"/>
              </a:ext>
            </a:extLst>
          </p:cNvPr>
          <p:cNvSpPr txBox="1"/>
          <p:nvPr/>
        </p:nvSpPr>
        <p:spPr>
          <a:xfrm>
            <a:off x="1600200" y="2603659"/>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1. System Requirements:</a:t>
            </a:r>
          </a:p>
        </p:txBody>
      </p:sp>
      <p:sp>
        <p:nvSpPr>
          <p:cNvPr id="684" name="Description of a primary heading-0">
            <a:extLst>
              <a:ext uri="{FF2B5EF4-FFF2-40B4-BE49-F238E27FC236}">
                <a16:creationId xmlns:a16="http://schemas.microsoft.com/office/drawing/2014/main" id="{111B4A49-B930-4A89-A1CD-6CA2B3D95AED}"/>
              </a:ext>
            </a:extLst>
          </p:cNvPr>
          <p:cNvSpPr txBox="1"/>
          <p:nvPr/>
        </p:nvSpPr>
        <p:spPr>
          <a:xfrm>
            <a:off x="1600200" y="3077623"/>
            <a:ext cx="7310438" cy="17240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system is designed for a Debian-based Linux distribution, specifically versions 10/11 of Debian or Ubuntu. It is essential that the architecture is 64-bit and that adequate resources (CPU, RAM, and disk space) are available for optimal performance of machine learning models and real-time data queries.</a:t>
            </a:r>
          </a:p>
        </p:txBody>
      </p:sp>
      <p:pic>
        <p:nvPicPr>
          <p:cNvPr id="68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191155"/>
            <a:ext cx="457200" cy="457200"/>
          </a:xfrm>
          <a:prstGeom prst="rect">
            <a:avLst/>
          </a:prstGeom>
        </p:spPr>
      </p:pic>
      <p:sp>
        <p:nvSpPr>
          <p:cNvPr id="686" name="-1">
            <a:extLst>
              <a:ext uri="{FF2B5EF4-FFF2-40B4-BE49-F238E27FC236}">
                <a16:creationId xmlns:a16="http://schemas.microsoft.com/office/drawing/2014/main" id="{111B4A49-B930-4A89-A1CD-6CA2B3D95AED}"/>
              </a:ext>
            </a:extLst>
          </p:cNvPr>
          <p:cNvSpPr txBox="1"/>
          <p:nvPr/>
        </p:nvSpPr>
        <p:spPr>
          <a:xfrm>
            <a:off x="920686" y="6239732"/>
            <a:ext cx="176212"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2</a:t>
            </a:r>
          </a:p>
        </p:txBody>
      </p:sp>
      <p:sp>
        <p:nvSpPr>
          <p:cNvPr id="687" name="Primary Heading-1">
            <a:extLst>
              <a:ext uri="{FF2B5EF4-FFF2-40B4-BE49-F238E27FC236}">
                <a16:creationId xmlns:a16="http://schemas.microsoft.com/office/drawing/2014/main" id="{111B4A49-B930-4A89-A1CD-6CA2B3D95AED}"/>
              </a:ext>
            </a:extLst>
          </p:cNvPr>
          <p:cNvSpPr txBox="1"/>
          <p:nvPr/>
        </p:nvSpPr>
        <p:spPr>
          <a:xfrm>
            <a:off x="1600200" y="5325523"/>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2. AJAX Communication Assumption:</a:t>
            </a:r>
          </a:p>
        </p:txBody>
      </p:sp>
      <p:sp>
        <p:nvSpPr>
          <p:cNvPr id="688" name="Description of a primary heading-1">
            <a:extLst>
              <a:ext uri="{FF2B5EF4-FFF2-40B4-BE49-F238E27FC236}">
                <a16:creationId xmlns:a16="http://schemas.microsoft.com/office/drawing/2014/main" id="{111B4A49-B930-4A89-A1CD-6CA2B3D95AED}"/>
              </a:ext>
            </a:extLst>
          </p:cNvPr>
          <p:cNvSpPr txBox="1"/>
          <p:nvPr/>
        </p:nvSpPr>
        <p:spPr>
          <a:xfrm>
            <a:off x="1600200" y="5799582"/>
            <a:ext cx="7310438" cy="17240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AJAX technology is employed to facilitate asynchronous HTTP requests from the frontend to the backend, allowing for seamless updates to search queries, filters, and results without page reloads. This mechanism utilizes JavaScript for frontend interactions with a backend API built using Flask or Node.js.</a:t>
            </a:r>
          </a:p>
        </p:txBody>
      </p:sp>
      <p:pic>
        <p:nvPicPr>
          <p:cNvPr id="68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3297746"/>
            <a:ext cx="457200" cy="457200"/>
          </a:xfrm>
          <a:prstGeom prst="rect">
            <a:avLst/>
          </a:prstGeom>
        </p:spPr>
      </p:pic>
      <p:sp>
        <p:nvSpPr>
          <p:cNvPr id="690" name="-2">
            <a:extLst>
              <a:ext uri="{FF2B5EF4-FFF2-40B4-BE49-F238E27FC236}">
                <a16:creationId xmlns:a16="http://schemas.microsoft.com/office/drawing/2014/main" id="{111B4A49-B930-4A89-A1CD-6CA2B3D95AED}"/>
              </a:ext>
            </a:extLst>
          </p:cNvPr>
          <p:cNvSpPr txBox="1"/>
          <p:nvPr/>
        </p:nvSpPr>
        <p:spPr>
          <a:xfrm>
            <a:off x="9569386" y="3346323"/>
            <a:ext cx="176212"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3</a:t>
            </a:r>
          </a:p>
        </p:txBody>
      </p:sp>
      <p:sp>
        <p:nvSpPr>
          <p:cNvPr id="691" name="Primary Heading-2">
            <a:extLst>
              <a:ext uri="{FF2B5EF4-FFF2-40B4-BE49-F238E27FC236}">
                <a16:creationId xmlns:a16="http://schemas.microsoft.com/office/drawing/2014/main" id="{111B4A49-B930-4A89-A1CD-6CA2B3D95AED}"/>
              </a:ext>
            </a:extLst>
          </p:cNvPr>
          <p:cNvSpPr txBox="1"/>
          <p:nvPr/>
        </p:nvSpPr>
        <p:spPr>
          <a:xfrm>
            <a:off x="10248900" y="2603659"/>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3. Internet Connectivity:</a:t>
            </a:r>
          </a:p>
        </p:txBody>
      </p:sp>
      <p:sp>
        <p:nvSpPr>
          <p:cNvPr id="692" name="Description of a primary heading-2">
            <a:extLst>
              <a:ext uri="{FF2B5EF4-FFF2-40B4-BE49-F238E27FC236}">
                <a16:creationId xmlns:a16="http://schemas.microsoft.com/office/drawing/2014/main" id="{111B4A49-B930-4A89-A1CD-6CA2B3D95AED}"/>
              </a:ext>
            </a:extLst>
          </p:cNvPr>
          <p:cNvSpPr txBox="1"/>
          <p:nvPr/>
        </p:nvSpPr>
        <p:spPr>
          <a:xfrm>
            <a:off x="10248900" y="3077623"/>
            <a:ext cx="7310438"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An active internet connection is crucial for the application to retrieve and synchronize legal data, as well as to execute API requests for search results. This connectivity ensures that users have access to the most current information available.</a:t>
            </a:r>
          </a:p>
        </p:txBody>
      </p:sp>
      <p:pic>
        <p:nvPicPr>
          <p:cNvPr id="69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5676805"/>
            <a:ext cx="457200" cy="457200"/>
          </a:xfrm>
          <a:prstGeom prst="rect">
            <a:avLst/>
          </a:prstGeom>
        </p:spPr>
      </p:pic>
      <p:sp>
        <p:nvSpPr>
          <p:cNvPr id="694" name="-3">
            <a:extLst>
              <a:ext uri="{FF2B5EF4-FFF2-40B4-BE49-F238E27FC236}">
                <a16:creationId xmlns:a16="http://schemas.microsoft.com/office/drawing/2014/main" id="{111B4A49-B930-4A89-A1CD-6CA2B3D95AED}"/>
              </a:ext>
            </a:extLst>
          </p:cNvPr>
          <p:cNvSpPr txBox="1"/>
          <p:nvPr/>
        </p:nvSpPr>
        <p:spPr>
          <a:xfrm>
            <a:off x="9557766" y="5725382"/>
            <a:ext cx="195262"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4</a:t>
            </a:r>
          </a:p>
        </p:txBody>
      </p:sp>
      <p:sp>
        <p:nvSpPr>
          <p:cNvPr id="695" name="Primary Heading-3">
            <a:extLst>
              <a:ext uri="{FF2B5EF4-FFF2-40B4-BE49-F238E27FC236}">
                <a16:creationId xmlns:a16="http://schemas.microsoft.com/office/drawing/2014/main" id="{111B4A49-B930-4A89-A1CD-6CA2B3D95AED}"/>
              </a:ext>
            </a:extLst>
          </p:cNvPr>
          <p:cNvSpPr txBox="1"/>
          <p:nvPr/>
        </p:nvSpPr>
        <p:spPr>
          <a:xfrm>
            <a:off x="10248900" y="4982623"/>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4. NLP Model Size Assumption:</a:t>
            </a:r>
          </a:p>
        </p:txBody>
      </p:sp>
      <p:sp>
        <p:nvSpPr>
          <p:cNvPr id="696" name="Description of a primary heading-3">
            <a:extLst>
              <a:ext uri="{FF2B5EF4-FFF2-40B4-BE49-F238E27FC236}">
                <a16:creationId xmlns:a16="http://schemas.microsoft.com/office/drawing/2014/main" id="{111B4A49-B930-4A89-A1CD-6CA2B3D95AED}"/>
              </a:ext>
            </a:extLst>
          </p:cNvPr>
          <p:cNvSpPr txBox="1"/>
          <p:nvPr/>
        </p:nvSpPr>
        <p:spPr>
          <a:xfrm>
            <a:off x="10248900" y="5456682"/>
            <a:ext cx="7310438"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system assumes access to pre-trained NLP models like BERT, which require sufficient disk space and memory to function effectively. This assumption is vital for the application’s ability to process and analyze language data accurately.</a:t>
            </a:r>
          </a:p>
        </p:txBody>
      </p:sp>
      <p:pic>
        <p:nvPicPr>
          <p:cNvPr id="69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8227219"/>
            <a:ext cx="457200" cy="457200"/>
          </a:xfrm>
          <a:prstGeom prst="rect">
            <a:avLst/>
          </a:prstGeom>
        </p:spPr>
      </p:pic>
      <p:sp>
        <p:nvSpPr>
          <p:cNvPr id="698" name="-4">
            <a:extLst>
              <a:ext uri="{FF2B5EF4-FFF2-40B4-BE49-F238E27FC236}">
                <a16:creationId xmlns:a16="http://schemas.microsoft.com/office/drawing/2014/main" id="{111B4A49-B930-4A89-A1CD-6CA2B3D95AED}"/>
              </a:ext>
            </a:extLst>
          </p:cNvPr>
          <p:cNvSpPr txBox="1"/>
          <p:nvPr/>
        </p:nvSpPr>
        <p:spPr>
          <a:xfrm>
            <a:off x="9569196" y="8275796"/>
            <a:ext cx="176212"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5</a:t>
            </a:r>
          </a:p>
        </p:txBody>
      </p:sp>
      <p:sp>
        <p:nvSpPr>
          <p:cNvPr id="699" name="Primary Heading-4">
            <a:extLst>
              <a:ext uri="{FF2B5EF4-FFF2-40B4-BE49-F238E27FC236}">
                <a16:creationId xmlns:a16="http://schemas.microsoft.com/office/drawing/2014/main" id="{111B4A49-B930-4A89-A1CD-6CA2B3D95AED}"/>
              </a:ext>
            </a:extLst>
          </p:cNvPr>
          <p:cNvSpPr txBox="1"/>
          <p:nvPr/>
        </p:nvSpPr>
        <p:spPr>
          <a:xfrm>
            <a:off x="10248900" y="7361682"/>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5. Cross-Platform Communication:</a:t>
            </a:r>
          </a:p>
        </p:txBody>
      </p:sp>
      <p:sp>
        <p:nvSpPr>
          <p:cNvPr id="700" name="Description of a primary heading-4">
            <a:extLst>
              <a:ext uri="{FF2B5EF4-FFF2-40B4-BE49-F238E27FC236}">
                <a16:creationId xmlns:a16="http://schemas.microsoft.com/office/drawing/2014/main" id="{111B4A49-B930-4A89-A1CD-6CA2B3D95AED}"/>
              </a:ext>
            </a:extLst>
          </p:cNvPr>
          <p:cNvSpPr txBox="1"/>
          <p:nvPr/>
        </p:nvSpPr>
        <p:spPr>
          <a:xfrm>
            <a:off x="10248900" y="7835646"/>
            <a:ext cx="7310438" cy="17240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architecture is designed for seamless interaction between the web application and an Android app, both of which connect to the same backend. The web application utilizes AJAX for real-time communication, while the Android app leverages Retrofit/OkHttp for efficient backend communication.</a:t>
            </a:r>
          </a:p>
        </p:txBody>
      </p:sp>
      <p:sp>
        <p:nvSpPr>
          <p:cNvPr id="701" name="Click here to edit title-437">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Assumptions and Dependencies</a:t>
            </a:r>
          </a:p>
        </p:txBody>
      </p:sp>
      <p:sp>
        <p:nvSpPr>
          <p:cNvPr id="702" name="Click here to edit label-456">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SYSTEM ASSUMPTIONS</a:t>
            </a:r>
          </a:p>
        </p:txBody>
      </p:sp>
      <p:sp>
        <p:nvSpPr>
          <p:cNvPr id="703" name="Click here to edit subtitle-438">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Understanding the foundational elements for system functionality</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680"/>
                                        </p:tgtEl>
                                        <p:attrNameLst>
                                          <p:attrName>style.visibility</p:attrName>
                                        </p:attrNameLst>
                                      </p:cBhvr>
                                      <p:to>
                                        <p:strVal val="visible"/>
                                      </p:to>
                                    </p:set>
                                    <p:animEffect transition="in" filter="fade">
                                      <p:cBhvr>
                                        <p:cTn id="7" dur="1500"/>
                                        <p:tgtEl>
                                          <p:spTgt spid="680"/>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681"/>
                                        </p:tgtEl>
                                        <p:attrNameLst>
                                          <p:attrName>style.visibility</p:attrName>
                                        </p:attrNameLst>
                                      </p:cBhvr>
                                      <p:to>
                                        <p:strVal val="visible"/>
                                      </p:to>
                                    </p:set>
                                    <p:animEffect transition="in" filter="fade">
                                      <p:cBhvr>
                                        <p:cTn id="10" dur="1500"/>
                                        <p:tgtEl>
                                          <p:spTgt spid="681"/>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682"/>
                                        </p:tgtEl>
                                        <p:attrNameLst>
                                          <p:attrName>style.visibility</p:attrName>
                                        </p:attrNameLst>
                                      </p:cBhvr>
                                      <p:to>
                                        <p:strVal val="visible"/>
                                      </p:to>
                                    </p:set>
                                    <p:animEffect transition="in" filter="fade">
                                      <p:cBhvr>
                                        <p:cTn id="13" dur="1500"/>
                                        <p:tgtEl>
                                          <p:spTgt spid="682"/>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683"/>
                                        </p:tgtEl>
                                        <p:attrNameLst>
                                          <p:attrName>style.visibility</p:attrName>
                                        </p:attrNameLst>
                                      </p:cBhvr>
                                      <p:to>
                                        <p:strVal val="visible"/>
                                      </p:to>
                                    </p:set>
                                    <p:animEffect transition="in" filter="fade">
                                      <p:cBhvr>
                                        <p:cTn id="16" dur="1500"/>
                                        <p:tgtEl>
                                          <p:spTgt spid="683"/>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684"/>
                                        </p:tgtEl>
                                        <p:attrNameLst>
                                          <p:attrName>style.visibility</p:attrName>
                                        </p:attrNameLst>
                                      </p:cBhvr>
                                      <p:to>
                                        <p:strVal val="visible"/>
                                      </p:to>
                                    </p:set>
                                    <p:animEffect transition="in" filter="fade">
                                      <p:cBhvr>
                                        <p:cTn id="19" dur="1500"/>
                                        <p:tgtEl>
                                          <p:spTgt spid="684"/>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685"/>
                                        </p:tgtEl>
                                        <p:attrNameLst>
                                          <p:attrName>style.visibility</p:attrName>
                                        </p:attrNameLst>
                                      </p:cBhvr>
                                      <p:to>
                                        <p:strVal val="visible"/>
                                      </p:to>
                                    </p:set>
                                    <p:animEffect transition="in" filter="fade">
                                      <p:cBhvr>
                                        <p:cTn id="22" dur="1500"/>
                                        <p:tgtEl>
                                          <p:spTgt spid="685"/>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686"/>
                                        </p:tgtEl>
                                        <p:attrNameLst>
                                          <p:attrName>style.visibility</p:attrName>
                                        </p:attrNameLst>
                                      </p:cBhvr>
                                      <p:to>
                                        <p:strVal val="visible"/>
                                      </p:to>
                                    </p:set>
                                    <p:animEffect transition="in" filter="fade">
                                      <p:cBhvr>
                                        <p:cTn id="25" dur="1500"/>
                                        <p:tgtEl>
                                          <p:spTgt spid="686"/>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687"/>
                                        </p:tgtEl>
                                        <p:attrNameLst>
                                          <p:attrName>style.visibility</p:attrName>
                                        </p:attrNameLst>
                                      </p:cBhvr>
                                      <p:to>
                                        <p:strVal val="visible"/>
                                      </p:to>
                                    </p:set>
                                    <p:animEffect transition="in" filter="fade">
                                      <p:cBhvr>
                                        <p:cTn id="28" dur="1500"/>
                                        <p:tgtEl>
                                          <p:spTgt spid="687"/>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688"/>
                                        </p:tgtEl>
                                        <p:attrNameLst>
                                          <p:attrName>style.visibility</p:attrName>
                                        </p:attrNameLst>
                                      </p:cBhvr>
                                      <p:to>
                                        <p:strVal val="visible"/>
                                      </p:to>
                                    </p:set>
                                    <p:animEffect transition="in" filter="fade">
                                      <p:cBhvr>
                                        <p:cTn id="31" dur="1500"/>
                                        <p:tgtEl>
                                          <p:spTgt spid="688"/>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689"/>
                                        </p:tgtEl>
                                        <p:attrNameLst>
                                          <p:attrName>style.visibility</p:attrName>
                                        </p:attrNameLst>
                                      </p:cBhvr>
                                      <p:to>
                                        <p:strVal val="visible"/>
                                      </p:to>
                                    </p:set>
                                    <p:animEffect transition="in" filter="fade">
                                      <p:cBhvr>
                                        <p:cTn id="34" dur="1500"/>
                                        <p:tgtEl>
                                          <p:spTgt spid="689"/>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690"/>
                                        </p:tgtEl>
                                        <p:attrNameLst>
                                          <p:attrName>style.visibility</p:attrName>
                                        </p:attrNameLst>
                                      </p:cBhvr>
                                      <p:to>
                                        <p:strVal val="visible"/>
                                      </p:to>
                                    </p:set>
                                    <p:animEffect transition="in" filter="fade">
                                      <p:cBhvr>
                                        <p:cTn id="37" dur="1500"/>
                                        <p:tgtEl>
                                          <p:spTgt spid="690"/>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691"/>
                                        </p:tgtEl>
                                        <p:attrNameLst>
                                          <p:attrName>style.visibility</p:attrName>
                                        </p:attrNameLst>
                                      </p:cBhvr>
                                      <p:to>
                                        <p:strVal val="visible"/>
                                      </p:to>
                                    </p:set>
                                    <p:animEffect transition="in" filter="fade">
                                      <p:cBhvr>
                                        <p:cTn id="40" dur="1500"/>
                                        <p:tgtEl>
                                          <p:spTgt spid="691"/>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692"/>
                                        </p:tgtEl>
                                        <p:attrNameLst>
                                          <p:attrName>style.visibility</p:attrName>
                                        </p:attrNameLst>
                                      </p:cBhvr>
                                      <p:to>
                                        <p:strVal val="visible"/>
                                      </p:to>
                                    </p:set>
                                    <p:animEffect transition="in" filter="fade">
                                      <p:cBhvr>
                                        <p:cTn id="43" dur="1500"/>
                                        <p:tgtEl>
                                          <p:spTgt spid="692"/>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693"/>
                                        </p:tgtEl>
                                        <p:attrNameLst>
                                          <p:attrName>style.visibility</p:attrName>
                                        </p:attrNameLst>
                                      </p:cBhvr>
                                      <p:to>
                                        <p:strVal val="visible"/>
                                      </p:to>
                                    </p:set>
                                    <p:animEffect transition="in" filter="fade">
                                      <p:cBhvr>
                                        <p:cTn id="46" dur="1500"/>
                                        <p:tgtEl>
                                          <p:spTgt spid="693"/>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694"/>
                                        </p:tgtEl>
                                        <p:attrNameLst>
                                          <p:attrName>style.visibility</p:attrName>
                                        </p:attrNameLst>
                                      </p:cBhvr>
                                      <p:to>
                                        <p:strVal val="visible"/>
                                      </p:to>
                                    </p:set>
                                    <p:animEffect transition="in" filter="fade">
                                      <p:cBhvr>
                                        <p:cTn id="49" dur="1500"/>
                                        <p:tgtEl>
                                          <p:spTgt spid="694"/>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695"/>
                                        </p:tgtEl>
                                        <p:attrNameLst>
                                          <p:attrName>style.visibility</p:attrName>
                                        </p:attrNameLst>
                                      </p:cBhvr>
                                      <p:to>
                                        <p:strVal val="visible"/>
                                      </p:to>
                                    </p:set>
                                    <p:animEffect transition="in" filter="fade">
                                      <p:cBhvr>
                                        <p:cTn id="52" dur="1500"/>
                                        <p:tgtEl>
                                          <p:spTgt spid="695"/>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696"/>
                                        </p:tgtEl>
                                        <p:attrNameLst>
                                          <p:attrName>style.visibility</p:attrName>
                                        </p:attrNameLst>
                                      </p:cBhvr>
                                      <p:to>
                                        <p:strVal val="visible"/>
                                      </p:to>
                                    </p:set>
                                    <p:animEffect transition="in" filter="fade">
                                      <p:cBhvr>
                                        <p:cTn id="55" dur="1500"/>
                                        <p:tgtEl>
                                          <p:spTgt spid="696"/>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697"/>
                                        </p:tgtEl>
                                        <p:attrNameLst>
                                          <p:attrName>style.visibility</p:attrName>
                                        </p:attrNameLst>
                                      </p:cBhvr>
                                      <p:to>
                                        <p:strVal val="visible"/>
                                      </p:to>
                                    </p:set>
                                    <p:animEffect transition="in" filter="fade">
                                      <p:cBhvr>
                                        <p:cTn id="58" dur="1500"/>
                                        <p:tgtEl>
                                          <p:spTgt spid="697"/>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698"/>
                                        </p:tgtEl>
                                        <p:attrNameLst>
                                          <p:attrName>style.visibility</p:attrName>
                                        </p:attrNameLst>
                                      </p:cBhvr>
                                      <p:to>
                                        <p:strVal val="visible"/>
                                      </p:to>
                                    </p:set>
                                    <p:animEffect transition="in" filter="fade">
                                      <p:cBhvr>
                                        <p:cTn id="61" dur="1500"/>
                                        <p:tgtEl>
                                          <p:spTgt spid="698"/>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699"/>
                                        </p:tgtEl>
                                        <p:attrNameLst>
                                          <p:attrName>style.visibility</p:attrName>
                                        </p:attrNameLst>
                                      </p:cBhvr>
                                      <p:to>
                                        <p:strVal val="visible"/>
                                      </p:to>
                                    </p:set>
                                    <p:animEffect transition="in" filter="fade">
                                      <p:cBhvr>
                                        <p:cTn id="64" dur="1500"/>
                                        <p:tgtEl>
                                          <p:spTgt spid="699"/>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700"/>
                                        </p:tgtEl>
                                        <p:attrNameLst>
                                          <p:attrName>style.visibility</p:attrName>
                                        </p:attrNameLst>
                                      </p:cBhvr>
                                      <p:to>
                                        <p:strVal val="visible"/>
                                      </p:to>
                                    </p:set>
                                    <p:animEffect transition="in" filter="fade">
                                      <p:cBhvr>
                                        <p:cTn id="67" dur="1500"/>
                                        <p:tgtEl>
                                          <p:spTgt spid="700"/>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701"/>
                                        </p:tgtEl>
                                        <p:attrNameLst>
                                          <p:attrName>style.visibility</p:attrName>
                                        </p:attrNameLst>
                                      </p:cBhvr>
                                      <p:to>
                                        <p:strVal val="visible"/>
                                      </p:to>
                                    </p:set>
                                    <p:animEffect transition="in" filter="fade">
                                      <p:cBhvr>
                                        <p:cTn id="70" dur="1500"/>
                                        <p:tgtEl>
                                          <p:spTgt spid="701"/>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702"/>
                                        </p:tgtEl>
                                        <p:attrNameLst>
                                          <p:attrName>style.visibility</p:attrName>
                                        </p:attrNameLst>
                                      </p:cBhvr>
                                      <p:to>
                                        <p:strVal val="visible"/>
                                      </p:to>
                                    </p:set>
                                    <p:animEffect transition="in" filter="fade">
                                      <p:cBhvr>
                                        <p:cTn id="73" dur="1500"/>
                                        <p:tgtEl>
                                          <p:spTgt spid="702"/>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703"/>
                                        </p:tgtEl>
                                        <p:attrNameLst>
                                          <p:attrName>style.visibility</p:attrName>
                                        </p:attrNameLst>
                                      </p:cBhvr>
                                      <p:to>
                                        <p:strVal val="visible"/>
                                      </p:to>
                                    </p:set>
                                    <p:animEffect transition="in" filter="fade">
                                      <p:cBhvr>
                                        <p:cTn id="76" dur="1500"/>
                                        <p:tgtEl>
                                          <p:spTgt spid="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 grpId="0"/>
      <p:bldP spid="681" grpId="0"/>
      <p:bldP spid="682" grpId="0"/>
      <p:bldP spid="683" grpId="0"/>
      <p:bldP spid="684" grpId="0"/>
      <p:bldP spid="685" grpId="0"/>
      <p:bldP spid="686" grpId="0"/>
      <p:bldP spid="687" grpId="0"/>
      <p:bldP spid="688" grpId="0"/>
      <p:bldP spid="689" grpId="0"/>
      <p:bldP spid="690" grpId="0"/>
      <p:bldP spid="691" grpId="0"/>
      <p:bldP spid="692" grpId="0"/>
      <p:bldP spid="693" grpId="0"/>
      <p:bldP spid="694" grpId="0"/>
      <p:bldP spid="695" grpId="0"/>
      <p:bldP spid="696" grpId="0"/>
      <p:bldP spid="697" grpId="0"/>
      <p:bldP spid="698" grpId="0"/>
      <p:bldP spid="699" grpId="0"/>
      <p:bldP spid="700" grpId="0"/>
      <p:bldP spid="701" grpId="0"/>
      <p:bldP spid="702" grpId="0"/>
      <p:bldP spid="7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70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70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2590800"/>
            <a:ext cx="5457825" cy="3390900"/>
          </a:xfrm>
          <a:prstGeom prst="rect">
            <a:avLst/>
          </a:prstGeom>
        </p:spPr>
      </p:pic>
      <p:pic>
        <p:nvPicPr>
          <p:cNvPr id="70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2895600"/>
            <a:ext cx="533400" cy="533400"/>
          </a:xfrm>
          <a:prstGeom prst="rect">
            <a:avLst/>
          </a:prstGeom>
        </p:spPr>
      </p:pic>
      <p:sp>
        <p:nvSpPr>
          <p:cNvPr id="710" name="-0">
            <a:extLst>
              <a:ext uri="{FF2B5EF4-FFF2-40B4-BE49-F238E27FC236}">
                <a16:creationId xmlns:a16="http://schemas.microsoft.com/office/drawing/2014/main" id="{111B4A49-B930-4A89-A1CD-6CA2B3D95AED}"/>
              </a:ext>
            </a:extLst>
          </p:cNvPr>
          <p:cNvSpPr txBox="1"/>
          <p:nvPr/>
        </p:nvSpPr>
        <p:spPr>
          <a:xfrm>
            <a:off x="1280065" y="2952274"/>
            <a:ext cx="13811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1</a:t>
            </a:r>
          </a:p>
        </p:txBody>
      </p:sp>
      <p:sp>
        <p:nvSpPr>
          <p:cNvPr id="711" name="Primary Heading-0">
            <a:extLst>
              <a:ext uri="{FF2B5EF4-FFF2-40B4-BE49-F238E27FC236}">
                <a16:creationId xmlns:a16="http://schemas.microsoft.com/office/drawing/2014/main" id="{111B4A49-B930-4A89-A1CD-6CA2B3D95AED}"/>
              </a:ext>
            </a:extLst>
          </p:cNvPr>
          <p:cNvSpPr txBox="1"/>
          <p:nvPr/>
        </p:nvSpPr>
        <p:spPr>
          <a:xfrm>
            <a:off x="1066800" y="37338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User-Friendly Design</a:t>
            </a:r>
          </a:p>
        </p:txBody>
      </p:sp>
      <p:sp>
        <p:nvSpPr>
          <p:cNvPr id="712" name="Description of a primary heading-0">
            <a:extLst>
              <a:ext uri="{FF2B5EF4-FFF2-40B4-BE49-F238E27FC236}">
                <a16:creationId xmlns:a16="http://schemas.microsoft.com/office/drawing/2014/main" id="{111B4A49-B930-4A89-A1CD-6CA2B3D95AED}"/>
              </a:ext>
            </a:extLst>
          </p:cNvPr>
          <p:cNvSpPr txBox="1"/>
          <p:nvPr/>
        </p:nvSpPr>
        <p:spPr>
          <a:xfrm>
            <a:off x="1066800" y="4457700"/>
            <a:ext cx="4881562" cy="895350"/>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The AI Lawyer interface prioritizes user experience, ensuring intuitive navigation and accessibility for all users.</a:t>
            </a:r>
          </a:p>
        </p:txBody>
      </p:sp>
      <p:pic>
        <p:nvPicPr>
          <p:cNvPr id="7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4305300"/>
            <a:ext cx="4848225" cy="19050"/>
          </a:xfrm>
          <a:prstGeom prst="rect">
            <a:avLst/>
          </a:prstGeom>
        </p:spPr>
      </p:pic>
      <p:pic>
        <p:nvPicPr>
          <p:cNvPr id="714"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066800" y="4305300"/>
            <a:ext cx="762000" cy="19050"/>
          </a:xfrm>
          <a:prstGeom prst="rect">
            <a:avLst/>
          </a:prstGeom>
        </p:spPr>
      </p:pic>
      <p:pic>
        <p:nvPicPr>
          <p:cNvPr id="71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413468" y="2590800"/>
            <a:ext cx="5457825" cy="3390900"/>
          </a:xfrm>
          <a:prstGeom prst="rect">
            <a:avLst/>
          </a:prstGeom>
        </p:spPr>
      </p:pic>
      <p:pic>
        <p:nvPicPr>
          <p:cNvPr id="71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718268" y="2895600"/>
            <a:ext cx="533400" cy="533400"/>
          </a:xfrm>
          <a:prstGeom prst="rect">
            <a:avLst/>
          </a:prstGeom>
        </p:spPr>
      </p:pic>
      <p:sp>
        <p:nvSpPr>
          <p:cNvPr id="717" name="-1">
            <a:extLst>
              <a:ext uri="{FF2B5EF4-FFF2-40B4-BE49-F238E27FC236}">
                <a16:creationId xmlns:a16="http://schemas.microsoft.com/office/drawing/2014/main" id="{111B4A49-B930-4A89-A1CD-6CA2B3D95AED}"/>
              </a:ext>
            </a:extLst>
          </p:cNvPr>
          <p:cNvSpPr txBox="1"/>
          <p:nvPr/>
        </p:nvSpPr>
        <p:spPr>
          <a:xfrm>
            <a:off x="6903339" y="29522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2</a:t>
            </a:r>
          </a:p>
        </p:txBody>
      </p:sp>
      <p:sp>
        <p:nvSpPr>
          <p:cNvPr id="718" name="Primary Heading-1">
            <a:extLst>
              <a:ext uri="{FF2B5EF4-FFF2-40B4-BE49-F238E27FC236}">
                <a16:creationId xmlns:a16="http://schemas.microsoft.com/office/drawing/2014/main" id="{111B4A49-B930-4A89-A1CD-6CA2B3D95AED}"/>
              </a:ext>
            </a:extLst>
          </p:cNvPr>
          <p:cNvSpPr txBox="1"/>
          <p:nvPr/>
        </p:nvSpPr>
        <p:spPr>
          <a:xfrm>
            <a:off x="6718268" y="37338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Search Box Functionality</a:t>
            </a:r>
          </a:p>
        </p:txBody>
      </p:sp>
      <p:sp>
        <p:nvSpPr>
          <p:cNvPr id="719" name="Description of a primary heading-1">
            <a:extLst>
              <a:ext uri="{FF2B5EF4-FFF2-40B4-BE49-F238E27FC236}">
                <a16:creationId xmlns:a16="http://schemas.microsoft.com/office/drawing/2014/main" id="{111B4A49-B930-4A89-A1CD-6CA2B3D95AED}"/>
              </a:ext>
            </a:extLst>
          </p:cNvPr>
          <p:cNvSpPr txBox="1"/>
          <p:nvPr/>
        </p:nvSpPr>
        <p:spPr>
          <a:xfrm>
            <a:off x="6718268" y="4457700"/>
            <a:ext cx="4881562" cy="895350"/>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A comprehensive search box allows users to filter results by keywords, date, case type, judge, or category through chatbot prompts.</a:t>
            </a:r>
          </a:p>
        </p:txBody>
      </p:sp>
      <p:pic>
        <p:nvPicPr>
          <p:cNvPr id="7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718268" y="4305300"/>
            <a:ext cx="4848225" cy="19050"/>
          </a:xfrm>
          <a:prstGeom prst="rect">
            <a:avLst/>
          </a:prstGeom>
        </p:spPr>
      </p:pic>
      <p:pic>
        <p:nvPicPr>
          <p:cNvPr id="721"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6718268" y="4305300"/>
            <a:ext cx="762000" cy="19050"/>
          </a:xfrm>
          <a:prstGeom prst="rect">
            <a:avLst/>
          </a:prstGeom>
        </p:spPr>
      </p:pic>
      <p:pic>
        <p:nvPicPr>
          <p:cNvPr id="72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064841" y="2590800"/>
            <a:ext cx="5457825" cy="3390900"/>
          </a:xfrm>
          <a:prstGeom prst="rect">
            <a:avLst/>
          </a:prstGeom>
        </p:spPr>
      </p:pic>
      <p:pic>
        <p:nvPicPr>
          <p:cNvPr id="72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2369641" y="2895600"/>
            <a:ext cx="533400" cy="533400"/>
          </a:xfrm>
          <a:prstGeom prst="rect">
            <a:avLst/>
          </a:prstGeom>
        </p:spPr>
      </p:pic>
      <p:sp>
        <p:nvSpPr>
          <p:cNvPr id="724" name="-2">
            <a:extLst>
              <a:ext uri="{FF2B5EF4-FFF2-40B4-BE49-F238E27FC236}">
                <a16:creationId xmlns:a16="http://schemas.microsoft.com/office/drawing/2014/main" id="{111B4A49-B930-4A89-A1CD-6CA2B3D95AED}"/>
              </a:ext>
            </a:extLst>
          </p:cNvPr>
          <p:cNvSpPr txBox="1"/>
          <p:nvPr/>
        </p:nvSpPr>
        <p:spPr>
          <a:xfrm>
            <a:off x="12554807" y="29522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3</a:t>
            </a:r>
          </a:p>
        </p:txBody>
      </p:sp>
      <p:sp>
        <p:nvSpPr>
          <p:cNvPr id="725" name="Primary Heading-2">
            <a:extLst>
              <a:ext uri="{FF2B5EF4-FFF2-40B4-BE49-F238E27FC236}">
                <a16:creationId xmlns:a16="http://schemas.microsoft.com/office/drawing/2014/main" id="{111B4A49-B930-4A89-A1CD-6CA2B3D95AED}"/>
              </a:ext>
            </a:extLst>
          </p:cNvPr>
          <p:cNvSpPr txBox="1"/>
          <p:nvPr/>
        </p:nvSpPr>
        <p:spPr>
          <a:xfrm>
            <a:off x="12369641" y="37338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Diverse Query Types</a:t>
            </a:r>
          </a:p>
        </p:txBody>
      </p:sp>
      <p:sp>
        <p:nvSpPr>
          <p:cNvPr id="726" name="Description of a primary heading-2">
            <a:extLst>
              <a:ext uri="{FF2B5EF4-FFF2-40B4-BE49-F238E27FC236}">
                <a16:creationId xmlns:a16="http://schemas.microsoft.com/office/drawing/2014/main" id="{111B4A49-B930-4A89-A1CD-6CA2B3D95AED}"/>
              </a:ext>
            </a:extLst>
          </p:cNvPr>
          <p:cNvSpPr txBox="1"/>
          <p:nvPr/>
        </p:nvSpPr>
        <p:spPr>
          <a:xfrm>
            <a:off x="12369641" y="4457700"/>
            <a:ext cx="4881562" cy="895350"/>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Users can select from four query types: Act Names, Keywords, Case Title, and Natural Language, enhancing search flexibility.</a:t>
            </a:r>
          </a:p>
        </p:txBody>
      </p:sp>
      <p:pic>
        <p:nvPicPr>
          <p:cNvPr id="72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369641" y="4305300"/>
            <a:ext cx="4848225" cy="19050"/>
          </a:xfrm>
          <a:prstGeom prst="rect">
            <a:avLst/>
          </a:prstGeom>
        </p:spPr>
      </p:pic>
      <p:pic>
        <p:nvPicPr>
          <p:cNvPr id="728"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2369641" y="4305300"/>
            <a:ext cx="762000" cy="19050"/>
          </a:xfrm>
          <a:prstGeom prst="rect">
            <a:avLst/>
          </a:prstGeom>
        </p:spPr>
      </p:pic>
      <p:pic>
        <p:nvPicPr>
          <p:cNvPr id="72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172200"/>
            <a:ext cx="5457825" cy="3390900"/>
          </a:xfrm>
          <a:prstGeom prst="rect">
            <a:avLst/>
          </a:prstGeom>
        </p:spPr>
      </p:pic>
      <p:pic>
        <p:nvPicPr>
          <p:cNvPr id="73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6477000"/>
            <a:ext cx="533400" cy="533400"/>
          </a:xfrm>
          <a:prstGeom prst="rect">
            <a:avLst/>
          </a:prstGeom>
        </p:spPr>
      </p:pic>
      <p:sp>
        <p:nvSpPr>
          <p:cNvPr id="731" name="-3">
            <a:extLst>
              <a:ext uri="{FF2B5EF4-FFF2-40B4-BE49-F238E27FC236}">
                <a16:creationId xmlns:a16="http://schemas.microsoft.com/office/drawing/2014/main" id="{111B4A49-B930-4A89-A1CD-6CA2B3D95AED}"/>
              </a:ext>
            </a:extLst>
          </p:cNvPr>
          <p:cNvSpPr txBox="1"/>
          <p:nvPr/>
        </p:nvSpPr>
        <p:spPr>
          <a:xfrm>
            <a:off x="1238345" y="6533674"/>
            <a:ext cx="223838"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4</a:t>
            </a:r>
          </a:p>
        </p:txBody>
      </p:sp>
      <p:sp>
        <p:nvSpPr>
          <p:cNvPr id="732" name="Primary Heading-3">
            <a:extLst>
              <a:ext uri="{FF2B5EF4-FFF2-40B4-BE49-F238E27FC236}">
                <a16:creationId xmlns:a16="http://schemas.microsoft.com/office/drawing/2014/main" id="{111B4A49-B930-4A89-A1CD-6CA2B3D95AED}"/>
              </a:ext>
            </a:extLst>
          </p:cNvPr>
          <p:cNvSpPr txBox="1"/>
          <p:nvPr/>
        </p:nvSpPr>
        <p:spPr>
          <a:xfrm>
            <a:off x="1066800" y="73152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Instant Results Display</a:t>
            </a:r>
          </a:p>
        </p:txBody>
      </p:sp>
      <p:sp>
        <p:nvSpPr>
          <p:cNvPr id="733" name="Description of a primary heading-3">
            <a:extLst>
              <a:ext uri="{FF2B5EF4-FFF2-40B4-BE49-F238E27FC236}">
                <a16:creationId xmlns:a16="http://schemas.microsoft.com/office/drawing/2014/main" id="{111B4A49-B930-4A89-A1CD-6CA2B3D95AED}"/>
              </a:ext>
            </a:extLst>
          </p:cNvPr>
          <p:cNvSpPr txBox="1"/>
          <p:nvPr/>
        </p:nvSpPr>
        <p:spPr>
          <a:xfrm>
            <a:off x="1066800" y="8039100"/>
            <a:ext cx="4881562" cy="895350"/>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Search results are displayed dynamically and instantly, without the need for page reloads, facilitating quick information retrieval.</a:t>
            </a:r>
          </a:p>
        </p:txBody>
      </p:sp>
      <p:pic>
        <p:nvPicPr>
          <p:cNvPr id="73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7886700"/>
            <a:ext cx="4848225" cy="19050"/>
          </a:xfrm>
          <a:prstGeom prst="rect">
            <a:avLst/>
          </a:prstGeom>
        </p:spPr>
      </p:pic>
      <p:pic>
        <p:nvPicPr>
          <p:cNvPr id="735"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066800" y="7886700"/>
            <a:ext cx="762000" cy="19050"/>
          </a:xfrm>
          <a:prstGeom prst="rect">
            <a:avLst/>
          </a:prstGeom>
        </p:spPr>
      </p:pic>
      <p:pic>
        <p:nvPicPr>
          <p:cNvPr id="73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413468" y="6172200"/>
            <a:ext cx="5457825" cy="3390900"/>
          </a:xfrm>
          <a:prstGeom prst="rect">
            <a:avLst/>
          </a:prstGeom>
        </p:spPr>
      </p:pic>
      <p:pic>
        <p:nvPicPr>
          <p:cNvPr id="73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718268" y="6477000"/>
            <a:ext cx="533400" cy="533400"/>
          </a:xfrm>
          <a:prstGeom prst="rect">
            <a:avLst/>
          </a:prstGeom>
        </p:spPr>
      </p:pic>
      <p:sp>
        <p:nvSpPr>
          <p:cNvPr id="738" name="-4">
            <a:extLst>
              <a:ext uri="{FF2B5EF4-FFF2-40B4-BE49-F238E27FC236}">
                <a16:creationId xmlns:a16="http://schemas.microsoft.com/office/drawing/2014/main" id="{111B4A49-B930-4A89-A1CD-6CA2B3D95AED}"/>
              </a:ext>
            </a:extLst>
          </p:cNvPr>
          <p:cNvSpPr txBox="1"/>
          <p:nvPr/>
        </p:nvSpPr>
        <p:spPr>
          <a:xfrm>
            <a:off x="6903148" y="65336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5</a:t>
            </a:r>
          </a:p>
        </p:txBody>
      </p:sp>
      <p:sp>
        <p:nvSpPr>
          <p:cNvPr id="739" name="Primary Heading-4">
            <a:extLst>
              <a:ext uri="{FF2B5EF4-FFF2-40B4-BE49-F238E27FC236}">
                <a16:creationId xmlns:a16="http://schemas.microsoft.com/office/drawing/2014/main" id="{111B4A49-B930-4A89-A1CD-6CA2B3D95AED}"/>
              </a:ext>
            </a:extLst>
          </p:cNvPr>
          <p:cNvSpPr txBox="1"/>
          <p:nvPr/>
        </p:nvSpPr>
        <p:spPr>
          <a:xfrm>
            <a:off x="6718268" y="73152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Detailed Case Summaries</a:t>
            </a:r>
          </a:p>
        </p:txBody>
      </p:sp>
      <p:sp>
        <p:nvSpPr>
          <p:cNvPr id="740" name="Description of a primary heading-4">
            <a:extLst>
              <a:ext uri="{FF2B5EF4-FFF2-40B4-BE49-F238E27FC236}">
                <a16:creationId xmlns:a16="http://schemas.microsoft.com/office/drawing/2014/main" id="{111B4A49-B930-4A89-A1CD-6CA2B3D95AED}"/>
              </a:ext>
            </a:extLst>
          </p:cNvPr>
          <p:cNvSpPr txBox="1"/>
          <p:nvPr/>
        </p:nvSpPr>
        <p:spPr>
          <a:xfrm>
            <a:off x="6718268" y="8039100"/>
            <a:ext cx="4881562" cy="895350"/>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Each search result includes a 'Read More' option, providing users with a brief summary of the case for better insights.</a:t>
            </a:r>
          </a:p>
        </p:txBody>
      </p:sp>
      <p:pic>
        <p:nvPicPr>
          <p:cNvPr id="74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718268" y="7886700"/>
            <a:ext cx="4848225" cy="19050"/>
          </a:xfrm>
          <a:prstGeom prst="rect">
            <a:avLst/>
          </a:prstGeom>
        </p:spPr>
      </p:pic>
      <p:pic>
        <p:nvPicPr>
          <p:cNvPr id="742" name="shapeNode4">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6718268" y="7886700"/>
            <a:ext cx="762000" cy="19050"/>
          </a:xfrm>
          <a:prstGeom prst="rect">
            <a:avLst/>
          </a:prstGeom>
        </p:spPr>
      </p:pic>
      <p:pic>
        <p:nvPicPr>
          <p:cNvPr id="74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064841" y="6172200"/>
            <a:ext cx="5457825" cy="3390900"/>
          </a:xfrm>
          <a:prstGeom prst="rect">
            <a:avLst/>
          </a:prstGeom>
        </p:spPr>
      </p:pic>
      <p:pic>
        <p:nvPicPr>
          <p:cNvPr id="74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2369641" y="6477000"/>
            <a:ext cx="533400" cy="533400"/>
          </a:xfrm>
          <a:prstGeom prst="rect">
            <a:avLst/>
          </a:prstGeom>
        </p:spPr>
      </p:pic>
      <p:sp>
        <p:nvSpPr>
          <p:cNvPr id="745" name="-5">
            <a:extLst>
              <a:ext uri="{FF2B5EF4-FFF2-40B4-BE49-F238E27FC236}">
                <a16:creationId xmlns:a16="http://schemas.microsoft.com/office/drawing/2014/main" id="{111B4A49-B930-4A89-A1CD-6CA2B3D95AED}"/>
              </a:ext>
            </a:extLst>
          </p:cNvPr>
          <p:cNvSpPr txBox="1"/>
          <p:nvPr/>
        </p:nvSpPr>
        <p:spPr>
          <a:xfrm>
            <a:off x="12548521" y="6533674"/>
            <a:ext cx="204788"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6</a:t>
            </a:r>
          </a:p>
        </p:txBody>
      </p:sp>
      <p:sp>
        <p:nvSpPr>
          <p:cNvPr id="746" name="Primary Heading-5">
            <a:extLst>
              <a:ext uri="{FF2B5EF4-FFF2-40B4-BE49-F238E27FC236}">
                <a16:creationId xmlns:a16="http://schemas.microsoft.com/office/drawing/2014/main" id="{111B4A49-B930-4A89-A1CD-6CA2B3D95AED}"/>
              </a:ext>
            </a:extLst>
          </p:cNvPr>
          <p:cNvSpPr txBox="1"/>
          <p:nvPr/>
        </p:nvSpPr>
        <p:spPr>
          <a:xfrm>
            <a:off x="12369641" y="73152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Responsive Scrolling Experience</a:t>
            </a:r>
          </a:p>
        </p:txBody>
      </p:sp>
      <p:sp>
        <p:nvSpPr>
          <p:cNvPr id="747" name="Description of a primary heading-5">
            <a:extLst>
              <a:ext uri="{FF2B5EF4-FFF2-40B4-BE49-F238E27FC236}">
                <a16:creationId xmlns:a16="http://schemas.microsoft.com/office/drawing/2014/main" id="{111B4A49-B930-4A89-A1CD-6CA2B3D95AED}"/>
              </a:ext>
            </a:extLst>
          </p:cNvPr>
          <p:cNvSpPr txBox="1"/>
          <p:nvPr/>
        </p:nvSpPr>
        <p:spPr>
          <a:xfrm>
            <a:off x="12369641" y="8039100"/>
            <a:ext cx="4881562" cy="895350"/>
          </a:xfrm>
          <a:prstGeom prst="rect">
            <a:avLst/>
          </a:prstGeom>
          <a:noFill/>
        </p:spPr>
        <p:txBody>
          <a:bodyPr vertOverflow="clip" horzOverflow="clip" wrap="square" lIns="0" tIns="0" rIns="0" bIns="0" rtlCol="0" anchor="t">
            <a:spAutoFit/>
          </a:bodyPr>
          <a:lstStyle/>
          <a:p>
            <a:pPr algn="l">
              <a:lnSpc>
                <a:spcPts val="2325"/>
              </a:lnSpc>
            </a:pPr>
            <a:r>
              <a:rPr lang="en-US" sz="1500" spc="-14" dirty="0">
                <a:solidFill>
                  <a:srgbClr val="171C25">
                    <a:alpha val="100000"/>
                  </a:srgbClr>
                </a:solidFill>
                <a:latin typeface="Montserrat" panose="00000700000000000000" pitchFamily="2" charset="0"/>
              </a:rPr>
              <a:t>Smooth scrolling allows results to load dynamically as users navigate, creating a responsive and interactive browsing experience.</a:t>
            </a:r>
          </a:p>
        </p:txBody>
      </p:sp>
      <p:pic>
        <p:nvPicPr>
          <p:cNvPr id="74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369641" y="7886700"/>
            <a:ext cx="4848225" cy="19050"/>
          </a:xfrm>
          <a:prstGeom prst="rect">
            <a:avLst/>
          </a:prstGeom>
        </p:spPr>
      </p:pic>
      <p:pic>
        <p:nvPicPr>
          <p:cNvPr id="749" name="shapeNode5">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2369641" y="7886700"/>
            <a:ext cx="762000" cy="19050"/>
          </a:xfrm>
          <a:prstGeom prst="rect">
            <a:avLst/>
          </a:prstGeom>
        </p:spPr>
      </p:pic>
      <p:sp>
        <p:nvSpPr>
          <p:cNvPr id="750" name="Click here to edit title-455">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External Interface Requirements</a:t>
            </a:r>
          </a:p>
        </p:txBody>
      </p:sp>
      <p:sp>
        <p:nvSpPr>
          <p:cNvPr id="751" name="Click here to edit label-438">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USER INTERFACES</a:t>
            </a:r>
          </a:p>
        </p:txBody>
      </p:sp>
      <p:sp>
        <p:nvSpPr>
          <p:cNvPr id="752" name="Click here to edit subtitle-403">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Chapter 3: User Interfaces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707"/>
                                        </p:tgtEl>
                                        <p:attrNameLst>
                                          <p:attrName>style.visibility</p:attrName>
                                        </p:attrNameLst>
                                      </p:cBhvr>
                                      <p:to>
                                        <p:strVal val="visible"/>
                                      </p:to>
                                    </p:set>
                                    <p:animEffect transition="in" filter="fade">
                                      <p:cBhvr>
                                        <p:cTn id="7" dur="1500"/>
                                        <p:tgtEl>
                                          <p:spTgt spid="707"/>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708"/>
                                        </p:tgtEl>
                                        <p:attrNameLst>
                                          <p:attrName>style.visibility</p:attrName>
                                        </p:attrNameLst>
                                      </p:cBhvr>
                                      <p:to>
                                        <p:strVal val="visible"/>
                                      </p:to>
                                    </p:set>
                                    <p:animEffect transition="in" filter="fade">
                                      <p:cBhvr>
                                        <p:cTn id="10" dur="1500"/>
                                        <p:tgtEl>
                                          <p:spTgt spid="708"/>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709"/>
                                        </p:tgtEl>
                                        <p:attrNameLst>
                                          <p:attrName>style.visibility</p:attrName>
                                        </p:attrNameLst>
                                      </p:cBhvr>
                                      <p:to>
                                        <p:strVal val="visible"/>
                                      </p:to>
                                    </p:set>
                                    <p:animEffect transition="in" filter="fade">
                                      <p:cBhvr>
                                        <p:cTn id="13" dur="1500"/>
                                        <p:tgtEl>
                                          <p:spTgt spid="709"/>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710"/>
                                        </p:tgtEl>
                                        <p:attrNameLst>
                                          <p:attrName>style.visibility</p:attrName>
                                        </p:attrNameLst>
                                      </p:cBhvr>
                                      <p:to>
                                        <p:strVal val="visible"/>
                                      </p:to>
                                    </p:set>
                                    <p:animEffect transition="in" filter="fade">
                                      <p:cBhvr>
                                        <p:cTn id="16" dur="1500"/>
                                        <p:tgtEl>
                                          <p:spTgt spid="710"/>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711"/>
                                        </p:tgtEl>
                                        <p:attrNameLst>
                                          <p:attrName>style.visibility</p:attrName>
                                        </p:attrNameLst>
                                      </p:cBhvr>
                                      <p:to>
                                        <p:strVal val="visible"/>
                                      </p:to>
                                    </p:set>
                                    <p:animEffect transition="in" filter="fade">
                                      <p:cBhvr>
                                        <p:cTn id="19" dur="1500"/>
                                        <p:tgtEl>
                                          <p:spTgt spid="711"/>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712"/>
                                        </p:tgtEl>
                                        <p:attrNameLst>
                                          <p:attrName>style.visibility</p:attrName>
                                        </p:attrNameLst>
                                      </p:cBhvr>
                                      <p:to>
                                        <p:strVal val="visible"/>
                                      </p:to>
                                    </p:set>
                                    <p:animEffect transition="in" filter="fade">
                                      <p:cBhvr>
                                        <p:cTn id="22" dur="1500"/>
                                        <p:tgtEl>
                                          <p:spTgt spid="712"/>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713"/>
                                        </p:tgtEl>
                                        <p:attrNameLst>
                                          <p:attrName>style.visibility</p:attrName>
                                        </p:attrNameLst>
                                      </p:cBhvr>
                                      <p:to>
                                        <p:strVal val="visible"/>
                                      </p:to>
                                    </p:set>
                                    <p:animEffect transition="in" filter="fade">
                                      <p:cBhvr>
                                        <p:cTn id="25" dur="1500"/>
                                        <p:tgtEl>
                                          <p:spTgt spid="713"/>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714"/>
                                        </p:tgtEl>
                                        <p:attrNameLst>
                                          <p:attrName>style.visibility</p:attrName>
                                        </p:attrNameLst>
                                      </p:cBhvr>
                                      <p:to>
                                        <p:strVal val="visible"/>
                                      </p:to>
                                    </p:set>
                                    <p:animEffect transition="in" filter="fade">
                                      <p:cBhvr>
                                        <p:cTn id="28" dur="1500"/>
                                        <p:tgtEl>
                                          <p:spTgt spid="714"/>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715"/>
                                        </p:tgtEl>
                                        <p:attrNameLst>
                                          <p:attrName>style.visibility</p:attrName>
                                        </p:attrNameLst>
                                      </p:cBhvr>
                                      <p:to>
                                        <p:strVal val="visible"/>
                                      </p:to>
                                    </p:set>
                                    <p:animEffect transition="in" filter="fade">
                                      <p:cBhvr>
                                        <p:cTn id="31" dur="1500"/>
                                        <p:tgtEl>
                                          <p:spTgt spid="715"/>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716"/>
                                        </p:tgtEl>
                                        <p:attrNameLst>
                                          <p:attrName>style.visibility</p:attrName>
                                        </p:attrNameLst>
                                      </p:cBhvr>
                                      <p:to>
                                        <p:strVal val="visible"/>
                                      </p:to>
                                    </p:set>
                                    <p:animEffect transition="in" filter="fade">
                                      <p:cBhvr>
                                        <p:cTn id="34" dur="1500"/>
                                        <p:tgtEl>
                                          <p:spTgt spid="716"/>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717"/>
                                        </p:tgtEl>
                                        <p:attrNameLst>
                                          <p:attrName>style.visibility</p:attrName>
                                        </p:attrNameLst>
                                      </p:cBhvr>
                                      <p:to>
                                        <p:strVal val="visible"/>
                                      </p:to>
                                    </p:set>
                                    <p:animEffect transition="in" filter="fade">
                                      <p:cBhvr>
                                        <p:cTn id="37" dur="1500"/>
                                        <p:tgtEl>
                                          <p:spTgt spid="717"/>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718"/>
                                        </p:tgtEl>
                                        <p:attrNameLst>
                                          <p:attrName>style.visibility</p:attrName>
                                        </p:attrNameLst>
                                      </p:cBhvr>
                                      <p:to>
                                        <p:strVal val="visible"/>
                                      </p:to>
                                    </p:set>
                                    <p:animEffect transition="in" filter="fade">
                                      <p:cBhvr>
                                        <p:cTn id="40" dur="1500"/>
                                        <p:tgtEl>
                                          <p:spTgt spid="718"/>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719"/>
                                        </p:tgtEl>
                                        <p:attrNameLst>
                                          <p:attrName>style.visibility</p:attrName>
                                        </p:attrNameLst>
                                      </p:cBhvr>
                                      <p:to>
                                        <p:strVal val="visible"/>
                                      </p:to>
                                    </p:set>
                                    <p:animEffect transition="in" filter="fade">
                                      <p:cBhvr>
                                        <p:cTn id="43" dur="1500"/>
                                        <p:tgtEl>
                                          <p:spTgt spid="719"/>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720"/>
                                        </p:tgtEl>
                                        <p:attrNameLst>
                                          <p:attrName>style.visibility</p:attrName>
                                        </p:attrNameLst>
                                      </p:cBhvr>
                                      <p:to>
                                        <p:strVal val="visible"/>
                                      </p:to>
                                    </p:set>
                                    <p:animEffect transition="in" filter="fade">
                                      <p:cBhvr>
                                        <p:cTn id="46" dur="1500"/>
                                        <p:tgtEl>
                                          <p:spTgt spid="720"/>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721"/>
                                        </p:tgtEl>
                                        <p:attrNameLst>
                                          <p:attrName>style.visibility</p:attrName>
                                        </p:attrNameLst>
                                      </p:cBhvr>
                                      <p:to>
                                        <p:strVal val="visible"/>
                                      </p:to>
                                    </p:set>
                                    <p:animEffect transition="in" filter="fade">
                                      <p:cBhvr>
                                        <p:cTn id="49" dur="1500"/>
                                        <p:tgtEl>
                                          <p:spTgt spid="721"/>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722"/>
                                        </p:tgtEl>
                                        <p:attrNameLst>
                                          <p:attrName>style.visibility</p:attrName>
                                        </p:attrNameLst>
                                      </p:cBhvr>
                                      <p:to>
                                        <p:strVal val="visible"/>
                                      </p:to>
                                    </p:set>
                                    <p:animEffect transition="in" filter="fade">
                                      <p:cBhvr>
                                        <p:cTn id="52" dur="1500"/>
                                        <p:tgtEl>
                                          <p:spTgt spid="722"/>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723"/>
                                        </p:tgtEl>
                                        <p:attrNameLst>
                                          <p:attrName>style.visibility</p:attrName>
                                        </p:attrNameLst>
                                      </p:cBhvr>
                                      <p:to>
                                        <p:strVal val="visible"/>
                                      </p:to>
                                    </p:set>
                                    <p:animEffect transition="in" filter="fade">
                                      <p:cBhvr>
                                        <p:cTn id="55" dur="1500"/>
                                        <p:tgtEl>
                                          <p:spTgt spid="723"/>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724"/>
                                        </p:tgtEl>
                                        <p:attrNameLst>
                                          <p:attrName>style.visibility</p:attrName>
                                        </p:attrNameLst>
                                      </p:cBhvr>
                                      <p:to>
                                        <p:strVal val="visible"/>
                                      </p:to>
                                    </p:set>
                                    <p:animEffect transition="in" filter="fade">
                                      <p:cBhvr>
                                        <p:cTn id="58" dur="1500"/>
                                        <p:tgtEl>
                                          <p:spTgt spid="724"/>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725"/>
                                        </p:tgtEl>
                                        <p:attrNameLst>
                                          <p:attrName>style.visibility</p:attrName>
                                        </p:attrNameLst>
                                      </p:cBhvr>
                                      <p:to>
                                        <p:strVal val="visible"/>
                                      </p:to>
                                    </p:set>
                                    <p:animEffect transition="in" filter="fade">
                                      <p:cBhvr>
                                        <p:cTn id="61" dur="1500"/>
                                        <p:tgtEl>
                                          <p:spTgt spid="725"/>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726"/>
                                        </p:tgtEl>
                                        <p:attrNameLst>
                                          <p:attrName>style.visibility</p:attrName>
                                        </p:attrNameLst>
                                      </p:cBhvr>
                                      <p:to>
                                        <p:strVal val="visible"/>
                                      </p:to>
                                    </p:set>
                                    <p:animEffect transition="in" filter="fade">
                                      <p:cBhvr>
                                        <p:cTn id="64" dur="1500"/>
                                        <p:tgtEl>
                                          <p:spTgt spid="726"/>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727"/>
                                        </p:tgtEl>
                                        <p:attrNameLst>
                                          <p:attrName>style.visibility</p:attrName>
                                        </p:attrNameLst>
                                      </p:cBhvr>
                                      <p:to>
                                        <p:strVal val="visible"/>
                                      </p:to>
                                    </p:set>
                                    <p:animEffect transition="in" filter="fade">
                                      <p:cBhvr>
                                        <p:cTn id="67" dur="1500"/>
                                        <p:tgtEl>
                                          <p:spTgt spid="727"/>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728"/>
                                        </p:tgtEl>
                                        <p:attrNameLst>
                                          <p:attrName>style.visibility</p:attrName>
                                        </p:attrNameLst>
                                      </p:cBhvr>
                                      <p:to>
                                        <p:strVal val="visible"/>
                                      </p:to>
                                    </p:set>
                                    <p:animEffect transition="in" filter="fade">
                                      <p:cBhvr>
                                        <p:cTn id="70" dur="1500"/>
                                        <p:tgtEl>
                                          <p:spTgt spid="728"/>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729"/>
                                        </p:tgtEl>
                                        <p:attrNameLst>
                                          <p:attrName>style.visibility</p:attrName>
                                        </p:attrNameLst>
                                      </p:cBhvr>
                                      <p:to>
                                        <p:strVal val="visible"/>
                                      </p:to>
                                    </p:set>
                                    <p:animEffect transition="in" filter="fade">
                                      <p:cBhvr>
                                        <p:cTn id="73" dur="1500"/>
                                        <p:tgtEl>
                                          <p:spTgt spid="729"/>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730"/>
                                        </p:tgtEl>
                                        <p:attrNameLst>
                                          <p:attrName>style.visibility</p:attrName>
                                        </p:attrNameLst>
                                      </p:cBhvr>
                                      <p:to>
                                        <p:strVal val="visible"/>
                                      </p:to>
                                    </p:set>
                                    <p:animEffect transition="in" filter="fade">
                                      <p:cBhvr>
                                        <p:cTn id="76" dur="1500"/>
                                        <p:tgtEl>
                                          <p:spTgt spid="730"/>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731"/>
                                        </p:tgtEl>
                                        <p:attrNameLst>
                                          <p:attrName>style.visibility</p:attrName>
                                        </p:attrNameLst>
                                      </p:cBhvr>
                                      <p:to>
                                        <p:strVal val="visible"/>
                                      </p:to>
                                    </p:set>
                                    <p:animEffect transition="in" filter="fade">
                                      <p:cBhvr>
                                        <p:cTn id="79" dur="1500"/>
                                        <p:tgtEl>
                                          <p:spTgt spid="731"/>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732"/>
                                        </p:tgtEl>
                                        <p:attrNameLst>
                                          <p:attrName>style.visibility</p:attrName>
                                        </p:attrNameLst>
                                      </p:cBhvr>
                                      <p:to>
                                        <p:strVal val="visible"/>
                                      </p:to>
                                    </p:set>
                                    <p:animEffect transition="in" filter="fade">
                                      <p:cBhvr>
                                        <p:cTn id="82" dur="1500"/>
                                        <p:tgtEl>
                                          <p:spTgt spid="732"/>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733"/>
                                        </p:tgtEl>
                                        <p:attrNameLst>
                                          <p:attrName>style.visibility</p:attrName>
                                        </p:attrNameLst>
                                      </p:cBhvr>
                                      <p:to>
                                        <p:strVal val="visible"/>
                                      </p:to>
                                    </p:set>
                                    <p:animEffect transition="in" filter="fade">
                                      <p:cBhvr>
                                        <p:cTn id="85" dur="1500"/>
                                        <p:tgtEl>
                                          <p:spTgt spid="733"/>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734"/>
                                        </p:tgtEl>
                                        <p:attrNameLst>
                                          <p:attrName>style.visibility</p:attrName>
                                        </p:attrNameLst>
                                      </p:cBhvr>
                                      <p:to>
                                        <p:strVal val="visible"/>
                                      </p:to>
                                    </p:set>
                                    <p:animEffect transition="in" filter="fade">
                                      <p:cBhvr>
                                        <p:cTn id="88" dur="1500"/>
                                        <p:tgtEl>
                                          <p:spTgt spid="734"/>
                                        </p:tgtEl>
                                      </p:cBhvr>
                                    </p:animEffect>
                                  </p:childTnLst>
                                </p:cTn>
                              </p:par>
                              <p:par>
                                <p:cTn id="89" presetID="10" presetClass="entr" presetSubtype="0" accel="50000" decel="50000" fill="hold" nodeType="withEffect">
                                  <p:stCondLst>
                                    <p:cond delay="0"/>
                                  </p:stCondLst>
                                  <p:childTnLst>
                                    <p:set>
                                      <p:cBhvr>
                                        <p:cTn id="90" dur="1" fill="hold">
                                          <p:stCondLst>
                                            <p:cond delay="0"/>
                                          </p:stCondLst>
                                        </p:cTn>
                                        <p:tgtEl>
                                          <p:spTgt spid="735"/>
                                        </p:tgtEl>
                                        <p:attrNameLst>
                                          <p:attrName>style.visibility</p:attrName>
                                        </p:attrNameLst>
                                      </p:cBhvr>
                                      <p:to>
                                        <p:strVal val="visible"/>
                                      </p:to>
                                    </p:set>
                                    <p:animEffect transition="in" filter="fade">
                                      <p:cBhvr>
                                        <p:cTn id="91" dur="1500"/>
                                        <p:tgtEl>
                                          <p:spTgt spid="735"/>
                                        </p:tgtEl>
                                      </p:cBhvr>
                                    </p:animEffect>
                                  </p:childTnLst>
                                </p:cTn>
                              </p:par>
                              <p:par>
                                <p:cTn id="92" presetID="10" presetClass="entr" presetSubtype="0" accel="50000" decel="50000" fill="hold" nodeType="withEffect">
                                  <p:stCondLst>
                                    <p:cond delay="0"/>
                                  </p:stCondLst>
                                  <p:childTnLst>
                                    <p:set>
                                      <p:cBhvr>
                                        <p:cTn id="93" dur="1" fill="hold">
                                          <p:stCondLst>
                                            <p:cond delay="0"/>
                                          </p:stCondLst>
                                        </p:cTn>
                                        <p:tgtEl>
                                          <p:spTgt spid="736"/>
                                        </p:tgtEl>
                                        <p:attrNameLst>
                                          <p:attrName>style.visibility</p:attrName>
                                        </p:attrNameLst>
                                      </p:cBhvr>
                                      <p:to>
                                        <p:strVal val="visible"/>
                                      </p:to>
                                    </p:set>
                                    <p:animEffect transition="in" filter="fade">
                                      <p:cBhvr>
                                        <p:cTn id="94" dur="1500"/>
                                        <p:tgtEl>
                                          <p:spTgt spid="736"/>
                                        </p:tgtEl>
                                      </p:cBhvr>
                                    </p:animEffect>
                                  </p:childTnLst>
                                </p:cTn>
                              </p:par>
                              <p:par>
                                <p:cTn id="95" presetID="10" presetClass="entr" presetSubtype="0" accel="50000" decel="50000" fill="hold" nodeType="withEffect">
                                  <p:stCondLst>
                                    <p:cond delay="0"/>
                                  </p:stCondLst>
                                  <p:childTnLst>
                                    <p:set>
                                      <p:cBhvr>
                                        <p:cTn id="96" dur="1" fill="hold">
                                          <p:stCondLst>
                                            <p:cond delay="0"/>
                                          </p:stCondLst>
                                        </p:cTn>
                                        <p:tgtEl>
                                          <p:spTgt spid="737"/>
                                        </p:tgtEl>
                                        <p:attrNameLst>
                                          <p:attrName>style.visibility</p:attrName>
                                        </p:attrNameLst>
                                      </p:cBhvr>
                                      <p:to>
                                        <p:strVal val="visible"/>
                                      </p:to>
                                    </p:set>
                                    <p:animEffect transition="in" filter="fade">
                                      <p:cBhvr>
                                        <p:cTn id="97" dur="1500"/>
                                        <p:tgtEl>
                                          <p:spTgt spid="737"/>
                                        </p:tgtEl>
                                      </p:cBhvr>
                                    </p:animEffect>
                                  </p:childTnLst>
                                </p:cTn>
                              </p:par>
                              <p:par>
                                <p:cTn id="98" presetID="10" presetClass="entr" presetSubtype="0" accel="50000" decel="50000" fill="hold" nodeType="withEffect">
                                  <p:stCondLst>
                                    <p:cond delay="0"/>
                                  </p:stCondLst>
                                  <p:childTnLst>
                                    <p:set>
                                      <p:cBhvr>
                                        <p:cTn id="99" dur="1" fill="hold">
                                          <p:stCondLst>
                                            <p:cond delay="0"/>
                                          </p:stCondLst>
                                        </p:cTn>
                                        <p:tgtEl>
                                          <p:spTgt spid="738"/>
                                        </p:tgtEl>
                                        <p:attrNameLst>
                                          <p:attrName>style.visibility</p:attrName>
                                        </p:attrNameLst>
                                      </p:cBhvr>
                                      <p:to>
                                        <p:strVal val="visible"/>
                                      </p:to>
                                    </p:set>
                                    <p:animEffect transition="in" filter="fade">
                                      <p:cBhvr>
                                        <p:cTn id="100" dur="1500"/>
                                        <p:tgtEl>
                                          <p:spTgt spid="738"/>
                                        </p:tgtEl>
                                      </p:cBhvr>
                                    </p:animEffect>
                                  </p:childTnLst>
                                </p:cTn>
                              </p:par>
                              <p:par>
                                <p:cTn id="101" presetID="10" presetClass="entr" presetSubtype="0" accel="50000" decel="50000" fill="hold" nodeType="withEffect">
                                  <p:stCondLst>
                                    <p:cond delay="0"/>
                                  </p:stCondLst>
                                  <p:childTnLst>
                                    <p:set>
                                      <p:cBhvr>
                                        <p:cTn id="102" dur="1" fill="hold">
                                          <p:stCondLst>
                                            <p:cond delay="0"/>
                                          </p:stCondLst>
                                        </p:cTn>
                                        <p:tgtEl>
                                          <p:spTgt spid="739"/>
                                        </p:tgtEl>
                                        <p:attrNameLst>
                                          <p:attrName>style.visibility</p:attrName>
                                        </p:attrNameLst>
                                      </p:cBhvr>
                                      <p:to>
                                        <p:strVal val="visible"/>
                                      </p:to>
                                    </p:set>
                                    <p:animEffect transition="in" filter="fade">
                                      <p:cBhvr>
                                        <p:cTn id="103" dur="1500"/>
                                        <p:tgtEl>
                                          <p:spTgt spid="739"/>
                                        </p:tgtEl>
                                      </p:cBhvr>
                                    </p:animEffect>
                                  </p:childTnLst>
                                </p:cTn>
                              </p:par>
                              <p:par>
                                <p:cTn id="104" presetID="10" presetClass="entr" presetSubtype="0" accel="50000" decel="50000" fill="hold" nodeType="withEffect">
                                  <p:stCondLst>
                                    <p:cond delay="0"/>
                                  </p:stCondLst>
                                  <p:childTnLst>
                                    <p:set>
                                      <p:cBhvr>
                                        <p:cTn id="105" dur="1" fill="hold">
                                          <p:stCondLst>
                                            <p:cond delay="0"/>
                                          </p:stCondLst>
                                        </p:cTn>
                                        <p:tgtEl>
                                          <p:spTgt spid="740"/>
                                        </p:tgtEl>
                                        <p:attrNameLst>
                                          <p:attrName>style.visibility</p:attrName>
                                        </p:attrNameLst>
                                      </p:cBhvr>
                                      <p:to>
                                        <p:strVal val="visible"/>
                                      </p:to>
                                    </p:set>
                                    <p:animEffect transition="in" filter="fade">
                                      <p:cBhvr>
                                        <p:cTn id="106" dur="1500"/>
                                        <p:tgtEl>
                                          <p:spTgt spid="740"/>
                                        </p:tgtEl>
                                      </p:cBhvr>
                                    </p:animEffect>
                                  </p:childTnLst>
                                </p:cTn>
                              </p:par>
                              <p:par>
                                <p:cTn id="107" presetID="10" presetClass="entr" presetSubtype="0" accel="50000" decel="50000" fill="hold" nodeType="withEffect">
                                  <p:stCondLst>
                                    <p:cond delay="0"/>
                                  </p:stCondLst>
                                  <p:childTnLst>
                                    <p:set>
                                      <p:cBhvr>
                                        <p:cTn id="108" dur="1" fill="hold">
                                          <p:stCondLst>
                                            <p:cond delay="0"/>
                                          </p:stCondLst>
                                        </p:cTn>
                                        <p:tgtEl>
                                          <p:spTgt spid="741"/>
                                        </p:tgtEl>
                                        <p:attrNameLst>
                                          <p:attrName>style.visibility</p:attrName>
                                        </p:attrNameLst>
                                      </p:cBhvr>
                                      <p:to>
                                        <p:strVal val="visible"/>
                                      </p:to>
                                    </p:set>
                                    <p:animEffect transition="in" filter="fade">
                                      <p:cBhvr>
                                        <p:cTn id="109" dur="1500"/>
                                        <p:tgtEl>
                                          <p:spTgt spid="741"/>
                                        </p:tgtEl>
                                      </p:cBhvr>
                                    </p:animEffect>
                                  </p:childTnLst>
                                </p:cTn>
                              </p:par>
                              <p:par>
                                <p:cTn id="110" presetID="10" presetClass="entr" presetSubtype="0" accel="50000" decel="50000" fill="hold" nodeType="withEffect">
                                  <p:stCondLst>
                                    <p:cond delay="0"/>
                                  </p:stCondLst>
                                  <p:childTnLst>
                                    <p:set>
                                      <p:cBhvr>
                                        <p:cTn id="111" dur="1" fill="hold">
                                          <p:stCondLst>
                                            <p:cond delay="0"/>
                                          </p:stCondLst>
                                        </p:cTn>
                                        <p:tgtEl>
                                          <p:spTgt spid="742"/>
                                        </p:tgtEl>
                                        <p:attrNameLst>
                                          <p:attrName>style.visibility</p:attrName>
                                        </p:attrNameLst>
                                      </p:cBhvr>
                                      <p:to>
                                        <p:strVal val="visible"/>
                                      </p:to>
                                    </p:set>
                                    <p:animEffect transition="in" filter="fade">
                                      <p:cBhvr>
                                        <p:cTn id="112" dur="1500"/>
                                        <p:tgtEl>
                                          <p:spTgt spid="742"/>
                                        </p:tgtEl>
                                      </p:cBhvr>
                                    </p:animEffect>
                                  </p:childTnLst>
                                </p:cTn>
                              </p:par>
                              <p:par>
                                <p:cTn id="113" presetID="10" presetClass="entr" presetSubtype="0" accel="50000" decel="50000" fill="hold" nodeType="withEffect">
                                  <p:stCondLst>
                                    <p:cond delay="0"/>
                                  </p:stCondLst>
                                  <p:childTnLst>
                                    <p:set>
                                      <p:cBhvr>
                                        <p:cTn id="114" dur="1" fill="hold">
                                          <p:stCondLst>
                                            <p:cond delay="0"/>
                                          </p:stCondLst>
                                        </p:cTn>
                                        <p:tgtEl>
                                          <p:spTgt spid="743"/>
                                        </p:tgtEl>
                                        <p:attrNameLst>
                                          <p:attrName>style.visibility</p:attrName>
                                        </p:attrNameLst>
                                      </p:cBhvr>
                                      <p:to>
                                        <p:strVal val="visible"/>
                                      </p:to>
                                    </p:set>
                                    <p:animEffect transition="in" filter="fade">
                                      <p:cBhvr>
                                        <p:cTn id="115" dur="1500"/>
                                        <p:tgtEl>
                                          <p:spTgt spid="743"/>
                                        </p:tgtEl>
                                      </p:cBhvr>
                                    </p:animEffect>
                                  </p:childTnLst>
                                </p:cTn>
                              </p:par>
                              <p:par>
                                <p:cTn id="116" presetID="10" presetClass="entr" presetSubtype="0" accel="50000" decel="50000" fill="hold" nodeType="withEffect">
                                  <p:stCondLst>
                                    <p:cond delay="0"/>
                                  </p:stCondLst>
                                  <p:childTnLst>
                                    <p:set>
                                      <p:cBhvr>
                                        <p:cTn id="117" dur="1" fill="hold">
                                          <p:stCondLst>
                                            <p:cond delay="0"/>
                                          </p:stCondLst>
                                        </p:cTn>
                                        <p:tgtEl>
                                          <p:spTgt spid="744"/>
                                        </p:tgtEl>
                                        <p:attrNameLst>
                                          <p:attrName>style.visibility</p:attrName>
                                        </p:attrNameLst>
                                      </p:cBhvr>
                                      <p:to>
                                        <p:strVal val="visible"/>
                                      </p:to>
                                    </p:set>
                                    <p:animEffect transition="in" filter="fade">
                                      <p:cBhvr>
                                        <p:cTn id="118" dur="1500"/>
                                        <p:tgtEl>
                                          <p:spTgt spid="744"/>
                                        </p:tgtEl>
                                      </p:cBhvr>
                                    </p:animEffect>
                                  </p:childTnLst>
                                </p:cTn>
                              </p:par>
                              <p:par>
                                <p:cTn id="119" presetID="10" presetClass="entr" presetSubtype="0" accel="50000" decel="50000" fill="hold" nodeType="withEffect">
                                  <p:stCondLst>
                                    <p:cond delay="0"/>
                                  </p:stCondLst>
                                  <p:childTnLst>
                                    <p:set>
                                      <p:cBhvr>
                                        <p:cTn id="120" dur="1" fill="hold">
                                          <p:stCondLst>
                                            <p:cond delay="0"/>
                                          </p:stCondLst>
                                        </p:cTn>
                                        <p:tgtEl>
                                          <p:spTgt spid="745"/>
                                        </p:tgtEl>
                                        <p:attrNameLst>
                                          <p:attrName>style.visibility</p:attrName>
                                        </p:attrNameLst>
                                      </p:cBhvr>
                                      <p:to>
                                        <p:strVal val="visible"/>
                                      </p:to>
                                    </p:set>
                                    <p:animEffect transition="in" filter="fade">
                                      <p:cBhvr>
                                        <p:cTn id="121" dur="1500"/>
                                        <p:tgtEl>
                                          <p:spTgt spid="745"/>
                                        </p:tgtEl>
                                      </p:cBhvr>
                                    </p:animEffect>
                                  </p:childTnLst>
                                </p:cTn>
                              </p:par>
                              <p:par>
                                <p:cTn id="122" presetID="10" presetClass="entr" presetSubtype="0" accel="50000" decel="50000" fill="hold" nodeType="withEffect">
                                  <p:stCondLst>
                                    <p:cond delay="0"/>
                                  </p:stCondLst>
                                  <p:childTnLst>
                                    <p:set>
                                      <p:cBhvr>
                                        <p:cTn id="123" dur="1" fill="hold">
                                          <p:stCondLst>
                                            <p:cond delay="0"/>
                                          </p:stCondLst>
                                        </p:cTn>
                                        <p:tgtEl>
                                          <p:spTgt spid="746"/>
                                        </p:tgtEl>
                                        <p:attrNameLst>
                                          <p:attrName>style.visibility</p:attrName>
                                        </p:attrNameLst>
                                      </p:cBhvr>
                                      <p:to>
                                        <p:strVal val="visible"/>
                                      </p:to>
                                    </p:set>
                                    <p:animEffect transition="in" filter="fade">
                                      <p:cBhvr>
                                        <p:cTn id="124" dur="1500"/>
                                        <p:tgtEl>
                                          <p:spTgt spid="746"/>
                                        </p:tgtEl>
                                      </p:cBhvr>
                                    </p:animEffect>
                                  </p:childTnLst>
                                </p:cTn>
                              </p:par>
                              <p:par>
                                <p:cTn id="125" presetID="10" presetClass="entr" presetSubtype="0" accel="50000" decel="50000" fill="hold" nodeType="withEffect">
                                  <p:stCondLst>
                                    <p:cond delay="0"/>
                                  </p:stCondLst>
                                  <p:childTnLst>
                                    <p:set>
                                      <p:cBhvr>
                                        <p:cTn id="126" dur="1" fill="hold">
                                          <p:stCondLst>
                                            <p:cond delay="0"/>
                                          </p:stCondLst>
                                        </p:cTn>
                                        <p:tgtEl>
                                          <p:spTgt spid="747"/>
                                        </p:tgtEl>
                                        <p:attrNameLst>
                                          <p:attrName>style.visibility</p:attrName>
                                        </p:attrNameLst>
                                      </p:cBhvr>
                                      <p:to>
                                        <p:strVal val="visible"/>
                                      </p:to>
                                    </p:set>
                                    <p:animEffect transition="in" filter="fade">
                                      <p:cBhvr>
                                        <p:cTn id="127" dur="1500"/>
                                        <p:tgtEl>
                                          <p:spTgt spid="747"/>
                                        </p:tgtEl>
                                      </p:cBhvr>
                                    </p:animEffect>
                                  </p:childTnLst>
                                </p:cTn>
                              </p:par>
                              <p:par>
                                <p:cTn id="128" presetID="10" presetClass="entr" presetSubtype="0" accel="50000" decel="50000" fill="hold" nodeType="withEffect">
                                  <p:stCondLst>
                                    <p:cond delay="0"/>
                                  </p:stCondLst>
                                  <p:childTnLst>
                                    <p:set>
                                      <p:cBhvr>
                                        <p:cTn id="129" dur="1" fill="hold">
                                          <p:stCondLst>
                                            <p:cond delay="0"/>
                                          </p:stCondLst>
                                        </p:cTn>
                                        <p:tgtEl>
                                          <p:spTgt spid="748"/>
                                        </p:tgtEl>
                                        <p:attrNameLst>
                                          <p:attrName>style.visibility</p:attrName>
                                        </p:attrNameLst>
                                      </p:cBhvr>
                                      <p:to>
                                        <p:strVal val="visible"/>
                                      </p:to>
                                    </p:set>
                                    <p:animEffect transition="in" filter="fade">
                                      <p:cBhvr>
                                        <p:cTn id="130" dur="1500"/>
                                        <p:tgtEl>
                                          <p:spTgt spid="748"/>
                                        </p:tgtEl>
                                      </p:cBhvr>
                                    </p:animEffect>
                                  </p:childTnLst>
                                </p:cTn>
                              </p:par>
                              <p:par>
                                <p:cTn id="131" presetID="10" presetClass="entr" presetSubtype="0" accel="50000" decel="50000" fill="hold" nodeType="withEffect">
                                  <p:stCondLst>
                                    <p:cond delay="0"/>
                                  </p:stCondLst>
                                  <p:childTnLst>
                                    <p:set>
                                      <p:cBhvr>
                                        <p:cTn id="132" dur="1" fill="hold">
                                          <p:stCondLst>
                                            <p:cond delay="0"/>
                                          </p:stCondLst>
                                        </p:cTn>
                                        <p:tgtEl>
                                          <p:spTgt spid="749"/>
                                        </p:tgtEl>
                                        <p:attrNameLst>
                                          <p:attrName>style.visibility</p:attrName>
                                        </p:attrNameLst>
                                      </p:cBhvr>
                                      <p:to>
                                        <p:strVal val="visible"/>
                                      </p:to>
                                    </p:set>
                                    <p:animEffect transition="in" filter="fade">
                                      <p:cBhvr>
                                        <p:cTn id="133" dur="1500"/>
                                        <p:tgtEl>
                                          <p:spTgt spid="749"/>
                                        </p:tgtEl>
                                      </p:cBhvr>
                                    </p:animEffect>
                                  </p:childTnLst>
                                </p:cTn>
                              </p:par>
                              <p:par>
                                <p:cTn id="134" presetID="10" presetClass="entr" presetSubtype="0" accel="50000" decel="50000" fill="hold" nodeType="withEffect">
                                  <p:stCondLst>
                                    <p:cond delay="0"/>
                                  </p:stCondLst>
                                  <p:childTnLst>
                                    <p:set>
                                      <p:cBhvr>
                                        <p:cTn id="135" dur="1" fill="hold">
                                          <p:stCondLst>
                                            <p:cond delay="0"/>
                                          </p:stCondLst>
                                        </p:cTn>
                                        <p:tgtEl>
                                          <p:spTgt spid="750"/>
                                        </p:tgtEl>
                                        <p:attrNameLst>
                                          <p:attrName>style.visibility</p:attrName>
                                        </p:attrNameLst>
                                      </p:cBhvr>
                                      <p:to>
                                        <p:strVal val="visible"/>
                                      </p:to>
                                    </p:set>
                                    <p:animEffect transition="in" filter="fade">
                                      <p:cBhvr>
                                        <p:cTn id="136" dur="1500"/>
                                        <p:tgtEl>
                                          <p:spTgt spid="750"/>
                                        </p:tgtEl>
                                      </p:cBhvr>
                                    </p:animEffect>
                                  </p:childTnLst>
                                </p:cTn>
                              </p:par>
                              <p:par>
                                <p:cTn id="137" presetID="10" presetClass="entr" presetSubtype="0" accel="50000" decel="50000" fill="hold" nodeType="withEffect">
                                  <p:stCondLst>
                                    <p:cond delay="0"/>
                                  </p:stCondLst>
                                  <p:childTnLst>
                                    <p:set>
                                      <p:cBhvr>
                                        <p:cTn id="138" dur="1" fill="hold">
                                          <p:stCondLst>
                                            <p:cond delay="0"/>
                                          </p:stCondLst>
                                        </p:cTn>
                                        <p:tgtEl>
                                          <p:spTgt spid="751"/>
                                        </p:tgtEl>
                                        <p:attrNameLst>
                                          <p:attrName>style.visibility</p:attrName>
                                        </p:attrNameLst>
                                      </p:cBhvr>
                                      <p:to>
                                        <p:strVal val="visible"/>
                                      </p:to>
                                    </p:set>
                                    <p:animEffect transition="in" filter="fade">
                                      <p:cBhvr>
                                        <p:cTn id="139" dur="1500"/>
                                        <p:tgtEl>
                                          <p:spTgt spid="751"/>
                                        </p:tgtEl>
                                      </p:cBhvr>
                                    </p:animEffect>
                                  </p:childTnLst>
                                </p:cTn>
                              </p:par>
                              <p:par>
                                <p:cTn id="140" presetID="10" presetClass="entr" presetSubtype="0" accel="50000" decel="50000" fill="hold" nodeType="withEffect">
                                  <p:stCondLst>
                                    <p:cond delay="0"/>
                                  </p:stCondLst>
                                  <p:childTnLst>
                                    <p:set>
                                      <p:cBhvr>
                                        <p:cTn id="141" dur="1" fill="hold">
                                          <p:stCondLst>
                                            <p:cond delay="0"/>
                                          </p:stCondLst>
                                        </p:cTn>
                                        <p:tgtEl>
                                          <p:spTgt spid="752"/>
                                        </p:tgtEl>
                                        <p:attrNameLst>
                                          <p:attrName>style.visibility</p:attrName>
                                        </p:attrNameLst>
                                      </p:cBhvr>
                                      <p:to>
                                        <p:strVal val="visible"/>
                                      </p:to>
                                    </p:set>
                                    <p:animEffect transition="in" filter="fade">
                                      <p:cBhvr>
                                        <p:cTn id="142" dur="1500"/>
                                        <p:tgtEl>
                                          <p:spTgt spid="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p:bldP spid="708" grpId="0"/>
      <p:bldP spid="709" grpId="0"/>
      <p:bldP spid="710" grpId="0"/>
      <p:bldP spid="711" grpId="0"/>
      <p:bldP spid="712" grpId="0"/>
      <p:bldP spid="713" grpId="0"/>
      <p:bldP spid="714" grpId="0"/>
      <p:bldP spid="715" grpId="0"/>
      <p:bldP spid="716" grpId="0"/>
      <p:bldP spid="717" grpId="0"/>
      <p:bldP spid="718" grpId="0"/>
      <p:bldP spid="719" grpId="0"/>
      <p:bldP spid="720" grpId="0"/>
      <p:bldP spid="721" grpId="0"/>
      <p:bldP spid="722" grpId="0"/>
      <p:bldP spid="723" grpId="0"/>
      <p:bldP spid="724" grpId="0"/>
      <p:bldP spid="725" grpId="0"/>
      <p:bldP spid="726" grpId="0"/>
      <p:bldP spid="727" grpId="0"/>
      <p:bldP spid="728" grpId="0"/>
      <p:bldP spid="729" grpId="0"/>
      <p:bldP spid="730" grpId="0"/>
      <p:bldP spid="731" grpId="0"/>
      <p:bldP spid="732" grpId="0"/>
      <p:bldP spid="733" grpId="0"/>
      <p:bldP spid="734" grpId="0"/>
      <p:bldP spid="735" grpId="0"/>
      <p:bldP spid="736" grpId="0"/>
      <p:bldP spid="737" grpId="0"/>
      <p:bldP spid="738" grpId="0"/>
      <p:bldP spid="739" grpId="0"/>
      <p:bldP spid="740" grpId="0"/>
      <p:bldP spid="741" grpId="0"/>
      <p:bldP spid="742" grpId="0"/>
      <p:bldP spid="743" grpId="0"/>
      <p:bldP spid="744" grpId="0"/>
      <p:bldP spid="745" grpId="0"/>
      <p:bldP spid="746" grpId="0"/>
      <p:bldP spid="747" grpId="0"/>
      <p:bldP spid="748" grpId="0"/>
      <p:bldP spid="749" grpId="0"/>
      <p:bldP spid="750" grpId="0"/>
      <p:bldP spid="751" grpId="0"/>
      <p:bldP spid="7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75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0" y="3076724"/>
            <a:ext cx="6857703" cy="7210276"/>
          </a:xfrm>
          <a:prstGeom prst="rect">
            <a:avLst/>
          </a:prstGeom>
        </p:spPr>
      </p:pic>
      <p:pic>
        <p:nvPicPr>
          <p:cNvPr id="75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810500" y="2459641"/>
            <a:ext cx="171450" cy="171450"/>
          </a:xfrm>
          <a:prstGeom prst="rect">
            <a:avLst/>
          </a:prstGeom>
        </p:spPr>
      </p:pic>
      <p:sp>
        <p:nvSpPr>
          <p:cNvPr id="758" name="Primary Heading-0">
            <a:extLst>
              <a:ext uri="{FF2B5EF4-FFF2-40B4-BE49-F238E27FC236}">
                <a16:creationId xmlns:a16="http://schemas.microsoft.com/office/drawing/2014/main" id="{111B4A49-B930-4A89-A1CD-6CA2B3D95AED}"/>
              </a:ext>
            </a:extLst>
          </p:cNvPr>
          <p:cNvSpPr txBox="1"/>
          <p:nvPr/>
        </p:nvSpPr>
        <p:spPr>
          <a:xfrm>
            <a:off x="8362950" y="2356009"/>
            <a:ext cx="91963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Configuration Time</a:t>
            </a:r>
          </a:p>
        </p:txBody>
      </p:sp>
      <p:sp>
        <p:nvSpPr>
          <p:cNvPr id="759" name="Description of a primary heading-0">
            <a:extLst>
              <a:ext uri="{FF2B5EF4-FFF2-40B4-BE49-F238E27FC236}">
                <a16:creationId xmlns:a16="http://schemas.microsoft.com/office/drawing/2014/main" id="{111B4A49-B930-4A89-A1CD-6CA2B3D95AED}"/>
              </a:ext>
            </a:extLst>
          </p:cNvPr>
          <p:cNvSpPr txBox="1"/>
          <p:nvPr/>
        </p:nvSpPr>
        <p:spPr>
          <a:xfrm>
            <a:off x="8362950" y="2829973"/>
            <a:ext cx="9196388" cy="10382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While the project installation itself may be quick, the configuration process can require significant time investment. Proper planning is essential to streamline this phase.</a:t>
            </a:r>
          </a:p>
        </p:txBody>
      </p:sp>
      <p:pic>
        <p:nvPicPr>
          <p:cNvPr id="76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810500" y="4495705"/>
            <a:ext cx="171450" cy="171450"/>
          </a:xfrm>
          <a:prstGeom prst="rect">
            <a:avLst/>
          </a:prstGeom>
        </p:spPr>
      </p:pic>
      <p:sp>
        <p:nvSpPr>
          <p:cNvPr id="761" name="Primary Heading-1">
            <a:extLst>
              <a:ext uri="{FF2B5EF4-FFF2-40B4-BE49-F238E27FC236}">
                <a16:creationId xmlns:a16="http://schemas.microsoft.com/office/drawing/2014/main" id="{111B4A49-B930-4A89-A1CD-6CA2B3D95AED}"/>
              </a:ext>
            </a:extLst>
          </p:cNvPr>
          <p:cNvSpPr txBox="1"/>
          <p:nvPr/>
        </p:nvSpPr>
        <p:spPr>
          <a:xfrm>
            <a:off x="8362950" y="4392073"/>
            <a:ext cx="91963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NVIDIA Graphics Necessity</a:t>
            </a:r>
          </a:p>
        </p:txBody>
      </p:sp>
      <p:sp>
        <p:nvSpPr>
          <p:cNvPr id="762" name="Description of a primary heading-1">
            <a:extLst>
              <a:ext uri="{FF2B5EF4-FFF2-40B4-BE49-F238E27FC236}">
                <a16:creationId xmlns:a16="http://schemas.microsoft.com/office/drawing/2014/main" id="{111B4A49-B930-4A89-A1CD-6CA2B3D95AED}"/>
              </a:ext>
            </a:extLst>
          </p:cNvPr>
          <p:cNvSpPr txBox="1"/>
          <p:nvPr/>
        </p:nvSpPr>
        <p:spPr>
          <a:xfrm>
            <a:off x="8362950" y="4866132"/>
            <a:ext cx="9196388" cy="10382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Utilizing NVIDIA graphics is critical as it simplifies and accelerates the configuration process, ensuring faster performance and compatibility with various software requirements.</a:t>
            </a:r>
          </a:p>
        </p:txBody>
      </p:sp>
      <p:pic>
        <p:nvPicPr>
          <p:cNvPr id="76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810500" y="6531769"/>
            <a:ext cx="171450" cy="171450"/>
          </a:xfrm>
          <a:prstGeom prst="rect">
            <a:avLst/>
          </a:prstGeom>
        </p:spPr>
      </p:pic>
      <p:sp>
        <p:nvSpPr>
          <p:cNvPr id="764" name="Primary Heading-2">
            <a:extLst>
              <a:ext uri="{FF2B5EF4-FFF2-40B4-BE49-F238E27FC236}">
                <a16:creationId xmlns:a16="http://schemas.microsoft.com/office/drawing/2014/main" id="{111B4A49-B930-4A89-A1CD-6CA2B3D95AED}"/>
              </a:ext>
            </a:extLst>
          </p:cNvPr>
          <p:cNvSpPr txBox="1"/>
          <p:nvPr/>
        </p:nvSpPr>
        <p:spPr>
          <a:xfrm>
            <a:off x="8362950" y="6428232"/>
            <a:ext cx="91963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CPU Configuration Requirements</a:t>
            </a:r>
          </a:p>
        </p:txBody>
      </p:sp>
      <p:sp>
        <p:nvSpPr>
          <p:cNvPr id="765" name="Description of a primary heading-2">
            <a:extLst>
              <a:ext uri="{FF2B5EF4-FFF2-40B4-BE49-F238E27FC236}">
                <a16:creationId xmlns:a16="http://schemas.microsoft.com/office/drawing/2014/main" id="{111B4A49-B930-4A89-A1CD-6CA2B3D95AED}"/>
              </a:ext>
            </a:extLst>
          </p:cNvPr>
          <p:cNvSpPr txBox="1"/>
          <p:nvPr/>
        </p:nvSpPr>
        <p:spPr>
          <a:xfrm>
            <a:off x="8362950" y="6902196"/>
            <a:ext cx="9196388" cy="10382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Since the software version heavily relies on CPU capabilities, ensure that the CPU is configured correctly to avoid compatibility issues and harness full software potential.</a:t>
            </a:r>
          </a:p>
        </p:txBody>
      </p:sp>
      <p:sp>
        <p:nvSpPr>
          <p:cNvPr id="766" name="Click here to edit title-491">
            <a:extLst>
              <a:ext uri="{FF2B5EF4-FFF2-40B4-BE49-F238E27FC236}">
                <a16:creationId xmlns:a16="http://schemas.microsoft.com/office/drawing/2014/main" id="{111B4A49-B930-4A89-A1CD-6CA2B3D95AED}"/>
              </a:ext>
            </a:extLst>
          </p:cNvPr>
          <p:cNvSpPr txBox="1"/>
          <p:nvPr/>
        </p:nvSpPr>
        <p:spPr>
          <a:xfrm>
            <a:off x="762000" y="4381500"/>
            <a:ext cx="62817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Hardware Interfaces</a:t>
            </a:r>
          </a:p>
        </p:txBody>
      </p:sp>
      <p:sp>
        <p:nvSpPr>
          <p:cNvPr id="767" name="Click here to edit label-441">
            <a:extLst>
              <a:ext uri="{FF2B5EF4-FFF2-40B4-BE49-F238E27FC236}">
                <a16:creationId xmlns:a16="http://schemas.microsoft.com/office/drawing/2014/main" id="{111B4A49-B930-4A89-A1CD-6CA2B3D95AED}"/>
              </a:ext>
            </a:extLst>
          </p:cNvPr>
          <p:cNvSpPr txBox="1"/>
          <p:nvPr/>
        </p:nvSpPr>
        <p:spPr>
          <a:xfrm>
            <a:off x="762000" y="4000500"/>
            <a:ext cx="62817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HARDWARE SETUP</a:t>
            </a:r>
          </a:p>
        </p:txBody>
      </p:sp>
      <p:pic>
        <p:nvPicPr>
          <p:cNvPr id="76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2000" y="5143500"/>
            <a:ext cx="6263581" cy="1060995"/>
          </a:xfrm>
          <a:prstGeom prst="rect">
            <a:avLst/>
          </a:prstGeom>
        </p:spPr>
      </p:pic>
      <p:sp>
        <p:nvSpPr>
          <p:cNvPr id="769" name="Click here to edit subtitle-500">
            <a:extLst>
              <a:ext uri="{FF2B5EF4-FFF2-40B4-BE49-F238E27FC236}">
                <a16:creationId xmlns:a16="http://schemas.microsoft.com/office/drawing/2014/main" id="{111B4A49-B930-4A89-A1CD-6CA2B3D95AED}"/>
              </a:ext>
            </a:extLst>
          </p:cNvPr>
          <p:cNvSpPr txBox="1"/>
          <p:nvPr/>
        </p:nvSpPr>
        <p:spPr>
          <a:xfrm>
            <a:off x="762000" y="5372100"/>
            <a:ext cx="6281738" cy="81915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Understanding the Importance of Hardware Configuration for Optimal Performance</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756"/>
                                        </p:tgtEl>
                                        <p:attrNameLst>
                                          <p:attrName>style.visibility</p:attrName>
                                        </p:attrNameLst>
                                      </p:cBhvr>
                                      <p:to>
                                        <p:strVal val="visible"/>
                                      </p:to>
                                    </p:set>
                                    <p:animEffect transition="in" filter="fade">
                                      <p:cBhvr>
                                        <p:cTn id="7" dur="1500"/>
                                        <p:tgtEl>
                                          <p:spTgt spid="756"/>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757"/>
                                        </p:tgtEl>
                                        <p:attrNameLst>
                                          <p:attrName>style.visibility</p:attrName>
                                        </p:attrNameLst>
                                      </p:cBhvr>
                                      <p:to>
                                        <p:strVal val="visible"/>
                                      </p:to>
                                    </p:set>
                                    <p:animEffect transition="in" filter="fade">
                                      <p:cBhvr>
                                        <p:cTn id="10" dur="1500"/>
                                        <p:tgtEl>
                                          <p:spTgt spid="757"/>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758"/>
                                        </p:tgtEl>
                                        <p:attrNameLst>
                                          <p:attrName>style.visibility</p:attrName>
                                        </p:attrNameLst>
                                      </p:cBhvr>
                                      <p:to>
                                        <p:strVal val="visible"/>
                                      </p:to>
                                    </p:set>
                                    <p:animEffect transition="in" filter="fade">
                                      <p:cBhvr>
                                        <p:cTn id="13" dur="1500"/>
                                        <p:tgtEl>
                                          <p:spTgt spid="758"/>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759"/>
                                        </p:tgtEl>
                                        <p:attrNameLst>
                                          <p:attrName>style.visibility</p:attrName>
                                        </p:attrNameLst>
                                      </p:cBhvr>
                                      <p:to>
                                        <p:strVal val="visible"/>
                                      </p:to>
                                    </p:set>
                                    <p:animEffect transition="in" filter="fade">
                                      <p:cBhvr>
                                        <p:cTn id="16" dur="1500"/>
                                        <p:tgtEl>
                                          <p:spTgt spid="759"/>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760"/>
                                        </p:tgtEl>
                                        <p:attrNameLst>
                                          <p:attrName>style.visibility</p:attrName>
                                        </p:attrNameLst>
                                      </p:cBhvr>
                                      <p:to>
                                        <p:strVal val="visible"/>
                                      </p:to>
                                    </p:set>
                                    <p:animEffect transition="in" filter="fade">
                                      <p:cBhvr>
                                        <p:cTn id="19" dur="1500"/>
                                        <p:tgtEl>
                                          <p:spTgt spid="760"/>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761"/>
                                        </p:tgtEl>
                                        <p:attrNameLst>
                                          <p:attrName>style.visibility</p:attrName>
                                        </p:attrNameLst>
                                      </p:cBhvr>
                                      <p:to>
                                        <p:strVal val="visible"/>
                                      </p:to>
                                    </p:set>
                                    <p:animEffect transition="in" filter="fade">
                                      <p:cBhvr>
                                        <p:cTn id="22" dur="1500"/>
                                        <p:tgtEl>
                                          <p:spTgt spid="761"/>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762"/>
                                        </p:tgtEl>
                                        <p:attrNameLst>
                                          <p:attrName>style.visibility</p:attrName>
                                        </p:attrNameLst>
                                      </p:cBhvr>
                                      <p:to>
                                        <p:strVal val="visible"/>
                                      </p:to>
                                    </p:set>
                                    <p:animEffect transition="in" filter="fade">
                                      <p:cBhvr>
                                        <p:cTn id="25" dur="1500"/>
                                        <p:tgtEl>
                                          <p:spTgt spid="762"/>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763"/>
                                        </p:tgtEl>
                                        <p:attrNameLst>
                                          <p:attrName>style.visibility</p:attrName>
                                        </p:attrNameLst>
                                      </p:cBhvr>
                                      <p:to>
                                        <p:strVal val="visible"/>
                                      </p:to>
                                    </p:set>
                                    <p:animEffect transition="in" filter="fade">
                                      <p:cBhvr>
                                        <p:cTn id="28" dur="1500"/>
                                        <p:tgtEl>
                                          <p:spTgt spid="763"/>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764"/>
                                        </p:tgtEl>
                                        <p:attrNameLst>
                                          <p:attrName>style.visibility</p:attrName>
                                        </p:attrNameLst>
                                      </p:cBhvr>
                                      <p:to>
                                        <p:strVal val="visible"/>
                                      </p:to>
                                    </p:set>
                                    <p:animEffect transition="in" filter="fade">
                                      <p:cBhvr>
                                        <p:cTn id="31" dur="1500"/>
                                        <p:tgtEl>
                                          <p:spTgt spid="764"/>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765"/>
                                        </p:tgtEl>
                                        <p:attrNameLst>
                                          <p:attrName>style.visibility</p:attrName>
                                        </p:attrNameLst>
                                      </p:cBhvr>
                                      <p:to>
                                        <p:strVal val="visible"/>
                                      </p:to>
                                    </p:set>
                                    <p:animEffect transition="in" filter="fade">
                                      <p:cBhvr>
                                        <p:cTn id="34" dur="1500"/>
                                        <p:tgtEl>
                                          <p:spTgt spid="765"/>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766"/>
                                        </p:tgtEl>
                                        <p:attrNameLst>
                                          <p:attrName>style.visibility</p:attrName>
                                        </p:attrNameLst>
                                      </p:cBhvr>
                                      <p:to>
                                        <p:strVal val="visible"/>
                                      </p:to>
                                    </p:set>
                                    <p:animEffect transition="in" filter="fade">
                                      <p:cBhvr>
                                        <p:cTn id="37" dur="1500"/>
                                        <p:tgtEl>
                                          <p:spTgt spid="766"/>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767"/>
                                        </p:tgtEl>
                                        <p:attrNameLst>
                                          <p:attrName>style.visibility</p:attrName>
                                        </p:attrNameLst>
                                      </p:cBhvr>
                                      <p:to>
                                        <p:strVal val="visible"/>
                                      </p:to>
                                    </p:set>
                                    <p:animEffect transition="in" filter="fade">
                                      <p:cBhvr>
                                        <p:cTn id="40" dur="1500"/>
                                        <p:tgtEl>
                                          <p:spTgt spid="767"/>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768"/>
                                        </p:tgtEl>
                                        <p:attrNameLst>
                                          <p:attrName>style.visibility</p:attrName>
                                        </p:attrNameLst>
                                      </p:cBhvr>
                                      <p:to>
                                        <p:strVal val="visible"/>
                                      </p:to>
                                    </p:set>
                                    <p:animEffect transition="in" filter="fade">
                                      <p:cBhvr>
                                        <p:cTn id="43" dur="1500"/>
                                        <p:tgtEl>
                                          <p:spTgt spid="768"/>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769"/>
                                        </p:tgtEl>
                                        <p:attrNameLst>
                                          <p:attrName>style.visibility</p:attrName>
                                        </p:attrNameLst>
                                      </p:cBhvr>
                                      <p:to>
                                        <p:strVal val="visible"/>
                                      </p:to>
                                    </p:set>
                                    <p:animEffect transition="in" filter="fade">
                                      <p:cBhvr>
                                        <p:cTn id="46" dur="1500"/>
                                        <p:tgtEl>
                                          <p:spTgt spid="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 grpId="0"/>
      <p:bldP spid="757" grpId="0"/>
      <p:bldP spid="758" grpId="0"/>
      <p:bldP spid="759" grpId="0"/>
      <p:bldP spid="760" grpId="0"/>
      <p:bldP spid="761" grpId="0"/>
      <p:bldP spid="762" grpId="0"/>
      <p:bldP spid="763" grpId="0"/>
      <p:bldP spid="764" grpId="0"/>
      <p:bldP spid="765" grpId="0"/>
      <p:bldP spid="766" grpId="0"/>
      <p:bldP spid="767" grpId="0"/>
      <p:bldP spid="768" grpId="0"/>
      <p:bldP spid="76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77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77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050096"/>
            <a:ext cx="171450" cy="171450"/>
          </a:xfrm>
          <a:prstGeom prst="rect">
            <a:avLst/>
          </a:prstGeom>
        </p:spPr>
      </p:pic>
      <p:sp>
        <p:nvSpPr>
          <p:cNvPr id="775" name="Primary Heading-0">
            <a:extLst>
              <a:ext uri="{FF2B5EF4-FFF2-40B4-BE49-F238E27FC236}">
                <a16:creationId xmlns:a16="http://schemas.microsoft.com/office/drawing/2014/main" id="{111B4A49-B930-4A89-A1CD-6CA2B3D95AED}"/>
              </a:ext>
            </a:extLst>
          </p:cNvPr>
          <p:cNvSpPr txBox="1"/>
          <p:nvPr/>
        </p:nvSpPr>
        <p:spPr>
          <a:xfrm>
            <a:off x="1314450" y="2946559"/>
            <a:ext cx="75961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Web Application</a:t>
            </a:r>
          </a:p>
        </p:txBody>
      </p:sp>
      <p:sp>
        <p:nvSpPr>
          <p:cNvPr id="776" name="Description of a primary heading-0">
            <a:extLst>
              <a:ext uri="{FF2B5EF4-FFF2-40B4-BE49-F238E27FC236}">
                <a16:creationId xmlns:a16="http://schemas.microsoft.com/office/drawing/2014/main" id="{111B4A49-B930-4A89-A1CD-6CA2B3D95AED}"/>
              </a:ext>
            </a:extLst>
          </p:cNvPr>
          <p:cNvSpPr txBox="1"/>
          <p:nvPr/>
        </p:nvSpPr>
        <p:spPr>
          <a:xfrm>
            <a:off x="1314450" y="3420523"/>
            <a:ext cx="7596188" cy="17240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Utilizes HTML, CSS, JavaScript, and AJAX for a dynamic user interface, while Flask or Node.js powers the backend for efficient API communication. Elasticsearch is employed for legal data storage, alongside SQL/NoSQL databases for managing user and session data.</a:t>
            </a:r>
          </a:p>
        </p:txBody>
      </p:sp>
      <p:pic>
        <p:nvPicPr>
          <p:cNvPr id="77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5772055"/>
            <a:ext cx="171450" cy="171450"/>
          </a:xfrm>
          <a:prstGeom prst="rect">
            <a:avLst/>
          </a:prstGeom>
        </p:spPr>
      </p:pic>
      <p:sp>
        <p:nvSpPr>
          <p:cNvPr id="778" name="Primary Heading-1">
            <a:extLst>
              <a:ext uri="{FF2B5EF4-FFF2-40B4-BE49-F238E27FC236}">
                <a16:creationId xmlns:a16="http://schemas.microsoft.com/office/drawing/2014/main" id="{111B4A49-B930-4A89-A1CD-6CA2B3D95AED}"/>
              </a:ext>
            </a:extLst>
          </p:cNvPr>
          <p:cNvSpPr txBox="1"/>
          <p:nvPr/>
        </p:nvSpPr>
        <p:spPr>
          <a:xfrm>
            <a:off x="1314450" y="5668423"/>
            <a:ext cx="75961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Mobile Application (Android)</a:t>
            </a:r>
          </a:p>
        </p:txBody>
      </p:sp>
      <p:sp>
        <p:nvSpPr>
          <p:cNvPr id="779" name="Description of a primary heading-1">
            <a:extLst>
              <a:ext uri="{FF2B5EF4-FFF2-40B4-BE49-F238E27FC236}">
                <a16:creationId xmlns:a16="http://schemas.microsoft.com/office/drawing/2014/main" id="{111B4A49-B930-4A89-A1CD-6CA2B3D95AED}"/>
              </a:ext>
            </a:extLst>
          </p:cNvPr>
          <p:cNvSpPr txBox="1"/>
          <p:nvPr/>
        </p:nvSpPr>
        <p:spPr>
          <a:xfrm>
            <a:off x="1314450" y="6142482"/>
            <a:ext cx="7596188"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Developed using Kotlin, the mobile application leverages Retrofit for RESTful API calls and utilizes Room for optional local storage. Firebase is integrated for user authentication, ensuring a seamless experience on mobile devices.</a:t>
            </a:r>
          </a:p>
        </p:txBody>
      </p:sp>
      <p:pic>
        <p:nvPicPr>
          <p:cNvPr id="78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3050096"/>
            <a:ext cx="171450" cy="171450"/>
          </a:xfrm>
          <a:prstGeom prst="rect">
            <a:avLst/>
          </a:prstGeom>
        </p:spPr>
      </p:pic>
      <p:sp>
        <p:nvSpPr>
          <p:cNvPr id="781" name="Primary Heading-2">
            <a:extLst>
              <a:ext uri="{FF2B5EF4-FFF2-40B4-BE49-F238E27FC236}">
                <a16:creationId xmlns:a16="http://schemas.microsoft.com/office/drawing/2014/main" id="{111B4A49-B930-4A89-A1CD-6CA2B3D95AED}"/>
              </a:ext>
            </a:extLst>
          </p:cNvPr>
          <p:cNvSpPr txBox="1"/>
          <p:nvPr/>
        </p:nvSpPr>
        <p:spPr>
          <a:xfrm>
            <a:off x="9963150" y="2946559"/>
            <a:ext cx="75961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External Software Integrations</a:t>
            </a:r>
          </a:p>
        </p:txBody>
      </p:sp>
      <p:sp>
        <p:nvSpPr>
          <p:cNvPr id="782" name="Description of a primary heading-2">
            <a:extLst>
              <a:ext uri="{FF2B5EF4-FFF2-40B4-BE49-F238E27FC236}">
                <a16:creationId xmlns:a16="http://schemas.microsoft.com/office/drawing/2014/main" id="{111B4A49-B930-4A89-A1CD-6CA2B3D95AED}"/>
              </a:ext>
            </a:extLst>
          </p:cNvPr>
          <p:cNvSpPr txBox="1"/>
          <p:nvPr/>
        </p:nvSpPr>
        <p:spPr>
          <a:xfrm>
            <a:off x="9963150" y="3420523"/>
            <a:ext cx="7596188" cy="17240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Integrates with Elasticsearch for legal data management and employs advanced NLP tools like TensorFlow and spaCy to process natural language queries. Secure authentication is facilitated through OAuth and JWT, while cloud services such as AWS and Google Cloud provide necessary storage and backup solutions.</a:t>
            </a:r>
          </a:p>
        </p:txBody>
      </p:sp>
      <p:pic>
        <p:nvPicPr>
          <p:cNvPr id="78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5772055"/>
            <a:ext cx="171450" cy="171450"/>
          </a:xfrm>
          <a:prstGeom prst="rect">
            <a:avLst/>
          </a:prstGeom>
        </p:spPr>
      </p:pic>
      <p:sp>
        <p:nvSpPr>
          <p:cNvPr id="784" name="Primary Heading-3">
            <a:extLst>
              <a:ext uri="{FF2B5EF4-FFF2-40B4-BE49-F238E27FC236}">
                <a16:creationId xmlns:a16="http://schemas.microsoft.com/office/drawing/2014/main" id="{111B4A49-B930-4A89-A1CD-6CA2B3D95AED}"/>
              </a:ext>
            </a:extLst>
          </p:cNvPr>
          <p:cNvSpPr txBox="1"/>
          <p:nvPr/>
        </p:nvSpPr>
        <p:spPr>
          <a:xfrm>
            <a:off x="9963150" y="5668423"/>
            <a:ext cx="75961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Voice Search Capabilities</a:t>
            </a:r>
          </a:p>
        </p:txBody>
      </p:sp>
      <p:sp>
        <p:nvSpPr>
          <p:cNvPr id="785" name="Description of a primary heading-3">
            <a:extLst>
              <a:ext uri="{FF2B5EF4-FFF2-40B4-BE49-F238E27FC236}">
                <a16:creationId xmlns:a16="http://schemas.microsoft.com/office/drawing/2014/main" id="{111B4A49-B930-4A89-A1CD-6CA2B3D95AED}"/>
              </a:ext>
            </a:extLst>
          </p:cNvPr>
          <p:cNvSpPr txBox="1"/>
          <p:nvPr/>
        </p:nvSpPr>
        <p:spPr>
          <a:xfrm>
            <a:off x="9963150" y="6142482"/>
            <a:ext cx="7596188" cy="10382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Enhances user interaction by integrating voice search functionalities through APIs from Google Assistant or Amazon Alexa, making legal queries more accessible and user-friendly.</a:t>
            </a:r>
          </a:p>
        </p:txBody>
      </p:sp>
      <p:pic>
        <p:nvPicPr>
          <p:cNvPr id="78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7808119"/>
            <a:ext cx="171450" cy="171450"/>
          </a:xfrm>
          <a:prstGeom prst="rect">
            <a:avLst/>
          </a:prstGeom>
        </p:spPr>
      </p:pic>
      <p:sp>
        <p:nvSpPr>
          <p:cNvPr id="787" name="Primary Heading-4">
            <a:extLst>
              <a:ext uri="{FF2B5EF4-FFF2-40B4-BE49-F238E27FC236}">
                <a16:creationId xmlns:a16="http://schemas.microsoft.com/office/drawing/2014/main" id="{111B4A49-B930-4A89-A1CD-6CA2B3D95AED}"/>
              </a:ext>
            </a:extLst>
          </p:cNvPr>
          <p:cNvSpPr txBox="1"/>
          <p:nvPr/>
        </p:nvSpPr>
        <p:spPr>
          <a:xfrm>
            <a:off x="9963150" y="7704582"/>
            <a:ext cx="75961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Data Visualization Tools</a:t>
            </a:r>
          </a:p>
        </p:txBody>
      </p:sp>
      <p:sp>
        <p:nvSpPr>
          <p:cNvPr id="788" name="Description of a primary heading-4">
            <a:extLst>
              <a:ext uri="{FF2B5EF4-FFF2-40B4-BE49-F238E27FC236}">
                <a16:creationId xmlns:a16="http://schemas.microsoft.com/office/drawing/2014/main" id="{111B4A49-B930-4A89-A1CD-6CA2B3D95AED}"/>
              </a:ext>
            </a:extLst>
          </p:cNvPr>
          <p:cNvSpPr txBox="1"/>
          <p:nvPr/>
        </p:nvSpPr>
        <p:spPr>
          <a:xfrm>
            <a:off x="9963150" y="8178546"/>
            <a:ext cx="7596188" cy="10382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Utilizes visualization libraries such as Chart.js or D3.js to effectively display legal insights, making complex data comprehensible and visually appealing for better decision-making.</a:t>
            </a:r>
          </a:p>
        </p:txBody>
      </p:sp>
      <p:sp>
        <p:nvSpPr>
          <p:cNvPr id="789" name="Click here to edit title-421">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Software Interfaces</a:t>
            </a:r>
          </a:p>
        </p:txBody>
      </p:sp>
      <p:sp>
        <p:nvSpPr>
          <p:cNvPr id="790" name="Click here to edit label-446">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SOFTWARE INTERFACES</a:t>
            </a:r>
          </a:p>
        </p:txBody>
      </p:sp>
      <p:sp>
        <p:nvSpPr>
          <p:cNvPr id="791" name="Click here to edit subtitle-489">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Overview of Web, Mobile, and External Software Integrations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773"/>
                                        </p:tgtEl>
                                        <p:attrNameLst>
                                          <p:attrName>style.visibility</p:attrName>
                                        </p:attrNameLst>
                                      </p:cBhvr>
                                      <p:to>
                                        <p:strVal val="visible"/>
                                      </p:to>
                                    </p:set>
                                    <p:animEffect transition="in" filter="fade">
                                      <p:cBhvr>
                                        <p:cTn id="7" dur="1500"/>
                                        <p:tgtEl>
                                          <p:spTgt spid="773"/>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774"/>
                                        </p:tgtEl>
                                        <p:attrNameLst>
                                          <p:attrName>style.visibility</p:attrName>
                                        </p:attrNameLst>
                                      </p:cBhvr>
                                      <p:to>
                                        <p:strVal val="visible"/>
                                      </p:to>
                                    </p:set>
                                    <p:animEffect transition="in" filter="fade">
                                      <p:cBhvr>
                                        <p:cTn id="10" dur="1500"/>
                                        <p:tgtEl>
                                          <p:spTgt spid="774"/>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775"/>
                                        </p:tgtEl>
                                        <p:attrNameLst>
                                          <p:attrName>style.visibility</p:attrName>
                                        </p:attrNameLst>
                                      </p:cBhvr>
                                      <p:to>
                                        <p:strVal val="visible"/>
                                      </p:to>
                                    </p:set>
                                    <p:animEffect transition="in" filter="fade">
                                      <p:cBhvr>
                                        <p:cTn id="13" dur="1500"/>
                                        <p:tgtEl>
                                          <p:spTgt spid="775"/>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776"/>
                                        </p:tgtEl>
                                        <p:attrNameLst>
                                          <p:attrName>style.visibility</p:attrName>
                                        </p:attrNameLst>
                                      </p:cBhvr>
                                      <p:to>
                                        <p:strVal val="visible"/>
                                      </p:to>
                                    </p:set>
                                    <p:animEffect transition="in" filter="fade">
                                      <p:cBhvr>
                                        <p:cTn id="16" dur="1500"/>
                                        <p:tgtEl>
                                          <p:spTgt spid="776"/>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777"/>
                                        </p:tgtEl>
                                        <p:attrNameLst>
                                          <p:attrName>style.visibility</p:attrName>
                                        </p:attrNameLst>
                                      </p:cBhvr>
                                      <p:to>
                                        <p:strVal val="visible"/>
                                      </p:to>
                                    </p:set>
                                    <p:animEffect transition="in" filter="fade">
                                      <p:cBhvr>
                                        <p:cTn id="19" dur="1500"/>
                                        <p:tgtEl>
                                          <p:spTgt spid="777"/>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778"/>
                                        </p:tgtEl>
                                        <p:attrNameLst>
                                          <p:attrName>style.visibility</p:attrName>
                                        </p:attrNameLst>
                                      </p:cBhvr>
                                      <p:to>
                                        <p:strVal val="visible"/>
                                      </p:to>
                                    </p:set>
                                    <p:animEffect transition="in" filter="fade">
                                      <p:cBhvr>
                                        <p:cTn id="22" dur="1500"/>
                                        <p:tgtEl>
                                          <p:spTgt spid="778"/>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779"/>
                                        </p:tgtEl>
                                        <p:attrNameLst>
                                          <p:attrName>style.visibility</p:attrName>
                                        </p:attrNameLst>
                                      </p:cBhvr>
                                      <p:to>
                                        <p:strVal val="visible"/>
                                      </p:to>
                                    </p:set>
                                    <p:animEffect transition="in" filter="fade">
                                      <p:cBhvr>
                                        <p:cTn id="25" dur="1500"/>
                                        <p:tgtEl>
                                          <p:spTgt spid="779"/>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780"/>
                                        </p:tgtEl>
                                        <p:attrNameLst>
                                          <p:attrName>style.visibility</p:attrName>
                                        </p:attrNameLst>
                                      </p:cBhvr>
                                      <p:to>
                                        <p:strVal val="visible"/>
                                      </p:to>
                                    </p:set>
                                    <p:animEffect transition="in" filter="fade">
                                      <p:cBhvr>
                                        <p:cTn id="28" dur="1500"/>
                                        <p:tgtEl>
                                          <p:spTgt spid="780"/>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animEffect transition="in" filter="fade">
                                      <p:cBhvr>
                                        <p:cTn id="31" dur="1500"/>
                                        <p:tgtEl>
                                          <p:spTgt spid="781"/>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782"/>
                                        </p:tgtEl>
                                        <p:attrNameLst>
                                          <p:attrName>style.visibility</p:attrName>
                                        </p:attrNameLst>
                                      </p:cBhvr>
                                      <p:to>
                                        <p:strVal val="visible"/>
                                      </p:to>
                                    </p:set>
                                    <p:animEffect transition="in" filter="fade">
                                      <p:cBhvr>
                                        <p:cTn id="34" dur="1500"/>
                                        <p:tgtEl>
                                          <p:spTgt spid="782"/>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783"/>
                                        </p:tgtEl>
                                        <p:attrNameLst>
                                          <p:attrName>style.visibility</p:attrName>
                                        </p:attrNameLst>
                                      </p:cBhvr>
                                      <p:to>
                                        <p:strVal val="visible"/>
                                      </p:to>
                                    </p:set>
                                    <p:animEffect transition="in" filter="fade">
                                      <p:cBhvr>
                                        <p:cTn id="37" dur="1500"/>
                                        <p:tgtEl>
                                          <p:spTgt spid="783"/>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784"/>
                                        </p:tgtEl>
                                        <p:attrNameLst>
                                          <p:attrName>style.visibility</p:attrName>
                                        </p:attrNameLst>
                                      </p:cBhvr>
                                      <p:to>
                                        <p:strVal val="visible"/>
                                      </p:to>
                                    </p:set>
                                    <p:animEffect transition="in" filter="fade">
                                      <p:cBhvr>
                                        <p:cTn id="40" dur="1500"/>
                                        <p:tgtEl>
                                          <p:spTgt spid="784"/>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785"/>
                                        </p:tgtEl>
                                        <p:attrNameLst>
                                          <p:attrName>style.visibility</p:attrName>
                                        </p:attrNameLst>
                                      </p:cBhvr>
                                      <p:to>
                                        <p:strVal val="visible"/>
                                      </p:to>
                                    </p:set>
                                    <p:animEffect transition="in" filter="fade">
                                      <p:cBhvr>
                                        <p:cTn id="43" dur="1500"/>
                                        <p:tgtEl>
                                          <p:spTgt spid="785"/>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786"/>
                                        </p:tgtEl>
                                        <p:attrNameLst>
                                          <p:attrName>style.visibility</p:attrName>
                                        </p:attrNameLst>
                                      </p:cBhvr>
                                      <p:to>
                                        <p:strVal val="visible"/>
                                      </p:to>
                                    </p:set>
                                    <p:animEffect transition="in" filter="fade">
                                      <p:cBhvr>
                                        <p:cTn id="46" dur="1500"/>
                                        <p:tgtEl>
                                          <p:spTgt spid="786"/>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787"/>
                                        </p:tgtEl>
                                        <p:attrNameLst>
                                          <p:attrName>style.visibility</p:attrName>
                                        </p:attrNameLst>
                                      </p:cBhvr>
                                      <p:to>
                                        <p:strVal val="visible"/>
                                      </p:to>
                                    </p:set>
                                    <p:animEffect transition="in" filter="fade">
                                      <p:cBhvr>
                                        <p:cTn id="49" dur="1500"/>
                                        <p:tgtEl>
                                          <p:spTgt spid="787"/>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788"/>
                                        </p:tgtEl>
                                        <p:attrNameLst>
                                          <p:attrName>style.visibility</p:attrName>
                                        </p:attrNameLst>
                                      </p:cBhvr>
                                      <p:to>
                                        <p:strVal val="visible"/>
                                      </p:to>
                                    </p:set>
                                    <p:animEffect transition="in" filter="fade">
                                      <p:cBhvr>
                                        <p:cTn id="52" dur="1500"/>
                                        <p:tgtEl>
                                          <p:spTgt spid="788"/>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789"/>
                                        </p:tgtEl>
                                        <p:attrNameLst>
                                          <p:attrName>style.visibility</p:attrName>
                                        </p:attrNameLst>
                                      </p:cBhvr>
                                      <p:to>
                                        <p:strVal val="visible"/>
                                      </p:to>
                                    </p:set>
                                    <p:animEffect transition="in" filter="fade">
                                      <p:cBhvr>
                                        <p:cTn id="55" dur="1500"/>
                                        <p:tgtEl>
                                          <p:spTgt spid="789"/>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790"/>
                                        </p:tgtEl>
                                        <p:attrNameLst>
                                          <p:attrName>style.visibility</p:attrName>
                                        </p:attrNameLst>
                                      </p:cBhvr>
                                      <p:to>
                                        <p:strVal val="visible"/>
                                      </p:to>
                                    </p:set>
                                    <p:animEffect transition="in" filter="fade">
                                      <p:cBhvr>
                                        <p:cTn id="58" dur="1500"/>
                                        <p:tgtEl>
                                          <p:spTgt spid="790"/>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791"/>
                                        </p:tgtEl>
                                        <p:attrNameLst>
                                          <p:attrName>style.visibility</p:attrName>
                                        </p:attrNameLst>
                                      </p:cBhvr>
                                      <p:to>
                                        <p:strVal val="visible"/>
                                      </p:to>
                                    </p:set>
                                    <p:animEffect transition="in" filter="fade">
                                      <p:cBhvr>
                                        <p:cTn id="61" dur="1500"/>
                                        <p:tgtEl>
                                          <p:spTgt spid="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 grpId="0"/>
      <p:bldP spid="774" grpId="0"/>
      <p:bldP spid="775" grpId="0"/>
      <p:bldP spid="776" grpId="0"/>
      <p:bldP spid="777" grpId="0"/>
      <p:bldP spid="778" grpId="0"/>
      <p:bldP spid="779" grpId="0"/>
      <p:bldP spid="780" grpId="0"/>
      <p:bldP spid="781" grpId="0"/>
      <p:bldP spid="782" grpId="0"/>
      <p:bldP spid="783" grpId="0"/>
      <p:bldP spid="784" grpId="0"/>
      <p:bldP spid="785" grpId="0"/>
      <p:bldP spid="786" grpId="0"/>
      <p:bldP spid="787" grpId="0"/>
      <p:bldP spid="788" grpId="0"/>
      <p:bldP spid="789" grpId="0"/>
      <p:bldP spid="790" grpId="0"/>
      <p:bldP spid="7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79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79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2857500"/>
            <a:ext cx="533400" cy="533400"/>
          </a:xfrm>
          <a:prstGeom prst="rect">
            <a:avLst/>
          </a:prstGeom>
        </p:spPr>
      </p:pic>
      <p:sp>
        <p:nvSpPr>
          <p:cNvPr id="797" name="-0">
            <a:extLst>
              <a:ext uri="{FF2B5EF4-FFF2-40B4-BE49-F238E27FC236}">
                <a16:creationId xmlns:a16="http://schemas.microsoft.com/office/drawing/2014/main" id="{111B4A49-B930-4A89-A1CD-6CA2B3D95AED}"/>
              </a:ext>
            </a:extLst>
          </p:cNvPr>
          <p:cNvSpPr txBox="1"/>
          <p:nvPr/>
        </p:nvSpPr>
        <p:spPr>
          <a:xfrm>
            <a:off x="975265" y="2914174"/>
            <a:ext cx="13811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1</a:t>
            </a:r>
          </a:p>
        </p:txBody>
      </p:sp>
      <p:sp>
        <p:nvSpPr>
          <p:cNvPr id="798" name="Primary Heading-0">
            <a:extLst>
              <a:ext uri="{FF2B5EF4-FFF2-40B4-BE49-F238E27FC236}">
                <a16:creationId xmlns:a16="http://schemas.microsoft.com/office/drawing/2014/main" id="{111B4A49-B930-4A89-A1CD-6CA2B3D95AED}"/>
              </a:ext>
            </a:extLst>
          </p:cNvPr>
          <p:cNvSpPr txBox="1"/>
          <p:nvPr/>
        </p:nvSpPr>
        <p:spPr>
          <a:xfrm>
            <a:off x="762000" y="3619500"/>
            <a:ext cx="5262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Web Interface</a:t>
            </a:r>
          </a:p>
        </p:txBody>
      </p:sp>
      <p:sp>
        <p:nvSpPr>
          <p:cNvPr id="799" name="Description of a primary heading-0">
            <a:extLst>
              <a:ext uri="{FF2B5EF4-FFF2-40B4-BE49-F238E27FC236}">
                <a16:creationId xmlns:a16="http://schemas.microsoft.com/office/drawing/2014/main" id="{111B4A49-B930-4A89-A1CD-6CA2B3D95AED}"/>
              </a:ext>
            </a:extLst>
          </p:cNvPr>
          <p:cNvSpPr txBox="1"/>
          <p:nvPr/>
        </p:nvSpPr>
        <p:spPr>
          <a:xfrm>
            <a:off x="762000" y="4093369"/>
            <a:ext cx="5262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Users engage through a web browser utilizing HTML, CSS, JavaScript, and AJAX, creating an interactive and responsive environment for seamless navigation and content delivery.</a:t>
            </a:r>
          </a:p>
        </p:txBody>
      </p:sp>
      <p:pic>
        <p:nvPicPr>
          <p:cNvPr id="80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527768" y="2857500"/>
            <a:ext cx="533400" cy="533400"/>
          </a:xfrm>
          <a:prstGeom prst="rect">
            <a:avLst/>
          </a:prstGeom>
        </p:spPr>
      </p:pic>
      <p:sp>
        <p:nvSpPr>
          <p:cNvPr id="801" name="-1">
            <a:extLst>
              <a:ext uri="{FF2B5EF4-FFF2-40B4-BE49-F238E27FC236}">
                <a16:creationId xmlns:a16="http://schemas.microsoft.com/office/drawing/2014/main" id="{111B4A49-B930-4A89-A1CD-6CA2B3D95AED}"/>
              </a:ext>
            </a:extLst>
          </p:cNvPr>
          <p:cNvSpPr txBox="1"/>
          <p:nvPr/>
        </p:nvSpPr>
        <p:spPr>
          <a:xfrm>
            <a:off x="6712839" y="29141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2</a:t>
            </a:r>
          </a:p>
        </p:txBody>
      </p:sp>
      <p:sp>
        <p:nvSpPr>
          <p:cNvPr id="802" name="Primary Heading-1">
            <a:extLst>
              <a:ext uri="{FF2B5EF4-FFF2-40B4-BE49-F238E27FC236}">
                <a16:creationId xmlns:a16="http://schemas.microsoft.com/office/drawing/2014/main" id="{111B4A49-B930-4A89-A1CD-6CA2B3D95AED}"/>
              </a:ext>
            </a:extLst>
          </p:cNvPr>
          <p:cNvSpPr txBox="1"/>
          <p:nvPr/>
        </p:nvSpPr>
        <p:spPr>
          <a:xfrm>
            <a:off x="6527768" y="3619500"/>
            <a:ext cx="5262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Mobile Interface</a:t>
            </a:r>
          </a:p>
        </p:txBody>
      </p:sp>
      <p:sp>
        <p:nvSpPr>
          <p:cNvPr id="803" name="Description of a primary heading-1">
            <a:extLst>
              <a:ext uri="{FF2B5EF4-FFF2-40B4-BE49-F238E27FC236}">
                <a16:creationId xmlns:a16="http://schemas.microsoft.com/office/drawing/2014/main" id="{111B4A49-B930-4A89-A1CD-6CA2B3D95AED}"/>
              </a:ext>
            </a:extLst>
          </p:cNvPr>
          <p:cNvSpPr txBox="1"/>
          <p:nvPr/>
        </p:nvSpPr>
        <p:spPr>
          <a:xfrm>
            <a:off x="6527768" y="4093369"/>
            <a:ext cx="5262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mobile application developed for Android uses Kotlin and Retrofit for API calls, providing users with a native experience optimized for mobile devices.</a:t>
            </a:r>
          </a:p>
        </p:txBody>
      </p:sp>
      <p:pic>
        <p:nvPicPr>
          <p:cNvPr id="80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293441" y="2857500"/>
            <a:ext cx="533400" cy="533400"/>
          </a:xfrm>
          <a:prstGeom prst="rect">
            <a:avLst/>
          </a:prstGeom>
        </p:spPr>
      </p:pic>
      <p:sp>
        <p:nvSpPr>
          <p:cNvPr id="805" name="-2">
            <a:extLst>
              <a:ext uri="{FF2B5EF4-FFF2-40B4-BE49-F238E27FC236}">
                <a16:creationId xmlns:a16="http://schemas.microsoft.com/office/drawing/2014/main" id="{111B4A49-B930-4A89-A1CD-6CA2B3D95AED}"/>
              </a:ext>
            </a:extLst>
          </p:cNvPr>
          <p:cNvSpPr txBox="1"/>
          <p:nvPr/>
        </p:nvSpPr>
        <p:spPr>
          <a:xfrm>
            <a:off x="12478607" y="29141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3</a:t>
            </a:r>
          </a:p>
        </p:txBody>
      </p:sp>
      <p:sp>
        <p:nvSpPr>
          <p:cNvPr id="806" name="Primary Heading-2">
            <a:extLst>
              <a:ext uri="{FF2B5EF4-FFF2-40B4-BE49-F238E27FC236}">
                <a16:creationId xmlns:a16="http://schemas.microsoft.com/office/drawing/2014/main" id="{111B4A49-B930-4A89-A1CD-6CA2B3D95AED}"/>
              </a:ext>
            </a:extLst>
          </p:cNvPr>
          <p:cNvSpPr txBox="1"/>
          <p:nvPr/>
        </p:nvSpPr>
        <p:spPr>
          <a:xfrm>
            <a:off x="12293441" y="3619500"/>
            <a:ext cx="5262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Voice Search</a:t>
            </a:r>
          </a:p>
        </p:txBody>
      </p:sp>
      <p:sp>
        <p:nvSpPr>
          <p:cNvPr id="807" name="Description of a primary heading-2">
            <a:extLst>
              <a:ext uri="{FF2B5EF4-FFF2-40B4-BE49-F238E27FC236}">
                <a16:creationId xmlns:a16="http://schemas.microsoft.com/office/drawing/2014/main" id="{111B4A49-B930-4A89-A1CD-6CA2B3D95AED}"/>
              </a:ext>
            </a:extLst>
          </p:cNvPr>
          <p:cNvSpPr txBox="1"/>
          <p:nvPr/>
        </p:nvSpPr>
        <p:spPr>
          <a:xfrm>
            <a:off x="12293441" y="4093369"/>
            <a:ext cx="5262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Integration of voice search capabilities with Google Assistant or Amazon Alexa enables users to perform queries hands-free, enhancing accessibility and user experience.</a:t>
            </a:r>
          </a:p>
        </p:txBody>
      </p:sp>
      <p:pic>
        <p:nvPicPr>
          <p:cNvPr id="80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343650"/>
            <a:ext cx="533400" cy="533400"/>
          </a:xfrm>
          <a:prstGeom prst="rect">
            <a:avLst/>
          </a:prstGeom>
        </p:spPr>
      </p:pic>
      <p:sp>
        <p:nvSpPr>
          <p:cNvPr id="809" name="-3">
            <a:extLst>
              <a:ext uri="{FF2B5EF4-FFF2-40B4-BE49-F238E27FC236}">
                <a16:creationId xmlns:a16="http://schemas.microsoft.com/office/drawing/2014/main" id="{111B4A49-B930-4A89-A1CD-6CA2B3D95AED}"/>
              </a:ext>
            </a:extLst>
          </p:cNvPr>
          <p:cNvSpPr txBox="1"/>
          <p:nvPr/>
        </p:nvSpPr>
        <p:spPr>
          <a:xfrm>
            <a:off x="933545" y="6400324"/>
            <a:ext cx="223838"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4</a:t>
            </a:r>
          </a:p>
        </p:txBody>
      </p:sp>
      <p:sp>
        <p:nvSpPr>
          <p:cNvPr id="810" name="Primary Heading-3">
            <a:extLst>
              <a:ext uri="{FF2B5EF4-FFF2-40B4-BE49-F238E27FC236}">
                <a16:creationId xmlns:a16="http://schemas.microsoft.com/office/drawing/2014/main" id="{111B4A49-B930-4A89-A1CD-6CA2B3D95AED}"/>
              </a:ext>
            </a:extLst>
          </p:cNvPr>
          <p:cNvSpPr txBox="1"/>
          <p:nvPr/>
        </p:nvSpPr>
        <p:spPr>
          <a:xfrm>
            <a:off x="762000" y="7105650"/>
            <a:ext cx="5262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Authentication</a:t>
            </a:r>
          </a:p>
        </p:txBody>
      </p:sp>
      <p:sp>
        <p:nvSpPr>
          <p:cNvPr id="811" name="Description of a primary heading-3">
            <a:extLst>
              <a:ext uri="{FF2B5EF4-FFF2-40B4-BE49-F238E27FC236}">
                <a16:creationId xmlns:a16="http://schemas.microsoft.com/office/drawing/2014/main" id="{111B4A49-B930-4A89-A1CD-6CA2B3D95AED}"/>
              </a:ext>
            </a:extLst>
          </p:cNvPr>
          <p:cNvSpPr txBox="1"/>
          <p:nvPr/>
        </p:nvSpPr>
        <p:spPr>
          <a:xfrm>
            <a:off x="762000" y="7579519"/>
            <a:ext cx="5262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Utilizing OAuth for secure logins and JWT for session management ensures a robust and secure authentication mechanism, protecting user data and privacy.</a:t>
            </a:r>
          </a:p>
        </p:txBody>
      </p:sp>
      <p:pic>
        <p:nvPicPr>
          <p:cNvPr id="81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527768" y="6343650"/>
            <a:ext cx="533400" cy="533400"/>
          </a:xfrm>
          <a:prstGeom prst="rect">
            <a:avLst/>
          </a:prstGeom>
        </p:spPr>
      </p:pic>
      <p:sp>
        <p:nvSpPr>
          <p:cNvPr id="813" name="-4">
            <a:extLst>
              <a:ext uri="{FF2B5EF4-FFF2-40B4-BE49-F238E27FC236}">
                <a16:creationId xmlns:a16="http://schemas.microsoft.com/office/drawing/2014/main" id="{111B4A49-B930-4A89-A1CD-6CA2B3D95AED}"/>
              </a:ext>
            </a:extLst>
          </p:cNvPr>
          <p:cNvSpPr txBox="1"/>
          <p:nvPr/>
        </p:nvSpPr>
        <p:spPr>
          <a:xfrm>
            <a:off x="6712648" y="640032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5</a:t>
            </a:r>
          </a:p>
        </p:txBody>
      </p:sp>
      <p:sp>
        <p:nvSpPr>
          <p:cNvPr id="814" name="Primary Heading-4">
            <a:extLst>
              <a:ext uri="{FF2B5EF4-FFF2-40B4-BE49-F238E27FC236}">
                <a16:creationId xmlns:a16="http://schemas.microsoft.com/office/drawing/2014/main" id="{111B4A49-B930-4A89-A1CD-6CA2B3D95AED}"/>
              </a:ext>
            </a:extLst>
          </p:cNvPr>
          <p:cNvSpPr txBox="1"/>
          <p:nvPr/>
        </p:nvSpPr>
        <p:spPr>
          <a:xfrm>
            <a:off x="6527768" y="7105650"/>
            <a:ext cx="5262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Data Sync</a:t>
            </a:r>
          </a:p>
        </p:txBody>
      </p:sp>
      <p:sp>
        <p:nvSpPr>
          <p:cNvPr id="815" name="Description of a primary heading-4">
            <a:extLst>
              <a:ext uri="{FF2B5EF4-FFF2-40B4-BE49-F238E27FC236}">
                <a16:creationId xmlns:a16="http://schemas.microsoft.com/office/drawing/2014/main" id="{111B4A49-B930-4A89-A1CD-6CA2B3D95AED}"/>
              </a:ext>
            </a:extLst>
          </p:cNvPr>
          <p:cNvSpPr txBox="1"/>
          <p:nvPr/>
        </p:nvSpPr>
        <p:spPr>
          <a:xfrm>
            <a:off x="6527768" y="7579519"/>
            <a:ext cx="5262562" cy="17240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Real-time data synchronization is achieved through cloud storage solutions like AWS or Google Cloud, and Firebase, allowing users to access up-to-date information from any device.</a:t>
            </a:r>
          </a:p>
        </p:txBody>
      </p:sp>
      <p:pic>
        <p:nvPicPr>
          <p:cNvPr id="81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293441" y="6343650"/>
            <a:ext cx="533400" cy="533400"/>
          </a:xfrm>
          <a:prstGeom prst="rect">
            <a:avLst/>
          </a:prstGeom>
        </p:spPr>
      </p:pic>
      <p:sp>
        <p:nvSpPr>
          <p:cNvPr id="817" name="-5">
            <a:extLst>
              <a:ext uri="{FF2B5EF4-FFF2-40B4-BE49-F238E27FC236}">
                <a16:creationId xmlns:a16="http://schemas.microsoft.com/office/drawing/2014/main" id="{111B4A49-B930-4A89-A1CD-6CA2B3D95AED}"/>
              </a:ext>
            </a:extLst>
          </p:cNvPr>
          <p:cNvSpPr txBox="1"/>
          <p:nvPr/>
        </p:nvSpPr>
        <p:spPr>
          <a:xfrm>
            <a:off x="12472321" y="6400324"/>
            <a:ext cx="204788"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6</a:t>
            </a:r>
          </a:p>
        </p:txBody>
      </p:sp>
      <p:sp>
        <p:nvSpPr>
          <p:cNvPr id="818" name="Primary Heading-5">
            <a:extLst>
              <a:ext uri="{FF2B5EF4-FFF2-40B4-BE49-F238E27FC236}">
                <a16:creationId xmlns:a16="http://schemas.microsoft.com/office/drawing/2014/main" id="{111B4A49-B930-4A89-A1CD-6CA2B3D95AED}"/>
              </a:ext>
            </a:extLst>
          </p:cNvPr>
          <p:cNvSpPr txBox="1"/>
          <p:nvPr/>
        </p:nvSpPr>
        <p:spPr>
          <a:xfrm>
            <a:off x="12293441" y="7105650"/>
            <a:ext cx="5262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Search Results</a:t>
            </a:r>
          </a:p>
        </p:txBody>
      </p:sp>
      <p:sp>
        <p:nvSpPr>
          <p:cNvPr id="819" name="Description of a primary heading-5">
            <a:extLst>
              <a:ext uri="{FF2B5EF4-FFF2-40B4-BE49-F238E27FC236}">
                <a16:creationId xmlns:a16="http://schemas.microsoft.com/office/drawing/2014/main" id="{111B4A49-B930-4A89-A1CD-6CA2B3D95AED}"/>
              </a:ext>
            </a:extLst>
          </p:cNvPr>
          <p:cNvSpPr txBox="1"/>
          <p:nvPr/>
        </p:nvSpPr>
        <p:spPr>
          <a:xfrm>
            <a:off x="12293441" y="7579519"/>
            <a:ext cx="5262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AJAX technology facilitates instant search results and updates without the need for page reloads, providing a smoother and faster user experience.</a:t>
            </a:r>
          </a:p>
        </p:txBody>
      </p:sp>
      <p:sp>
        <p:nvSpPr>
          <p:cNvPr id="820" name="Click here to edit title-474">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Communication Interfaces</a:t>
            </a:r>
          </a:p>
        </p:txBody>
      </p:sp>
      <p:sp>
        <p:nvSpPr>
          <p:cNvPr id="821" name="Click here to edit label-437">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COMMUNICATION INTERFACES</a:t>
            </a:r>
          </a:p>
        </p:txBody>
      </p:sp>
      <p:sp>
        <p:nvSpPr>
          <p:cNvPr id="822" name="Click here to edit subtitle-421">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Exploring Various User Interaction Channels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795"/>
                                        </p:tgtEl>
                                        <p:attrNameLst>
                                          <p:attrName>style.visibility</p:attrName>
                                        </p:attrNameLst>
                                      </p:cBhvr>
                                      <p:to>
                                        <p:strVal val="visible"/>
                                      </p:to>
                                    </p:set>
                                    <p:animEffect transition="in" filter="fade">
                                      <p:cBhvr>
                                        <p:cTn id="7" dur="1500"/>
                                        <p:tgtEl>
                                          <p:spTgt spid="795"/>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796"/>
                                        </p:tgtEl>
                                        <p:attrNameLst>
                                          <p:attrName>style.visibility</p:attrName>
                                        </p:attrNameLst>
                                      </p:cBhvr>
                                      <p:to>
                                        <p:strVal val="visible"/>
                                      </p:to>
                                    </p:set>
                                    <p:animEffect transition="in" filter="fade">
                                      <p:cBhvr>
                                        <p:cTn id="10" dur="1500"/>
                                        <p:tgtEl>
                                          <p:spTgt spid="796"/>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797"/>
                                        </p:tgtEl>
                                        <p:attrNameLst>
                                          <p:attrName>style.visibility</p:attrName>
                                        </p:attrNameLst>
                                      </p:cBhvr>
                                      <p:to>
                                        <p:strVal val="visible"/>
                                      </p:to>
                                    </p:set>
                                    <p:animEffect transition="in" filter="fade">
                                      <p:cBhvr>
                                        <p:cTn id="13" dur="1500"/>
                                        <p:tgtEl>
                                          <p:spTgt spid="797"/>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798"/>
                                        </p:tgtEl>
                                        <p:attrNameLst>
                                          <p:attrName>style.visibility</p:attrName>
                                        </p:attrNameLst>
                                      </p:cBhvr>
                                      <p:to>
                                        <p:strVal val="visible"/>
                                      </p:to>
                                    </p:set>
                                    <p:animEffect transition="in" filter="fade">
                                      <p:cBhvr>
                                        <p:cTn id="16" dur="1500"/>
                                        <p:tgtEl>
                                          <p:spTgt spid="798"/>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799"/>
                                        </p:tgtEl>
                                        <p:attrNameLst>
                                          <p:attrName>style.visibility</p:attrName>
                                        </p:attrNameLst>
                                      </p:cBhvr>
                                      <p:to>
                                        <p:strVal val="visible"/>
                                      </p:to>
                                    </p:set>
                                    <p:animEffect transition="in" filter="fade">
                                      <p:cBhvr>
                                        <p:cTn id="19" dur="1500"/>
                                        <p:tgtEl>
                                          <p:spTgt spid="799"/>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800"/>
                                        </p:tgtEl>
                                        <p:attrNameLst>
                                          <p:attrName>style.visibility</p:attrName>
                                        </p:attrNameLst>
                                      </p:cBhvr>
                                      <p:to>
                                        <p:strVal val="visible"/>
                                      </p:to>
                                    </p:set>
                                    <p:animEffect transition="in" filter="fade">
                                      <p:cBhvr>
                                        <p:cTn id="22" dur="1500"/>
                                        <p:tgtEl>
                                          <p:spTgt spid="800"/>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801"/>
                                        </p:tgtEl>
                                        <p:attrNameLst>
                                          <p:attrName>style.visibility</p:attrName>
                                        </p:attrNameLst>
                                      </p:cBhvr>
                                      <p:to>
                                        <p:strVal val="visible"/>
                                      </p:to>
                                    </p:set>
                                    <p:animEffect transition="in" filter="fade">
                                      <p:cBhvr>
                                        <p:cTn id="25" dur="1500"/>
                                        <p:tgtEl>
                                          <p:spTgt spid="801"/>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802"/>
                                        </p:tgtEl>
                                        <p:attrNameLst>
                                          <p:attrName>style.visibility</p:attrName>
                                        </p:attrNameLst>
                                      </p:cBhvr>
                                      <p:to>
                                        <p:strVal val="visible"/>
                                      </p:to>
                                    </p:set>
                                    <p:animEffect transition="in" filter="fade">
                                      <p:cBhvr>
                                        <p:cTn id="28" dur="1500"/>
                                        <p:tgtEl>
                                          <p:spTgt spid="802"/>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803"/>
                                        </p:tgtEl>
                                        <p:attrNameLst>
                                          <p:attrName>style.visibility</p:attrName>
                                        </p:attrNameLst>
                                      </p:cBhvr>
                                      <p:to>
                                        <p:strVal val="visible"/>
                                      </p:to>
                                    </p:set>
                                    <p:animEffect transition="in" filter="fade">
                                      <p:cBhvr>
                                        <p:cTn id="31" dur="1500"/>
                                        <p:tgtEl>
                                          <p:spTgt spid="803"/>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804"/>
                                        </p:tgtEl>
                                        <p:attrNameLst>
                                          <p:attrName>style.visibility</p:attrName>
                                        </p:attrNameLst>
                                      </p:cBhvr>
                                      <p:to>
                                        <p:strVal val="visible"/>
                                      </p:to>
                                    </p:set>
                                    <p:animEffect transition="in" filter="fade">
                                      <p:cBhvr>
                                        <p:cTn id="34" dur="1500"/>
                                        <p:tgtEl>
                                          <p:spTgt spid="804"/>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805"/>
                                        </p:tgtEl>
                                        <p:attrNameLst>
                                          <p:attrName>style.visibility</p:attrName>
                                        </p:attrNameLst>
                                      </p:cBhvr>
                                      <p:to>
                                        <p:strVal val="visible"/>
                                      </p:to>
                                    </p:set>
                                    <p:animEffect transition="in" filter="fade">
                                      <p:cBhvr>
                                        <p:cTn id="37" dur="1500"/>
                                        <p:tgtEl>
                                          <p:spTgt spid="805"/>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806"/>
                                        </p:tgtEl>
                                        <p:attrNameLst>
                                          <p:attrName>style.visibility</p:attrName>
                                        </p:attrNameLst>
                                      </p:cBhvr>
                                      <p:to>
                                        <p:strVal val="visible"/>
                                      </p:to>
                                    </p:set>
                                    <p:animEffect transition="in" filter="fade">
                                      <p:cBhvr>
                                        <p:cTn id="40" dur="1500"/>
                                        <p:tgtEl>
                                          <p:spTgt spid="806"/>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807"/>
                                        </p:tgtEl>
                                        <p:attrNameLst>
                                          <p:attrName>style.visibility</p:attrName>
                                        </p:attrNameLst>
                                      </p:cBhvr>
                                      <p:to>
                                        <p:strVal val="visible"/>
                                      </p:to>
                                    </p:set>
                                    <p:animEffect transition="in" filter="fade">
                                      <p:cBhvr>
                                        <p:cTn id="43" dur="1500"/>
                                        <p:tgtEl>
                                          <p:spTgt spid="807"/>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808"/>
                                        </p:tgtEl>
                                        <p:attrNameLst>
                                          <p:attrName>style.visibility</p:attrName>
                                        </p:attrNameLst>
                                      </p:cBhvr>
                                      <p:to>
                                        <p:strVal val="visible"/>
                                      </p:to>
                                    </p:set>
                                    <p:animEffect transition="in" filter="fade">
                                      <p:cBhvr>
                                        <p:cTn id="46" dur="1500"/>
                                        <p:tgtEl>
                                          <p:spTgt spid="808"/>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809"/>
                                        </p:tgtEl>
                                        <p:attrNameLst>
                                          <p:attrName>style.visibility</p:attrName>
                                        </p:attrNameLst>
                                      </p:cBhvr>
                                      <p:to>
                                        <p:strVal val="visible"/>
                                      </p:to>
                                    </p:set>
                                    <p:animEffect transition="in" filter="fade">
                                      <p:cBhvr>
                                        <p:cTn id="49" dur="1500"/>
                                        <p:tgtEl>
                                          <p:spTgt spid="809"/>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810"/>
                                        </p:tgtEl>
                                        <p:attrNameLst>
                                          <p:attrName>style.visibility</p:attrName>
                                        </p:attrNameLst>
                                      </p:cBhvr>
                                      <p:to>
                                        <p:strVal val="visible"/>
                                      </p:to>
                                    </p:set>
                                    <p:animEffect transition="in" filter="fade">
                                      <p:cBhvr>
                                        <p:cTn id="52" dur="1500"/>
                                        <p:tgtEl>
                                          <p:spTgt spid="810"/>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811"/>
                                        </p:tgtEl>
                                        <p:attrNameLst>
                                          <p:attrName>style.visibility</p:attrName>
                                        </p:attrNameLst>
                                      </p:cBhvr>
                                      <p:to>
                                        <p:strVal val="visible"/>
                                      </p:to>
                                    </p:set>
                                    <p:animEffect transition="in" filter="fade">
                                      <p:cBhvr>
                                        <p:cTn id="55" dur="1500"/>
                                        <p:tgtEl>
                                          <p:spTgt spid="811"/>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812"/>
                                        </p:tgtEl>
                                        <p:attrNameLst>
                                          <p:attrName>style.visibility</p:attrName>
                                        </p:attrNameLst>
                                      </p:cBhvr>
                                      <p:to>
                                        <p:strVal val="visible"/>
                                      </p:to>
                                    </p:set>
                                    <p:animEffect transition="in" filter="fade">
                                      <p:cBhvr>
                                        <p:cTn id="58" dur="1500"/>
                                        <p:tgtEl>
                                          <p:spTgt spid="812"/>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813"/>
                                        </p:tgtEl>
                                        <p:attrNameLst>
                                          <p:attrName>style.visibility</p:attrName>
                                        </p:attrNameLst>
                                      </p:cBhvr>
                                      <p:to>
                                        <p:strVal val="visible"/>
                                      </p:to>
                                    </p:set>
                                    <p:animEffect transition="in" filter="fade">
                                      <p:cBhvr>
                                        <p:cTn id="61" dur="1500"/>
                                        <p:tgtEl>
                                          <p:spTgt spid="813"/>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814"/>
                                        </p:tgtEl>
                                        <p:attrNameLst>
                                          <p:attrName>style.visibility</p:attrName>
                                        </p:attrNameLst>
                                      </p:cBhvr>
                                      <p:to>
                                        <p:strVal val="visible"/>
                                      </p:to>
                                    </p:set>
                                    <p:animEffect transition="in" filter="fade">
                                      <p:cBhvr>
                                        <p:cTn id="64" dur="1500"/>
                                        <p:tgtEl>
                                          <p:spTgt spid="814"/>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815"/>
                                        </p:tgtEl>
                                        <p:attrNameLst>
                                          <p:attrName>style.visibility</p:attrName>
                                        </p:attrNameLst>
                                      </p:cBhvr>
                                      <p:to>
                                        <p:strVal val="visible"/>
                                      </p:to>
                                    </p:set>
                                    <p:animEffect transition="in" filter="fade">
                                      <p:cBhvr>
                                        <p:cTn id="67" dur="1500"/>
                                        <p:tgtEl>
                                          <p:spTgt spid="815"/>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816"/>
                                        </p:tgtEl>
                                        <p:attrNameLst>
                                          <p:attrName>style.visibility</p:attrName>
                                        </p:attrNameLst>
                                      </p:cBhvr>
                                      <p:to>
                                        <p:strVal val="visible"/>
                                      </p:to>
                                    </p:set>
                                    <p:animEffect transition="in" filter="fade">
                                      <p:cBhvr>
                                        <p:cTn id="70" dur="1500"/>
                                        <p:tgtEl>
                                          <p:spTgt spid="816"/>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817"/>
                                        </p:tgtEl>
                                        <p:attrNameLst>
                                          <p:attrName>style.visibility</p:attrName>
                                        </p:attrNameLst>
                                      </p:cBhvr>
                                      <p:to>
                                        <p:strVal val="visible"/>
                                      </p:to>
                                    </p:set>
                                    <p:animEffect transition="in" filter="fade">
                                      <p:cBhvr>
                                        <p:cTn id="73" dur="1500"/>
                                        <p:tgtEl>
                                          <p:spTgt spid="817"/>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818"/>
                                        </p:tgtEl>
                                        <p:attrNameLst>
                                          <p:attrName>style.visibility</p:attrName>
                                        </p:attrNameLst>
                                      </p:cBhvr>
                                      <p:to>
                                        <p:strVal val="visible"/>
                                      </p:to>
                                    </p:set>
                                    <p:animEffect transition="in" filter="fade">
                                      <p:cBhvr>
                                        <p:cTn id="76" dur="1500"/>
                                        <p:tgtEl>
                                          <p:spTgt spid="818"/>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819"/>
                                        </p:tgtEl>
                                        <p:attrNameLst>
                                          <p:attrName>style.visibility</p:attrName>
                                        </p:attrNameLst>
                                      </p:cBhvr>
                                      <p:to>
                                        <p:strVal val="visible"/>
                                      </p:to>
                                    </p:set>
                                    <p:animEffect transition="in" filter="fade">
                                      <p:cBhvr>
                                        <p:cTn id="79" dur="1500"/>
                                        <p:tgtEl>
                                          <p:spTgt spid="819"/>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820"/>
                                        </p:tgtEl>
                                        <p:attrNameLst>
                                          <p:attrName>style.visibility</p:attrName>
                                        </p:attrNameLst>
                                      </p:cBhvr>
                                      <p:to>
                                        <p:strVal val="visible"/>
                                      </p:to>
                                    </p:set>
                                    <p:animEffect transition="in" filter="fade">
                                      <p:cBhvr>
                                        <p:cTn id="82" dur="1500"/>
                                        <p:tgtEl>
                                          <p:spTgt spid="820"/>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821"/>
                                        </p:tgtEl>
                                        <p:attrNameLst>
                                          <p:attrName>style.visibility</p:attrName>
                                        </p:attrNameLst>
                                      </p:cBhvr>
                                      <p:to>
                                        <p:strVal val="visible"/>
                                      </p:to>
                                    </p:set>
                                    <p:animEffect transition="in" filter="fade">
                                      <p:cBhvr>
                                        <p:cTn id="85" dur="1500"/>
                                        <p:tgtEl>
                                          <p:spTgt spid="821"/>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822"/>
                                        </p:tgtEl>
                                        <p:attrNameLst>
                                          <p:attrName>style.visibility</p:attrName>
                                        </p:attrNameLst>
                                      </p:cBhvr>
                                      <p:to>
                                        <p:strVal val="visible"/>
                                      </p:to>
                                    </p:set>
                                    <p:animEffect transition="in" filter="fade">
                                      <p:cBhvr>
                                        <p:cTn id="88" dur="1500"/>
                                        <p:tgtEl>
                                          <p:spTgt spid="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 grpId="0"/>
      <p:bldP spid="796" grpId="0"/>
      <p:bldP spid="797" grpId="0"/>
      <p:bldP spid="798" grpId="0"/>
      <p:bldP spid="799" grpId="0"/>
      <p:bldP spid="800" grpId="0"/>
      <p:bldP spid="801" grpId="0"/>
      <p:bldP spid="802" grpId="0"/>
      <p:bldP spid="803" grpId="0"/>
      <p:bldP spid="804" grpId="0"/>
      <p:bldP spid="805" grpId="0"/>
      <p:bldP spid="806" grpId="0"/>
      <p:bldP spid="807" grpId="0"/>
      <p:bldP spid="808" grpId="0"/>
      <p:bldP spid="809" grpId="0"/>
      <p:bldP spid="810" grpId="0"/>
      <p:bldP spid="811" grpId="0"/>
      <p:bldP spid="812" grpId="0"/>
      <p:bldP spid="813" grpId="0"/>
      <p:bldP spid="814" grpId="0"/>
      <p:bldP spid="815" grpId="0"/>
      <p:bldP spid="816" grpId="0"/>
      <p:bldP spid="817" grpId="0"/>
      <p:bldP spid="818" grpId="0"/>
      <p:bldP spid="819" grpId="0"/>
      <p:bldP spid="820" grpId="0"/>
      <p:bldP spid="821" grpId="0"/>
      <p:bldP spid="8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82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82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403759"/>
            <a:ext cx="171450" cy="171450"/>
          </a:xfrm>
          <a:prstGeom prst="rect">
            <a:avLst/>
          </a:prstGeom>
        </p:spPr>
      </p:pic>
      <p:sp>
        <p:nvSpPr>
          <p:cNvPr id="828" name="Primary Heading-0">
            <a:extLst>
              <a:ext uri="{FF2B5EF4-FFF2-40B4-BE49-F238E27FC236}">
                <a16:creationId xmlns:a16="http://schemas.microsoft.com/office/drawing/2014/main" id="{111B4A49-B930-4A89-A1CD-6CA2B3D95AED}"/>
              </a:ext>
            </a:extLst>
          </p:cNvPr>
          <p:cNvSpPr txBox="1"/>
          <p:nvPr/>
        </p:nvSpPr>
        <p:spPr>
          <a:xfrm>
            <a:off x="1314450" y="3300127"/>
            <a:ext cx="162448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Query Types</a:t>
            </a:r>
          </a:p>
        </p:txBody>
      </p:sp>
      <p:sp>
        <p:nvSpPr>
          <p:cNvPr id="829" name="Description of a primary heading-0">
            <a:extLst>
              <a:ext uri="{FF2B5EF4-FFF2-40B4-BE49-F238E27FC236}">
                <a16:creationId xmlns:a16="http://schemas.microsoft.com/office/drawing/2014/main" id="{111B4A49-B930-4A89-A1CD-6CA2B3D95AED}"/>
              </a:ext>
            </a:extLst>
          </p:cNvPr>
          <p:cNvSpPr txBox="1"/>
          <p:nvPr/>
        </p:nvSpPr>
        <p:spPr>
          <a:xfrm>
            <a:off x="1314450" y="3774186"/>
            <a:ext cx="1624488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Users can select from four query types: Act Names, Legal/Non-Legal Keywords, Case Titles, and Natural Language Query, facilitating tailored searches.</a:t>
            </a:r>
          </a:p>
        </p:txBody>
      </p:sp>
      <p:pic>
        <p:nvPicPr>
          <p:cNvPr id="83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5096923"/>
            <a:ext cx="171450" cy="171450"/>
          </a:xfrm>
          <a:prstGeom prst="rect">
            <a:avLst/>
          </a:prstGeom>
        </p:spPr>
      </p:pic>
      <p:sp>
        <p:nvSpPr>
          <p:cNvPr id="831" name="Primary Heading-1">
            <a:extLst>
              <a:ext uri="{FF2B5EF4-FFF2-40B4-BE49-F238E27FC236}">
                <a16:creationId xmlns:a16="http://schemas.microsoft.com/office/drawing/2014/main" id="{111B4A49-B930-4A89-A1CD-6CA2B3D95AED}"/>
              </a:ext>
            </a:extLst>
          </p:cNvPr>
          <p:cNvSpPr txBox="1"/>
          <p:nvPr/>
        </p:nvSpPr>
        <p:spPr>
          <a:xfrm>
            <a:off x="1314450" y="4993386"/>
            <a:ext cx="162448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Date Filter</a:t>
            </a:r>
          </a:p>
        </p:txBody>
      </p:sp>
      <p:sp>
        <p:nvSpPr>
          <p:cNvPr id="832" name="Description of a primary heading-1">
            <a:extLst>
              <a:ext uri="{FF2B5EF4-FFF2-40B4-BE49-F238E27FC236}">
                <a16:creationId xmlns:a16="http://schemas.microsoft.com/office/drawing/2014/main" id="{111B4A49-B930-4A89-A1CD-6CA2B3D95AED}"/>
              </a:ext>
            </a:extLst>
          </p:cNvPr>
          <p:cNvSpPr txBox="1"/>
          <p:nvPr/>
        </p:nvSpPr>
        <p:spPr>
          <a:xfrm>
            <a:off x="1314450" y="5467350"/>
            <a:ext cx="16244888" cy="3524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date filter allows users to specify a start and end date for their search, ensuring relevant results within a desired timeframe.</a:t>
            </a:r>
          </a:p>
        </p:txBody>
      </p:sp>
      <p:pic>
        <p:nvPicPr>
          <p:cNvPr id="83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447282"/>
            <a:ext cx="171450" cy="171450"/>
          </a:xfrm>
          <a:prstGeom prst="rect">
            <a:avLst/>
          </a:prstGeom>
        </p:spPr>
      </p:pic>
      <p:sp>
        <p:nvSpPr>
          <p:cNvPr id="834" name="Primary Heading-2">
            <a:extLst>
              <a:ext uri="{FF2B5EF4-FFF2-40B4-BE49-F238E27FC236}">
                <a16:creationId xmlns:a16="http://schemas.microsoft.com/office/drawing/2014/main" id="{111B4A49-B930-4A89-A1CD-6CA2B3D95AED}"/>
              </a:ext>
            </a:extLst>
          </p:cNvPr>
          <p:cNvSpPr txBox="1"/>
          <p:nvPr/>
        </p:nvSpPr>
        <p:spPr>
          <a:xfrm>
            <a:off x="1314450" y="6343650"/>
            <a:ext cx="162448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Additional Filters</a:t>
            </a:r>
          </a:p>
        </p:txBody>
      </p:sp>
      <p:sp>
        <p:nvSpPr>
          <p:cNvPr id="835" name="Description of a primary heading-2">
            <a:extLst>
              <a:ext uri="{FF2B5EF4-FFF2-40B4-BE49-F238E27FC236}">
                <a16:creationId xmlns:a16="http://schemas.microsoft.com/office/drawing/2014/main" id="{111B4A49-B930-4A89-A1CD-6CA2B3D95AED}"/>
              </a:ext>
            </a:extLst>
          </p:cNvPr>
          <p:cNvSpPr txBox="1"/>
          <p:nvPr/>
        </p:nvSpPr>
        <p:spPr>
          <a:xfrm>
            <a:off x="1314450" y="6817614"/>
            <a:ext cx="16244888" cy="3524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Users can refine their search results by applying filters such as Judge, Category, and Acts, utilizing available placeholders for precision.</a:t>
            </a:r>
          </a:p>
        </p:txBody>
      </p:sp>
      <p:pic>
        <p:nvPicPr>
          <p:cNvPr id="83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7797546"/>
            <a:ext cx="171450" cy="171450"/>
          </a:xfrm>
          <a:prstGeom prst="rect">
            <a:avLst/>
          </a:prstGeom>
        </p:spPr>
      </p:pic>
      <p:sp>
        <p:nvSpPr>
          <p:cNvPr id="837" name="Primary Heading-3">
            <a:extLst>
              <a:ext uri="{FF2B5EF4-FFF2-40B4-BE49-F238E27FC236}">
                <a16:creationId xmlns:a16="http://schemas.microsoft.com/office/drawing/2014/main" id="{111B4A49-B930-4A89-A1CD-6CA2B3D95AED}"/>
              </a:ext>
            </a:extLst>
          </p:cNvPr>
          <p:cNvSpPr txBox="1"/>
          <p:nvPr/>
        </p:nvSpPr>
        <p:spPr>
          <a:xfrm>
            <a:off x="1314450" y="7693914"/>
            <a:ext cx="162448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Read More Functionality</a:t>
            </a:r>
          </a:p>
        </p:txBody>
      </p:sp>
      <p:sp>
        <p:nvSpPr>
          <p:cNvPr id="838" name="Description of a primary heading-3">
            <a:extLst>
              <a:ext uri="{FF2B5EF4-FFF2-40B4-BE49-F238E27FC236}">
                <a16:creationId xmlns:a16="http://schemas.microsoft.com/office/drawing/2014/main" id="{111B4A49-B930-4A89-A1CD-6CA2B3D95AED}"/>
              </a:ext>
            </a:extLst>
          </p:cNvPr>
          <p:cNvSpPr txBox="1"/>
          <p:nvPr/>
        </p:nvSpPr>
        <p:spPr>
          <a:xfrm>
            <a:off x="1314450" y="8167878"/>
            <a:ext cx="1624488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Each search result appears as a card displaying tabular data. The 'Read More' button reveals a case summary, which can be collapsed back to hide details.</a:t>
            </a:r>
          </a:p>
        </p:txBody>
      </p:sp>
      <p:sp>
        <p:nvSpPr>
          <p:cNvPr id="839" name="Click here to edit title-493">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Functional Requirements</a:t>
            </a:r>
          </a:p>
        </p:txBody>
      </p:sp>
      <p:sp>
        <p:nvSpPr>
          <p:cNvPr id="840" name="Click here to edit label-406">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FUNCTIONAL REQUIREMENTS</a:t>
            </a:r>
          </a:p>
        </p:txBody>
      </p:sp>
      <p:sp>
        <p:nvSpPr>
          <p:cNvPr id="841" name="Click here to edit subtitle-403">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Overview of Query Types, Filters, and Read More Functionality</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826"/>
                                        </p:tgtEl>
                                        <p:attrNameLst>
                                          <p:attrName>style.visibility</p:attrName>
                                        </p:attrNameLst>
                                      </p:cBhvr>
                                      <p:to>
                                        <p:strVal val="visible"/>
                                      </p:to>
                                    </p:set>
                                    <p:animEffect transition="in" filter="fade">
                                      <p:cBhvr>
                                        <p:cTn id="7" dur="1500"/>
                                        <p:tgtEl>
                                          <p:spTgt spid="826"/>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827"/>
                                        </p:tgtEl>
                                        <p:attrNameLst>
                                          <p:attrName>style.visibility</p:attrName>
                                        </p:attrNameLst>
                                      </p:cBhvr>
                                      <p:to>
                                        <p:strVal val="visible"/>
                                      </p:to>
                                    </p:set>
                                    <p:animEffect transition="in" filter="fade">
                                      <p:cBhvr>
                                        <p:cTn id="10" dur="1500"/>
                                        <p:tgtEl>
                                          <p:spTgt spid="827"/>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828"/>
                                        </p:tgtEl>
                                        <p:attrNameLst>
                                          <p:attrName>style.visibility</p:attrName>
                                        </p:attrNameLst>
                                      </p:cBhvr>
                                      <p:to>
                                        <p:strVal val="visible"/>
                                      </p:to>
                                    </p:set>
                                    <p:animEffect transition="in" filter="fade">
                                      <p:cBhvr>
                                        <p:cTn id="13" dur="1500"/>
                                        <p:tgtEl>
                                          <p:spTgt spid="828"/>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829"/>
                                        </p:tgtEl>
                                        <p:attrNameLst>
                                          <p:attrName>style.visibility</p:attrName>
                                        </p:attrNameLst>
                                      </p:cBhvr>
                                      <p:to>
                                        <p:strVal val="visible"/>
                                      </p:to>
                                    </p:set>
                                    <p:animEffect transition="in" filter="fade">
                                      <p:cBhvr>
                                        <p:cTn id="16" dur="1500"/>
                                        <p:tgtEl>
                                          <p:spTgt spid="829"/>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830"/>
                                        </p:tgtEl>
                                        <p:attrNameLst>
                                          <p:attrName>style.visibility</p:attrName>
                                        </p:attrNameLst>
                                      </p:cBhvr>
                                      <p:to>
                                        <p:strVal val="visible"/>
                                      </p:to>
                                    </p:set>
                                    <p:animEffect transition="in" filter="fade">
                                      <p:cBhvr>
                                        <p:cTn id="19" dur="1500"/>
                                        <p:tgtEl>
                                          <p:spTgt spid="830"/>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831"/>
                                        </p:tgtEl>
                                        <p:attrNameLst>
                                          <p:attrName>style.visibility</p:attrName>
                                        </p:attrNameLst>
                                      </p:cBhvr>
                                      <p:to>
                                        <p:strVal val="visible"/>
                                      </p:to>
                                    </p:set>
                                    <p:animEffect transition="in" filter="fade">
                                      <p:cBhvr>
                                        <p:cTn id="22" dur="1500"/>
                                        <p:tgtEl>
                                          <p:spTgt spid="831"/>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832"/>
                                        </p:tgtEl>
                                        <p:attrNameLst>
                                          <p:attrName>style.visibility</p:attrName>
                                        </p:attrNameLst>
                                      </p:cBhvr>
                                      <p:to>
                                        <p:strVal val="visible"/>
                                      </p:to>
                                    </p:set>
                                    <p:animEffect transition="in" filter="fade">
                                      <p:cBhvr>
                                        <p:cTn id="25" dur="1500"/>
                                        <p:tgtEl>
                                          <p:spTgt spid="832"/>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833"/>
                                        </p:tgtEl>
                                        <p:attrNameLst>
                                          <p:attrName>style.visibility</p:attrName>
                                        </p:attrNameLst>
                                      </p:cBhvr>
                                      <p:to>
                                        <p:strVal val="visible"/>
                                      </p:to>
                                    </p:set>
                                    <p:animEffect transition="in" filter="fade">
                                      <p:cBhvr>
                                        <p:cTn id="28" dur="1500"/>
                                        <p:tgtEl>
                                          <p:spTgt spid="833"/>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834"/>
                                        </p:tgtEl>
                                        <p:attrNameLst>
                                          <p:attrName>style.visibility</p:attrName>
                                        </p:attrNameLst>
                                      </p:cBhvr>
                                      <p:to>
                                        <p:strVal val="visible"/>
                                      </p:to>
                                    </p:set>
                                    <p:animEffect transition="in" filter="fade">
                                      <p:cBhvr>
                                        <p:cTn id="31" dur="1500"/>
                                        <p:tgtEl>
                                          <p:spTgt spid="834"/>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835"/>
                                        </p:tgtEl>
                                        <p:attrNameLst>
                                          <p:attrName>style.visibility</p:attrName>
                                        </p:attrNameLst>
                                      </p:cBhvr>
                                      <p:to>
                                        <p:strVal val="visible"/>
                                      </p:to>
                                    </p:set>
                                    <p:animEffect transition="in" filter="fade">
                                      <p:cBhvr>
                                        <p:cTn id="34" dur="1500"/>
                                        <p:tgtEl>
                                          <p:spTgt spid="835"/>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836"/>
                                        </p:tgtEl>
                                        <p:attrNameLst>
                                          <p:attrName>style.visibility</p:attrName>
                                        </p:attrNameLst>
                                      </p:cBhvr>
                                      <p:to>
                                        <p:strVal val="visible"/>
                                      </p:to>
                                    </p:set>
                                    <p:animEffect transition="in" filter="fade">
                                      <p:cBhvr>
                                        <p:cTn id="37" dur="1500"/>
                                        <p:tgtEl>
                                          <p:spTgt spid="836"/>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837"/>
                                        </p:tgtEl>
                                        <p:attrNameLst>
                                          <p:attrName>style.visibility</p:attrName>
                                        </p:attrNameLst>
                                      </p:cBhvr>
                                      <p:to>
                                        <p:strVal val="visible"/>
                                      </p:to>
                                    </p:set>
                                    <p:animEffect transition="in" filter="fade">
                                      <p:cBhvr>
                                        <p:cTn id="40" dur="1500"/>
                                        <p:tgtEl>
                                          <p:spTgt spid="837"/>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838"/>
                                        </p:tgtEl>
                                        <p:attrNameLst>
                                          <p:attrName>style.visibility</p:attrName>
                                        </p:attrNameLst>
                                      </p:cBhvr>
                                      <p:to>
                                        <p:strVal val="visible"/>
                                      </p:to>
                                    </p:set>
                                    <p:animEffect transition="in" filter="fade">
                                      <p:cBhvr>
                                        <p:cTn id="43" dur="1500"/>
                                        <p:tgtEl>
                                          <p:spTgt spid="838"/>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839"/>
                                        </p:tgtEl>
                                        <p:attrNameLst>
                                          <p:attrName>style.visibility</p:attrName>
                                        </p:attrNameLst>
                                      </p:cBhvr>
                                      <p:to>
                                        <p:strVal val="visible"/>
                                      </p:to>
                                    </p:set>
                                    <p:animEffect transition="in" filter="fade">
                                      <p:cBhvr>
                                        <p:cTn id="46" dur="1500"/>
                                        <p:tgtEl>
                                          <p:spTgt spid="839"/>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840"/>
                                        </p:tgtEl>
                                        <p:attrNameLst>
                                          <p:attrName>style.visibility</p:attrName>
                                        </p:attrNameLst>
                                      </p:cBhvr>
                                      <p:to>
                                        <p:strVal val="visible"/>
                                      </p:to>
                                    </p:set>
                                    <p:animEffect transition="in" filter="fade">
                                      <p:cBhvr>
                                        <p:cTn id="49" dur="1500"/>
                                        <p:tgtEl>
                                          <p:spTgt spid="840"/>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841"/>
                                        </p:tgtEl>
                                        <p:attrNameLst>
                                          <p:attrName>style.visibility</p:attrName>
                                        </p:attrNameLst>
                                      </p:cBhvr>
                                      <p:to>
                                        <p:strVal val="visible"/>
                                      </p:to>
                                    </p:set>
                                    <p:animEffect transition="in" filter="fade">
                                      <p:cBhvr>
                                        <p:cTn id="52" dur="1500"/>
                                        <p:tgtEl>
                                          <p:spTgt spid="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6" grpId="0"/>
      <p:bldP spid="827" grpId="0"/>
      <p:bldP spid="828" grpId="0"/>
      <p:bldP spid="829" grpId="0"/>
      <p:bldP spid="830" grpId="0"/>
      <p:bldP spid="831" grpId="0"/>
      <p:bldP spid="832" grpId="0"/>
      <p:bldP spid="833" grpId="0"/>
      <p:bldP spid="834" grpId="0"/>
      <p:bldP spid="835" grpId="0"/>
      <p:bldP spid="836" grpId="0"/>
      <p:bldP spid="837" grpId="0"/>
      <p:bldP spid="838" grpId="0"/>
      <p:bldP spid="839" grpId="0"/>
      <p:bldP spid="840" grpId="0"/>
      <p:bldP spid="8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84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846" name="imageNode0">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4">
            <a:alphaModFix/>
          </a:blip>
          <a:stretch/>
        </p:blipFill>
        <p:spPr>
          <a:xfrm>
            <a:off x="762000" y="3049714"/>
            <a:ext cx="971550" cy="971550"/>
          </a:xfrm>
          <a:prstGeom prst="rect">
            <a:avLst/>
          </a:prstGeom>
        </p:spPr>
      </p:pic>
      <p:sp>
        <p:nvSpPr>
          <p:cNvPr id="847" name="Primary Heading-0">
            <a:extLst>
              <a:ext uri="{FF2B5EF4-FFF2-40B4-BE49-F238E27FC236}">
                <a16:creationId xmlns:a16="http://schemas.microsoft.com/office/drawing/2014/main" id="{111B4A49-B930-4A89-A1CD-6CA2B3D95AED}"/>
              </a:ext>
            </a:extLst>
          </p:cNvPr>
          <p:cNvSpPr txBox="1"/>
          <p:nvPr/>
        </p:nvSpPr>
        <p:spPr>
          <a:xfrm>
            <a:off x="2118360" y="3128962"/>
            <a:ext cx="154447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Performance Requirements</a:t>
            </a:r>
          </a:p>
        </p:txBody>
      </p:sp>
      <p:sp>
        <p:nvSpPr>
          <p:cNvPr id="848" name="Description of a primary heading-0">
            <a:extLst>
              <a:ext uri="{FF2B5EF4-FFF2-40B4-BE49-F238E27FC236}">
                <a16:creationId xmlns:a16="http://schemas.microsoft.com/office/drawing/2014/main" id="{111B4A49-B930-4A89-A1CD-6CA2B3D95AED}"/>
              </a:ext>
            </a:extLst>
          </p:cNvPr>
          <p:cNvSpPr txBox="1"/>
          <p:nvPr/>
        </p:nvSpPr>
        <p:spPr>
          <a:xfrm>
            <a:off x="2118360" y="3602831"/>
            <a:ext cx="15444788" cy="3524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system must deliver search results within 2 seconds to maintain an optimal user experience, facilitating quick access to information.</a:t>
            </a:r>
          </a:p>
        </p:txBody>
      </p:sp>
      <p:pic>
        <p:nvPicPr>
          <p:cNvPr id="849" name="imageNode1">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5">
            <a:alphaModFix/>
          </a:blip>
          <a:stretch/>
        </p:blipFill>
        <p:spPr>
          <a:xfrm>
            <a:off x="762000" y="4650581"/>
            <a:ext cx="971550" cy="971550"/>
          </a:xfrm>
          <a:prstGeom prst="rect">
            <a:avLst/>
          </a:prstGeom>
        </p:spPr>
      </p:pic>
      <p:sp>
        <p:nvSpPr>
          <p:cNvPr id="850" name="Primary Heading-1">
            <a:extLst>
              <a:ext uri="{FF2B5EF4-FFF2-40B4-BE49-F238E27FC236}">
                <a16:creationId xmlns:a16="http://schemas.microsoft.com/office/drawing/2014/main" id="{111B4A49-B930-4A89-A1CD-6CA2B3D95AED}"/>
              </a:ext>
            </a:extLst>
          </p:cNvPr>
          <p:cNvSpPr txBox="1"/>
          <p:nvPr/>
        </p:nvSpPr>
        <p:spPr>
          <a:xfrm>
            <a:off x="2118360" y="4558474"/>
            <a:ext cx="154447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Utilization of Technologies</a:t>
            </a:r>
          </a:p>
        </p:txBody>
      </p:sp>
      <p:sp>
        <p:nvSpPr>
          <p:cNvPr id="851" name="Description of a primary heading-1">
            <a:extLst>
              <a:ext uri="{FF2B5EF4-FFF2-40B4-BE49-F238E27FC236}">
                <a16:creationId xmlns:a16="http://schemas.microsoft.com/office/drawing/2014/main" id="{111B4A49-B930-4A89-A1CD-6CA2B3D95AED}"/>
              </a:ext>
            </a:extLst>
          </p:cNvPr>
          <p:cNvSpPr txBox="1"/>
          <p:nvPr/>
        </p:nvSpPr>
        <p:spPr>
          <a:xfrm>
            <a:off x="2118360" y="5032343"/>
            <a:ext cx="1544478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Elasticsearch is implemented for rapid server-side indexing and querying, while Fuse.js improves responsiveness by managing efficient client-side search and filtering.</a:t>
            </a:r>
          </a:p>
        </p:txBody>
      </p:sp>
      <p:pic>
        <p:nvPicPr>
          <p:cNvPr id="852" name="imageNode2">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6">
            <a:alphaModFix/>
          </a:blip>
          <a:stretch/>
        </p:blipFill>
        <p:spPr>
          <a:xfrm>
            <a:off x="762000" y="6343650"/>
            <a:ext cx="971550" cy="971550"/>
          </a:xfrm>
          <a:prstGeom prst="rect">
            <a:avLst/>
          </a:prstGeom>
        </p:spPr>
      </p:pic>
      <p:sp>
        <p:nvSpPr>
          <p:cNvPr id="853" name="Primary Heading-2">
            <a:extLst>
              <a:ext uri="{FF2B5EF4-FFF2-40B4-BE49-F238E27FC236}">
                <a16:creationId xmlns:a16="http://schemas.microsoft.com/office/drawing/2014/main" id="{111B4A49-B930-4A89-A1CD-6CA2B3D95AED}"/>
              </a:ext>
            </a:extLst>
          </p:cNvPr>
          <p:cNvSpPr txBox="1"/>
          <p:nvPr/>
        </p:nvSpPr>
        <p:spPr>
          <a:xfrm>
            <a:off x="2118360" y="6251448"/>
            <a:ext cx="154447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Security and Privacy Requirements</a:t>
            </a:r>
          </a:p>
        </p:txBody>
      </p:sp>
      <p:sp>
        <p:nvSpPr>
          <p:cNvPr id="854" name="Description of a primary heading-2">
            <a:extLst>
              <a:ext uri="{FF2B5EF4-FFF2-40B4-BE49-F238E27FC236}">
                <a16:creationId xmlns:a16="http://schemas.microsoft.com/office/drawing/2014/main" id="{111B4A49-B930-4A89-A1CD-6CA2B3D95AED}"/>
              </a:ext>
            </a:extLst>
          </p:cNvPr>
          <p:cNvSpPr txBox="1"/>
          <p:nvPr/>
        </p:nvSpPr>
        <p:spPr>
          <a:xfrm>
            <a:off x="2118360" y="6725317"/>
            <a:ext cx="1544478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system involves minimal privacy concerns due to the absence of sensitive personal information, reducing risks associated with data handling.</a:t>
            </a:r>
          </a:p>
        </p:txBody>
      </p:sp>
      <p:pic>
        <p:nvPicPr>
          <p:cNvPr id="855" name="imageNode3">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7">
            <a:alphaModFix/>
          </a:blip>
          <a:stretch/>
        </p:blipFill>
        <p:spPr>
          <a:xfrm>
            <a:off x="762000" y="8036719"/>
            <a:ext cx="971550" cy="971550"/>
          </a:xfrm>
          <a:prstGeom prst="rect">
            <a:avLst/>
          </a:prstGeom>
        </p:spPr>
      </p:pic>
      <p:sp>
        <p:nvSpPr>
          <p:cNvPr id="856" name="Primary Heading-3">
            <a:extLst>
              <a:ext uri="{FF2B5EF4-FFF2-40B4-BE49-F238E27FC236}">
                <a16:creationId xmlns:a16="http://schemas.microsoft.com/office/drawing/2014/main" id="{111B4A49-B930-4A89-A1CD-6CA2B3D95AED}"/>
              </a:ext>
            </a:extLst>
          </p:cNvPr>
          <p:cNvSpPr txBox="1"/>
          <p:nvPr/>
        </p:nvSpPr>
        <p:spPr>
          <a:xfrm>
            <a:off x="2118360" y="7944612"/>
            <a:ext cx="1544478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Data Protection Measures</a:t>
            </a:r>
          </a:p>
        </p:txBody>
      </p:sp>
      <p:sp>
        <p:nvSpPr>
          <p:cNvPr id="857" name="Description of a primary heading-3">
            <a:extLst>
              <a:ext uri="{FF2B5EF4-FFF2-40B4-BE49-F238E27FC236}">
                <a16:creationId xmlns:a16="http://schemas.microsoft.com/office/drawing/2014/main" id="{111B4A49-B930-4A89-A1CD-6CA2B3D95AED}"/>
              </a:ext>
            </a:extLst>
          </p:cNvPr>
          <p:cNvSpPr txBox="1"/>
          <p:nvPr/>
        </p:nvSpPr>
        <p:spPr>
          <a:xfrm>
            <a:off x="2118360" y="8418481"/>
            <a:ext cx="1544478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To ensure secure user interactions, HTTPS encryption is employed along with JWT for effective session management, safeguarding data integrity during communication.</a:t>
            </a:r>
          </a:p>
        </p:txBody>
      </p:sp>
      <p:sp>
        <p:nvSpPr>
          <p:cNvPr id="858" name="Click here to edit title-447">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Performance and Security Requirements</a:t>
            </a:r>
          </a:p>
        </p:txBody>
      </p:sp>
      <p:sp>
        <p:nvSpPr>
          <p:cNvPr id="859" name="Click here to edit label-474">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SYSTEM REQUIREMENTS</a:t>
            </a:r>
          </a:p>
        </p:txBody>
      </p:sp>
      <p:sp>
        <p:nvSpPr>
          <p:cNvPr id="860" name="Click here to edit subtitle-433">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Critical Aspects for System Efficiency and User Data Protection</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fade">
                                      <p:cBhvr>
                                        <p:cTn id="7" dur="1500"/>
                                        <p:tgtEl>
                                          <p:spTgt spid="845"/>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846"/>
                                        </p:tgtEl>
                                        <p:attrNameLst>
                                          <p:attrName>style.visibility</p:attrName>
                                        </p:attrNameLst>
                                      </p:cBhvr>
                                      <p:to>
                                        <p:strVal val="visible"/>
                                      </p:to>
                                    </p:set>
                                    <p:animEffect transition="in" filter="fade">
                                      <p:cBhvr>
                                        <p:cTn id="10" dur="1500"/>
                                        <p:tgtEl>
                                          <p:spTgt spid="846"/>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847"/>
                                        </p:tgtEl>
                                        <p:attrNameLst>
                                          <p:attrName>style.visibility</p:attrName>
                                        </p:attrNameLst>
                                      </p:cBhvr>
                                      <p:to>
                                        <p:strVal val="visible"/>
                                      </p:to>
                                    </p:set>
                                    <p:animEffect transition="in" filter="fade">
                                      <p:cBhvr>
                                        <p:cTn id="13" dur="1500"/>
                                        <p:tgtEl>
                                          <p:spTgt spid="847"/>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848"/>
                                        </p:tgtEl>
                                        <p:attrNameLst>
                                          <p:attrName>style.visibility</p:attrName>
                                        </p:attrNameLst>
                                      </p:cBhvr>
                                      <p:to>
                                        <p:strVal val="visible"/>
                                      </p:to>
                                    </p:set>
                                    <p:animEffect transition="in" filter="fade">
                                      <p:cBhvr>
                                        <p:cTn id="16" dur="1500"/>
                                        <p:tgtEl>
                                          <p:spTgt spid="848"/>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849"/>
                                        </p:tgtEl>
                                        <p:attrNameLst>
                                          <p:attrName>style.visibility</p:attrName>
                                        </p:attrNameLst>
                                      </p:cBhvr>
                                      <p:to>
                                        <p:strVal val="visible"/>
                                      </p:to>
                                    </p:set>
                                    <p:animEffect transition="in" filter="fade">
                                      <p:cBhvr>
                                        <p:cTn id="19" dur="1500"/>
                                        <p:tgtEl>
                                          <p:spTgt spid="849"/>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850"/>
                                        </p:tgtEl>
                                        <p:attrNameLst>
                                          <p:attrName>style.visibility</p:attrName>
                                        </p:attrNameLst>
                                      </p:cBhvr>
                                      <p:to>
                                        <p:strVal val="visible"/>
                                      </p:to>
                                    </p:set>
                                    <p:animEffect transition="in" filter="fade">
                                      <p:cBhvr>
                                        <p:cTn id="22" dur="1500"/>
                                        <p:tgtEl>
                                          <p:spTgt spid="850"/>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851"/>
                                        </p:tgtEl>
                                        <p:attrNameLst>
                                          <p:attrName>style.visibility</p:attrName>
                                        </p:attrNameLst>
                                      </p:cBhvr>
                                      <p:to>
                                        <p:strVal val="visible"/>
                                      </p:to>
                                    </p:set>
                                    <p:animEffect transition="in" filter="fade">
                                      <p:cBhvr>
                                        <p:cTn id="25" dur="1500"/>
                                        <p:tgtEl>
                                          <p:spTgt spid="851"/>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852"/>
                                        </p:tgtEl>
                                        <p:attrNameLst>
                                          <p:attrName>style.visibility</p:attrName>
                                        </p:attrNameLst>
                                      </p:cBhvr>
                                      <p:to>
                                        <p:strVal val="visible"/>
                                      </p:to>
                                    </p:set>
                                    <p:animEffect transition="in" filter="fade">
                                      <p:cBhvr>
                                        <p:cTn id="28" dur="1500"/>
                                        <p:tgtEl>
                                          <p:spTgt spid="852"/>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853"/>
                                        </p:tgtEl>
                                        <p:attrNameLst>
                                          <p:attrName>style.visibility</p:attrName>
                                        </p:attrNameLst>
                                      </p:cBhvr>
                                      <p:to>
                                        <p:strVal val="visible"/>
                                      </p:to>
                                    </p:set>
                                    <p:animEffect transition="in" filter="fade">
                                      <p:cBhvr>
                                        <p:cTn id="31" dur="1500"/>
                                        <p:tgtEl>
                                          <p:spTgt spid="853"/>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854"/>
                                        </p:tgtEl>
                                        <p:attrNameLst>
                                          <p:attrName>style.visibility</p:attrName>
                                        </p:attrNameLst>
                                      </p:cBhvr>
                                      <p:to>
                                        <p:strVal val="visible"/>
                                      </p:to>
                                    </p:set>
                                    <p:animEffect transition="in" filter="fade">
                                      <p:cBhvr>
                                        <p:cTn id="34" dur="1500"/>
                                        <p:tgtEl>
                                          <p:spTgt spid="854"/>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855"/>
                                        </p:tgtEl>
                                        <p:attrNameLst>
                                          <p:attrName>style.visibility</p:attrName>
                                        </p:attrNameLst>
                                      </p:cBhvr>
                                      <p:to>
                                        <p:strVal val="visible"/>
                                      </p:to>
                                    </p:set>
                                    <p:animEffect transition="in" filter="fade">
                                      <p:cBhvr>
                                        <p:cTn id="37" dur="1500"/>
                                        <p:tgtEl>
                                          <p:spTgt spid="855"/>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856"/>
                                        </p:tgtEl>
                                        <p:attrNameLst>
                                          <p:attrName>style.visibility</p:attrName>
                                        </p:attrNameLst>
                                      </p:cBhvr>
                                      <p:to>
                                        <p:strVal val="visible"/>
                                      </p:to>
                                    </p:set>
                                    <p:animEffect transition="in" filter="fade">
                                      <p:cBhvr>
                                        <p:cTn id="40" dur="1500"/>
                                        <p:tgtEl>
                                          <p:spTgt spid="856"/>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857"/>
                                        </p:tgtEl>
                                        <p:attrNameLst>
                                          <p:attrName>style.visibility</p:attrName>
                                        </p:attrNameLst>
                                      </p:cBhvr>
                                      <p:to>
                                        <p:strVal val="visible"/>
                                      </p:to>
                                    </p:set>
                                    <p:animEffect transition="in" filter="fade">
                                      <p:cBhvr>
                                        <p:cTn id="43" dur="1500"/>
                                        <p:tgtEl>
                                          <p:spTgt spid="857"/>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858"/>
                                        </p:tgtEl>
                                        <p:attrNameLst>
                                          <p:attrName>style.visibility</p:attrName>
                                        </p:attrNameLst>
                                      </p:cBhvr>
                                      <p:to>
                                        <p:strVal val="visible"/>
                                      </p:to>
                                    </p:set>
                                    <p:animEffect transition="in" filter="fade">
                                      <p:cBhvr>
                                        <p:cTn id="46" dur="1500"/>
                                        <p:tgtEl>
                                          <p:spTgt spid="858"/>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859"/>
                                        </p:tgtEl>
                                        <p:attrNameLst>
                                          <p:attrName>style.visibility</p:attrName>
                                        </p:attrNameLst>
                                      </p:cBhvr>
                                      <p:to>
                                        <p:strVal val="visible"/>
                                      </p:to>
                                    </p:set>
                                    <p:animEffect transition="in" filter="fade">
                                      <p:cBhvr>
                                        <p:cTn id="49" dur="1500"/>
                                        <p:tgtEl>
                                          <p:spTgt spid="859"/>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860"/>
                                        </p:tgtEl>
                                        <p:attrNameLst>
                                          <p:attrName>style.visibility</p:attrName>
                                        </p:attrNameLst>
                                      </p:cBhvr>
                                      <p:to>
                                        <p:strVal val="visible"/>
                                      </p:to>
                                    </p:set>
                                    <p:animEffect transition="in" filter="fade">
                                      <p:cBhvr>
                                        <p:cTn id="52" dur="1500"/>
                                        <p:tgtEl>
                                          <p:spTgt spid="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 grpId="0"/>
      <p:bldP spid="846" grpId="0"/>
      <p:bldP spid="847" grpId="0"/>
      <p:bldP spid="848" grpId="0"/>
      <p:bldP spid="849" grpId="0"/>
      <p:bldP spid="850" grpId="0"/>
      <p:bldP spid="851" grpId="0"/>
      <p:bldP spid="852" grpId="0"/>
      <p:bldP spid="853" grpId="0"/>
      <p:bldP spid="854" grpId="0"/>
      <p:bldP spid="855" grpId="0"/>
      <p:bldP spid="856" grpId="0"/>
      <p:bldP spid="857" grpId="0"/>
      <p:bldP spid="858" grpId="0"/>
      <p:bldP spid="859" grpId="0"/>
      <p:bldP spid="86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86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86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640646"/>
            <a:ext cx="457200" cy="457200"/>
          </a:xfrm>
          <a:prstGeom prst="rect">
            <a:avLst/>
          </a:prstGeom>
        </p:spPr>
      </p:pic>
      <p:sp>
        <p:nvSpPr>
          <p:cNvPr id="866" name="-0">
            <a:extLst>
              <a:ext uri="{FF2B5EF4-FFF2-40B4-BE49-F238E27FC236}">
                <a16:creationId xmlns:a16="http://schemas.microsoft.com/office/drawing/2014/main" id="{111B4A49-B930-4A89-A1CD-6CA2B3D95AED}"/>
              </a:ext>
            </a:extLst>
          </p:cNvPr>
          <p:cNvSpPr txBox="1"/>
          <p:nvPr/>
        </p:nvSpPr>
        <p:spPr>
          <a:xfrm>
            <a:off x="944785" y="3689223"/>
            <a:ext cx="128588"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1</a:t>
            </a:r>
          </a:p>
        </p:txBody>
      </p:sp>
      <p:sp>
        <p:nvSpPr>
          <p:cNvPr id="867" name="Primary Heading-0">
            <a:extLst>
              <a:ext uri="{FF2B5EF4-FFF2-40B4-BE49-F238E27FC236}">
                <a16:creationId xmlns:a16="http://schemas.microsoft.com/office/drawing/2014/main" id="{111B4A49-B930-4A89-A1CD-6CA2B3D95AED}"/>
              </a:ext>
            </a:extLst>
          </p:cNvPr>
          <p:cNvSpPr txBox="1"/>
          <p:nvPr/>
        </p:nvSpPr>
        <p:spPr>
          <a:xfrm>
            <a:off x="1600200" y="2946559"/>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Maintainability and Extensibility</a:t>
            </a:r>
          </a:p>
        </p:txBody>
      </p:sp>
      <p:sp>
        <p:nvSpPr>
          <p:cNvPr id="868" name="Description of a primary heading-0">
            <a:extLst>
              <a:ext uri="{FF2B5EF4-FFF2-40B4-BE49-F238E27FC236}">
                <a16:creationId xmlns:a16="http://schemas.microsoft.com/office/drawing/2014/main" id="{111B4A49-B930-4A89-A1CD-6CA2B3D95AED}"/>
              </a:ext>
            </a:extLst>
          </p:cNvPr>
          <p:cNvSpPr txBox="1"/>
          <p:nvPr/>
        </p:nvSpPr>
        <p:spPr>
          <a:xfrm>
            <a:off x="1600200" y="3420523"/>
            <a:ext cx="7310438"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system is structured for seamless updates and integration of new features, such as additional filters or more advanced analytics capabilities, ensuring minimal disruption to users and operations.</a:t>
            </a:r>
          </a:p>
        </p:txBody>
      </p:sp>
      <p:pic>
        <p:nvPicPr>
          <p:cNvPr id="86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5848255"/>
            <a:ext cx="457200" cy="457200"/>
          </a:xfrm>
          <a:prstGeom prst="rect">
            <a:avLst/>
          </a:prstGeom>
        </p:spPr>
      </p:pic>
      <p:sp>
        <p:nvSpPr>
          <p:cNvPr id="870" name="-1">
            <a:extLst>
              <a:ext uri="{FF2B5EF4-FFF2-40B4-BE49-F238E27FC236}">
                <a16:creationId xmlns:a16="http://schemas.microsoft.com/office/drawing/2014/main" id="{111B4A49-B930-4A89-A1CD-6CA2B3D95AED}"/>
              </a:ext>
            </a:extLst>
          </p:cNvPr>
          <p:cNvSpPr txBox="1"/>
          <p:nvPr/>
        </p:nvSpPr>
        <p:spPr>
          <a:xfrm>
            <a:off x="920686" y="5896832"/>
            <a:ext cx="176212"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2</a:t>
            </a:r>
          </a:p>
        </p:txBody>
      </p:sp>
      <p:sp>
        <p:nvSpPr>
          <p:cNvPr id="871" name="Primary Heading-1">
            <a:extLst>
              <a:ext uri="{FF2B5EF4-FFF2-40B4-BE49-F238E27FC236}">
                <a16:creationId xmlns:a16="http://schemas.microsoft.com/office/drawing/2014/main" id="{111B4A49-B930-4A89-A1CD-6CA2B3D95AED}"/>
              </a:ext>
            </a:extLst>
          </p:cNvPr>
          <p:cNvSpPr txBox="1"/>
          <p:nvPr/>
        </p:nvSpPr>
        <p:spPr>
          <a:xfrm>
            <a:off x="1600200" y="5325523"/>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Modular Coding Practices</a:t>
            </a:r>
          </a:p>
        </p:txBody>
      </p:sp>
      <p:sp>
        <p:nvSpPr>
          <p:cNvPr id="872" name="Description of a primary heading-1">
            <a:extLst>
              <a:ext uri="{FF2B5EF4-FFF2-40B4-BE49-F238E27FC236}">
                <a16:creationId xmlns:a16="http://schemas.microsoft.com/office/drawing/2014/main" id="{111B4A49-B930-4A89-A1CD-6CA2B3D95AED}"/>
              </a:ext>
            </a:extLst>
          </p:cNvPr>
          <p:cNvSpPr txBox="1"/>
          <p:nvPr/>
        </p:nvSpPr>
        <p:spPr>
          <a:xfrm>
            <a:off x="1600200" y="5799582"/>
            <a:ext cx="7310438" cy="10382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By employing modular coding techniques, the system facilitates quick debugging processes and allows for flexibility, enabling it to efficiently adapt to future requirements and enhancements.</a:t>
            </a:r>
          </a:p>
        </p:txBody>
      </p:sp>
      <p:pic>
        <p:nvPicPr>
          <p:cNvPr id="87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8055769"/>
            <a:ext cx="457200" cy="457200"/>
          </a:xfrm>
          <a:prstGeom prst="rect">
            <a:avLst/>
          </a:prstGeom>
        </p:spPr>
      </p:pic>
      <p:sp>
        <p:nvSpPr>
          <p:cNvPr id="874" name="-2">
            <a:extLst>
              <a:ext uri="{FF2B5EF4-FFF2-40B4-BE49-F238E27FC236}">
                <a16:creationId xmlns:a16="http://schemas.microsoft.com/office/drawing/2014/main" id="{111B4A49-B930-4A89-A1CD-6CA2B3D95AED}"/>
              </a:ext>
            </a:extLst>
          </p:cNvPr>
          <p:cNvSpPr txBox="1"/>
          <p:nvPr/>
        </p:nvSpPr>
        <p:spPr>
          <a:xfrm>
            <a:off x="920686" y="8104346"/>
            <a:ext cx="176212"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3</a:t>
            </a:r>
          </a:p>
        </p:txBody>
      </p:sp>
      <p:sp>
        <p:nvSpPr>
          <p:cNvPr id="875" name="Primary Heading-2">
            <a:extLst>
              <a:ext uri="{FF2B5EF4-FFF2-40B4-BE49-F238E27FC236}">
                <a16:creationId xmlns:a16="http://schemas.microsoft.com/office/drawing/2014/main" id="{111B4A49-B930-4A89-A1CD-6CA2B3D95AED}"/>
              </a:ext>
            </a:extLst>
          </p:cNvPr>
          <p:cNvSpPr txBox="1"/>
          <p:nvPr/>
        </p:nvSpPr>
        <p:spPr>
          <a:xfrm>
            <a:off x="1600200" y="7361682"/>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User Feedback Mechanism</a:t>
            </a:r>
          </a:p>
        </p:txBody>
      </p:sp>
      <p:sp>
        <p:nvSpPr>
          <p:cNvPr id="876" name="Description of a primary heading-2">
            <a:extLst>
              <a:ext uri="{FF2B5EF4-FFF2-40B4-BE49-F238E27FC236}">
                <a16:creationId xmlns:a16="http://schemas.microsoft.com/office/drawing/2014/main" id="{111B4A49-B930-4A89-A1CD-6CA2B3D95AED}"/>
              </a:ext>
            </a:extLst>
          </p:cNvPr>
          <p:cNvSpPr txBox="1"/>
          <p:nvPr/>
        </p:nvSpPr>
        <p:spPr>
          <a:xfrm>
            <a:off x="1600200" y="7835646"/>
            <a:ext cx="7310438"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In situations where users encounter no or low-quality matches, the system is designed to offer alternative query suggestions, enhancing user experience and maintaining engagement with the platform.</a:t>
            </a:r>
          </a:p>
        </p:txBody>
      </p:sp>
      <p:pic>
        <p:nvPicPr>
          <p:cNvPr id="87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3640646"/>
            <a:ext cx="457200" cy="457200"/>
          </a:xfrm>
          <a:prstGeom prst="rect">
            <a:avLst/>
          </a:prstGeom>
        </p:spPr>
      </p:pic>
      <p:sp>
        <p:nvSpPr>
          <p:cNvPr id="878" name="-3">
            <a:extLst>
              <a:ext uri="{FF2B5EF4-FFF2-40B4-BE49-F238E27FC236}">
                <a16:creationId xmlns:a16="http://schemas.microsoft.com/office/drawing/2014/main" id="{111B4A49-B930-4A89-A1CD-6CA2B3D95AED}"/>
              </a:ext>
            </a:extLst>
          </p:cNvPr>
          <p:cNvSpPr txBox="1"/>
          <p:nvPr/>
        </p:nvSpPr>
        <p:spPr>
          <a:xfrm>
            <a:off x="9557766" y="3689223"/>
            <a:ext cx="195262"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4</a:t>
            </a:r>
          </a:p>
        </p:txBody>
      </p:sp>
      <p:sp>
        <p:nvSpPr>
          <p:cNvPr id="879" name="Primary Heading-3">
            <a:extLst>
              <a:ext uri="{FF2B5EF4-FFF2-40B4-BE49-F238E27FC236}">
                <a16:creationId xmlns:a16="http://schemas.microsoft.com/office/drawing/2014/main" id="{111B4A49-B930-4A89-A1CD-6CA2B3D95AED}"/>
              </a:ext>
            </a:extLst>
          </p:cNvPr>
          <p:cNvSpPr txBox="1"/>
          <p:nvPr/>
        </p:nvSpPr>
        <p:spPr>
          <a:xfrm>
            <a:off x="10248900" y="2946559"/>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Accuracy and Relevance</a:t>
            </a:r>
          </a:p>
        </p:txBody>
      </p:sp>
      <p:sp>
        <p:nvSpPr>
          <p:cNvPr id="880" name="Description of a primary heading-3">
            <a:extLst>
              <a:ext uri="{FF2B5EF4-FFF2-40B4-BE49-F238E27FC236}">
                <a16:creationId xmlns:a16="http://schemas.microsoft.com/office/drawing/2014/main" id="{111B4A49-B930-4A89-A1CD-6CA2B3D95AED}"/>
              </a:ext>
            </a:extLst>
          </p:cNvPr>
          <p:cNvSpPr txBox="1"/>
          <p:nvPr/>
        </p:nvSpPr>
        <p:spPr>
          <a:xfrm>
            <a:off x="10248900" y="3420523"/>
            <a:ext cx="7310438"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system prioritizes delivering highly accurate and contextually relevant results, utilizing a threshold-based filtering system that ensures only those results meeting or exceeding a predefined similarity score are displayed.</a:t>
            </a:r>
          </a:p>
        </p:txBody>
      </p:sp>
      <p:pic>
        <p:nvPicPr>
          <p:cNvPr id="88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6019705"/>
            <a:ext cx="457200" cy="457200"/>
          </a:xfrm>
          <a:prstGeom prst="rect">
            <a:avLst/>
          </a:prstGeom>
        </p:spPr>
      </p:pic>
      <p:sp>
        <p:nvSpPr>
          <p:cNvPr id="882" name="-4">
            <a:extLst>
              <a:ext uri="{FF2B5EF4-FFF2-40B4-BE49-F238E27FC236}">
                <a16:creationId xmlns:a16="http://schemas.microsoft.com/office/drawing/2014/main" id="{111B4A49-B930-4A89-A1CD-6CA2B3D95AED}"/>
              </a:ext>
            </a:extLst>
          </p:cNvPr>
          <p:cNvSpPr txBox="1"/>
          <p:nvPr/>
        </p:nvSpPr>
        <p:spPr>
          <a:xfrm>
            <a:off x="9569196" y="6068282"/>
            <a:ext cx="176212" cy="371475"/>
          </a:xfrm>
          <a:prstGeom prst="rect">
            <a:avLst/>
          </a:prstGeom>
          <a:noFill/>
        </p:spPr>
        <p:txBody>
          <a:bodyPr vertOverflow="clip" horzOverflow="clip" wrap="square" lIns="0" tIns="0" rIns="0" bIns="0" rtlCol="0" anchor="t">
            <a:spAutoFit/>
          </a:bodyPr>
          <a:lstStyle/>
          <a:p>
            <a:pPr algn="ctr">
              <a:lnSpc>
                <a:spcPts val="2835"/>
              </a:lnSpc>
            </a:pPr>
            <a:r>
              <a:rPr lang="en-US" sz="1890" dirty="0">
                <a:solidFill>
                  <a:srgbClr val="FFFFFF">
                    <a:alpha val="100000"/>
                  </a:srgbClr>
                </a:solidFill>
                <a:latin typeface="Montserrat SemiBold" panose="00000700000000000000" pitchFamily="2" charset="0"/>
              </a:rPr>
              <a:t>5</a:t>
            </a:r>
          </a:p>
        </p:txBody>
      </p:sp>
      <p:sp>
        <p:nvSpPr>
          <p:cNvPr id="883" name="Primary Heading-4">
            <a:extLst>
              <a:ext uri="{FF2B5EF4-FFF2-40B4-BE49-F238E27FC236}">
                <a16:creationId xmlns:a16="http://schemas.microsoft.com/office/drawing/2014/main" id="{111B4A49-B930-4A89-A1CD-6CA2B3D95AED}"/>
              </a:ext>
            </a:extLst>
          </p:cNvPr>
          <p:cNvSpPr txBox="1"/>
          <p:nvPr/>
        </p:nvSpPr>
        <p:spPr>
          <a:xfrm>
            <a:off x="10248900" y="5325523"/>
            <a:ext cx="7310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Data Backup Mechanisms</a:t>
            </a:r>
          </a:p>
        </p:txBody>
      </p:sp>
      <p:sp>
        <p:nvSpPr>
          <p:cNvPr id="884" name="Description of a primary heading-4">
            <a:extLst>
              <a:ext uri="{FF2B5EF4-FFF2-40B4-BE49-F238E27FC236}">
                <a16:creationId xmlns:a16="http://schemas.microsoft.com/office/drawing/2014/main" id="{111B4A49-B930-4A89-A1CD-6CA2B3D95AED}"/>
              </a:ext>
            </a:extLst>
          </p:cNvPr>
          <p:cNvSpPr txBox="1"/>
          <p:nvPr/>
        </p:nvSpPr>
        <p:spPr>
          <a:xfrm>
            <a:off x="10248900" y="5799582"/>
            <a:ext cx="7310438"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To ensure reliability, the system incorporates robust backup mechanisms designed to handle potential data loss scenarios, thereby maintaining consistent availability and protecting user data.</a:t>
            </a:r>
          </a:p>
        </p:txBody>
      </p:sp>
      <p:sp>
        <p:nvSpPr>
          <p:cNvPr id="885" name="Click here to edit title-401">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Reliability and Maintainability</a:t>
            </a:r>
          </a:p>
        </p:txBody>
      </p:sp>
      <p:sp>
        <p:nvSpPr>
          <p:cNvPr id="886" name="Click here to edit label-455">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SYSTEM RELIABILITY</a:t>
            </a:r>
          </a:p>
        </p:txBody>
      </p:sp>
      <p:sp>
        <p:nvSpPr>
          <p:cNvPr id="887" name="Click here to edit subtitle-419">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Understanding Maintainability, User Feedback, and Reliability in Systems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864"/>
                                        </p:tgtEl>
                                        <p:attrNameLst>
                                          <p:attrName>style.visibility</p:attrName>
                                        </p:attrNameLst>
                                      </p:cBhvr>
                                      <p:to>
                                        <p:strVal val="visible"/>
                                      </p:to>
                                    </p:set>
                                    <p:animEffect transition="in" filter="fade">
                                      <p:cBhvr>
                                        <p:cTn id="7" dur="1500"/>
                                        <p:tgtEl>
                                          <p:spTgt spid="864"/>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865"/>
                                        </p:tgtEl>
                                        <p:attrNameLst>
                                          <p:attrName>style.visibility</p:attrName>
                                        </p:attrNameLst>
                                      </p:cBhvr>
                                      <p:to>
                                        <p:strVal val="visible"/>
                                      </p:to>
                                    </p:set>
                                    <p:animEffect transition="in" filter="fade">
                                      <p:cBhvr>
                                        <p:cTn id="10" dur="1500"/>
                                        <p:tgtEl>
                                          <p:spTgt spid="865"/>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866"/>
                                        </p:tgtEl>
                                        <p:attrNameLst>
                                          <p:attrName>style.visibility</p:attrName>
                                        </p:attrNameLst>
                                      </p:cBhvr>
                                      <p:to>
                                        <p:strVal val="visible"/>
                                      </p:to>
                                    </p:set>
                                    <p:animEffect transition="in" filter="fade">
                                      <p:cBhvr>
                                        <p:cTn id="13" dur="1500"/>
                                        <p:tgtEl>
                                          <p:spTgt spid="866"/>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867"/>
                                        </p:tgtEl>
                                        <p:attrNameLst>
                                          <p:attrName>style.visibility</p:attrName>
                                        </p:attrNameLst>
                                      </p:cBhvr>
                                      <p:to>
                                        <p:strVal val="visible"/>
                                      </p:to>
                                    </p:set>
                                    <p:animEffect transition="in" filter="fade">
                                      <p:cBhvr>
                                        <p:cTn id="16" dur="1500"/>
                                        <p:tgtEl>
                                          <p:spTgt spid="867"/>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868"/>
                                        </p:tgtEl>
                                        <p:attrNameLst>
                                          <p:attrName>style.visibility</p:attrName>
                                        </p:attrNameLst>
                                      </p:cBhvr>
                                      <p:to>
                                        <p:strVal val="visible"/>
                                      </p:to>
                                    </p:set>
                                    <p:animEffect transition="in" filter="fade">
                                      <p:cBhvr>
                                        <p:cTn id="19" dur="1500"/>
                                        <p:tgtEl>
                                          <p:spTgt spid="868"/>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869"/>
                                        </p:tgtEl>
                                        <p:attrNameLst>
                                          <p:attrName>style.visibility</p:attrName>
                                        </p:attrNameLst>
                                      </p:cBhvr>
                                      <p:to>
                                        <p:strVal val="visible"/>
                                      </p:to>
                                    </p:set>
                                    <p:animEffect transition="in" filter="fade">
                                      <p:cBhvr>
                                        <p:cTn id="22" dur="1500"/>
                                        <p:tgtEl>
                                          <p:spTgt spid="869"/>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870"/>
                                        </p:tgtEl>
                                        <p:attrNameLst>
                                          <p:attrName>style.visibility</p:attrName>
                                        </p:attrNameLst>
                                      </p:cBhvr>
                                      <p:to>
                                        <p:strVal val="visible"/>
                                      </p:to>
                                    </p:set>
                                    <p:animEffect transition="in" filter="fade">
                                      <p:cBhvr>
                                        <p:cTn id="25" dur="1500"/>
                                        <p:tgtEl>
                                          <p:spTgt spid="870"/>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871"/>
                                        </p:tgtEl>
                                        <p:attrNameLst>
                                          <p:attrName>style.visibility</p:attrName>
                                        </p:attrNameLst>
                                      </p:cBhvr>
                                      <p:to>
                                        <p:strVal val="visible"/>
                                      </p:to>
                                    </p:set>
                                    <p:animEffect transition="in" filter="fade">
                                      <p:cBhvr>
                                        <p:cTn id="28" dur="1500"/>
                                        <p:tgtEl>
                                          <p:spTgt spid="871"/>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872"/>
                                        </p:tgtEl>
                                        <p:attrNameLst>
                                          <p:attrName>style.visibility</p:attrName>
                                        </p:attrNameLst>
                                      </p:cBhvr>
                                      <p:to>
                                        <p:strVal val="visible"/>
                                      </p:to>
                                    </p:set>
                                    <p:animEffect transition="in" filter="fade">
                                      <p:cBhvr>
                                        <p:cTn id="31" dur="1500"/>
                                        <p:tgtEl>
                                          <p:spTgt spid="872"/>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873"/>
                                        </p:tgtEl>
                                        <p:attrNameLst>
                                          <p:attrName>style.visibility</p:attrName>
                                        </p:attrNameLst>
                                      </p:cBhvr>
                                      <p:to>
                                        <p:strVal val="visible"/>
                                      </p:to>
                                    </p:set>
                                    <p:animEffect transition="in" filter="fade">
                                      <p:cBhvr>
                                        <p:cTn id="34" dur="1500"/>
                                        <p:tgtEl>
                                          <p:spTgt spid="873"/>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874"/>
                                        </p:tgtEl>
                                        <p:attrNameLst>
                                          <p:attrName>style.visibility</p:attrName>
                                        </p:attrNameLst>
                                      </p:cBhvr>
                                      <p:to>
                                        <p:strVal val="visible"/>
                                      </p:to>
                                    </p:set>
                                    <p:animEffect transition="in" filter="fade">
                                      <p:cBhvr>
                                        <p:cTn id="37" dur="1500"/>
                                        <p:tgtEl>
                                          <p:spTgt spid="874"/>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875"/>
                                        </p:tgtEl>
                                        <p:attrNameLst>
                                          <p:attrName>style.visibility</p:attrName>
                                        </p:attrNameLst>
                                      </p:cBhvr>
                                      <p:to>
                                        <p:strVal val="visible"/>
                                      </p:to>
                                    </p:set>
                                    <p:animEffect transition="in" filter="fade">
                                      <p:cBhvr>
                                        <p:cTn id="40" dur="1500"/>
                                        <p:tgtEl>
                                          <p:spTgt spid="875"/>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876"/>
                                        </p:tgtEl>
                                        <p:attrNameLst>
                                          <p:attrName>style.visibility</p:attrName>
                                        </p:attrNameLst>
                                      </p:cBhvr>
                                      <p:to>
                                        <p:strVal val="visible"/>
                                      </p:to>
                                    </p:set>
                                    <p:animEffect transition="in" filter="fade">
                                      <p:cBhvr>
                                        <p:cTn id="43" dur="1500"/>
                                        <p:tgtEl>
                                          <p:spTgt spid="876"/>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877"/>
                                        </p:tgtEl>
                                        <p:attrNameLst>
                                          <p:attrName>style.visibility</p:attrName>
                                        </p:attrNameLst>
                                      </p:cBhvr>
                                      <p:to>
                                        <p:strVal val="visible"/>
                                      </p:to>
                                    </p:set>
                                    <p:animEffect transition="in" filter="fade">
                                      <p:cBhvr>
                                        <p:cTn id="46" dur="1500"/>
                                        <p:tgtEl>
                                          <p:spTgt spid="877"/>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878"/>
                                        </p:tgtEl>
                                        <p:attrNameLst>
                                          <p:attrName>style.visibility</p:attrName>
                                        </p:attrNameLst>
                                      </p:cBhvr>
                                      <p:to>
                                        <p:strVal val="visible"/>
                                      </p:to>
                                    </p:set>
                                    <p:animEffect transition="in" filter="fade">
                                      <p:cBhvr>
                                        <p:cTn id="49" dur="1500"/>
                                        <p:tgtEl>
                                          <p:spTgt spid="878"/>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879"/>
                                        </p:tgtEl>
                                        <p:attrNameLst>
                                          <p:attrName>style.visibility</p:attrName>
                                        </p:attrNameLst>
                                      </p:cBhvr>
                                      <p:to>
                                        <p:strVal val="visible"/>
                                      </p:to>
                                    </p:set>
                                    <p:animEffect transition="in" filter="fade">
                                      <p:cBhvr>
                                        <p:cTn id="52" dur="1500"/>
                                        <p:tgtEl>
                                          <p:spTgt spid="879"/>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880"/>
                                        </p:tgtEl>
                                        <p:attrNameLst>
                                          <p:attrName>style.visibility</p:attrName>
                                        </p:attrNameLst>
                                      </p:cBhvr>
                                      <p:to>
                                        <p:strVal val="visible"/>
                                      </p:to>
                                    </p:set>
                                    <p:animEffect transition="in" filter="fade">
                                      <p:cBhvr>
                                        <p:cTn id="55" dur="1500"/>
                                        <p:tgtEl>
                                          <p:spTgt spid="880"/>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881"/>
                                        </p:tgtEl>
                                        <p:attrNameLst>
                                          <p:attrName>style.visibility</p:attrName>
                                        </p:attrNameLst>
                                      </p:cBhvr>
                                      <p:to>
                                        <p:strVal val="visible"/>
                                      </p:to>
                                    </p:set>
                                    <p:animEffect transition="in" filter="fade">
                                      <p:cBhvr>
                                        <p:cTn id="58" dur="1500"/>
                                        <p:tgtEl>
                                          <p:spTgt spid="881"/>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882"/>
                                        </p:tgtEl>
                                        <p:attrNameLst>
                                          <p:attrName>style.visibility</p:attrName>
                                        </p:attrNameLst>
                                      </p:cBhvr>
                                      <p:to>
                                        <p:strVal val="visible"/>
                                      </p:to>
                                    </p:set>
                                    <p:animEffect transition="in" filter="fade">
                                      <p:cBhvr>
                                        <p:cTn id="61" dur="1500"/>
                                        <p:tgtEl>
                                          <p:spTgt spid="882"/>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883"/>
                                        </p:tgtEl>
                                        <p:attrNameLst>
                                          <p:attrName>style.visibility</p:attrName>
                                        </p:attrNameLst>
                                      </p:cBhvr>
                                      <p:to>
                                        <p:strVal val="visible"/>
                                      </p:to>
                                    </p:set>
                                    <p:animEffect transition="in" filter="fade">
                                      <p:cBhvr>
                                        <p:cTn id="64" dur="1500"/>
                                        <p:tgtEl>
                                          <p:spTgt spid="883"/>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884"/>
                                        </p:tgtEl>
                                        <p:attrNameLst>
                                          <p:attrName>style.visibility</p:attrName>
                                        </p:attrNameLst>
                                      </p:cBhvr>
                                      <p:to>
                                        <p:strVal val="visible"/>
                                      </p:to>
                                    </p:set>
                                    <p:animEffect transition="in" filter="fade">
                                      <p:cBhvr>
                                        <p:cTn id="67" dur="1500"/>
                                        <p:tgtEl>
                                          <p:spTgt spid="884"/>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885"/>
                                        </p:tgtEl>
                                        <p:attrNameLst>
                                          <p:attrName>style.visibility</p:attrName>
                                        </p:attrNameLst>
                                      </p:cBhvr>
                                      <p:to>
                                        <p:strVal val="visible"/>
                                      </p:to>
                                    </p:set>
                                    <p:animEffect transition="in" filter="fade">
                                      <p:cBhvr>
                                        <p:cTn id="70" dur="1500"/>
                                        <p:tgtEl>
                                          <p:spTgt spid="885"/>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886"/>
                                        </p:tgtEl>
                                        <p:attrNameLst>
                                          <p:attrName>style.visibility</p:attrName>
                                        </p:attrNameLst>
                                      </p:cBhvr>
                                      <p:to>
                                        <p:strVal val="visible"/>
                                      </p:to>
                                    </p:set>
                                    <p:animEffect transition="in" filter="fade">
                                      <p:cBhvr>
                                        <p:cTn id="73" dur="1500"/>
                                        <p:tgtEl>
                                          <p:spTgt spid="886"/>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887"/>
                                        </p:tgtEl>
                                        <p:attrNameLst>
                                          <p:attrName>style.visibility</p:attrName>
                                        </p:attrNameLst>
                                      </p:cBhvr>
                                      <p:to>
                                        <p:strVal val="visible"/>
                                      </p:to>
                                    </p:set>
                                    <p:animEffect transition="in" filter="fade">
                                      <p:cBhvr>
                                        <p:cTn id="76" dur="1500"/>
                                        <p:tgtEl>
                                          <p:spTgt spid="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 grpId="0"/>
      <p:bldP spid="865" grpId="0"/>
      <p:bldP spid="866" grpId="0"/>
      <p:bldP spid="867" grpId="0"/>
      <p:bldP spid="868" grpId="0"/>
      <p:bldP spid="869" grpId="0"/>
      <p:bldP spid="870" grpId="0"/>
      <p:bldP spid="871" grpId="0"/>
      <p:bldP spid="872" grpId="0"/>
      <p:bldP spid="873" grpId="0"/>
      <p:bldP spid="874" grpId="0"/>
      <p:bldP spid="875" grpId="0"/>
      <p:bldP spid="876" grpId="0"/>
      <p:bldP spid="877" grpId="0"/>
      <p:bldP spid="878" grpId="0"/>
      <p:bldP spid="879" grpId="0"/>
      <p:bldP spid="880" grpId="0"/>
      <p:bldP spid="881" grpId="0"/>
      <p:bldP spid="882" grpId="0"/>
      <p:bldP spid="883" grpId="0"/>
      <p:bldP spid="884" grpId="0"/>
      <p:bldP spid="885" grpId="0"/>
      <p:bldP spid="886" grpId="0"/>
      <p:bldP spid="8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21" name="imageNode0" descr="User with solid fill">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3">
            <a:extLst>
              <a:ext uri="{96DAC541-7B7A-43D3-8B79-37D633B846F1}">
                <asvg:svgBlip xmlns:asvg="http://schemas.microsoft.com/office/drawing/2016/SVG/main" r:embed="rId4"/>
              </a:ext>
            </a:extLst>
          </a:blip>
          <a:srcRect/>
          <a:stretch/>
        </p:blipFill>
        <p:spPr>
          <a:xfrm>
            <a:off x="11068050" y="0"/>
            <a:ext cx="3429000" cy="3429000"/>
          </a:xfrm>
          <a:prstGeom prst="rect">
            <a:avLst/>
          </a:prstGeom>
        </p:spPr>
      </p:pic>
      <p:pic>
        <p:nvPicPr>
          <p:cNvPr id="32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580341" y="2020342"/>
            <a:ext cx="7705725" cy="1409700"/>
          </a:xfrm>
          <a:prstGeom prst="rect">
            <a:avLst/>
          </a:prstGeom>
        </p:spPr>
      </p:pic>
      <p:sp>
        <p:nvSpPr>
          <p:cNvPr id="323" name="Name-0">
            <a:extLst>
              <a:ext uri="{FF2B5EF4-FFF2-40B4-BE49-F238E27FC236}">
                <a16:creationId xmlns:a16="http://schemas.microsoft.com/office/drawing/2014/main" id="{111B4A49-B930-4A89-A1CD-6CA2B3D95AED}"/>
              </a:ext>
            </a:extLst>
          </p:cNvPr>
          <p:cNvSpPr txBox="1"/>
          <p:nvPr/>
        </p:nvSpPr>
        <p:spPr>
          <a:xfrm>
            <a:off x="10885170" y="2325243"/>
            <a:ext cx="2471738" cy="466725"/>
          </a:xfrm>
          <a:prstGeom prst="rect">
            <a:avLst/>
          </a:prstGeom>
          <a:noFill/>
        </p:spPr>
        <p:txBody>
          <a:bodyPr vertOverflow="clip" horzOverflow="clip" wrap="square" lIns="0" tIns="0" rIns="0" bIns="0" rtlCol="0" anchor="t">
            <a:spAutoFit/>
          </a:bodyPr>
          <a:lstStyle/>
          <a:p>
            <a:pPr algn="l">
              <a:lnSpc>
                <a:spcPts val="3591"/>
              </a:lnSpc>
            </a:pPr>
            <a:r>
              <a:rPr lang="en-US" sz="2700" b="1" spc="-54" dirty="0">
                <a:solidFill>
                  <a:srgbClr val="FFFFFF">
                    <a:alpha val="100000"/>
                  </a:srgbClr>
                </a:solidFill>
                <a:latin typeface="Montserrat" panose="00000700000000000000" pitchFamily="2" charset="0"/>
              </a:rPr>
              <a:t>Anmol Shukla</a:t>
            </a:r>
          </a:p>
        </p:txBody>
      </p:sp>
      <p:sp>
        <p:nvSpPr>
          <p:cNvPr id="324" name="Designation-0">
            <a:extLst>
              <a:ext uri="{FF2B5EF4-FFF2-40B4-BE49-F238E27FC236}">
                <a16:creationId xmlns:a16="http://schemas.microsoft.com/office/drawing/2014/main" id="{111B4A49-B930-4A89-A1CD-6CA2B3D95AED}"/>
              </a:ext>
            </a:extLst>
          </p:cNvPr>
          <p:cNvSpPr txBox="1"/>
          <p:nvPr/>
        </p:nvSpPr>
        <p:spPr>
          <a:xfrm>
            <a:off x="10885169" y="2781300"/>
            <a:ext cx="5587885" cy="663002"/>
          </a:xfrm>
          <a:prstGeom prst="rect">
            <a:avLst/>
          </a:prstGeom>
          <a:noFill/>
        </p:spPr>
        <p:txBody>
          <a:bodyPr vertOverflow="clip" horzOverflow="clip" wrap="square" lIns="0" tIns="0" rIns="0" bIns="0" rtlCol="0" anchor="t">
            <a:spAutoFit/>
          </a:bodyPr>
          <a:lstStyle/>
          <a:p>
            <a:pPr algn="l">
              <a:lnSpc>
                <a:spcPts val="2700"/>
              </a:lnSpc>
            </a:pPr>
            <a:r>
              <a:rPr lang="en-US" spc="-18">
                <a:solidFill>
                  <a:srgbClr val="FFFFFF">
                    <a:alpha val="100000"/>
                  </a:srgbClr>
                </a:solidFill>
                <a:latin typeface="Montserrat" panose="00000700000000000000" pitchFamily="2" charset="0"/>
              </a:rPr>
              <a:t>Backend, </a:t>
            </a:r>
            <a:r>
              <a:rPr lang="en-US" spc="-18" dirty="0">
                <a:solidFill>
                  <a:srgbClr val="FFFFFF">
                    <a:alpha val="100000"/>
                  </a:srgbClr>
                </a:solidFill>
                <a:latin typeface="Montserrat" panose="00000700000000000000" pitchFamily="2" charset="0"/>
              </a:rPr>
              <a:t>Database, Model, Docker, NLP for the application and its configuration.</a:t>
            </a:r>
            <a:endParaRPr lang="en-US" sz="1800" spc="-18" dirty="0">
              <a:solidFill>
                <a:srgbClr val="FFFFFF">
                  <a:alpha val="100000"/>
                </a:srgbClr>
              </a:solidFill>
              <a:latin typeface="Montserrat" panose="00000700000000000000" pitchFamily="2" charset="0"/>
            </a:endParaRPr>
          </a:p>
        </p:txBody>
      </p:sp>
      <p:pic>
        <p:nvPicPr>
          <p:cNvPr id="325" name="imageNode1" descr="User with solid fill">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3">
            <a:extLst>
              <a:ext uri="{96DAC541-7B7A-43D3-8B79-37D633B846F1}">
                <asvg:svgBlip xmlns:asvg="http://schemas.microsoft.com/office/drawing/2016/SVG/main" r:embed="rId4"/>
              </a:ext>
            </a:extLst>
          </a:blip>
          <a:srcRect/>
          <a:stretch/>
        </p:blipFill>
        <p:spPr>
          <a:xfrm>
            <a:off x="11068050" y="3429000"/>
            <a:ext cx="3429000" cy="3429000"/>
          </a:xfrm>
          <a:prstGeom prst="rect">
            <a:avLst/>
          </a:prstGeom>
        </p:spPr>
      </p:pic>
      <p:pic>
        <p:nvPicPr>
          <p:cNvPr id="32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580370" y="5449443"/>
            <a:ext cx="7705725" cy="1409700"/>
          </a:xfrm>
          <a:prstGeom prst="rect">
            <a:avLst/>
          </a:prstGeom>
        </p:spPr>
      </p:pic>
      <p:sp>
        <p:nvSpPr>
          <p:cNvPr id="327" name="Name-1">
            <a:extLst>
              <a:ext uri="{FF2B5EF4-FFF2-40B4-BE49-F238E27FC236}">
                <a16:creationId xmlns:a16="http://schemas.microsoft.com/office/drawing/2014/main" id="{111B4A49-B930-4A89-A1CD-6CA2B3D95AED}"/>
              </a:ext>
            </a:extLst>
          </p:cNvPr>
          <p:cNvSpPr txBox="1"/>
          <p:nvPr/>
        </p:nvSpPr>
        <p:spPr>
          <a:xfrm>
            <a:off x="10885170" y="5754243"/>
            <a:ext cx="2671762" cy="466725"/>
          </a:xfrm>
          <a:prstGeom prst="rect">
            <a:avLst/>
          </a:prstGeom>
          <a:noFill/>
        </p:spPr>
        <p:txBody>
          <a:bodyPr vertOverflow="clip" horzOverflow="clip" wrap="square" lIns="0" tIns="0" rIns="0" bIns="0" rtlCol="0" anchor="t">
            <a:spAutoFit/>
          </a:bodyPr>
          <a:lstStyle/>
          <a:p>
            <a:pPr algn="l">
              <a:lnSpc>
                <a:spcPts val="3591"/>
              </a:lnSpc>
            </a:pPr>
            <a:r>
              <a:rPr lang="en-US" sz="2700" b="1" spc="-54" dirty="0">
                <a:solidFill>
                  <a:srgbClr val="FFFFFF">
                    <a:alpha val="100000"/>
                  </a:srgbClr>
                </a:solidFill>
                <a:latin typeface="Montserrat" panose="00000700000000000000" pitchFamily="2" charset="0"/>
              </a:rPr>
              <a:t>Adarsh Pandey</a:t>
            </a:r>
          </a:p>
        </p:txBody>
      </p:sp>
      <p:sp>
        <p:nvSpPr>
          <p:cNvPr id="328" name="Designation-1">
            <a:extLst>
              <a:ext uri="{FF2B5EF4-FFF2-40B4-BE49-F238E27FC236}">
                <a16:creationId xmlns:a16="http://schemas.microsoft.com/office/drawing/2014/main" id="{111B4A49-B930-4A89-A1CD-6CA2B3D95AED}"/>
              </a:ext>
            </a:extLst>
          </p:cNvPr>
          <p:cNvSpPr txBox="1"/>
          <p:nvPr/>
        </p:nvSpPr>
        <p:spPr>
          <a:xfrm>
            <a:off x="10885170" y="6210300"/>
            <a:ext cx="3246466" cy="663002"/>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FFFFFF">
                    <a:alpha val="100000"/>
                  </a:srgbClr>
                </a:solidFill>
                <a:latin typeface="Montserrat" panose="00000700000000000000" pitchFamily="2" charset="0"/>
              </a:rPr>
              <a:t>Android application and its configuration.</a:t>
            </a:r>
          </a:p>
        </p:txBody>
      </p:sp>
      <p:pic>
        <p:nvPicPr>
          <p:cNvPr id="329" name="imageNode2" descr="User with solid fill">
            <a:extLst>
              <a:ext uri="{FF2B5EF4-FFF2-40B4-BE49-F238E27FC236}">
                <a16:creationId xmlns:a16="http://schemas.microsoft.com/office/drawing/2014/main" id="{A8642F66-C0BB-4949-9A9C-024B120A5D52}"/>
              </a:ext>
            </a:extLst>
          </p:cNvPr>
          <p:cNvPicPr preferRelativeResize="0">
            <a:picLocks noChangeAspect="1"/>
          </p:cNvPicPr>
          <p:nvPr/>
        </p:nvPicPr>
        <p:blipFill>
          <a:blip r:embed="rId3">
            <a:extLst>
              <a:ext uri="{96DAC541-7B7A-43D3-8B79-37D633B846F1}">
                <asvg:svgBlip xmlns:asvg="http://schemas.microsoft.com/office/drawing/2016/SVG/main" r:embed="rId4"/>
              </a:ext>
            </a:extLst>
          </a:blip>
          <a:srcRect/>
          <a:stretch/>
        </p:blipFill>
        <p:spPr>
          <a:xfrm>
            <a:off x="11068050" y="6858000"/>
            <a:ext cx="3429000" cy="3429000"/>
          </a:xfrm>
          <a:prstGeom prst="rect">
            <a:avLst/>
          </a:prstGeom>
        </p:spPr>
      </p:pic>
      <p:pic>
        <p:nvPicPr>
          <p:cNvPr id="33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580370" y="8878443"/>
            <a:ext cx="7705725" cy="1409700"/>
          </a:xfrm>
          <a:prstGeom prst="rect">
            <a:avLst/>
          </a:prstGeom>
        </p:spPr>
      </p:pic>
      <p:sp>
        <p:nvSpPr>
          <p:cNvPr id="331" name="Name-2">
            <a:extLst>
              <a:ext uri="{FF2B5EF4-FFF2-40B4-BE49-F238E27FC236}">
                <a16:creationId xmlns:a16="http://schemas.microsoft.com/office/drawing/2014/main" id="{111B4A49-B930-4A89-A1CD-6CA2B3D95AED}"/>
              </a:ext>
            </a:extLst>
          </p:cNvPr>
          <p:cNvSpPr txBox="1"/>
          <p:nvPr/>
        </p:nvSpPr>
        <p:spPr>
          <a:xfrm>
            <a:off x="10885170" y="9183243"/>
            <a:ext cx="3452812" cy="466725"/>
          </a:xfrm>
          <a:prstGeom prst="rect">
            <a:avLst/>
          </a:prstGeom>
          <a:noFill/>
        </p:spPr>
        <p:txBody>
          <a:bodyPr vertOverflow="clip" horzOverflow="clip" wrap="square" lIns="0" tIns="0" rIns="0" bIns="0" rtlCol="0" anchor="t">
            <a:spAutoFit/>
          </a:bodyPr>
          <a:lstStyle/>
          <a:p>
            <a:pPr algn="l">
              <a:lnSpc>
                <a:spcPts val="3591"/>
              </a:lnSpc>
            </a:pPr>
            <a:r>
              <a:rPr lang="en-US" sz="2700" b="1" spc="-54" dirty="0">
                <a:solidFill>
                  <a:srgbClr val="FFFFFF">
                    <a:alpha val="100000"/>
                  </a:srgbClr>
                </a:solidFill>
                <a:latin typeface="Montserrat" panose="00000700000000000000" pitchFamily="2" charset="0"/>
              </a:rPr>
              <a:t>Abhinandan Shukla</a:t>
            </a:r>
          </a:p>
        </p:txBody>
      </p:sp>
      <p:sp>
        <p:nvSpPr>
          <p:cNvPr id="332" name="Designation-2">
            <a:extLst>
              <a:ext uri="{FF2B5EF4-FFF2-40B4-BE49-F238E27FC236}">
                <a16:creationId xmlns:a16="http://schemas.microsoft.com/office/drawing/2014/main" id="{111B4A49-B930-4A89-A1CD-6CA2B3D95AED}"/>
              </a:ext>
            </a:extLst>
          </p:cNvPr>
          <p:cNvSpPr txBox="1"/>
          <p:nvPr/>
        </p:nvSpPr>
        <p:spPr>
          <a:xfrm>
            <a:off x="10885170" y="9639300"/>
            <a:ext cx="2224088" cy="316753"/>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FFFFFF">
                    <a:alpha val="100000"/>
                  </a:srgbClr>
                </a:solidFill>
                <a:latin typeface="Montserrat" panose="00000700000000000000" pitchFamily="2" charset="0"/>
              </a:rPr>
              <a:t>Frontend</a:t>
            </a:r>
          </a:p>
        </p:txBody>
      </p:sp>
      <p:sp>
        <p:nvSpPr>
          <p:cNvPr id="333" name="Click here to edit title-484">
            <a:extLst>
              <a:ext uri="{FF2B5EF4-FFF2-40B4-BE49-F238E27FC236}">
                <a16:creationId xmlns:a16="http://schemas.microsoft.com/office/drawing/2014/main" id="{111B4A49-B930-4A89-A1CD-6CA2B3D95AED}"/>
              </a:ext>
            </a:extLst>
          </p:cNvPr>
          <p:cNvSpPr txBox="1"/>
          <p:nvPr/>
        </p:nvSpPr>
        <p:spPr>
          <a:xfrm>
            <a:off x="762000" y="4230624"/>
            <a:ext cx="5748338" cy="134302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Meet the Lexius Team</a:t>
            </a:r>
          </a:p>
        </p:txBody>
      </p:sp>
      <p:sp>
        <p:nvSpPr>
          <p:cNvPr id="334" name="Click here to edit label-461">
            <a:extLst>
              <a:ext uri="{FF2B5EF4-FFF2-40B4-BE49-F238E27FC236}">
                <a16:creationId xmlns:a16="http://schemas.microsoft.com/office/drawing/2014/main" id="{111B4A49-B930-4A89-A1CD-6CA2B3D95AED}"/>
              </a:ext>
            </a:extLst>
          </p:cNvPr>
          <p:cNvSpPr txBox="1"/>
          <p:nvPr/>
        </p:nvSpPr>
        <p:spPr>
          <a:xfrm>
            <a:off x="762000" y="3886200"/>
            <a:ext cx="57483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MEET THE TEAM</a:t>
            </a:r>
          </a:p>
        </p:txBody>
      </p:sp>
      <p:pic>
        <p:nvPicPr>
          <p:cNvPr id="33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0" y="7742932"/>
            <a:ext cx="2630835" cy="2544068"/>
          </a:xfrm>
          <a:prstGeom prst="rect">
            <a:avLst/>
          </a:prstGeom>
        </p:spPr>
      </p:pic>
      <p:pic>
        <p:nvPicPr>
          <p:cNvPr id="33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762000" y="5676900"/>
            <a:ext cx="5730181" cy="689521"/>
          </a:xfrm>
          <a:prstGeom prst="rect">
            <a:avLst/>
          </a:prstGeom>
        </p:spPr>
      </p:pic>
      <p:sp>
        <p:nvSpPr>
          <p:cNvPr id="337" name="Click here to edit subtitle-452">
            <a:extLst>
              <a:ext uri="{FF2B5EF4-FFF2-40B4-BE49-F238E27FC236}">
                <a16:creationId xmlns:a16="http://schemas.microsoft.com/office/drawing/2014/main" id="{111B4A49-B930-4A89-A1CD-6CA2B3D95AED}"/>
              </a:ext>
            </a:extLst>
          </p:cNvPr>
          <p:cNvSpPr txBox="1"/>
          <p:nvPr/>
        </p:nvSpPr>
        <p:spPr>
          <a:xfrm>
            <a:off x="762000" y="5905500"/>
            <a:ext cx="5748338" cy="447675"/>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Your Ai-Legal Advisor Team</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1500"/>
                                        <p:tgtEl>
                                          <p:spTgt spid="321"/>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322"/>
                                        </p:tgtEl>
                                        <p:attrNameLst>
                                          <p:attrName>style.visibility</p:attrName>
                                        </p:attrNameLst>
                                      </p:cBhvr>
                                      <p:to>
                                        <p:strVal val="visible"/>
                                      </p:to>
                                    </p:set>
                                    <p:animEffect transition="in" filter="fade">
                                      <p:cBhvr>
                                        <p:cTn id="10" dur="1500"/>
                                        <p:tgtEl>
                                          <p:spTgt spid="322"/>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323"/>
                                        </p:tgtEl>
                                        <p:attrNameLst>
                                          <p:attrName>style.visibility</p:attrName>
                                        </p:attrNameLst>
                                      </p:cBhvr>
                                      <p:to>
                                        <p:strVal val="visible"/>
                                      </p:to>
                                    </p:set>
                                    <p:animEffect transition="in" filter="fade">
                                      <p:cBhvr>
                                        <p:cTn id="13" dur="1500"/>
                                        <p:tgtEl>
                                          <p:spTgt spid="323"/>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324"/>
                                        </p:tgtEl>
                                        <p:attrNameLst>
                                          <p:attrName>style.visibility</p:attrName>
                                        </p:attrNameLst>
                                      </p:cBhvr>
                                      <p:to>
                                        <p:strVal val="visible"/>
                                      </p:to>
                                    </p:set>
                                    <p:animEffect transition="in" filter="fade">
                                      <p:cBhvr>
                                        <p:cTn id="16" dur="1500"/>
                                        <p:tgtEl>
                                          <p:spTgt spid="324"/>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325"/>
                                        </p:tgtEl>
                                        <p:attrNameLst>
                                          <p:attrName>style.visibility</p:attrName>
                                        </p:attrNameLst>
                                      </p:cBhvr>
                                      <p:to>
                                        <p:strVal val="visible"/>
                                      </p:to>
                                    </p:set>
                                    <p:animEffect transition="in" filter="fade">
                                      <p:cBhvr>
                                        <p:cTn id="19" dur="1500"/>
                                        <p:tgtEl>
                                          <p:spTgt spid="325"/>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326"/>
                                        </p:tgtEl>
                                        <p:attrNameLst>
                                          <p:attrName>style.visibility</p:attrName>
                                        </p:attrNameLst>
                                      </p:cBhvr>
                                      <p:to>
                                        <p:strVal val="visible"/>
                                      </p:to>
                                    </p:set>
                                    <p:animEffect transition="in" filter="fade">
                                      <p:cBhvr>
                                        <p:cTn id="22" dur="1500"/>
                                        <p:tgtEl>
                                          <p:spTgt spid="326"/>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327"/>
                                        </p:tgtEl>
                                        <p:attrNameLst>
                                          <p:attrName>style.visibility</p:attrName>
                                        </p:attrNameLst>
                                      </p:cBhvr>
                                      <p:to>
                                        <p:strVal val="visible"/>
                                      </p:to>
                                    </p:set>
                                    <p:animEffect transition="in" filter="fade">
                                      <p:cBhvr>
                                        <p:cTn id="25" dur="1500"/>
                                        <p:tgtEl>
                                          <p:spTgt spid="327"/>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328"/>
                                        </p:tgtEl>
                                        <p:attrNameLst>
                                          <p:attrName>style.visibility</p:attrName>
                                        </p:attrNameLst>
                                      </p:cBhvr>
                                      <p:to>
                                        <p:strVal val="visible"/>
                                      </p:to>
                                    </p:set>
                                    <p:animEffect transition="in" filter="fade">
                                      <p:cBhvr>
                                        <p:cTn id="28" dur="1500"/>
                                        <p:tgtEl>
                                          <p:spTgt spid="328"/>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329"/>
                                        </p:tgtEl>
                                        <p:attrNameLst>
                                          <p:attrName>style.visibility</p:attrName>
                                        </p:attrNameLst>
                                      </p:cBhvr>
                                      <p:to>
                                        <p:strVal val="visible"/>
                                      </p:to>
                                    </p:set>
                                    <p:animEffect transition="in" filter="fade">
                                      <p:cBhvr>
                                        <p:cTn id="31" dur="1500"/>
                                        <p:tgtEl>
                                          <p:spTgt spid="329"/>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330"/>
                                        </p:tgtEl>
                                        <p:attrNameLst>
                                          <p:attrName>style.visibility</p:attrName>
                                        </p:attrNameLst>
                                      </p:cBhvr>
                                      <p:to>
                                        <p:strVal val="visible"/>
                                      </p:to>
                                    </p:set>
                                    <p:animEffect transition="in" filter="fade">
                                      <p:cBhvr>
                                        <p:cTn id="34" dur="1500"/>
                                        <p:tgtEl>
                                          <p:spTgt spid="330"/>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331"/>
                                        </p:tgtEl>
                                        <p:attrNameLst>
                                          <p:attrName>style.visibility</p:attrName>
                                        </p:attrNameLst>
                                      </p:cBhvr>
                                      <p:to>
                                        <p:strVal val="visible"/>
                                      </p:to>
                                    </p:set>
                                    <p:animEffect transition="in" filter="fade">
                                      <p:cBhvr>
                                        <p:cTn id="37" dur="1500"/>
                                        <p:tgtEl>
                                          <p:spTgt spid="331"/>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332"/>
                                        </p:tgtEl>
                                        <p:attrNameLst>
                                          <p:attrName>style.visibility</p:attrName>
                                        </p:attrNameLst>
                                      </p:cBhvr>
                                      <p:to>
                                        <p:strVal val="visible"/>
                                      </p:to>
                                    </p:set>
                                    <p:animEffect transition="in" filter="fade">
                                      <p:cBhvr>
                                        <p:cTn id="40" dur="1500"/>
                                        <p:tgtEl>
                                          <p:spTgt spid="332"/>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333"/>
                                        </p:tgtEl>
                                        <p:attrNameLst>
                                          <p:attrName>style.visibility</p:attrName>
                                        </p:attrNameLst>
                                      </p:cBhvr>
                                      <p:to>
                                        <p:strVal val="visible"/>
                                      </p:to>
                                    </p:set>
                                    <p:animEffect transition="in" filter="fade">
                                      <p:cBhvr>
                                        <p:cTn id="43" dur="1500"/>
                                        <p:tgtEl>
                                          <p:spTgt spid="333"/>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334"/>
                                        </p:tgtEl>
                                        <p:attrNameLst>
                                          <p:attrName>style.visibility</p:attrName>
                                        </p:attrNameLst>
                                      </p:cBhvr>
                                      <p:to>
                                        <p:strVal val="visible"/>
                                      </p:to>
                                    </p:set>
                                    <p:animEffect transition="in" filter="fade">
                                      <p:cBhvr>
                                        <p:cTn id="46" dur="1500"/>
                                        <p:tgtEl>
                                          <p:spTgt spid="334"/>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335"/>
                                        </p:tgtEl>
                                        <p:attrNameLst>
                                          <p:attrName>style.visibility</p:attrName>
                                        </p:attrNameLst>
                                      </p:cBhvr>
                                      <p:to>
                                        <p:strVal val="visible"/>
                                      </p:to>
                                    </p:set>
                                    <p:animEffect transition="in" filter="fade">
                                      <p:cBhvr>
                                        <p:cTn id="49" dur="1500"/>
                                        <p:tgtEl>
                                          <p:spTgt spid="335"/>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336"/>
                                        </p:tgtEl>
                                        <p:attrNameLst>
                                          <p:attrName>style.visibility</p:attrName>
                                        </p:attrNameLst>
                                      </p:cBhvr>
                                      <p:to>
                                        <p:strVal val="visible"/>
                                      </p:to>
                                    </p:set>
                                    <p:animEffect transition="in" filter="fade">
                                      <p:cBhvr>
                                        <p:cTn id="52" dur="1500"/>
                                        <p:tgtEl>
                                          <p:spTgt spid="336"/>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337"/>
                                        </p:tgtEl>
                                        <p:attrNameLst>
                                          <p:attrName>style.visibility</p:attrName>
                                        </p:attrNameLst>
                                      </p:cBhvr>
                                      <p:to>
                                        <p:strVal val="visible"/>
                                      </p:to>
                                    </p:set>
                                    <p:animEffect transition="in" filter="fade">
                                      <p:cBhvr>
                                        <p:cTn id="55" dur="1500"/>
                                        <p:tgtEl>
                                          <p:spTgt spid="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p:bldP spid="322" grpId="0"/>
      <p:bldP spid="323" grpId="0"/>
      <p:bldP spid="324" grpId="0"/>
      <p:bldP spid="325" grpId="0"/>
      <p:bldP spid="326" grpId="0"/>
      <p:bldP spid="327" grpId="0"/>
      <p:bldP spid="328" grpId="0"/>
      <p:bldP spid="329" grpId="0"/>
      <p:bldP spid="330" grpId="0"/>
      <p:bldP spid="331" grpId="0"/>
      <p:bldP spid="332" grpId="0"/>
      <p:bldP spid="333" grpId="0"/>
      <p:bldP spid="334" grpId="0"/>
      <p:bldP spid="335" grpId="0"/>
      <p:bldP spid="336" grpId="0"/>
      <p:bldP spid="3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89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89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2590800"/>
            <a:ext cx="5457825" cy="3390900"/>
          </a:xfrm>
          <a:prstGeom prst="rect">
            <a:avLst/>
          </a:prstGeom>
        </p:spPr>
      </p:pic>
      <p:pic>
        <p:nvPicPr>
          <p:cNvPr id="89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2895600"/>
            <a:ext cx="533400" cy="533400"/>
          </a:xfrm>
          <a:prstGeom prst="rect">
            <a:avLst/>
          </a:prstGeom>
        </p:spPr>
      </p:pic>
      <p:sp>
        <p:nvSpPr>
          <p:cNvPr id="894" name="-0">
            <a:extLst>
              <a:ext uri="{FF2B5EF4-FFF2-40B4-BE49-F238E27FC236}">
                <a16:creationId xmlns:a16="http://schemas.microsoft.com/office/drawing/2014/main" id="{111B4A49-B930-4A89-A1CD-6CA2B3D95AED}"/>
              </a:ext>
            </a:extLst>
          </p:cNvPr>
          <p:cNvSpPr txBox="1"/>
          <p:nvPr/>
        </p:nvSpPr>
        <p:spPr>
          <a:xfrm>
            <a:off x="1280065" y="2952274"/>
            <a:ext cx="13811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1</a:t>
            </a:r>
          </a:p>
        </p:txBody>
      </p:sp>
      <p:sp>
        <p:nvSpPr>
          <p:cNvPr id="895" name="Primary Heading-0">
            <a:extLst>
              <a:ext uri="{FF2B5EF4-FFF2-40B4-BE49-F238E27FC236}">
                <a16:creationId xmlns:a16="http://schemas.microsoft.com/office/drawing/2014/main" id="{111B4A49-B930-4A89-A1CD-6CA2B3D95AED}"/>
              </a:ext>
            </a:extLst>
          </p:cNvPr>
          <p:cNvSpPr txBox="1"/>
          <p:nvPr/>
        </p:nvSpPr>
        <p:spPr>
          <a:xfrm>
            <a:off x="1066800" y="3733800"/>
            <a:ext cx="4881562" cy="285750"/>
          </a:xfrm>
          <a:prstGeom prst="rect">
            <a:avLst/>
          </a:prstGeom>
          <a:noFill/>
        </p:spPr>
        <p:txBody>
          <a:bodyPr vertOverflow="clip" horzOverflow="clip" wrap="square" lIns="0" tIns="0" rIns="0" bIns="0" rtlCol="0" anchor="t">
            <a:spAutoFit/>
          </a:bodyPr>
          <a:lstStyle/>
          <a:p>
            <a:pPr algn="l">
              <a:lnSpc>
                <a:spcPts val="2160"/>
              </a:lnSpc>
            </a:pPr>
            <a:r>
              <a:rPr lang="en-US" sz="1350" b="1" spc="-15" dirty="0">
                <a:solidFill>
                  <a:srgbClr val="171C25">
                    <a:alpha val="100000"/>
                  </a:srgbClr>
                </a:solidFill>
                <a:latin typeface="Montserrat" panose="00000700000000000000" pitchFamily="2" charset="0"/>
              </a:rPr>
              <a:t>Environment Setup</a:t>
            </a:r>
          </a:p>
        </p:txBody>
      </p:sp>
      <p:sp>
        <p:nvSpPr>
          <p:cNvPr id="896" name="Description of a primary heading-0">
            <a:extLst>
              <a:ext uri="{FF2B5EF4-FFF2-40B4-BE49-F238E27FC236}">
                <a16:creationId xmlns:a16="http://schemas.microsoft.com/office/drawing/2014/main" id="{111B4A49-B930-4A89-A1CD-6CA2B3D95AED}"/>
              </a:ext>
            </a:extLst>
          </p:cNvPr>
          <p:cNvSpPr txBox="1"/>
          <p:nvPr/>
        </p:nvSpPr>
        <p:spPr>
          <a:xfrm>
            <a:off x="1066800" y="4457700"/>
            <a:ext cx="4881562" cy="600075"/>
          </a:xfrm>
          <a:prstGeom prst="rect">
            <a:avLst/>
          </a:prstGeom>
          <a:noFill/>
        </p:spPr>
        <p:txBody>
          <a:bodyPr vertOverflow="clip" horzOverflow="clip" wrap="square" lIns="0" tIns="0" rIns="0" bIns="0" rtlCol="0" anchor="t">
            <a:spAutoFit/>
          </a:bodyPr>
          <a:lstStyle/>
          <a:p>
            <a:pPr algn="l">
              <a:lnSpc>
                <a:spcPts val="1539"/>
              </a:lnSpc>
            </a:pPr>
            <a:r>
              <a:rPr lang="en-US" sz="900" spc="-10" dirty="0">
                <a:solidFill>
                  <a:srgbClr val="171C25">
                    <a:alpha val="100000"/>
                  </a:srgbClr>
                </a:solidFill>
                <a:latin typeface="Montserrat" panose="00000700000000000000" pitchFamily="2" charset="0"/>
              </a:rPr>
              <a:t>Create and activate a virtual environment for the backend, such as 'atlantic_venv', to manage dependencies independently. This isolates project dependencies and avoids conflicts with global packages.</a:t>
            </a:r>
          </a:p>
        </p:txBody>
      </p:sp>
      <p:pic>
        <p:nvPicPr>
          <p:cNvPr id="89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4305300"/>
            <a:ext cx="4848225" cy="19050"/>
          </a:xfrm>
          <a:prstGeom prst="rect">
            <a:avLst/>
          </a:prstGeom>
        </p:spPr>
      </p:pic>
      <p:pic>
        <p:nvPicPr>
          <p:cNvPr id="898"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066800" y="4305300"/>
            <a:ext cx="762000" cy="19050"/>
          </a:xfrm>
          <a:prstGeom prst="rect">
            <a:avLst/>
          </a:prstGeom>
        </p:spPr>
      </p:pic>
      <p:pic>
        <p:nvPicPr>
          <p:cNvPr id="89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413468" y="2590800"/>
            <a:ext cx="5457825" cy="3390900"/>
          </a:xfrm>
          <a:prstGeom prst="rect">
            <a:avLst/>
          </a:prstGeom>
        </p:spPr>
      </p:pic>
      <p:pic>
        <p:nvPicPr>
          <p:cNvPr id="90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718268" y="2895600"/>
            <a:ext cx="533400" cy="533400"/>
          </a:xfrm>
          <a:prstGeom prst="rect">
            <a:avLst/>
          </a:prstGeom>
        </p:spPr>
      </p:pic>
      <p:sp>
        <p:nvSpPr>
          <p:cNvPr id="901" name="-1">
            <a:extLst>
              <a:ext uri="{FF2B5EF4-FFF2-40B4-BE49-F238E27FC236}">
                <a16:creationId xmlns:a16="http://schemas.microsoft.com/office/drawing/2014/main" id="{111B4A49-B930-4A89-A1CD-6CA2B3D95AED}"/>
              </a:ext>
            </a:extLst>
          </p:cNvPr>
          <p:cNvSpPr txBox="1"/>
          <p:nvPr/>
        </p:nvSpPr>
        <p:spPr>
          <a:xfrm>
            <a:off x="6903339" y="29522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2</a:t>
            </a:r>
          </a:p>
        </p:txBody>
      </p:sp>
      <p:sp>
        <p:nvSpPr>
          <p:cNvPr id="902" name="Primary Heading-1">
            <a:extLst>
              <a:ext uri="{FF2B5EF4-FFF2-40B4-BE49-F238E27FC236}">
                <a16:creationId xmlns:a16="http://schemas.microsoft.com/office/drawing/2014/main" id="{111B4A49-B930-4A89-A1CD-6CA2B3D95AED}"/>
              </a:ext>
            </a:extLst>
          </p:cNvPr>
          <p:cNvSpPr txBox="1"/>
          <p:nvPr/>
        </p:nvSpPr>
        <p:spPr>
          <a:xfrm>
            <a:off x="6718268" y="3733800"/>
            <a:ext cx="4881562" cy="285750"/>
          </a:xfrm>
          <a:prstGeom prst="rect">
            <a:avLst/>
          </a:prstGeom>
          <a:noFill/>
        </p:spPr>
        <p:txBody>
          <a:bodyPr vertOverflow="clip" horzOverflow="clip" wrap="square" lIns="0" tIns="0" rIns="0" bIns="0" rtlCol="0" anchor="t">
            <a:spAutoFit/>
          </a:bodyPr>
          <a:lstStyle/>
          <a:p>
            <a:pPr algn="l">
              <a:lnSpc>
                <a:spcPts val="2160"/>
              </a:lnSpc>
            </a:pPr>
            <a:r>
              <a:rPr lang="en-US" sz="1350" b="1" spc="-15" dirty="0">
                <a:solidFill>
                  <a:srgbClr val="171C25">
                    <a:alpha val="100000"/>
                  </a:srgbClr>
                </a:solidFill>
                <a:latin typeface="Montserrat" panose="00000700000000000000" pitchFamily="2" charset="0"/>
              </a:rPr>
              <a:t>Command to Create Environment</a:t>
            </a:r>
          </a:p>
        </p:txBody>
      </p:sp>
      <p:sp>
        <p:nvSpPr>
          <p:cNvPr id="903" name="Description of a primary heading-1">
            <a:extLst>
              <a:ext uri="{FF2B5EF4-FFF2-40B4-BE49-F238E27FC236}">
                <a16:creationId xmlns:a16="http://schemas.microsoft.com/office/drawing/2014/main" id="{111B4A49-B930-4A89-A1CD-6CA2B3D95AED}"/>
              </a:ext>
            </a:extLst>
          </p:cNvPr>
          <p:cNvSpPr txBox="1"/>
          <p:nvPr/>
        </p:nvSpPr>
        <p:spPr>
          <a:xfrm>
            <a:off x="6718268" y="4457700"/>
            <a:ext cx="4881562" cy="600075"/>
          </a:xfrm>
          <a:prstGeom prst="rect">
            <a:avLst/>
          </a:prstGeom>
          <a:noFill/>
        </p:spPr>
        <p:txBody>
          <a:bodyPr vertOverflow="clip" horzOverflow="clip" wrap="square" lIns="0" tIns="0" rIns="0" bIns="0" rtlCol="0" anchor="t">
            <a:spAutoFit/>
          </a:bodyPr>
          <a:lstStyle/>
          <a:p>
            <a:pPr algn="l">
              <a:lnSpc>
                <a:spcPts val="1539"/>
              </a:lnSpc>
            </a:pPr>
            <a:r>
              <a:rPr lang="en-US" sz="900" spc="-10" dirty="0">
                <a:solidFill>
                  <a:srgbClr val="171C25">
                    <a:alpha val="100000"/>
                  </a:srgbClr>
                </a:solidFill>
                <a:latin typeface="Montserrat" panose="00000700000000000000" pitchFamily="2" charset="0"/>
              </a:rPr>
              <a:t>To set up the virtual environment, use the command: 
```bash
python -m venv atlantic_venv
source atlantic_venv/bin/activate
``` This ensures your environment is activated and ready for package installation.</a:t>
            </a:r>
          </a:p>
        </p:txBody>
      </p:sp>
      <p:pic>
        <p:nvPicPr>
          <p:cNvPr id="90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718268" y="4305300"/>
            <a:ext cx="4848225" cy="19050"/>
          </a:xfrm>
          <a:prstGeom prst="rect">
            <a:avLst/>
          </a:prstGeom>
        </p:spPr>
      </p:pic>
      <p:pic>
        <p:nvPicPr>
          <p:cNvPr id="905"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6718268" y="4305300"/>
            <a:ext cx="762000" cy="19050"/>
          </a:xfrm>
          <a:prstGeom prst="rect">
            <a:avLst/>
          </a:prstGeom>
        </p:spPr>
      </p:pic>
      <p:pic>
        <p:nvPicPr>
          <p:cNvPr id="90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064841" y="2590800"/>
            <a:ext cx="5457825" cy="3390900"/>
          </a:xfrm>
          <a:prstGeom prst="rect">
            <a:avLst/>
          </a:prstGeom>
        </p:spPr>
      </p:pic>
      <p:pic>
        <p:nvPicPr>
          <p:cNvPr id="90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2369641" y="2895600"/>
            <a:ext cx="533400" cy="533400"/>
          </a:xfrm>
          <a:prstGeom prst="rect">
            <a:avLst/>
          </a:prstGeom>
        </p:spPr>
      </p:pic>
      <p:sp>
        <p:nvSpPr>
          <p:cNvPr id="908" name="-2">
            <a:extLst>
              <a:ext uri="{FF2B5EF4-FFF2-40B4-BE49-F238E27FC236}">
                <a16:creationId xmlns:a16="http://schemas.microsoft.com/office/drawing/2014/main" id="{111B4A49-B930-4A89-A1CD-6CA2B3D95AED}"/>
              </a:ext>
            </a:extLst>
          </p:cNvPr>
          <p:cNvSpPr txBox="1"/>
          <p:nvPr/>
        </p:nvSpPr>
        <p:spPr>
          <a:xfrm>
            <a:off x="12554807" y="29522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3</a:t>
            </a:r>
          </a:p>
        </p:txBody>
      </p:sp>
      <p:sp>
        <p:nvSpPr>
          <p:cNvPr id="909" name="Primary Heading-2">
            <a:extLst>
              <a:ext uri="{FF2B5EF4-FFF2-40B4-BE49-F238E27FC236}">
                <a16:creationId xmlns:a16="http://schemas.microsoft.com/office/drawing/2014/main" id="{111B4A49-B930-4A89-A1CD-6CA2B3D95AED}"/>
              </a:ext>
            </a:extLst>
          </p:cNvPr>
          <p:cNvSpPr txBox="1"/>
          <p:nvPr/>
        </p:nvSpPr>
        <p:spPr>
          <a:xfrm>
            <a:off x="12369641" y="3733800"/>
            <a:ext cx="4881562" cy="285750"/>
          </a:xfrm>
          <a:prstGeom prst="rect">
            <a:avLst/>
          </a:prstGeom>
          <a:noFill/>
        </p:spPr>
        <p:txBody>
          <a:bodyPr vertOverflow="clip" horzOverflow="clip" wrap="square" lIns="0" tIns="0" rIns="0" bIns="0" rtlCol="0" anchor="t">
            <a:spAutoFit/>
          </a:bodyPr>
          <a:lstStyle/>
          <a:p>
            <a:pPr algn="l">
              <a:lnSpc>
                <a:spcPts val="2160"/>
              </a:lnSpc>
            </a:pPr>
            <a:r>
              <a:rPr lang="en-US" sz="1350" b="1" spc="-15" dirty="0">
                <a:solidFill>
                  <a:srgbClr val="171C25">
                    <a:alpha val="100000"/>
                  </a:srgbClr>
                </a:solidFill>
                <a:latin typeface="Montserrat" panose="00000700000000000000" pitchFamily="2" charset="0"/>
              </a:rPr>
              <a:t>Backend Dependencies</a:t>
            </a:r>
          </a:p>
        </p:txBody>
      </p:sp>
      <p:sp>
        <p:nvSpPr>
          <p:cNvPr id="910" name="Description of a primary heading-2">
            <a:extLst>
              <a:ext uri="{FF2B5EF4-FFF2-40B4-BE49-F238E27FC236}">
                <a16:creationId xmlns:a16="http://schemas.microsoft.com/office/drawing/2014/main" id="{111B4A49-B930-4A89-A1CD-6CA2B3D95AED}"/>
              </a:ext>
            </a:extLst>
          </p:cNvPr>
          <p:cNvSpPr txBox="1"/>
          <p:nvPr/>
        </p:nvSpPr>
        <p:spPr>
          <a:xfrm>
            <a:off x="12369641" y="4457700"/>
            <a:ext cx="4881562" cy="600075"/>
          </a:xfrm>
          <a:prstGeom prst="rect">
            <a:avLst/>
          </a:prstGeom>
          <a:noFill/>
        </p:spPr>
        <p:txBody>
          <a:bodyPr vertOverflow="clip" horzOverflow="clip" wrap="square" lIns="0" tIns="0" rIns="0" bIns="0" rtlCol="0" anchor="t">
            <a:spAutoFit/>
          </a:bodyPr>
          <a:lstStyle/>
          <a:p>
            <a:pPr algn="l">
              <a:lnSpc>
                <a:spcPts val="1539"/>
              </a:lnSpc>
            </a:pPr>
            <a:r>
              <a:rPr lang="en-US" sz="900" spc="-10" dirty="0">
                <a:solidFill>
                  <a:srgbClr val="171C25">
                    <a:alpha val="100000"/>
                  </a:srgbClr>
                </a:solidFill>
                <a:latin typeface="Montserrat" panose="00000700000000000000" pitchFamily="2" charset="0"/>
              </a:rPr>
              <a:t>Install all required Python libraries specified in a 'requirements.txt' file. This ensures a consistent setup of dependencies across different systems, facilitating collaboration and deployment.</a:t>
            </a:r>
          </a:p>
        </p:txBody>
      </p:sp>
      <p:pic>
        <p:nvPicPr>
          <p:cNvPr id="91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369641" y="4305300"/>
            <a:ext cx="4848225" cy="19050"/>
          </a:xfrm>
          <a:prstGeom prst="rect">
            <a:avLst/>
          </a:prstGeom>
        </p:spPr>
      </p:pic>
      <p:pic>
        <p:nvPicPr>
          <p:cNvPr id="912"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2369641" y="4305300"/>
            <a:ext cx="762000" cy="19050"/>
          </a:xfrm>
          <a:prstGeom prst="rect">
            <a:avLst/>
          </a:prstGeom>
        </p:spPr>
      </p:pic>
      <p:pic>
        <p:nvPicPr>
          <p:cNvPr id="9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172200"/>
            <a:ext cx="5457825" cy="3390900"/>
          </a:xfrm>
          <a:prstGeom prst="rect">
            <a:avLst/>
          </a:prstGeom>
        </p:spPr>
      </p:pic>
      <p:pic>
        <p:nvPicPr>
          <p:cNvPr id="91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6477000"/>
            <a:ext cx="533400" cy="533400"/>
          </a:xfrm>
          <a:prstGeom prst="rect">
            <a:avLst/>
          </a:prstGeom>
        </p:spPr>
      </p:pic>
      <p:sp>
        <p:nvSpPr>
          <p:cNvPr id="915" name="-3">
            <a:extLst>
              <a:ext uri="{FF2B5EF4-FFF2-40B4-BE49-F238E27FC236}">
                <a16:creationId xmlns:a16="http://schemas.microsoft.com/office/drawing/2014/main" id="{111B4A49-B930-4A89-A1CD-6CA2B3D95AED}"/>
              </a:ext>
            </a:extLst>
          </p:cNvPr>
          <p:cNvSpPr txBox="1"/>
          <p:nvPr/>
        </p:nvSpPr>
        <p:spPr>
          <a:xfrm>
            <a:off x="1238345" y="6533674"/>
            <a:ext cx="223838"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4</a:t>
            </a:r>
          </a:p>
        </p:txBody>
      </p:sp>
      <p:sp>
        <p:nvSpPr>
          <p:cNvPr id="916" name="Primary Heading-3">
            <a:extLst>
              <a:ext uri="{FF2B5EF4-FFF2-40B4-BE49-F238E27FC236}">
                <a16:creationId xmlns:a16="http://schemas.microsoft.com/office/drawing/2014/main" id="{111B4A49-B930-4A89-A1CD-6CA2B3D95AED}"/>
              </a:ext>
            </a:extLst>
          </p:cNvPr>
          <p:cNvSpPr txBox="1"/>
          <p:nvPr/>
        </p:nvSpPr>
        <p:spPr>
          <a:xfrm>
            <a:off x="1066800" y="7315200"/>
            <a:ext cx="4881562" cy="285750"/>
          </a:xfrm>
          <a:prstGeom prst="rect">
            <a:avLst/>
          </a:prstGeom>
          <a:noFill/>
        </p:spPr>
        <p:txBody>
          <a:bodyPr vertOverflow="clip" horzOverflow="clip" wrap="square" lIns="0" tIns="0" rIns="0" bIns="0" rtlCol="0" anchor="t">
            <a:spAutoFit/>
          </a:bodyPr>
          <a:lstStyle/>
          <a:p>
            <a:pPr algn="l">
              <a:lnSpc>
                <a:spcPts val="2160"/>
              </a:lnSpc>
            </a:pPr>
            <a:r>
              <a:rPr lang="en-US" sz="1350" b="1" spc="-15" dirty="0">
                <a:solidFill>
                  <a:srgbClr val="171C25">
                    <a:alpha val="100000"/>
                  </a:srgbClr>
                </a:solidFill>
                <a:latin typeface="Montserrat" panose="00000700000000000000" pitchFamily="2" charset="0"/>
              </a:rPr>
              <a:t>Installation Command</a:t>
            </a:r>
          </a:p>
        </p:txBody>
      </p:sp>
      <p:sp>
        <p:nvSpPr>
          <p:cNvPr id="917" name="Description of a primary heading-3">
            <a:extLst>
              <a:ext uri="{FF2B5EF4-FFF2-40B4-BE49-F238E27FC236}">
                <a16:creationId xmlns:a16="http://schemas.microsoft.com/office/drawing/2014/main" id="{111B4A49-B930-4A89-A1CD-6CA2B3D95AED}"/>
              </a:ext>
            </a:extLst>
          </p:cNvPr>
          <p:cNvSpPr txBox="1"/>
          <p:nvPr/>
        </p:nvSpPr>
        <p:spPr>
          <a:xfrm>
            <a:off x="1066800" y="8039100"/>
            <a:ext cx="4881562" cy="600075"/>
          </a:xfrm>
          <a:prstGeom prst="rect">
            <a:avLst/>
          </a:prstGeom>
          <a:noFill/>
        </p:spPr>
        <p:txBody>
          <a:bodyPr vertOverflow="clip" horzOverflow="clip" wrap="square" lIns="0" tIns="0" rIns="0" bIns="0" rtlCol="0" anchor="t">
            <a:spAutoFit/>
          </a:bodyPr>
          <a:lstStyle/>
          <a:p>
            <a:pPr algn="l">
              <a:lnSpc>
                <a:spcPts val="1539"/>
              </a:lnSpc>
            </a:pPr>
            <a:r>
              <a:rPr lang="en-US" sz="900" spc="-10" dirty="0">
                <a:solidFill>
                  <a:srgbClr val="171C25">
                    <a:alpha val="100000"/>
                  </a:srgbClr>
                </a:solidFill>
                <a:latin typeface="Montserrat" panose="00000700000000000000" pitchFamily="2" charset="0"/>
              </a:rPr>
              <a:t>Run the command below to install the necessary libraries:
```bash
pip install -r requirements.txt
``` This command reads the list of packages and installs them accordingly.</a:t>
            </a:r>
          </a:p>
        </p:txBody>
      </p:sp>
      <p:pic>
        <p:nvPicPr>
          <p:cNvPr id="91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7886700"/>
            <a:ext cx="4848225" cy="19050"/>
          </a:xfrm>
          <a:prstGeom prst="rect">
            <a:avLst/>
          </a:prstGeom>
        </p:spPr>
      </p:pic>
      <p:pic>
        <p:nvPicPr>
          <p:cNvPr id="919"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066800" y="7886700"/>
            <a:ext cx="762000" cy="19050"/>
          </a:xfrm>
          <a:prstGeom prst="rect">
            <a:avLst/>
          </a:prstGeom>
        </p:spPr>
      </p:pic>
      <p:pic>
        <p:nvPicPr>
          <p:cNvPr id="9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413468" y="6172200"/>
            <a:ext cx="5457825" cy="3390900"/>
          </a:xfrm>
          <a:prstGeom prst="rect">
            <a:avLst/>
          </a:prstGeom>
        </p:spPr>
      </p:pic>
      <p:pic>
        <p:nvPicPr>
          <p:cNvPr id="92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718268" y="6477000"/>
            <a:ext cx="533400" cy="533400"/>
          </a:xfrm>
          <a:prstGeom prst="rect">
            <a:avLst/>
          </a:prstGeom>
        </p:spPr>
      </p:pic>
      <p:sp>
        <p:nvSpPr>
          <p:cNvPr id="922" name="-4">
            <a:extLst>
              <a:ext uri="{FF2B5EF4-FFF2-40B4-BE49-F238E27FC236}">
                <a16:creationId xmlns:a16="http://schemas.microsoft.com/office/drawing/2014/main" id="{111B4A49-B930-4A89-A1CD-6CA2B3D95AED}"/>
              </a:ext>
            </a:extLst>
          </p:cNvPr>
          <p:cNvSpPr txBox="1"/>
          <p:nvPr/>
        </p:nvSpPr>
        <p:spPr>
          <a:xfrm>
            <a:off x="6903148" y="65336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5</a:t>
            </a:r>
          </a:p>
        </p:txBody>
      </p:sp>
      <p:sp>
        <p:nvSpPr>
          <p:cNvPr id="923" name="Primary Heading-4">
            <a:extLst>
              <a:ext uri="{FF2B5EF4-FFF2-40B4-BE49-F238E27FC236}">
                <a16:creationId xmlns:a16="http://schemas.microsoft.com/office/drawing/2014/main" id="{111B4A49-B930-4A89-A1CD-6CA2B3D95AED}"/>
              </a:ext>
            </a:extLst>
          </p:cNvPr>
          <p:cNvSpPr txBox="1"/>
          <p:nvPr/>
        </p:nvSpPr>
        <p:spPr>
          <a:xfrm>
            <a:off x="6718268" y="7315200"/>
            <a:ext cx="4881562" cy="285750"/>
          </a:xfrm>
          <a:prstGeom prst="rect">
            <a:avLst/>
          </a:prstGeom>
          <a:noFill/>
        </p:spPr>
        <p:txBody>
          <a:bodyPr vertOverflow="clip" horzOverflow="clip" wrap="square" lIns="0" tIns="0" rIns="0" bIns="0" rtlCol="0" anchor="t">
            <a:spAutoFit/>
          </a:bodyPr>
          <a:lstStyle/>
          <a:p>
            <a:pPr algn="l">
              <a:lnSpc>
                <a:spcPts val="2160"/>
              </a:lnSpc>
            </a:pPr>
            <a:r>
              <a:rPr lang="en-US" sz="1350" b="1" spc="-15" dirty="0">
                <a:solidFill>
                  <a:srgbClr val="171C25">
                    <a:alpha val="100000"/>
                  </a:srgbClr>
                </a:solidFill>
                <a:latin typeface="Montserrat" panose="00000700000000000000" pitchFamily="2" charset="0"/>
              </a:rPr>
              <a:t>Key Dependencies</a:t>
            </a:r>
          </a:p>
        </p:txBody>
      </p:sp>
      <p:sp>
        <p:nvSpPr>
          <p:cNvPr id="924" name="Description of a primary heading-4">
            <a:extLst>
              <a:ext uri="{FF2B5EF4-FFF2-40B4-BE49-F238E27FC236}">
                <a16:creationId xmlns:a16="http://schemas.microsoft.com/office/drawing/2014/main" id="{111B4A49-B930-4A89-A1CD-6CA2B3D95AED}"/>
              </a:ext>
            </a:extLst>
          </p:cNvPr>
          <p:cNvSpPr txBox="1"/>
          <p:nvPr/>
        </p:nvSpPr>
        <p:spPr>
          <a:xfrm>
            <a:off x="6718268" y="8039100"/>
            <a:ext cx="4881562" cy="790575"/>
          </a:xfrm>
          <a:prstGeom prst="rect">
            <a:avLst/>
          </a:prstGeom>
          <a:noFill/>
        </p:spPr>
        <p:txBody>
          <a:bodyPr vertOverflow="clip" horzOverflow="clip" wrap="square" lIns="0" tIns="0" rIns="0" bIns="0" rtlCol="0" anchor="t">
            <a:spAutoFit/>
          </a:bodyPr>
          <a:lstStyle/>
          <a:p>
            <a:pPr algn="l">
              <a:lnSpc>
                <a:spcPts val="1539"/>
              </a:lnSpc>
            </a:pPr>
            <a:r>
              <a:rPr lang="en-US" sz="900" spc="-10" dirty="0">
                <a:solidFill>
                  <a:srgbClr val="171C25">
                    <a:alpha val="100000"/>
                  </a:srgbClr>
                </a:solidFill>
                <a:latin typeface="Montserrat" panose="00000700000000000000" pitchFamily="2" charset="0"/>
              </a:rPr>
              <a:t>The main dependencies include:
- TensorFlow for Natural Language Processing (NLP) tasks, enabling advanced machine learning functionalities.
- Flask for creating RESTful API services, allowing easy interaction with your application.
- Elasticsearch-py for seamless interaction with Elasticsearch, helping in efficient data querying and retrieval.</a:t>
            </a:r>
          </a:p>
        </p:txBody>
      </p:sp>
      <p:pic>
        <p:nvPicPr>
          <p:cNvPr id="9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718268" y="7886700"/>
            <a:ext cx="4848225" cy="19050"/>
          </a:xfrm>
          <a:prstGeom prst="rect">
            <a:avLst/>
          </a:prstGeom>
        </p:spPr>
      </p:pic>
      <p:pic>
        <p:nvPicPr>
          <p:cNvPr id="926" name="shapeNode4">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6718268" y="7886700"/>
            <a:ext cx="762000" cy="19050"/>
          </a:xfrm>
          <a:prstGeom prst="rect">
            <a:avLst/>
          </a:prstGeom>
        </p:spPr>
      </p:pic>
      <p:sp>
        <p:nvSpPr>
          <p:cNvPr id="927" name="Click here to edit title-437">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Installation Instructions Overview</a:t>
            </a:r>
          </a:p>
        </p:txBody>
      </p:sp>
      <p:sp>
        <p:nvSpPr>
          <p:cNvPr id="928" name="Click here to edit label-416">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INSTALLATION STEPS</a:t>
            </a:r>
          </a:p>
        </p:txBody>
      </p:sp>
      <p:sp>
        <p:nvSpPr>
          <p:cNvPr id="929" name="Click here to edit subtitle-445">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Part II - Chapter 6: Installing dependencies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891"/>
                                        </p:tgtEl>
                                        <p:attrNameLst>
                                          <p:attrName>style.visibility</p:attrName>
                                        </p:attrNameLst>
                                      </p:cBhvr>
                                      <p:to>
                                        <p:strVal val="visible"/>
                                      </p:to>
                                    </p:set>
                                    <p:animEffect transition="in" filter="fade">
                                      <p:cBhvr>
                                        <p:cTn id="7" dur="1500"/>
                                        <p:tgtEl>
                                          <p:spTgt spid="891"/>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892"/>
                                        </p:tgtEl>
                                        <p:attrNameLst>
                                          <p:attrName>style.visibility</p:attrName>
                                        </p:attrNameLst>
                                      </p:cBhvr>
                                      <p:to>
                                        <p:strVal val="visible"/>
                                      </p:to>
                                    </p:set>
                                    <p:animEffect transition="in" filter="fade">
                                      <p:cBhvr>
                                        <p:cTn id="10" dur="1500"/>
                                        <p:tgtEl>
                                          <p:spTgt spid="892"/>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893"/>
                                        </p:tgtEl>
                                        <p:attrNameLst>
                                          <p:attrName>style.visibility</p:attrName>
                                        </p:attrNameLst>
                                      </p:cBhvr>
                                      <p:to>
                                        <p:strVal val="visible"/>
                                      </p:to>
                                    </p:set>
                                    <p:animEffect transition="in" filter="fade">
                                      <p:cBhvr>
                                        <p:cTn id="13" dur="1500"/>
                                        <p:tgtEl>
                                          <p:spTgt spid="893"/>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894"/>
                                        </p:tgtEl>
                                        <p:attrNameLst>
                                          <p:attrName>style.visibility</p:attrName>
                                        </p:attrNameLst>
                                      </p:cBhvr>
                                      <p:to>
                                        <p:strVal val="visible"/>
                                      </p:to>
                                    </p:set>
                                    <p:animEffect transition="in" filter="fade">
                                      <p:cBhvr>
                                        <p:cTn id="16" dur="1500"/>
                                        <p:tgtEl>
                                          <p:spTgt spid="894"/>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895"/>
                                        </p:tgtEl>
                                        <p:attrNameLst>
                                          <p:attrName>style.visibility</p:attrName>
                                        </p:attrNameLst>
                                      </p:cBhvr>
                                      <p:to>
                                        <p:strVal val="visible"/>
                                      </p:to>
                                    </p:set>
                                    <p:animEffect transition="in" filter="fade">
                                      <p:cBhvr>
                                        <p:cTn id="19" dur="1500"/>
                                        <p:tgtEl>
                                          <p:spTgt spid="895"/>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896"/>
                                        </p:tgtEl>
                                        <p:attrNameLst>
                                          <p:attrName>style.visibility</p:attrName>
                                        </p:attrNameLst>
                                      </p:cBhvr>
                                      <p:to>
                                        <p:strVal val="visible"/>
                                      </p:to>
                                    </p:set>
                                    <p:animEffect transition="in" filter="fade">
                                      <p:cBhvr>
                                        <p:cTn id="22" dur="1500"/>
                                        <p:tgtEl>
                                          <p:spTgt spid="896"/>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897"/>
                                        </p:tgtEl>
                                        <p:attrNameLst>
                                          <p:attrName>style.visibility</p:attrName>
                                        </p:attrNameLst>
                                      </p:cBhvr>
                                      <p:to>
                                        <p:strVal val="visible"/>
                                      </p:to>
                                    </p:set>
                                    <p:animEffect transition="in" filter="fade">
                                      <p:cBhvr>
                                        <p:cTn id="25" dur="1500"/>
                                        <p:tgtEl>
                                          <p:spTgt spid="897"/>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898"/>
                                        </p:tgtEl>
                                        <p:attrNameLst>
                                          <p:attrName>style.visibility</p:attrName>
                                        </p:attrNameLst>
                                      </p:cBhvr>
                                      <p:to>
                                        <p:strVal val="visible"/>
                                      </p:to>
                                    </p:set>
                                    <p:animEffect transition="in" filter="fade">
                                      <p:cBhvr>
                                        <p:cTn id="28" dur="1500"/>
                                        <p:tgtEl>
                                          <p:spTgt spid="898"/>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899"/>
                                        </p:tgtEl>
                                        <p:attrNameLst>
                                          <p:attrName>style.visibility</p:attrName>
                                        </p:attrNameLst>
                                      </p:cBhvr>
                                      <p:to>
                                        <p:strVal val="visible"/>
                                      </p:to>
                                    </p:set>
                                    <p:animEffect transition="in" filter="fade">
                                      <p:cBhvr>
                                        <p:cTn id="31" dur="1500"/>
                                        <p:tgtEl>
                                          <p:spTgt spid="899"/>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900"/>
                                        </p:tgtEl>
                                        <p:attrNameLst>
                                          <p:attrName>style.visibility</p:attrName>
                                        </p:attrNameLst>
                                      </p:cBhvr>
                                      <p:to>
                                        <p:strVal val="visible"/>
                                      </p:to>
                                    </p:set>
                                    <p:animEffect transition="in" filter="fade">
                                      <p:cBhvr>
                                        <p:cTn id="34" dur="1500"/>
                                        <p:tgtEl>
                                          <p:spTgt spid="900"/>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901"/>
                                        </p:tgtEl>
                                        <p:attrNameLst>
                                          <p:attrName>style.visibility</p:attrName>
                                        </p:attrNameLst>
                                      </p:cBhvr>
                                      <p:to>
                                        <p:strVal val="visible"/>
                                      </p:to>
                                    </p:set>
                                    <p:animEffect transition="in" filter="fade">
                                      <p:cBhvr>
                                        <p:cTn id="37" dur="1500"/>
                                        <p:tgtEl>
                                          <p:spTgt spid="901"/>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902"/>
                                        </p:tgtEl>
                                        <p:attrNameLst>
                                          <p:attrName>style.visibility</p:attrName>
                                        </p:attrNameLst>
                                      </p:cBhvr>
                                      <p:to>
                                        <p:strVal val="visible"/>
                                      </p:to>
                                    </p:set>
                                    <p:animEffect transition="in" filter="fade">
                                      <p:cBhvr>
                                        <p:cTn id="40" dur="1500"/>
                                        <p:tgtEl>
                                          <p:spTgt spid="902"/>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903"/>
                                        </p:tgtEl>
                                        <p:attrNameLst>
                                          <p:attrName>style.visibility</p:attrName>
                                        </p:attrNameLst>
                                      </p:cBhvr>
                                      <p:to>
                                        <p:strVal val="visible"/>
                                      </p:to>
                                    </p:set>
                                    <p:animEffect transition="in" filter="fade">
                                      <p:cBhvr>
                                        <p:cTn id="43" dur="1500"/>
                                        <p:tgtEl>
                                          <p:spTgt spid="903"/>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904"/>
                                        </p:tgtEl>
                                        <p:attrNameLst>
                                          <p:attrName>style.visibility</p:attrName>
                                        </p:attrNameLst>
                                      </p:cBhvr>
                                      <p:to>
                                        <p:strVal val="visible"/>
                                      </p:to>
                                    </p:set>
                                    <p:animEffect transition="in" filter="fade">
                                      <p:cBhvr>
                                        <p:cTn id="46" dur="1500"/>
                                        <p:tgtEl>
                                          <p:spTgt spid="904"/>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905"/>
                                        </p:tgtEl>
                                        <p:attrNameLst>
                                          <p:attrName>style.visibility</p:attrName>
                                        </p:attrNameLst>
                                      </p:cBhvr>
                                      <p:to>
                                        <p:strVal val="visible"/>
                                      </p:to>
                                    </p:set>
                                    <p:animEffect transition="in" filter="fade">
                                      <p:cBhvr>
                                        <p:cTn id="49" dur="1500"/>
                                        <p:tgtEl>
                                          <p:spTgt spid="905"/>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906"/>
                                        </p:tgtEl>
                                        <p:attrNameLst>
                                          <p:attrName>style.visibility</p:attrName>
                                        </p:attrNameLst>
                                      </p:cBhvr>
                                      <p:to>
                                        <p:strVal val="visible"/>
                                      </p:to>
                                    </p:set>
                                    <p:animEffect transition="in" filter="fade">
                                      <p:cBhvr>
                                        <p:cTn id="52" dur="1500"/>
                                        <p:tgtEl>
                                          <p:spTgt spid="906"/>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907"/>
                                        </p:tgtEl>
                                        <p:attrNameLst>
                                          <p:attrName>style.visibility</p:attrName>
                                        </p:attrNameLst>
                                      </p:cBhvr>
                                      <p:to>
                                        <p:strVal val="visible"/>
                                      </p:to>
                                    </p:set>
                                    <p:animEffect transition="in" filter="fade">
                                      <p:cBhvr>
                                        <p:cTn id="55" dur="1500"/>
                                        <p:tgtEl>
                                          <p:spTgt spid="907"/>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908"/>
                                        </p:tgtEl>
                                        <p:attrNameLst>
                                          <p:attrName>style.visibility</p:attrName>
                                        </p:attrNameLst>
                                      </p:cBhvr>
                                      <p:to>
                                        <p:strVal val="visible"/>
                                      </p:to>
                                    </p:set>
                                    <p:animEffect transition="in" filter="fade">
                                      <p:cBhvr>
                                        <p:cTn id="58" dur="1500"/>
                                        <p:tgtEl>
                                          <p:spTgt spid="908"/>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909"/>
                                        </p:tgtEl>
                                        <p:attrNameLst>
                                          <p:attrName>style.visibility</p:attrName>
                                        </p:attrNameLst>
                                      </p:cBhvr>
                                      <p:to>
                                        <p:strVal val="visible"/>
                                      </p:to>
                                    </p:set>
                                    <p:animEffect transition="in" filter="fade">
                                      <p:cBhvr>
                                        <p:cTn id="61" dur="1500"/>
                                        <p:tgtEl>
                                          <p:spTgt spid="909"/>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910"/>
                                        </p:tgtEl>
                                        <p:attrNameLst>
                                          <p:attrName>style.visibility</p:attrName>
                                        </p:attrNameLst>
                                      </p:cBhvr>
                                      <p:to>
                                        <p:strVal val="visible"/>
                                      </p:to>
                                    </p:set>
                                    <p:animEffect transition="in" filter="fade">
                                      <p:cBhvr>
                                        <p:cTn id="64" dur="1500"/>
                                        <p:tgtEl>
                                          <p:spTgt spid="910"/>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911"/>
                                        </p:tgtEl>
                                        <p:attrNameLst>
                                          <p:attrName>style.visibility</p:attrName>
                                        </p:attrNameLst>
                                      </p:cBhvr>
                                      <p:to>
                                        <p:strVal val="visible"/>
                                      </p:to>
                                    </p:set>
                                    <p:animEffect transition="in" filter="fade">
                                      <p:cBhvr>
                                        <p:cTn id="67" dur="1500"/>
                                        <p:tgtEl>
                                          <p:spTgt spid="911"/>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912"/>
                                        </p:tgtEl>
                                        <p:attrNameLst>
                                          <p:attrName>style.visibility</p:attrName>
                                        </p:attrNameLst>
                                      </p:cBhvr>
                                      <p:to>
                                        <p:strVal val="visible"/>
                                      </p:to>
                                    </p:set>
                                    <p:animEffect transition="in" filter="fade">
                                      <p:cBhvr>
                                        <p:cTn id="70" dur="1500"/>
                                        <p:tgtEl>
                                          <p:spTgt spid="912"/>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913"/>
                                        </p:tgtEl>
                                        <p:attrNameLst>
                                          <p:attrName>style.visibility</p:attrName>
                                        </p:attrNameLst>
                                      </p:cBhvr>
                                      <p:to>
                                        <p:strVal val="visible"/>
                                      </p:to>
                                    </p:set>
                                    <p:animEffect transition="in" filter="fade">
                                      <p:cBhvr>
                                        <p:cTn id="73" dur="1500"/>
                                        <p:tgtEl>
                                          <p:spTgt spid="913"/>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914"/>
                                        </p:tgtEl>
                                        <p:attrNameLst>
                                          <p:attrName>style.visibility</p:attrName>
                                        </p:attrNameLst>
                                      </p:cBhvr>
                                      <p:to>
                                        <p:strVal val="visible"/>
                                      </p:to>
                                    </p:set>
                                    <p:animEffect transition="in" filter="fade">
                                      <p:cBhvr>
                                        <p:cTn id="76" dur="1500"/>
                                        <p:tgtEl>
                                          <p:spTgt spid="914"/>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915"/>
                                        </p:tgtEl>
                                        <p:attrNameLst>
                                          <p:attrName>style.visibility</p:attrName>
                                        </p:attrNameLst>
                                      </p:cBhvr>
                                      <p:to>
                                        <p:strVal val="visible"/>
                                      </p:to>
                                    </p:set>
                                    <p:animEffect transition="in" filter="fade">
                                      <p:cBhvr>
                                        <p:cTn id="79" dur="1500"/>
                                        <p:tgtEl>
                                          <p:spTgt spid="915"/>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916"/>
                                        </p:tgtEl>
                                        <p:attrNameLst>
                                          <p:attrName>style.visibility</p:attrName>
                                        </p:attrNameLst>
                                      </p:cBhvr>
                                      <p:to>
                                        <p:strVal val="visible"/>
                                      </p:to>
                                    </p:set>
                                    <p:animEffect transition="in" filter="fade">
                                      <p:cBhvr>
                                        <p:cTn id="82" dur="1500"/>
                                        <p:tgtEl>
                                          <p:spTgt spid="916"/>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917"/>
                                        </p:tgtEl>
                                        <p:attrNameLst>
                                          <p:attrName>style.visibility</p:attrName>
                                        </p:attrNameLst>
                                      </p:cBhvr>
                                      <p:to>
                                        <p:strVal val="visible"/>
                                      </p:to>
                                    </p:set>
                                    <p:animEffect transition="in" filter="fade">
                                      <p:cBhvr>
                                        <p:cTn id="85" dur="1500"/>
                                        <p:tgtEl>
                                          <p:spTgt spid="917"/>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918"/>
                                        </p:tgtEl>
                                        <p:attrNameLst>
                                          <p:attrName>style.visibility</p:attrName>
                                        </p:attrNameLst>
                                      </p:cBhvr>
                                      <p:to>
                                        <p:strVal val="visible"/>
                                      </p:to>
                                    </p:set>
                                    <p:animEffect transition="in" filter="fade">
                                      <p:cBhvr>
                                        <p:cTn id="88" dur="1500"/>
                                        <p:tgtEl>
                                          <p:spTgt spid="918"/>
                                        </p:tgtEl>
                                      </p:cBhvr>
                                    </p:animEffect>
                                  </p:childTnLst>
                                </p:cTn>
                              </p:par>
                              <p:par>
                                <p:cTn id="89" presetID="10" presetClass="entr" presetSubtype="0" accel="50000" decel="50000" fill="hold" nodeType="withEffect">
                                  <p:stCondLst>
                                    <p:cond delay="0"/>
                                  </p:stCondLst>
                                  <p:childTnLst>
                                    <p:set>
                                      <p:cBhvr>
                                        <p:cTn id="90" dur="1" fill="hold">
                                          <p:stCondLst>
                                            <p:cond delay="0"/>
                                          </p:stCondLst>
                                        </p:cTn>
                                        <p:tgtEl>
                                          <p:spTgt spid="919"/>
                                        </p:tgtEl>
                                        <p:attrNameLst>
                                          <p:attrName>style.visibility</p:attrName>
                                        </p:attrNameLst>
                                      </p:cBhvr>
                                      <p:to>
                                        <p:strVal val="visible"/>
                                      </p:to>
                                    </p:set>
                                    <p:animEffect transition="in" filter="fade">
                                      <p:cBhvr>
                                        <p:cTn id="91" dur="1500"/>
                                        <p:tgtEl>
                                          <p:spTgt spid="919"/>
                                        </p:tgtEl>
                                      </p:cBhvr>
                                    </p:animEffect>
                                  </p:childTnLst>
                                </p:cTn>
                              </p:par>
                              <p:par>
                                <p:cTn id="92" presetID="10" presetClass="entr" presetSubtype="0" accel="50000" decel="50000" fill="hold" nodeType="withEffect">
                                  <p:stCondLst>
                                    <p:cond delay="0"/>
                                  </p:stCondLst>
                                  <p:childTnLst>
                                    <p:set>
                                      <p:cBhvr>
                                        <p:cTn id="93" dur="1" fill="hold">
                                          <p:stCondLst>
                                            <p:cond delay="0"/>
                                          </p:stCondLst>
                                        </p:cTn>
                                        <p:tgtEl>
                                          <p:spTgt spid="920"/>
                                        </p:tgtEl>
                                        <p:attrNameLst>
                                          <p:attrName>style.visibility</p:attrName>
                                        </p:attrNameLst>
                                      </p:cBhvr>
                                      <p:to>
                                        <p:strVal val="visible"/>
                                      </p:to>
                                    </p:set>
                                    <p:animEffect transition="in" filter="fade">
                                      <p:cBhvr>
                                        <p:cTn id="94" dur="1500"/>
                                        <p:tgtEl>
                                          <p:spTgt spid="920"/>
                                        </p:tgtEl>
                                      </p:cBhvr>
                                    </p:animEffect>
                                  </p:childTnLst>
                                </p:cTn>
                              </p:par>
                              <p:par>
                                <p:cTn id="95" presetID="10" presetClass="entr" presetSubtype="0" accel="50000" decel="50000" fill="hold" nodeType="withEffect">
                                  <p:stCondLst>
                                    <p:cond delay="0"/>
                                  </p:stCondLst>
                                  <p:childTnLst>
                                    <p:set>
                                      <p:cBhvr>
                                        <p:cTn id="96" dur="1" fill="hold">
                                          <p:stCondLst>
                                            <p:cond delay="0"/>
                                          </p:stCondLst>
                                        </p:cTn>
                                        <p:tgtEl>
                                          <p:spTgt spid="921"/>
                                        </p:tgtEl>
                                        <p:attrNameLst>
                                          <p:attrName>style.visibility</p:attrName>
                                        </p:attrNameLst>
                                      </p:cBhvr>
                                      <p:to>
                                        <p:strVal val="visible"/>
                                      </p:to>
                                    </p:set>
                                    <p:animEffect transition="in" filter="fade">
                                      <p:cBhvr>
                                        <p:cTn id="97" dur="1500"/>
                                        <p:tgtEl>
                                          <p:spTgt spid="921"/>
                                        </p:tgtEl>
                                      </p:cBhvr>
                                    </p:animEffect>
                                  </p:childTnLst>
                                </p:cTn>
                              </p:par>
                              <p:par>
                                <p:cTn id="98" presetID="10" presetClass="entr" presetSubtype="0" accel="50000" decel="50000" fill="hold" nodeType="withEffect">
                                  <p:stCondLst>
                                    <p:cond delay="0"/>
                                  </p:stCondLst>
                                  <p:childTnLst>
                                    <p:set>
                                      <p:cBhvr>
                                        <p:cTn id="99" dur="1" fill="hold">
                                          <p:stCondLst>
                                            <p:cond delay="0"/>
                                          </p:stCondLst>
                                        </p:cTn>
                                        <p:tgtEl>
                                          <p:spTgt spid="922"/>
                                        </p:tgtEl>
                                        <p:attrNameLst>
                                          <p:attrName>style.visibility</p:attrName>
                                        </p:attrNameLst>
                                      </p:cBhvr>
                                      <p:to>
                                        <p:strVal val="visible"/>
                                      </p:to>
                                    </p:set>
                                    <p:animEffect transition="in" filter="fade">
                                      <p:cBhvr>
                                        <p:cTn id="100" dur="1500"/>
                                        <p:tgtEl>
                                          <p:spTgt spid="922"/>
                                        </p:tgtEl>
                                      </p:cBhvr>
                                    </p:animEffect>
                                  </p:childTnLst>
                                </p:cTn>
                              </p:par>
                              <p:par>
                                <p:cTn id="101" presetID="10" presetClass="entr" presetSubtype="0" accel="50000" decel="50000" fill="hold" nodeType="withEffect">
                                  <p:stCondLst>
                                    <p:cond delay="0"/>
                                  </p:stCondLst>
                                  <p:childTnLst>
                                    <p:set>
                                      <p:cBhvr>
                                        <p:cTn id="102" dur="1" fill="hold">
                                          <p:stCondLst>
                                            <p:cond delay="0"/>
                                          </p:stCondLst>
                                        </p:cTn>
                                        <p:tgtEl>
                                          <p:spTgt spid="923"/>
                                        </p:tgtEl>
                                        <p:attrNameLst>
                                          <p:attrName>style.visibility</p:attrName>
                                        </p:attrNameLst>
                                      </p:cBhvr>
                                      <p:to>
                                        <p:strVal val="visible"/>
                                      </p:to>
                                    </p:set>
                                    <p:animEffect transition="in" filter="fade">
                                      <p:cBhvr>
                                        <p:cTn id="103" dur="1500"/>
                                        <p:tgtEl>
                                          <p:spTgt spid="923"/>
                                        </p:tgtEl>
                                      </p:cBhvr>
                                    </p:animEffect>
                                  </p:childTnLst>
                                </p:cTn>
                              </p:par>
                              <p:par>
                                <p:cTn id="104" presetID="10" presetClass="entr" presetSubtype="0" accel="50000" decel="50000" fill="hold" nodeType="withEffect">
                                  <p:stCondLst>
                                    <p:cond delay="0"/>
                                  </p:stCondLst>
                                  <p:childTnLst>
                                    <p:set>
                                      <p:cBhvr>
                                        <p:cTn id="105" dur="1" fill="hold">
                                          <p:stCondLst>
                                            <p:cond delay="0"/>
                                          </p:stCondLst>
                                        </p:cTn>
                                        <p:tgtEl>
                                          <p:spTgt spid="924"/>
                                        </p:tgtEl>
                                        <p:attrNameLst>
                                          <p:attrName>style.visibility</p:attrName>
                                        </p:attrNameLst>
                                      </p:cBhvr>
                                      <p:to>
                                        <p:strVal val="visible"/>
                                      </p:to>
                                    </p:set>
                                    <p:animEffect transition="in" filter="fade">
                                      <p:cBhvr>
                                        <p:cTn id="106" dur="1500"/>
                                        <p:tgtEl>
                                          <p:spTgt spid="924"/>
                                        </p:tgtEl>
                                      </p:cBhvr>
                                    </p:animEffect>
                                  </p:childTnLst>
                                </p:cTn>
                              </p:par>
                              <p:par>
                                <p:cTn id="107" presetID="10" presetClass="entr" presetSubtype="0" accel="50000" decel="50000" fill="hold" nodeType="withEffect">
                                  <p:stCondLst>
                                    <p:cond delay="0"/>
                                  </p:stCondLst>
                                  <p:childTnLst>
                                    <p:set>
                                      <p:cBhvr>
                                        <p:cTn id="108" dur="1" fill="hold">
                                          <p:stCondLst>
                                            <p:cond delay="0"/>
                                          </p:stCondLst>
                                        </p:cTn>
                                        <p:tgtEl>
                                          <p:spTgt spid="925"/>
                                        </p:tgtEl>
                                        <p:attrNameLst>
                                          <p:attrName>style.visibility</p:attrName>
                                        </p:attrNameLst>
                                      </p:cBhvr>
                                      <p:to>
                                        <p:strVal val="visible"/>
                                      </p:to>
                                    </p:set>
                                    <p:animEffect transition="in" filter="fade">
                                      <p:cBhvr>
                                        <p:cTn id="109" dur="1500"/>
                                        <p:tgtEl>
                                          <p:spTgt spid="925"/>
                                        </p:tgtEl>
                                      </p:cBhvr>
                                    </p:animEffect>
                                  </p:childTnLst>
                                </p:cTn>
                              </p:par>
                              <p:par>
                                <p:cTn id="110" presetID="10" presetClass="entr" presetSubtype="0" accel="50000" decel="50000" fill="hold" nodeType="withEffect">
                                  <p:stCondLst>
                                    <p:cond delay="0"/>
                                  </p:stCondLst>
                                  <p:childTnLst>
                                    <p:set>
                                      <p:cBhvr>
                                        <p:cTn id="111" dur="1" fill="hold">
                                          <p:stCondLst>
                                            <p:cond delay="0"/>
                                          </p:stCondLst>
                                        </p:cTn>
                                        <p:tgtEl>
                                          <p:spTgt spid="926"/>
                                        </p:tgtEl>
                                        <p:attrNameLst>
                                          <p:attrName>style.visibility</p:attrName>
                                        </p:attrNameLst>
                                      </p:cBhvr>
                                      <p:to>
                                        <p:strVal val="visible"/>
                                      </p:to>
                                    </p:set>
                                    <p:animEffect transition="in" filter="fade">
                                      <p:cBhvr>
                                        <p:cTn id="112" dur="1500"/>
                                        <p:tgtEl>
                                          <p:spTgt spid="926"/>
                                        </p:tgtEl>
                                      </p:cBhvr>
                                    </p:animEffect>
                                  </p:childTnLst>
                                </p:cTn>
                              </p:par>
                              <p:par>
                                <p:cTn id="113" presetID="10" presetClass="entr" presetSubtype="0" accel="50000" decel="50000" fill="hold" nodeType="withEffect">
                                  <p:stCondLst>
                                    <p:cond delay="0"/>
                                  </p:stCondLst>
                                  <p:childTnLst>
                                    <p:set>
                                      <p:cBhvr>
                                        <p:cTn id="114" dur="1" fill="hold">
                                          <p:stCondLst>
                                            <p:cond delay="0"/>
                                          </p:stCondLst>
                                        </p:cTn>
                                        <p:tgtEl>
                                          <p:spTgt spid="927"/>
                                        </p:tgtEl>
                                        <p:attrNameLst>
                                          <p:attrName>style.visibility</p:attrName>
                                        </p:attrNameLst>
                                      </p:cBhvr>
                                      <p:to>
                                        <p:strVal val="visible"/>
                                      </p:to>
                                    </p:set>
                                    <p:animEffect transition="in" filter="fade">
                                      <p:cBhvr>
                                        <p:cTn id="115" dur="1500"/>
                                        <p:tgtEl>
                                          <p:spTgt spid="927"/>
                                        </p:tgtEl>
                                      </p:cBhvr>
                                    </p:animEffect>
                                  </p:childTnLst>
                                </p:cTn>
                              </p:par>
                              <p:par>
                                <p:cTn id="116" presetID="10" presetClass="entr" presetSubtype="0" accel="50000" decel="50000" fill="hold" nodeType="withEffect">
                                  <p:stCondLst>
                                    <p:cond delay="0"/>
                                  </p:stCondLst>
                                  <p:childTnLst>
                                    <p:set>
                                      <p:cBhvr>
                                        <p:cTn id="117" dur="1" fill="hold">
                                          <p:stCondLst>
                                            <p:cond delay="0"/>
                                          </p:stCondLst>
                                        </p:cTn>
                                        <p:tgtEl>
                                          <p:spTgt spid="928"/>
                                        </p:tgtEl>
                                        <p:attrNameLst>
                                          <p:attrName>style.visibility</p:attrName>
                                        </p:attrNameLst>
                                      </p:cBhvr>
                                      <p:to>
                                        <p:strVal val="visible"/>
                                      </p:to>
                                    </p:set>
                                    <p:animEffect transition="in" filter="fade">
                                      <p:cBhvr>
                                        <p:cTn id="118" dur="1500"/>
                                        <p:tgtEl>
                                          <p:spTgt spid="928"/>
                                        </p:tgtEl>
                                      </p:cBhvr>
                                    </p:animEffect>
                                  </p:childTnLst>
                                </p:cTn>
                              </p:par>
                              <p:par>
                                <p:cTn id="119" presetID="10" presetClass="entr" presetSubtype="0" accel="50000" decel="50000" fill="hold" nodeType="withEffect">
                                  <p:stCondLst>
                                    <p:cond delay="0"/>
                                  </p:stCondLst>
                                  <p:childTnLst>
                                    <p:set>
                                      <p:cBhvr>
                                        <p:cTn id="120" dur="1" fill="hold">
                                          <p:stCondLst>
                                            <p:cond delay="0"/>
                                          </p:stCondLst>
                                        </p:cTn>
                                        <p:tgtEl>
                                          <p:spTgt spid="929"/>
                                        </p:tgtEl>
                                        <p:attrNameLst>
                                          <p:attrName>style.visibility</p:attrName>
                                        </p:attrNameLst>
                                      </p:cBhvr>
                                      <p:to>
                                        <p:strVal val="visible"/>
                                      </p:to>
                                    </p:set>
                                    <p:animEffect transition="in" filter="fade">
                                      <p:cBhvr>
                                        <p:cTn id="121" dur="1500"/>
                                        <p:tgtEl>
                                          <p:spTgt spid="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 grpId="0"/>
      <p:bldP spid="892" grpId="0"/>
      <p:bldP spid="893" grpId="0"/>
      <p:bldP spid="894" grpId="0"/>
      <p:bldP spid="895" grpId="0"/>
      <p:bldP spid="896" grpId="0"/>
      <p:bldP spid="897" grpId="0"/>
      <p:bldP spid="898" grpId="0"/>
      <p:bldP spid="899" grpId="0"/>
      <p:bldP spid="900" grpId="0"/>
      <p:bldP spid="901" grpId="0"/>
      <p:bldP spid="902" grpId="0"/>
      <p:bldP spid="903" grpId="0"/>
      <p:bldP spid="904" grpId="0"/>
      <p:bldP spid="905" grpId="0"/>
      <p:bldP spid="906" grpId="0"/>
      <p:bldP spid="907" grpId="0"/>
      <p:bldP spid="908" grpId="0"/>
      <p:bldP spid="909" grpId="0"/>
      <p:bldP spid="910" grpId="0"/>
      <p:bldP spid="911" grpId="0"/>
      <p:bldP spid="912" grpId="0"/>
      <p:bldP spid="913" grpId="0"/>
      <p:bldP spid="914" grpId="0"/>
      <p:bldP spid="915" grpId="0"/>
      <p:bldP spid="916" grpId="0"/>
      <p:bldP spid="917" grpId="0"/>
      <p:bldP spid="918" grpId="0"/>
      <p:bldP spid="919" grpId="0"/>
      <p:bldP spid="920" grpId="0"/>
      <p:bldP spid="921" grpId="0"/>
      <p:bldP spid="922" grpId="0"/>
      <p:bldP spid="923" grpId="0"/>
      <p:bldP spid="924" grpId="0"/>
      <p:bldP spid="925" grpId="0"/>
      <p:bldP spid="926" grpId="0"/>
      <p:bldP spid="927" grpId="0"/>
      <p:bldP spid="928" grpId="0"/>
      <p:bldP spid="9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93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93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543300"/>
            <a:ext cx="914400" cy="914400"/>
          </a:xfrm>
          <a:prstGeom prst="rect">
            <a:avLst/>
          </a:prstGeom>
        </p:spPr>
      </p:pic>
      <p:pic>
        <p:nvPicPr>
          <p:cNvPr id="935" name="iconNode0">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extLst>
              <a:ext uri="{2E1C345E-558E-48D7-947C-E815528B0ED3}">
                <asvg:svgBlip xmlns:asvg="http://schemas.microsoft.com/office/drawing/2016/SVG/main" xmlns:p14="http://schemas.microsoft.com/office/powerpoint/2010/main" xmlns:a14="http://schemas.microsoft.com/office/drawing/2010/main" xmlns:a16="http://schemas.microsoft.com/office/drawing/2014/main" xmlns="" r:embed="rId618"/>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944880" y="3726180"/>
            <a:ext cx="548640" cy="548640"/>
          </a:xfrm>
          <a:prstGeom prst="rect">
            <a:avLst/>
          </a:prstGeom>
        </p:spPr>
      </p:pic>
      <p:sp>
        <p:nvSpPr>
          <p:cNvPr id="936" name="Primary Heading-0">
            <a:extLst>
              <a:ext uri="{FF2B5EF4-FFF2-40B4-BE49-F238E27FC236}">
                <a16:creationId xmlns:a16="http://schemas.microsoft.com/office/drawing/2014/main" id="{111B4A49-B930-4A89-A1CD-6CA2B3D95AED}"/>
              </a:ext>
            </a:extLst>
          </p:cNvPr>
          <p:cNvSpPr txBox="1"/>
          <p:nvPr/>
        </p:nvSpPr>
        <p:spPr>
          <a:xfrm>
            <a:off x="1981200" y="3811143"/>
            <a:ext cx="6929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Backend Dependencies</a:t>
            </a:r>
          </a:p>
        </p:txBody>
      </p:sp>
      <p:sp>
        <p:nvSpPr>
          <p:cNvPr id="937" name="Description of a primary heading-0">
            <a:extLst>
              <a:ext uri="{FF2B5EF4-FFF2-40B4-BE49-F238E27FC236}">
                <a16:creationId xmlns:a16="http://schemas.microsoft.com/office/drawing/2014/main" id="{111B4A49-B930-4A89-A1CD-6CA2B3D95AED}"/>
              </a:ext>
            </a:extLst>
          </p:cNvPr>
          <p:cNvSpPr txBox="1"/>
          <p:nvPr/>
        </p:nvSpPr>
        <p:spPr>
          <a:xfrm>
            <a:off x="762000" y="4781550"/>
            <a:ext cx="814863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Install all required Python libraries using a requirements.txt file to ensure consistent setup across systems.</a:t>
            </a:r>
          </a:p>
        </p:txBody>
      </p:sp>
      <p:pic>
        <p:nvPicPr>
          <p:cNvPr id="93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3543300"/>
            <a:ext cx="914400" cy="914400"/>
          </a:xfrm>
          <a:prstGeom prst="rect">
            <a:avLst/>
          </a:prstGeom>
        </p:spPr>
      </p:pic>
      <p:pic>
        <p:nvPicPr>
          <p:cNvPr id="939" name="iconNode1">
            <a:extLst>
              <a:ext uri="{FF2B5EF4-FFF2-40B4-BE49-F238E27FC236}">
                <a16:creationId xmlns:a16="http://schemas.microsoft.com/office/drawing/2014/main" id="{A8642F66-C0BB-4949-9A9C-024B120A5D52}"/>
              </a:ext>
            </a:extLst>
          </p:cNvPr>
          <p:cNvPicPr>
            <a:picLocks noChangeAspect="1"/>
          </p:cNvPicPr>
          <p:nvPr/>
        </p:nvPicPr>
        <p:blipFill rotWithShape="1">
          <a:blip r:embed="rId619">
            <a:alphaModFix/>
            <a:extLst>
              <a:ext uri="{FF9E46E2-5B05-4744-AE41-0625C0B7A922}">
                <asvg:svgBlip xmlns:asvg="http://schemas.microsoft.com/office/drawing/2016/SVG/main" xmlns:p14="http://schemas.microsoft.com/office/powerpoint/2010/main" xmlns:a14="http://schemas.microsoft.com/office/drawing/2010/main" xmlns:a16="http://schemas.microsoft.com/office/drawing/2014/main" xmlns="" r:embed="rId623"/>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9593580" y="3726180"/>
            <a:ext cx="548640" cy="548640"/>
          </a:xfrm>
          <a:prstGeom prst="rect">
            <a:avLst/>
          </a:prstGeom>
        </p:spPr>
      </p:pic>
      <p:sp>
        <p:nvSpPr>
          <p:cNvPr id="940" name="Primary Heading-1">
            <a:extLst>
              <a:ext uri="{FF2B5EF4-FFF2-40B4-BE49-F238E27FC236}">
                <a16:creationId xmlns:a16="http://schemas.microsoft.com/office/drawing/2014/main" id="{111B4A49-B930-4A89-A1CD-6CA2B3D95AED}"/>
              </a:ext>
            </a:extLst>
          </p:cNvPr>
          <p:cNvSpPr txBox="1"/>
          <p:nvPr/>
        </p:nvSpPr>
        <p:spPr>
          <a:xfrm>
            <a:off x="10629900" y="3811143"/>
            <a:ext cx="6929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Installation Command</a:t>
            </a:r>
          </a:p>
        </p:txBody>
      </p:sp>
      <p:sp>
        <p:nvSpPr>
          <p:cNvPr id="941" name="Description of a primary heading-1">
            <a:extLst>
              <a:ext uri="{FF2B5EF4-FFF2-40B4-BE49-F238E27FC236}">
                <a16:creationId xmlns:a16="http://schemas.microsoft.com/office/drawing/2014/main" id="{111B4A49-B930-4A89-A1CD-6CA2B3D95AED}"/>
              </a:ext>
            </a:extLst>
          </p:cNvPr>
          <p:cNvSpPr txBox="1"/>
          <p:nvPr/>
        </p:nvSpPr>
        <p:spPr>
          <a:xfrm>
            <a:off x="9410700" y="4781550"/>
            <a:ext cx="814863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Execute the following command in your terminal to install dependencies: `pip install -r requirements.txt`.</a:t>
            </a:r>
          </a:p>
        </p:txBody>
      </p:sp>
      <p:pic>
        <p:nvPicPr>
          <p:cNvPr id="94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343650"/>
            <a:ext cx="914400" cy="914400"/>
          </a:xfrm>
          <a:prstGeom prst="rect">
            <a:avLst/>
          </a:prstGeom>
        </p:spPr>
      </p:pic>
      <p:pic>
        <p:nvPicPr>
          <p:cNvPr id="943" name="iconNode2">
            <a:extLst>
              <a:ext uri="{FF2B5EF4-FFF2-40B4-BE49-F238E27FC236}">
                <a16:creationId xmlns:a16="http://schemas.microsoft.com/office/drawing/2014/main" id="{A8642F66-C0BB-4949-9A9C-024B120A5D52}"/>
              </a:ext>
            </a:extLst>
          </p:cNvPr>
          <p:cNvPicPr>
            <a:picLocks noChangeAspect="1"/>
          </p:cNvPicPr>
          <p:nvPr/>
        </p:nvPicPr>
        <p:blipFill rotWithShape="1">
          <a:blip r:embed="rId624">
            <a:alphaModFix/>
            <a:extLst>
              <a:ext uri="{B7928E87-79E8-41E1-87E2-1409778EEAE8}">
                <asvg:svgBlip xmlns:asvg="http://schemas.microsoft.com/office/drawing/2016/SVG/main" xmlns:p14="http://schemas.microsoft.com/office/powerpoint/2010/main" xmlns:a14="http://schemas.microsoft.com/office/drawing/2010/main" xmlns:a16="http://schemas.microsoft.com/office/drawing/2014/main" xmlns="" r:embed="rId628"/>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944880" y="6526530"/>
            <a:ext cx="548640" cy="548640"/>
          </a:xfrm>
          <a:prstGeom prst="rect">
            <a:avLst/>
          </a:prstGeom>
        </p:spPr>
      </p:pic>
      <p:sp>
        <p:nvSpPr>
          <p:cNvPr id="944" name="Primary Heading-2">
            <a:extLst>
              <a:ext uri="{FF2B5EF4-FFF2-40B4-BE49-F238E27FC236}">
                <a16:creationId xmlns:a16="http://schemas.microsoft.com/office/drawing/2014/main" id="{111B4A49-B930-4A89-A1CD-6CA2B3D95AED}"/>
              </a:ext>
            </a:extLst>
          </p:cNvPr>
          <p:cNvSpPr txBox="1"/>
          <p:nvPr/>
        </p:nvSpPr>
        <p:spPr>
          <a:xfrm>
            <a:off x="1981200" y="6611493"/>
            <a:ext cx="6929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Key Dependencies</a:t>
            </a:r>
          </a:p>
        </p:txBody>
      </p:sp>
      <p:sp>
        <p:nvSpPr>
          <p:cNvPr id="945" name="Description of a primary heading-2">
            <a:extLst>
              <a:ext uri="{FF2B5EF4-FFF2-40B4-BE49-F238E27FC236}">
                <a16:creationId xmlns:a16="http://schemas.microsoft.com/office/drawing/2014/main" id="{111B4A49-B930-4A89-A1CD-6CA2B3D95AED}"/>
              </a:ext>
            </a:extLst>
          </p:cNvPr>
          <p:cNvSpPr txBox="1"/>
          <p:nvPr/>
        </p:nvSpPr>
        <p:spPr>
          <a:xfrm>
            <a:off x="762000" y="7581900"/>
            <a:ext cx="8148638" cy="6953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Important libraries include TensorFlow for NLP tasks, Flask for API services, and Elasticsearch-py for interacting with Elasticsearch.</a:t>
            </a:r>
          </a:p>
        </p:txBody>
      </p:sp>
      <p:pic>
        <p:nvPicPr>
          <p:cNvPr id="94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410700" y="6343650"/>
            <a:ext cx="914400" cy="914400"/>
          </a:xfrm>
          <a:prstGeom prst="rect">
            <a:avLst/>
          </a:prstGeom>
        </p:spPr>
      </p:pic>
      <p:pic>
        <p:nvPicPr>
          <p:cNvPr id="947" name="iconNode3">
            <a:extLst>
              <a:ext uri="{FF2B5EF4-FFF2-40B4-BE49-F238E27FC236}">
                <a16:creationId xmlns:a16="http://schemas.microsoft.com/office/drawing/2014/main" id="{A8642F66-C0BB-4949-9A9C-024B120A5D52}"/>
              </a:ext>
            </a:extLst>
          </p:cNvPr>
          <p:cNvPicPr>
            <a:picLocks noChangeAspect="1"/>
          </p:cNvPicPr>
          <p:nvPr/>
        </p:nvPicPr>
        <p:blipFill rotWithShape="1">
          <a:blip r:embed="rId629">
            <a:alphaModFix/>
            <a:extLst>
              <a:ext uri="{25005128-6A2C-4AD1-84D3-7CBB9415388A}">
                <asvg:svgBlip xmlns:asvg="http://schemas.microsoft.com/office/drawing/2016/SVG/main" xmlns:p14="http://schemas.microsoft.com/office/powerpoint/2010/main" xmlns:a14="http://schemas.microsoft.com/office/drawing/2010/main" xmlns:a16="http://schemas.microsoft.com/office/drawing/2014/main" xmlns="" r:embed="rId633"/>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9593580" y="6526530"/>
            <a:ext cx="548640" cy="548640"/>
          </a:xfrm>
          <a:prstGeom prst="rect">
            <a:avLst/>
          </a:prstGeom>
        </p:spPr>
      </p:pic>
      <p:sp>
        <p:nvSpPr>
          <p:cNvPr id="948" name="Primary Heading-3">
            <a:extLst>
              <a:ext uri="{FF2B5EF4-FFF2-40B4-BE49-F238E27FC236}">
                <a16:creationId xmlns:a16="http://schemas.microsoft.com/office/drawing/2014/main" id="{111B4A49-B930-4A89-A1CD-6CA2B3D95AED}"/>
              </a:ext>
            </a:extLst>
          </p:cNvPr>
          <p:cNvSpPr txBox="1"/>
          <p:nvPr/>
        </p:nvSpPr>
        <p:spPr>
          <a:xfrm>
            <a:off x="10629900" y="6611493"/>
            <a:ext cx="69294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6.1 Aptitude (apt-get) Dependencies</a:t>
            </a:r>
          </a:p>
        </p:txBody>
      </p:sp>
      <p:sp>
        <p:nvSpPr>
          <p:cNvPr id="949" name="Description of a primary heading-3">
            <a:extLst>
              <a:ext uri="{FF2B5EF4-FFF2-40B4-BE49-F238E27FC236}">
                <a16:creationId xmlns:a16="http://schemas.microsoft.com/office/drawing/2014/main" id="{111B4A49-B930-4A89-A1CD-6CA2B3D95AED}"/>
              </a:ext>
            </a:extLst>
          </p:cNvPr>
          <p:cNvSpPr txBox="1"/>
          <p:nvPr/>
        </p:nvSpPr>
        <p:spPr>
          <a:xfrm>
            <a:off x="9410700" y="7581900"/>
            <a:ext cx="8148638" cy="10382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Ensure the following packages are installed to support your Python environment: build-essential, python3-dev, python3-setuptools, python3-pip, curl, and elasticsearch.</a:t>
            </a:r>
          </a:p>
        </p:txBody>
      </p:sp>
      <p:sp>
        <p:nvSpPr>
          <p:cNvPr id="950" name="Click here to edit title-494">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Backend Dependencies Installation</a:t>
            </a:r>
          </a:p>
        </p:txBody>
      </p:sp>
      <p:sp>
        <p:nvSpPr>
          <p:cNvPr id="951" name="Click here to edit label-441">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BACKEND SETUP</a:t>
            </a:r>
          </a:p>
        </p:txBody>
      </p:sp>
      <p:sp>
        <p:nvSpPr>
          <p:cNvPr id="952" name="Click here to edit subtitle-473">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Essential packages and installation steps for backend development</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933"/>
                                        </p:tgtEl>
                                        <p:attrNameLst>
                                          <p:attrName>style.visibility</p:attrName>
                                        </p:attrNameLst>
                                      </p:cBhvr>
                                      <p:to>
                                        <p:strVal val="visible"/>
                                      </p:to>
                                    </p:set>
                                    <p:animEffect transition="in" filter="fade">
                                      <p:cBhvr>
                                        <p:cTn id="7" dur="1500"/>
                                        <p:tgtEl>
                                          <p:spTgt spid="933"/>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934"/>
                                        </p:tgtEl>
                                        <p:attrNameLst>
                                          <p:attrName>style.visibility</p:attrName>
                                        </p:attrNameLst>
                                      </p:cBhvr>
                                      <p:to>
                                        <p:strVal val="visible"/>
                                      </p:to>
                                    </p:set>
                                    <p:animEffect transition="in" filter="fade">
                                      <p:cBhvr>
                                        <p:cTn id="10" dur="1500"/>
                                        <p:tgtEl>
                                          <p:spTgt spid="934"/>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935"/>
                                        </p:tgtEl>
                                        <p:attrNameLst>
                                          <p:attrName>style.visibility</p:attrName>
                                        </p:attrNameLst>
                                      </p:cBhvr>
                                      <p:to>
                                        <p:strVal val="visible"/>
                                      </p:to>
                                    </p:set>
                                    <p:animEffect transition="in" filter="fade">
                                      <p:cBhvr>
                                        <p:cTn id="13" dur="1500"/>
                                        <p:tgtEl>
                                          <p:spTgt spid="935"/>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936"/>
                                        </p:tgtEl>
                                        <p:attrNameLst>
                                          <p:attrName>style.visibility</p:attrName>
                                        </p:attrNameLst>
                                      </p:cBhvr>
                                      <p:to>
                                        <p:strVal val="visible"/>
                                      </p:to>
                                    </p:set>
                                    <p:animEffect transition="in" filter="fade">
                                      <p:cBhvr>
                                        <p:cTn id="16" dur="1500"/>
                                        <p:tgtEl>
                                          <p:spTgt spid="936"/>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937"/>
                                        </p:tgtEl>
                                        <p:attrNameLst>
                                          <p:attrName>style.visibility</p:attrName>
                                        </p:attrNameLst>
                                      </p:cBhvr>
                                      <p:to>
                                        <p:strVal val="visible"/>
                                      </p:to>
                                    </p:set>
                                    <p:animEffect transition="in" filter="fade">
                                      <p:cBhvr>
                                        <p:cTn id="19" dur="1500"/>
                                        <p:tgtEl>
                                          <p:spTgt spid="937"/>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938"/>
                                        </p:tgtEl>
                                        <p:attrNameLst>
                                          <p:attrName>style.visibility</p:attrName>
                                        </p:attrNameLst>
                                      </p:cBhvr>
                                      <p:to>
                                        <p:strVal val="visible"/>
                                      </p:to>
                                    </p:set>
                                    <p:animEffect transition="in" filter="fade">
                                      <p:cBhvr>
                                        <p:cTn id="22" dur="1500"/>
                                        <p:tgtEl>
                                          <p:spTgt spid="938"/>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939"/>
                                        </p:tgtEl>
                                        <p:attrNameLst>
                                          <p:attrName>style.visibility</p:attrName>
                                        </p:attrNameLst>
                                      </p:cBhvr>
                                      <p:to>
                                        <p:strVal val="visible"/>
                                      </p:to>
                                    </p:set>
                                    <p:animEffect transition="in" filter="fade">
                                      <p:cBhvr>
                                        <p:cTn id="25" dur="1500"/>
                                        <p:tgtEl>
                                          <p:spTgt spid="939"/>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940"/>
                                        </p:tgtEl>
                                        <p:attrNameLst>
                                          <p:attrName>style.visibility</p:attrName>
                                        </p:attrNameLst>
                                      </p:cBhvr>
                                      <p:to>
                                        <p:strVal val="visible"/>
                                      </p:to>
                                    </p:set>
                                    <p:animEffect transition="in" filter="fade">
                                      <p:cBhvr>
                                        <p:cTn id="28" dur="1500"/>
                                        <p:tgtEl>
                                          <p:spTgt spid="940"/>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941"/>
                                        </p:tgtEl>
                                        <p:attrNameLst>
                                          <p:attrName>style.visibility</p:attrName>
                                        </p:attrNameLst>
                                      </p:cBhvr>
                                      <p:to>
                                        <p:strVal val="visible"/>
                                      </p:to>
                                    </p:set>
                                    <p:animEffect transition="in" filter="fade">
                                      <p:cBhvr>
                                        <p:cTn id="31" dur="1500"/>
                                        <p:tgtEl>
                                          <p:spTgt spid="941"/>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942"/>
                                        </p:tgtEl>
                                        <p:attrNameLst>
                                          <p:attrName>style.visibility</p:attrName>
                                        </p:attrNameLst>
                                      </p:cBhvr>
                                      <p:to>
                                        <p:strVal val="visible"/>
                                      </p:to>
                                    </p:set>
                                    <p:animEffect transition="in" filter="fade">
                                      <p:cBhvr>
                                        <p:cTn id="34" dur="1500"/>
                                        <p:tgtEl>
                                          <p:spTgt spid="942"/>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943"/>
                                        </p:tgtEl>
                                        <p:attrNameLst>
                                          <p:attrName>style.visibility</p:attrName>
                                        </p:attrNameLst>
                                      </p:cBhvr>
                                      <p:to>
                                        <p:strVal val="visible"/>
                                      </p:to>
                                    </p:set>
                                    <p:animEffect transition="in" filter="fade">
                                      <p:cBhvr>
                                        <p:cTn id="37" dur="1500"/>
                                        <p:tgtEl>
                                          <p:spTgt spid="943"/>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944"/>
                                        </p:tgtEl>
                                        <p:attrNameLst>
                                          <p:attrName>style.visibility</p:attrName>
                                        </p:attrNameLst>
                                      </p:cBhvr>
                                      <p:to>
                                        <p:strVal val="visible"/>
                                      </p:to>
                                    </p:set>
                                    <p:animEffect transition="in" filter="fade">
                                      <p:cBhvr>
                                        <p:cTn id="40" dur="1500"/>
                                        <p:tgtEl>
                                          <p:spTgt spid="944"/>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945"/>
                                        </p:tgtEl>
                                        <p:attrNameLst>
                                          <p:attrName>style.visibility</p:attrName>
                                        </p:attrNameLst>
                                      </p:cBhvr>
                                      <p:to>
                                        <p:strVal val="visible"/>
                                      </p:to>
                                    </p:set>
                                    <p:animEffect transition="in" filter="fade">
                                      <p:cBhvr>
                                        <p:cTn id="43" dur="1500"/>
                                        <p:tgtEl>
                                          <p:spTgt spid="945"/>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946"/>
                                        </p:tgtEl>
                                        <p:attrNameLst>
                                          <p:attrName>style.visibility</p:attrName>
                                        </p:attrNameLst>
                                      </p:cBhvr>
                                      <p:to>
                                        <p:strVal val="visible"/>
                                      </p:to>
                                    </p:set>
                                    <p:animEffect transition="in" filter="fade">
                                      <p:cBhvr>
                                        <p:cTn id="46" dur="1500"/>
                                        <p:tgtEl>
                                          <p:spTgt spid="946"/>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947"/>
                                        </p:tgtEl>
                                        <p:attrNameLst>
                                          <p:attrName>style.visibility</p:attrName>
                                        </p:attrNameLst>
                                      </p:cBhvr>
                                      <p:to>
                                        <p:strVal val="visible"/>
                                      </p:to>
                                    </p:set>
                                    <p:animEffect transition="in" filter="fade">
                                      <p:cBhvr>
                                        <p:cTn id="49" dur="1500"/>
                                        <p:tgtEl>
                                          <p:spTgt spid="947"/>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948"/>
                                        </p:tgtEl>
                                        <p:attrNameLst>
                                          <p:attrName>style.visibility</p:attrName>
                                        </p:attrNameLst>
                                      </p:cBhvr>
                                      <p:to>
                                        <p:strVal val="visible"/>
                                      </p:to>
                                    </p:set>
                                    <p:animEffect transition="in" filter="fade">
                                      <p:cBhvr>
                                        <p:cTn id="52" dur="1500"/>
                                        <p:tgtEl>
                                          <p:spTgt spid="948"/>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949"/>
                                        </p:tgtEl>
                                        <p:attrNameLst>
                                          <p:attrName>style.visibility</p:attrName>
                                        </p:attrNameLst>
                                      </p:cBhvr>
                                      <p:to>
                                        <p:strVal val="visible"/>
                                      </p:to>
                                    </p:set>
                                    <p:animEffect transition="in" filter="fade">
                                      <p:cBhvr>
                                        <p:cTn id="55" dur="1500"/>
                                        <p:tgtEl>
                                          <p:spTgt spid="949"/>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950"/>
                                        </p:tgtEl>
                                        <p:attrNameLst>
                                          <p:attrName>style.visibility</p:attrName>
                                        </p:attrNameLst>
                                      </p:cBhvr>
                                      <p:to>
                                        <p:strVal val="visible"/>
                                      </p:to>
                                    </p:set>
                                    <p:animEffect transition="in" filter="fade">
                                      <p:cBhvr>
                                        <p:cTn id="58" dur="1500"/>
                                        <p:tgtEl>
                                          <p:spTgt spid="950"/>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951"/>
                                        </p:tgtEl>
                                        <p:attrNameLst>
                                          <p:attrName>style.visibility</p:attrName>
                                        </p:attrNameLst>
                                      </p:cBhvr>
                                      <p:to>
                                        <p:strVal val="visible"/>
                                      </p:to>
                                    </p:set>
                                    <p:animEffect transition="in" filter="fade">
                                      <p:cBhvr>
                                        <p:cTn id="61" dur="1500"/>
                                        <p:tgtEl>
                                          <p:spTgt spid="951"/>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952"/>
                                        </p:tgtEl>
                                        <p:attrNameLst>
                                          <p:attrName>style.visibility</p:attrName>
                                        </p:attrNameLst>
                                      </p:cBhvr>
                                      <p:to>
                                        <p:strVal val="visible"/>
                                      </p:to>
                                    </p:set>
                                    <p:animEffect transition="in" filter="fade">
                                      <p:cBhvr>
                                        <p:cTn id="64" dur="1500"/>
                                        <p:tgtEl>
                                          <p:spTgt spid="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 grpId="0"/>
      <p:bldP spid="934" grpId="0"/>
      <p:bldP spid="935" grpId="0"/>
      <p:bldP spid="936" grpId="0"/>
      <p:bldP spid="937" grpId="0"/>
      <p:bldP spid="938" grpId="0"/>
      <p:bldP spid="939" grpId="0"/>
      <p:bldP spid="940" grpId="0"/>
      <p:bldP spid="941" grpId="0"/>
      <p:bldP spid="942" grpId="0"/>
      <p:bldP spid="943" grpId="0"/>
      <p:bldP spid="944" grpId="0"/>
      <p:bldP spid="945" grpId="0"/>
      <p:bldP spid="946" grpId="0"/>
      <p:bldP spid="947" grpId="0"/>
      <p:bldP spid="948" grpId="0"/>
      <p:bldP spid="949" grpId="0"/>
      <p:bldP spid="950" grpId="0"/>
      <p:bldP spid="951" grpId="0"/>
      <p:bldP spid="9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95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95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071908"/>
            <a:ext cx="171450" cy="171450"/>
          </a:xfrm>
          <a:prstGeom prst="rect">
            <a:avLst/>
          </a:prstGeom>
        </p:spPr>
      </p:pic>
      <p:sp>
        <p:nvSpPr>
          <p:cNvPr id="958" name="Primary Heading-0">
            <a:extLst>
              <a:ext uri="{FF2B5EF4-FFF2-40B4-BE49-F238E27FC236}">
                <a16:creationId xmlns:a16="http://schemas.microsoft.com/office/drawing/2014/main" id="{111B4A49-B930-4A89-A1CD-6CA2B3D95AED}"/>
              </a:ext>
            </a:extLst>
          </p:cNvPr>
          <p:cNvSpPr txBox="1"/>
          <p:nvPr/>
        </p:nvSpPr>
        <p:spPr>
          <a:xfrm>
            <a:off x="1314450" y="3034284"/>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Frontend Dependencies Overview</a:t>
            </a:r>
          </a:p>
        </p:txBody>
      </p:sp>
      <p:sp>
        <p:nvSpPr>
          <p:cNvPr id="959" name="Description of a primary heading-0">
            <a:extLst>
              <a:ext uri="{FF2B5EF4-FFF2-40B4-BE49-F238E27FC236}">
                <a16:creationId xmlns:a16="http://schemas.microsoft.com/office/drawing/2014/main" id="{111B4A49-B930-4A89-A1CD-6CA2B3D95AED}"/>
              </a:ext>
            </a:extLst>
          </p:cNvPr>
          <p:cNvSpPr txBox="1"/>
          <p:nvPr/>
        </p:nvSpPr>
        <p:spPr>
          <a:xfrm>
            <a:off x="1314450" y="3376517"/>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Install essential Node.js packages to ensure the web application's frontend operates smoothly, utilizing npm for package installation.</a:t>
            </a:r>
          </a:p>
        </p:txBody>
      </p:sp>
      <p:pic>
        <p:nvPicPr>
          <p:cNvPr id="96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4174903"/>
            <a:ext cx="171450" cy="171450"/>
          </a:xfrm>
          <a:prstGeom prst="rect">
            <a:avLst/>
          </a:prstGeom>
        </p:spPr>
      </p:pic>
      <p:sp>
        <p:nvSpPr>
          <p:cNvPr id="961" name="Primary Heading-1">
            <a:extLst>
              <a:ext uri="{FF2B5EF4-FFF2-40B4-BE49-F238E27FC236}">
                <a16:creationId xmlns:a16="http://schemas.microsoft.com/office/drawing/2014/main" id="{111B4A49-B930-4A89-A1CD-6CA2B3D95AED}"/>
              </a:ext>
            </a:extLst>
          </p:cNvPr>
          <p:cNvSpPr txBox="1"/>
          <p:nvPr/>
        </p:nvSpPr>
        <p:spPr>
          <a:xfrm>
            <a:off x="1314450" y="4137279"/>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Installation Command</a:t>
            </a:r>
          </a:p>
        </p:txBody>
      </p:sp>
      <p:sp>
        <p:nvSpPr>
          <p:cNvPr id="962" name="Description of a primary heading-1">
            <a:extLst>
              <a:ext uri="{FF2B5EF4-FFF2-40B4-BE49-F238E27FC236}">
                <a16:creationId xmlns:a16="http://schemas.microsoft.com/office/drawing/2014/main" id="{111B4A49-B930-4A89-A1CD-6CA2B3D95AED}"/>
              </a:ext>
            </a:extLst>
          </p:cNvPr>
          <p:cNvSpPr txBox="1"/>
          <p:nvPr/>
        </p:nvSpPr>
        <p:spPr>
          <a:xfrm>
            <a:off x="1314450" y="4479512"/>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Use the command 'npm install' to install all necessary packages for the frontend, which streamlines the setup process.</a:t>
            </a:r>
          </a:p>
        </p:txBody>
      </p:sp>
      <p:pic>
        <p:nvPicPr>
          <p:cNvPr id="96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5277898"/>
            <a:ext cx="171450" cy="171450"/>
          </a:xfrm>
          <a:prstGeom prst="rect">
            <a:avLst/>
          </a:prstGeom>
        </p:spPr>
      </p:pic>
      <p:sp>
        <p:nvSpPr>
          <p:cNvPr id="964" name="Primary Heading-2">
            <a:extLst>
              <a:ext uri="{FF2B5EF4-FFF2-40B4-BE49-F238E27FC236}">
                <a16:creationId xmlns:a16="http://schemas.microsoft.com/office/drawing/2014/main" id="{111B4A49-B930-4A89-A1CD-6CA2B3D95AED}"/>
              </a:ext>
            </a:extLst>
          </p:cNvPr>
          <p:cNvSpPr txBox="1"/>
          <p:nvPr/>
        </p:nvSpPr>
        <p:spPr>
          <a:xfrm>
            <a:off x="1314450" y="5240274"/>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Fuse.js</a:t>
            </a:r>
          </a:p>
        </p:txBody>
      </p:sp>
      <p:sp>
        <p:nvSpPr>
          <p:cNvPr id="965" name="Description of a primary heading-2">
            <a:extLst>
              <a:ext uri="{FF2B5EF4-FFF2-40B4-BE49-F238E27FC236}">
                <a16:creationId xmlns:a16="http://schemas.microsoft.com/office/drawing/2014/main" id="{111B4A49-B930-4A89-A1CD-6CA2B3D95AED}"/>
              </a:ext>
            </a:extLst>
          </p:cNvPr>
          <p:cNvSpPr txBox="1"/>
          <p:nvPr/>
        </p:nvSpPr>
        <p:spPr>
          <a:xfrm>
            <a:off x="1314450" y="5582507"/>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Integrate Fuse.js to provide efficient fuzzy search capabilities, enhancing user experience by allowing flexible search queries.</a:t>
            </a:r>
          </a:p>
        </p:txBody>
      </p:sp>
      <p:pic>
        <p:nvPicPr>
          <p:cNvPr id="96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380893"/>
            <a:ext cx="171450" cy="171450"/>
          </a:xfrm>
          <a:prstGeom prst="rect">
            <a:avLst/>
          </a:prstGeom>
        </p:spPr>
      </p:pic>
      <p:sp>
        <p:nvSpPr>
          <p:cNvPr id="967" name="Primary Heading-3">
            <a:extLst>
              <a:ext uri="{FF2B5EF4-FFF2-40B4-BE49-F238E27FC236}">
                <a16:creationId xmlns:a16="http://schemas.microsoft.com/office/drawing/2014/main" id="{111B4A49-B930-4A89-A1CD-6CA2B3D95AED}"/>
              </a:ext>
            </a:extLst>
          </p:cNvPr>
          <p:cNvSpPr txBox="1"/>
          <p:nvPr/>
        </p:nvSpPr>
        <p:spPr>
          <a:xfrm>
            <a:off x="1314450" y="6343269"/>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AJAX Functionality</a:t>
            </a:r>
          </a:p>
        </p:txBody>
      </p:sp>
      <p:sp>
        <p:nvSpPr>
          <p:cNvPr id="968" name="Description of a primary heading-3">
            <a:extLst>
              <a:ext uri="{FF2B5EF4-FFF2-40B4-BE49-F238E27FC236}">
                <a16:creationId xmlns:a16="http://schemas.microsoft.com/office/drawing/2014/main" id="{111B4A49-B930-4A89-A1CD-6CA2B3D95AED}"/>
              </a:ext>
            </a:extLst>
          </p:cNvPr>
          <p:cNvSpPr txBox="1"/>
          <p:nvPr/>
        </p:nvSpPr>
        <p:spPr>
          <a:xfrm>
            <a:off x="1314450" y="6685502"/>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Implement AJAX for real-time updates, allowing the application to communicate asynchronously with the server, improving responsiveness.</a:t>
            </a:r>
          </a:p>
        </p:txBody>
      </p:sp>
      <p:pic>
        <p:nvPicPr>
          <p:cNvPr id="96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7483888"/>
            <a:ext cx="171450" cy="171450"/>
          </a:xfrm>
          <a:prstGeom prst="rect">
            <a:avLst/>
          </a:prstGeom>
        </p:spPr>
      </p:pic>
      <p:sp>
        <p:nvSpPr>
          <p:cNvPr id="970" name="Primary Heading-4">
            <a:extLst>
              <a:ext uri="{FF2B5EF4-FFF2-40B4-BE49-F238E27FC236}">
                <a16:creationId xmlns:a16="http://schemas.microsoft.com/office/drawing/2014/main" id="{111B4A49-B930-4A89-A1CD-6CA2B3D95AED}"/>
              </a:ext>
            </a:extLst>
          </p:cNvPr>
          <p:cNvSpPr txBox="1"/>
          <p:nvPr/>
        </p:nvSpPr>
        <p:spPr>
          <a:xfrm>
            <a:off x="1314450" y="7446264"/>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Pip Dependencies Overview</a:t>
            </a:r>
          </a:p>
        </p:txBody>
      </p:sp>
      <p:sp>
        <p:nvSpPr>
          <p:cNvPr id="971" name="Description of a primary heading-4">
            <a:extLst>
              <a:ext uri="{FF2B5EF4-FFF2-40B4-BE49-F238E27FC236}">
                <a16:creationId xmlns:a16="http://schemas.microsoft.com/office/drawing/2014/main" id="{111B4A49-B930-4A89-A1CD-6CA2B3D95AED}"/>
              </a:ext>
            </a:extLst>
          </p:cNvPr>
          <p:cNvSpPr txBox="1"/>
          <p:nvPr/>
        </p:nvSpPr>
        <p:spPr>
          <a:xfrm>
            <a:off x="1314450" y="7788497"/>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A diverse range of pip dependencies is required for backend functionality, ensuring seamless integration with the frontend.</a:t>
            </a:r>
          </a:p>
        </p:txBody>
      </p:sp>
      <p:pic>
        <p:nvPicPr>
          <p:cNvPr id="97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8586883"/>
            <a:ext cx="171450" cy="171450"/>
          </a:xfrm>
          <a:prstGeom prst="rect">
            <a:avLst/>
          </a:prstGeom>
        </p:spPr>
      </p:pic>
      <p:sp>
        <p:nvSpPr>
          <p:cNvPr id="973" name="Primary Heading-5">
            <a:extLst>
              <a:ext uri="{FF2B5EF4-FFF2-40B4-BE49-F238E27FC236}">
                <a16:creationId xmlns:a16="http://schemas.microsoft.com/office/drawing/2014/main" id="{111B4A49-B930-4A89-A1CD-6CA2B3D95AED}"/>
              </a:ext>
            </a:extLst>
          </p:cNvPr>
          <p:cNvSpPr txBox="1"/>
          <p:nvPr/>
        </p:nvSpPr>
        <p:spPr>
          <a:xfrm>
            <a:off x="1314450" y="8549259"/>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pkg-resources</a:t>
            </a:r>
          </a:p>
        </p:txBody>
      </p:sp>
      <p:sp>
        <p:nvSpPr>
          <p:cNvPr id="974" name="Description of a primary heading-5">
            <a:extLst>
              <a:ext uri="{FF2B5EF4-FFF2-40B4-BE49-F238E27FC236}">
                <a16:creationId xmlns:a16="http://schemas.microsoft.com/office/drawing/2014/main" id="{111B4A49-B930-4A89-A1CD-6CA2B3D95AED}"/>
              </a:ext>
            </a:extLst>
          </p:cNvPr>
          <p:cNvSpPr txBox="1"/>
          <p:nvPr/>
        </p:nvSpPr>
        <p:spPr>
          <a:xfrm>
            <a:off x="1314450" y="8891492"/>
            <a:ext cx="7710488" cy="2381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This package helps manage Python package metadata, essential for maintaining the integrity of installed packages.</a:t>
            </a:r>
          </a:p>
        </p:txBody>
      </p:sp>
      <p:pic>
        <p:nvPicPr>
          <p:cNvPr id="97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296400" y="3071908"/>
            <a:ext cx="171450" cy="171450"/>
          </a:xfrm>
          <a:prstGeom prst="rect">
            <a:avLst/>
          </a:prstGeom>
        </p:spPr>
      </p:pic>
      <p:sp>
        <p:nvSpPr>
          <p:cNvPr id="976" name="Primary Heading-6">
            <a:extLst>
              <a:ext uri="{FF2B5EF4-FFF2-40B4-BE49-F238E27FC236}">
                <a16:creationId xmlns:a16="http://schemas.microsoft.com/office/drawing/2014/main" id="{111B4A49-B930-4A89-A1CD-6CA2B3D95AED}"/>
              </a:ext>
            </a:extLst>
          </p:cNvPr>
          <p:cNvSpPr txBox="1"/>
          <p:nvPr/>
        </p:nvSpPr>
        <p:spPr>
          <a:xfrm>
            <a:off x="9848850" y="3034284"/>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Flask Framework</a:t>
            </a:r>
          </a:p>
        </p:txBody>
      </p:sp>
      <p:sp>
        <p:nvSpPr>
          <p:cNvPr id="977" name="Description of a primary heading-6">
            <a:extLst>
              <a:ext uri="{FF2B5EF4-FFF2-40B4-BE49-F238E27FC236}">
                <a16:creationId xmlns:a16="http://schemas.microsoft.com/office/drawing/2014/main" id="{111B4A49-B930-4A89-A1CD-6CA2B3D95AED}"/>
              </a:ext>
            </a:extLst>
          </p:cNvPr>
          <p:cNvSpPr txBox="1"/>
          <p:nvPr/>
        </p:nvSpPr>
        <p:spPr>
          <a:xfrm>
            <a:off x="9848850" y="3376517"/>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Flask is a micro web framework for Python that facilitates the creation of web applications, making it an essential dependency.</a:t>
            </a:r>
          </a:p>
        </p:txBody>
      </p:sp>
      <p:pic>
        <p:nvPicPr>
          <p:cNvPr id="97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296400" y="4174903"/>
            <a:ext cx="171450" cy="171450"/>
          </a:xfrm>
          <a:prstGeom prst="rect">
            <a:avLst/>
          </a:prstGeom>
        </p:spPr>
      </p:pic>
      <p:sp>
        <p:nvSpPr>
          <p:cNvPr id="979" name="Primary Heading-7">
            <a:extLst>
              <a:ext uri="{FF2B5EF4-FFF2-40B4-BE49-F238E27FC236}">
                <a16:creationId xmlns:a16="http://schemas.microsoft.com/office/drawing/2014/main" id="{111B4A49-B930-4A89-A1CD-6CA2B3D95AED}"/>
              </a:ext>
            </a:extLst>
          </p:cNvPr>
          <p:cNvSpPr txBox="1"/>
          <p:nvPr/>
        </p:nvSpPr>
        <p:spPr>
          <a:xfrm>
            <a:off x="9848850" y="4137279"/>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Boto3 for AWS</a:t>
            </a:r>
          </a:p>
        </p:txBody>
      </p:sp>
      <p:sp>
        <p:nvSpPr>
          <p:cNvPr id="980" name="Description of a primary heading-7">
            <a:extLst>
              <a:ext uri="{FF2B5EF4-FFF2-40B4-BE49-F238E27FC236}">
                <a16:creationId xmlns:a16="http://schemas.microsoft.com/office/drawing/2014/main" id="{111B4A49-B930-4A89-A1CD-6CA2B3D95AED}"/>
              </a:ext>
            </a:extLst>
          </p:cNvPr>
          <p:cNvSpPr txBox="1"/>
          <p:nvPr/>
        </p:nvSpPr>
        <p:spPr>
          <a:xfrm>
            <a:off x="9848850" y="4479512"/>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Boto3 allows Python applications to interact with Amazon Web Services, enabling features like S3 storage and DynamoDB operations.</a:t>
            </a:r>
          </a:p>
        </p:txBody>
      </p:sp>
      <p:pic>
        <p:nvPicPr>
          <p:cNvPr id="98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296400" y="5277898"/>
            <a:ext cx="171450" cy="171450"/>
          </a:xfrm>
          <a:prstGeom prst="rect">
            <a:avLst/>
          </a:prstGeom>
        </p:spPr>
      </p:pic>
      <p:sp>
        <p:nvSpPr>
          <p:cNvPr id="982" name="Primary Heading-8">
            <a:extLst>
              <a:ext uri="{FF2B5EF4-FFF2-40B4-BE49-F238E27FC236}">
                <a16:creationId xmlns:a16="http://schemas.microsoft.com/office/drawing/2014/main" id="{111B4A49-B930-4A89-A1CD-6CA2B3D95AED}"/>
              </a:ext>
            </a:extLst>
          </p:cNvPr>
          <p:cNvSpPr txBox="1"/>
          <p:nvPr/>
        </p:nvSpPr>
        <p:spPr>
          <a:xfrm>
            <a:off x="9848850" y="5240274"/>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Data Handling Libraries</a:t>
            </a:r>
          </a:p>
        </p:txBody>
      </p:sp>
      <p:sp>
        <p:nvSpPr>
          <p:cNvPr id="983" name="Description of a primary heading-8">
            <a:extLst>
              <a:ext uri="{FF2B5EF4-FFF2-40B4-BE49-F238E27FC236}">
                <a16:creationId xmlns:a16="http://schemas.microsoft.com/office/drawing/2014/main" id="{111B4A49-B930-4A89-A1CD-6CA2B3D95AED}"/>
              </a:ext>
            </a:extLst>
          </p:cNvPr>
          <p:cNvSpPr txBox="1"/>
          <p:nvPr/>
        </p:nvSpPr>
        <p:spPr>
          <a:xfrm>
            <a:off x="9848850" y="5582507"/>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Libraries such as numpy, scipy, and pandas are vital for data manipulation and scientific computing, enhancing application functionality.</a:t>
            </a:r>
          </a:p>
        </p:txBody>
      </p:sp>
      <p:pic>
        <p:nvPicPr>
          <p:cNvPr id="98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296400" y="6380893"/>
            <a:ext cx="171450" cy="171450"/>
          </a:xfrm>
          <a:prstGeom prst="rect">
            <a:avLst/>
          </a:prstGeom>
        </p:spPr>
      </p:pic>
      <p:sp>
        <p:nvSpPr>
          <p:cNvPr id="985" name="Primary Heading-9">
            <a:extLst>
              <a:ext uri="{FF2B5EF4-FFF2-40B4-BE49-F238E27FC236}">
                <a16:creationId xmlns:a16="http://schemas.microsoft.com/office/drawing/2014/main" id="{111B4A49-B930-4A89-A1CD-6CA2B3D95AED}"/>
              </a:ext>
            </a:extLst>
          </p:cNvPr>
          <p:cNvSpPr txBox="1"/>
          <p:nvPr/>
        </p:nvSpPr>
        <p:spPr>
          <a:xfrm>
            <a:off x="9848850" y="6343269"/>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Machine Learning Support</a:t>
            </a:r>
          </a:p>
        </p:txBody>
      </p:sp>
      <p:sp>
        <p:nvSpPr>
          <p:cNvPr id="986" name="Description of a primary heading-9">
            <a:extLst>
              <a:ext uri="{FF2B5EF4-FFF2-40B4-BE49-F238E27FC236}">
                <a16:creationId xmlns:a16="http://schemas.microsoft.com/office/drawing/2014/main" id="{111B4A49-B930-4A89-A1CD-6CA2B3D95AED}"/>
              </a:ext>
            </a:extLst>
          </p:cNvPr>
          <p:cNvSpPr txBox="1"/>
          <p:nvPr/>
        </p:nvSpPr>
        <p:spPr>
          <a:xfrm>
            <a:off x="9848850" y="6685502"/>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Keras and TensorFlow are included for building machine learning models, making the application capable of advanced data processing.</a:t>
            </a:r>
          </a:p>
        </p:txBody>
      </p:sp>
      <p:pic>
        <p:nvPicPr>
          <p:cNvPr id="98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296400" y="7483888"/>
            <a:ext cx="171450" cy="171450"/>
          </a:xfrm>
          <a:prstGeom prst="rect">
            <a:avLst/>
          </a:prstGeom>
        </p:spPr>
      </p:pic>
      <p:sp>
        <p:nvSpPr>
          <p:cNvPr id="988" name="Primary Heading-10">
            <a:extLst>
              <a:ext uri="{FF2B5EF4-FFF2-40B4-BE49-F238E27FC236}">
                <a16:creationId xmlns:a16="http://schemas.microsoft.com/office/drawing/2014/main" id="{111B4A49-B930-4A89-A1CD-6CA2B3D95AED}"/>
              </a:ext>
            </a:extLst>
          </p:cNvPr>
          <p:cNvSpPr txBox="1"/>
          <p:nvPr/>
        </p:nvSpPr>
        <p:spPr>
          <a:xfrm>
            <a:off x="9848850" y="7446264"/>
            <a:ext cx="7710488" cy="257175"/>
          </a:xfrm>
          <a:prstGeom prst="rect">
            <a:avLst/>
          </a:prstGeom>
          <a:noFill/>
        </p:spPr>
        <p:txBody>
          <a:bodyPr vertOverflow="clip" horzOverflow="clip" wrap="square" lIns="0" tIns="0" rIns="0" bIns="0" rtlCol="0" anchor="t">
            <a:spAutoFit/>
          </a:bodyPr>
          <a:lstStyle/>
          <a:p>
            <a:pPr algn="l">
              <a:lnSpc>
                <a:spcPts val="1944"/>
              </a:lnSpc>
            </a:pPr>
            <a:r>
              <a:rPr lang="en-US" sz="1200" b="1" spc="-12" dirty="0">
                <a:solidFill>
                  <a:srgbClr val="171C25">
                    <a:alpha val="100000"/>
                  </a:srgbClr>
                </a:solidFill>
                <a:latin typeface="Montserrat" panose="00000700000000000000" pitchFamily="2" charset="0"/>
              </a:rPr>
              <a:t>Web Development Tools</a:t>
            </a:r>
          </a:p>
        </p:txBody>
      </p:sp>
      <p:sp>
        <p:nvSpPr>
          <p:cNvPr id="989" name="Description of a primary heading-10">
            <a:extLst>
              <a:ext uri="{FF2B5EF4-FFF2-40B4-BE49-F238E27FC236}">
                <a16:creationId xmlns:a16="http://schemas.microsoft.com/office/drawing/2014/main" id="{111B4A49-B930-4A89-A1CD-6CA2B3D95AED}"/>
              </a:ext>
            </a:extLst>
          </p:cNvPr>
          <p:cNvSpPr txBox="1"/>
          <p:nvPr/>
        </p:nvSpPr>
        <p:spPr>
          <a:xfrm>
            <a:off x="9848850" y="7788497"/>
            <a:ext cx="7710488" cy="4667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Tools like Jinja2 and Werkzeug support web development by providing templating and request handling, respectively.</a:t>
            </a:r>
          </a:p>
        </p:txBody>
      </p:sp>
      <p:sp>
        <p:nvSpPr>
          <p:cNvPr id="990" name="Click here to edit title-481">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Frontend Dependencies Installation</a:t>
            </a:r>
          </a:p>
        </p:txBody>
      </p:sp>
      <p:sp>
        <p:nvSpPr>
          <p:cNvPr id="991" name="Click here to edit label-459">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FRONTEND DEPENDENCIES</a:t>
            </a:r>
          </a:p>
        </p:txBody>
      </p:sp>
      <p:sp>
        <p:nvSpPr>
          <p:cNvPr id="992" name="Click here to edit subtitle-451">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Comprehensive Guide to Installing Frontend and Pip Dependencies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956"/>
                                        </p:tgtEl>
                                        <p:attrNameLst>
                                          <p:attrName>style.visibility</p:attrName>
                                        </p:attrNameLst>
                                      </p:cBhvr>
                                      <p:to>
                                        <p:strVal val="visible"/>
                                      </p:to>
                                    </p:set>
                                    <p:animEffect transition="in" filter="fade">
                                      <p:cBhvr>
                                        <p:cTn id="7" dur="1500"/>
                                        <p:tgtEl>
                                          <p:spTgt spid="956"/>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957"/>
                                        </p:tgtEl>
                                        <p:attrNameLst>
                                          <p:attrName>style.visibility</p:attrName>
                                        </p:attrNameLst>
                                      </p:cBhvr>
                                      <p:to>
                                        <p:strVal val="visible"/>
                                      </p:to>
                                    </p:set>
                                    <p:animEffect transition="in" filter="fade">
                                      <p:cBhvr>
                                        <p:cTn id="10" dur="1500"/>
                                        <p:tgtEl>
                                          <p:spTgt spid="957"/>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958"/>
                                        </p:tgtEl>
                                        <p:attrNameLst>
                                          <p:attrName>style.visibility</p:attrName>
                                        </p:attrNameLst>
                                      </p:cBhvr>
                                      <p:to>
                                        <p:strVal val="visible"/>
                                      </p:to>
                                    </p:set>
                                    <p:animEffect transition="in" filter="fade">
                                      <p:cBhvr>
                                        <p:cTn id="13" dur="1500"/>
                                        <p:tgtEl>
                                          <p:spTgt spid="958"/>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959"/>
                                        </p:tgtEl>
                                        <p:attrNameLst>
                                          <p:attrName>style.visibility</p:attrName>
                                        </p:attrNameLst>
                                      </p:cBhvr>
                                      <p:to>
                                        <p:strVal val="visible"/>
                                      </p:to>
                                    </p:set>
                                    <p:animEffect transition="in" filter="fade">
                                      <p:cBhvr>
                                        <p:cTn id="16" dur="1500"/>
                                        <p:tgtEl>
                                          <p:spTgt spid="959"/>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960"/>
                                        </p:tgtEl>
                                        <p:attrNameLst>
                                          <p:attrName>style.visibility</p:attrName>
                                        </p:attrNameLst>
                                      </p:cBhvr>
                                      <p:to>
                                        <p:strVal val="visible"/>
                                      </p:to>
                                    </p:set>
                                    <p:animEffect transition="in" filter="fade">
                                      <p:cBhvr>
                                        <p:cTn id="19" dur="1500"/>
                                        <p:tgtEl>
                                          <p:spTgt spid="960"/>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961"/>
                                        </p:tgtEl>
                                        <p:attrNameLst>
                                          <p:attrName>style.visibility</p:attrName>
                                        </p:attrNameLst>
                                      </p:cBhvr>
                                      <p:to>
                                        <p:strVal val="visible"/>
                                      </p:to>
                                    </p:set>
                                    <p:animEffect transition="in" filter="fade">
                                      <p:cBhvr>
                                        <p:cTn id="22" dur="1500"/>
                                        <p:tgtEl>
                                          <p:spTgt spid="961"/>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962"/>
                                        </p:tgtEl>
                                        <p:attrNameLst>
                                          <p:attrName>style.visibility</p:attrName>
                                        </p:attrNameLst>
                                      </p:cBhvr>
                                      <p:to>
                                        <p:strVal val="visible"/>
                                      </p:to>
                                    </p:set>
                                    <p:animEffect transition="in" filter="fade">
                                      <p:cBhvr>
                                        <p:cTn id="25" dur="1500"/>
                                        <p:tgtEl>
                                          <p:spTgt spid="962"/>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963"/>
                                        </p:tgtEl>
                                        <p:attrNameLst>
                                          <p:attrName>style.visibility</p:attrName>
                                        </p:attrNameLst>
                                      </p:cBhvr>
                                      <p:to>
                                        <p:strVal val="visible"/>
                                      </p:to>
                                    </p:set>
                                    <p:animEffect transition="in" filter="fade">
                                      <p:cBhvr>
                                        <p:cTn id="28" dur="1500"/>
                                        <p:tgtEl>
                                          <p:spTgt spid="963"/>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964"/>
                                        </p:tgtEl>
                                        <p:attrNameLst>
                                          <p:attrName>style.visibility</p:attrName>
                                        </p:attrNameLst>
                                      </p:cBhvr>
                                      <p:to>
                                        <p:strVal val="visible"/>
                                      </p:to>
                                    </p:set>
                                    <p:animEffect transition="in" filter="fade">
                                      <p:cBhvr>
                                        <p:cTn id="31" dur="1500"/>
                                        <p:tgtEl>
                                          <p:spTgt spid="964"/>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965"/>
                                        </p:tgtEl>
                                        <p:attrNameLst>
                                          <p:attrName>style.visibility</p:attrName>
                                        </p:attrNameLst>
                                      </p:cBhvr>
                                      <p:to>
                                        <p:strVal val="visible"/>
                                      </p:to>
                                    </p:set>
                                    <p:animEffect transition="in" filter="fade">
                                      <p:cBhvr>
                                        <p:cTn id="34" dur="1500"/>
                                        <p:tgtEl>
                                          <p:spTgt spid="965"/>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966"/>
                                        </p:tgtEl>
                                        <p:attrNameLst>
                                          <p:attrName>style.visibility</p:attrName>
                                        </p:attrNameLst>
                                      </p:cBhvr>
                                      <p:to>
                                        <p:strVal val="visible"/>
                                      </p:to>
                                    </p:set>
                                    <p:animEffect transition="in" filter="fade">
                                      <p:cBhvr>
                                        <p:cTn id="37" dur="1500"/>
                                        <p:tgtEl>
                                          <p:spTgt spid="966"/>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967"/>
                                        </p:tgtEl>
                                        <p:attrNameLst>
                                          <p:attrName>style.visibility</p:attrName>
                                        </p:attrNameLst>
                                      </p:cBhvr>
                                      <p:to>
                                        <p:strVal val="visible"/>
                                      </p:to>
                                    </p:set>
                                    <p:animEffect transition="in" filter="fade">
                                      <p:cBhvr>
                                        <p:cTn id="40" dur="1500"/>
                                        <p:tgtEl>
                                          <p:spTgt spid="967"/>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968"/>
                                        </p:tgtEl>
                                        <p:attrNameLst>
                                          <p:attrName>style.visibility</p:attrName>
                                        </p:attrNameLst>
                                      </p:cBhvr>
                                      <p:to>
                                        <p:strVal val="visible"/>
                                      </p:to>
                                    </p:set>
                                    <p:animEffect transition="in" filter="fade">
                                      <p:cBhvr>
                                        <p:cTn id="43" dur="1500"/>
                                        <p:tgtEl>
                                          <p:spTgt spid="968"/>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969"/>
                                        </p:tgtEl>
                                        <p:attrNameLst>
                                          <p:attrName>style.visibility</p:attrName>
                                        </p:attrNameLst>
                                      </p:cBhvr>
                                      <p:to>
                                        <p:strVal val="visible"/>
                                      </p:to>
                                    </p:set>
                                    <p:animEffect transition="in" filter="fade">
                                      <p:cBhvr>
                                        <p:cTn id="46" dur="1500"/>
                                        <p:tgtEl>
                                          <p:spTgt spid="969"/>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970"/>
                                        </p:tgtEl>
                                        <p:attrNameLst>
                                          <p:attrName>style.visibility</p:attrName>
                                        </p:attrNameLst>
                                      </p:cBhvr>
                                      <p:to>
                                        <p:strVal val="visible"/>
                                      </p:to>
                                    </p:set>
                                    <p:animEffect transition="in" filter="fade">
                                      <p:cBhvr>
                                        <p:cTn id="49" dur="1500"/>
                                        <p:tgtEl>
                                          <p:spTgt spid="970"/>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971"/>
                                        </p:tgtEl>
                                        <p:attrNameLst>
                                          <p:attrName>style.visibility</p:attrName>
                                        </p:attrNameLst>
                                      </p:cBhvr>
                                      <p:to>
                                        <p:strVal val="visible"/>
                                      </p:to>
                                    </p:set>
                                    <p:animEffect transition="in" filter="fade">
                                      <p:cBhvr>
                                        <p:cTn id="52" dur="1500"/>
                                        <p:tgtEl>
                                          <p:spTgt spid="971"/>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972"/>
                                        </p:tgtEl>
                                        <p:attrNameLst>
                                          <p:attrName>style.visibility</p:attrName>
                                        </p:attrNameLst>
                                      </p:cBhvr>
                                      <p:to>
                                        <p:strVal val="visible"/>
                                      </p:to>
                                    </p:set>
                                    <p:animEffect transition="in" filter="fade">
                                      <p:cBhvr>
                                        <p:cTn id="55" dur="1500"/>
                                        <p:tgtEl>
                                          <p:spTgt spid="972"/>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973"/>
                                        </p:tgtEl>
                                        <p:attrNameLst>
                                          <p:attrName>style.visibility</p:attrName>
                                        </p:attrNameLst>
                                      </p:cBhvr>
                                      <p:to>
                                        <p:strVal val="visible"/>
                                      </p:to>
                                    </p:set>
                                    <p:animEffect transition="in" filter="fade">
                                      <p:cBhvr>
                                        <p:cTn id="58" dur="1500"/>
                                        <p:tgtEl>
                                          <p:spTgt spid="973"/>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974"/>
                                        </p:tgtEl>
                                        <p:attrNameLst>
                                          <p:attrName>style.visibility</p:attrName>
                                        </p:attrNameLst>
                                      </p:cBhvr>
                                      <p:to>
                                        <p:strVal val="visible"/>
                                      </p:to>
                                    </p:set>
                                    <p:animEffect transition="in" filter="fade">
                                      <p:cBhvr>
                                        <p:cTn id="61" dur="1500"/>
                                        <p:tgtEl>
                                          <p:spTgt spid="974"/>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975"/>
                                        </p:tgtEl>
                                        <p:attrNameLst>
                                          <p:attrName>style.visibility</p:attrName>
                                        </p:attrNameLst>
                                      </p:cBhvr>
                                      <p:to>
                                        <p:strVal val="visible"/>
                                      </p:to>
                                    </p:set>
                                    <p:animEffect transition="in" filter="fade">
                                      <p:cBhvr>
                                        <p:cTn id="64" dur="1500"/>
                                        <p:tgtEl>
                                          <p:spTgt spid="975"/>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976"/>
                                        </p:tgtEl>
                                        <p:attrNameLst>
                                          <p:attrName>style.visibility</p:attrName>
                                        </p:attrNameLst>
                                      </p:cBhvr>
                                      <p:to>
                                        <p:strVal val="visible"/>
                                      </p:to>
                                    </p:set>
                                    <p:animEffect transition="in" filter="fade">
                                      <p:cBhvr>
                                        <p:cTn id="67" dur="1500"/>
                                        <p:tgtEl>
                                          <p:spTgt spid="976"/>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977"/>
                                        </p:tgtEl>
                                        <p:attrNameLst>
                                          <p:attrName>style.visibility</p:attrName>
                                        </p:attrNameLst>
                                      </p:cBhvr>
                                      <p:to>
                                        <p:strVal val="visible"/>
                                      </p:to>
                                    </p:set>
                                    <p:animEffect transition="in" filter="fade">
                                      <p:cBhvr>
                                        <p:cTn id="70" dur="1500"/>
                                        <p:tgtEl>
                                          <p:spTgt spid="977"/>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978"/>
                                        </p:tgtEl>
                                        <p:attrNameLst>
                                          <p:attrName>style.visibility</p:attrName>
                                        </p:attrNameLst>
                                      </p:cBhvr>
                                      <p:to>
                                        <p:strVal val="visible"/>
                                      </p:to>
                                    </p:set>
                                    <p:animEffect transition="in" filter="fade">
                                      <p:cBhvr>
                                        <p:cTn id="73" dur="1500"/>
                                        <p:tgtEl>
                                          <p:spTgt spid="978"/>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979"/>
                                        </p:tgtEl>
                                        <p:attrNameLst>
                                          <p:attrName>style.visibility</p:attrName>
                                        </p:attrNameLst>
                                      </p:cBhvr>
                                      <p:to>
                                        <p:strVal val="visible"/>
                                      </p:to>
                                    </p:set>
                                    <p:animEffect transition="in" filter="fade">
                                      <p:cBhvr>
                                        <p:cTn id="76" dur="1500"/>
                                        <p:tgtEl>
                                          <p:spTgt spid="979"/>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980"/>
                                        </p:tgtEl>
                                        <p:attrNameLst>
                                          <p:attrName>style.visibility</p:attrName>
                                        </p:attrNameLst>
                                      </p:cBhvr>
                                      <p:to>
                                        <p:strVal val="visible"/>
                                      </p:to>
                                    </p:set>
                                    <p:animEffect transition="in" filter="fade">
                                      <p:cBhvr>
                                        <p:cTn id="79" dur="1500"/>
                                        <p:tgtEl>
                                          <p:spTgt spid="980"/>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981"/>
                                        </p:tgtEl>
                                        <p:attrNameLst>
                                          <p:attrName>style.visibility</p:attrName>
                                        </p:attrNameLst>
                                      </p:cBhvr>
                                      <p:to>
                                        <p:strVal val="visible"/>
                                      </p:to>
                                    </p:set>
                                    <p:animEffect transition="in" filter="fade">
                                      <p:cBhvr>
                                        <p:cTn id="82" dur="1500"/>
                                        <p:tgtEl>
                                          <p:spTgt spid="981"/>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982"/>
                                        </p:tgtEl>
                                        <p:attrNameLst>
                                          <p:attrName>style.visibility</p:attrName>
                                        </p:attrNameLst>
                                      </p:cBhvr>
                                      <p:to>
                                        <p:strVal val="visible"/>
                                      </p:to>
                                    </p:set>
                                    <p:animEffect transition="in" filter="fade">
                                      <p:cBhvr>
                                        <p:cTn id="85" dur="1500"/>
                                        <p:tgtEl>
                                          <p:spTgt spid="982"/>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983"/>
                                        </p:tgtEl>
                                        <p:attrNameLst>
                                          <p:attrName>style.visibility</p:attrName>
                                        </p:attrNameLst>
                                      </p:cBhvr>
                                      <p:to>
                                        <p:strVal val="visible"/>
                                      </p:to>
                                    </p:set>
                                    <p:animEffect transition="in" filter="fade">
                                      <p:cBhvr>
                                        <p:cTn id="88" dur="1500"/>
                                        <p:tgtEl>
                                          <p:spTgt spid="983"/>
                                        </p:tgtEl>
                                      </p:cBhvr>
                                    </p:animEffect>
                                  </p:childTnLst>
                                </p:cTn>
                              </p:par>
                              <p:par>
                                <p:cTn id="89" presetID="10" presetClass="entr" presetSubtype="0" accel="50000" decel="50000" fill="hold" nodeType="withEffect">
                                  <p:stCondLst>
                                    <p:cond delay="0"/>
                                  </p:stCondLst>
                                  <p:childTnLst>
                                    <p:set>
                                      <p:cBhvr>
                                        <p:cTn id="90" dur="1" fill="hold">
                                          <p:stCondLst>
                                            <p:cond delay="0"/>
                                          </p:stCondLst>
                                        </p:cTn>
                                        <p:tgtEl>
                                          <p:spTgt spid="984"/>
                                        </p:tgtEl>
                                        <p:attrNameLst>
                                          <p:attrName>style.visibility</p:attrName>
                                        </p:attrNameLst>
                                      </p:cBhvr>
                                      <p:to>
                                        <p:strVal val="visible"/>
                                      </p:to>
                                    </p:set>
                                    <p:animEffect transition="in" filter="fade">
                                      <p:cBhvr>
                                        <p:cTn id="91" dur="1500"/>
                                        <p:tgtEl>
                                          <p:spTgt spid="984"/>
                                        </p:tgtEl>
                                      </p:cBhvr>
                                    </p:animEffect>
                                  </p:childTnLst>
                                </p:cTn>
                              </p:par>
                              <p:par>
                                <p:cTn id="92" presetID="10" presetClass="entr" presetSubtype="0" accel="50000" decel="50000" fill="hold" nodeType="withEffect">
                                  <p:stCondLst>
                                    <p:cond delay="0"/>
                                  </p:stCondLst>
                                  <p:childTnLst>
                                    <p:set>
                                      <p:cBhvr>
                                        <p:cTn id="93" dur="1" fill="hold">
                                          <p:stCondLst>
                                            <p:cond delay="0"/>
                                          </p:stCondLst>
                                        </p:cTn>
                                        <p:tgtEl>
                                          <p:spTgt spid="985"/>
                                        </p:tgtEl>
                                        <p:attrNameLst>
                                          <p:attrName>style.visibility</p:attrName>
                                        </p:attrNameLst>
                                      </p:cBhvr>
                                      <p:to>
                                        <p:strVal val="visible"/>
                                      </p:to>
                                    </p:set>
                                    <p:animEffect transition="in" filter="fade">
                                      <p:cBhvr>
                                        <p:cTn id="94" dur="1500"/>
                                        <p:tgtEl>
                                          <p:spTgt spid="985"/>
                                        </p:tgtEl>
                                      </p:cBhvr>
                                    </p:animEffect>
                                  </p:childTnLst>
                                </p:cTn>
                              </p:par>
                              <p:par>
                                <p:cTn id="95" presetID="10" presetClass="entr" presetSubtype="0" accel="50000" decel="50000" fill="hold" nodeType="withEffect">
                                  <p:stCondLst>
                                    <p:cond delay="0"/>
                                  </p:stCondLst>
                                  <p:childTnLst>
                                    <p:set>
                                      <p:cBhvr>
                                        <p:cTn id="96" dur="1" fill="hold">
                                          <p:stCondLst>
                                            <p:cond delay="0"/>
                                          </p:stCondLst>
                                        </p:cTn>
                                        <p:tgtEl>
                                          <p:spTgt spid="986"/>
                                        </p:tgtEl>
                                        <p:attrNameLst>
                                          <p:attrName>style.visibility</p:attrName>
                                        </p:attrNameLst>
                                      </p:cBhvr>
                                      <p:to>
                                        <p:strVal val="visible"/>
                                      </p:to>
                                    </p:set>
                                    <p:animEffect transition="in" filter="fade">
                                      <p:cBhvr>
                                        <p:cTn id="97" dur="1500"/>
                                        <p:tgtEl>
                                          <p:spTgt spid="986"/>
                                        </p:tgtEl>
                                      </p:cBhvr>
                                    </p:animEffect>
                                  </p:childTnLst>
                                </p:cTn>
                              </p:par>
                              <p:par>
                                <p:cTn id="98" presetID="10" presetClass="entr" presetSubtype="0" accel="50000" decel="50000" fill="hold" nodeType="withEffect">
                                  <p:stCondLst>
                                    <p:cond delay="0"/>
                                  </p:stCondLst>
                                  <p:childTnLst>
                                    <p:set>
                                      <p:cBhvr>
                                        <p:cTn id="99" dur="1" fill="hold">
                                          <p:stCondLst>
                                            <p:cond delay="0"/>
                                          </p:stCondLst>
                                        </p:cTn>
                                        <p:tgtEl>
                                          <p:spTgt spid="987"/>
                                        </p:tgtEl>
                                        <p:attrNameLst>
                                          <p:attrName>style.visibility</p:attrName>
                                        </p:attrNameLst>
                                      </p:cBhvr>
                                      <p:to>
                                        <p:strVal val="visible"/>
                                      </p:to>
                                    </p:set>
                                    <p:animEffect transition="in" filter="fade">
                                      <p:cBhvr>
                                        <p:cTn id="100" dur="1500"/>
                                        <p:tgtEl>
                                          <p:spTgt spid="987"/>
                                        </p:tgtEl>
                                      </p:cBhvr>
                                    </p:animEffect>
                                  </p:childTnLst>
                                </p:cTn>
                              </p:par>
                              <p:par>
                                <p:cTn id="101" presetID="10" presetClass="entr" presetSubtype="0" accel="50000" decel="50000" fill="hold" nodeType="withEffect">
                                  <p:stCondLst>
                                    <p:cond delay="0"/>
                                  </p:stCondLst>
                                  <p:childTnLst>
                                    <p:set>
                                      <p:cBhvr>
                                        <p:cTn id="102" dur="1" fill="hold">
                                          <p:stCondLst>
                                            <p:cond delay="0"/>
                                          </p:stCondLst>
                                        </p:cTn>
                                        <p:tgtEl>
                                          <p:spTgt spid="988"/>
                                        </p:tgtEl>
                                        <p:attrNameLst>
                                          <p:attrName>style.visibility</p:attrName>
                                        </p:attrNameLst>
                                      </p:cBhvr>
                                      <p:to>
                                        <p:strVal val="visible"/>
                                      </p:to>
                                    </p:set>
                                    <p:animEffect transition="in" filter="fade">
                                      <p:cBhvr>
                                        <p:cTn id="103" dur="1500"/>
                                        <p:tgtEl>
                                          <p:spTgt spid="988"/>
                                        </p:tgtEl>
                                      </p:cBhvr>
                                    </p:animEffect>
                                  </p:childTnLst>
                                </p:cTn>
                              </p:par>
                              <p:par>
                                <p:cTn id="104" presetID="10" presetClass="entr" presetSubtype="0" accel="50000" decel="50000" fill="hold" nodeType="withEffect">
                                  <p:stCondLst>
                                    <p:cond delay="0"/>
                                  </p:stCondLst>
                                  <p:childTnLst>
                                    <p:set>
                                      <p:cBhvr>
                                        <p:cTn id="105" dur="1" fill="hold">
                                          <p:stCondLst>
                                            <p:cond delay="0"/>
                                          </p:stCondLst>
                                        </p:cTn>
                                        <p:tgtEl>
                                          <p:spTgt spid="989"/>
                                        </p:tgtEl>
                                        <p:attrNameLst>
                                          <p:attrName>style.visibility</p:attrName>
                                        </p:attrNameLst>
                                      </p:cBhvr>
                                      <p:to>
                                        <p:strVal val="visible"/>
                                      </p:to>
                                    </p:set>
                                    <p:animEffect transition="in" filter="fade">
                                      <p:cBhvr>
                                        <p:cTn id="106" dur="1500"/>
                                        <p:tgtEl>
                                          <p:spTgt spid="989"/>
                                        </p:tgtEl>
                                      </p:cBhvr>
                                    </p:animEffect>
                                  </p:childTnLst>
                                </p:cTn>
                              </p:par>
                              <p:par>
                                <p:cTn id="107" presetID="10" presetClass="entr" presetSubtype="0" accel="50000" decel="50000" fill="hold" nodeType="withEffect">
                                  <p:stCondLst>
                                    <p:cond delay="0"/>
                                  </p:stCondLst>
                                  <p:childTnLst>
                                    <p:set>
                                      <p:cBhvr>
                                        <p:cTn id="108" dur="1" fill="hold">
                                          <p:stCondLst>
                                            <p:cond delay="0"/>
                                          </p:stCondLst>
                                        </p:cTn>
                                        <p:tgtEl>
                                          <p:spTgt spid="990"/>
                                        </p:tgtEl>
                                        <p:attrNameLst>
                                          <p:attrName>style.visibility</p:attrName>
                                        </p:attrNameLst>
                                      </p:cBhvr>
                                      <p:to>
                                        <p:strVal val="visible"/>
                                      </p:to>
                                    </p:set>
                                    <p:animEffect transition="in" filter="fade">
                                      <p:cBhvr>
                                        <p:cTn id="109" dur="1500"/>
                                        <p:tgtEl>
                                          <p:spTgt spid="990"/>
                                        </p:tgtEl>
                                      </p:cBhvr>
                                    </p:animEffect>
                                  </p:childTnLst>
                                </p:cTn>
                              </p:par>
                              <p:par>
                                <p:cTn id="110" presetID="10" presetClass="entr" presetSubtype="0" accel="50000" decel="50000" fill="hold" nodeType="withEffect">
                                  <p:stCondLst>
                                    <p:cond delay="0"/>
                                  </p:stCondLst>
                                  <p:childTnLst>
                                    <p:set>
                                      <p:cBhvr>
                                        <p:cTn id="111" dur="1" fill="hold">
                                          <p:stCondLst>
                                            <p:cond delay="0"/>
                                          </p:stCondLst>
                                        </p:cTn>
                                        <p:tgtEl>
                                          <p:spTgt spid="991"/>
                                        </p:tgtEl>
                                        <p:attrNameLst>
                                          <p:attrName>style.visibility</p:attrName>
                                        </p:attrNameLst>
                                      </p:cBhvr>
                                      <p:to>
                                        <p:strVal val="visible"/>
                                      </p:to>
                                    </p:set>
                                    <p:animEffect transition="in" filter="fade">
                                      <p:cBhvr>
                                        <p:cTn id="112" dur="1500"/>
                                        <p:tgtEl>
                                          <p:spTgt spid="991"/>
                                        </p:tgtEl>
                                      </p:cBhvr>
                                    </p:animEffect>
                                  </p:childTnLst>
                                </p:cTn>
                              </p:par>
                              <p:par>
                                <p:cTn id="113" presetID="10" presetClass="entr" presetSubtype="0" accel="50000" decel="50000" fill="hold" nodeType="withEffect">
                                  <p:stCondLst>
                                    <p:cond delay="0"/>
                                  </p:stCondLst>
                                  <p:childTnLst>
                                    <p:set>
                                      <p:cBhvr>
                                        <p:cTn id="114" dur="1" fill="hold">
                                          <p:stCondLst>
                                            <p:cond delay="0"/>
                                          </p:stCondLst>
                                        </p:cTn>
                                        <p:tgtEl>
                                          <p:spTgt spid="992"/>
                                        </p:tgtEl>
                                        <p:attrNameLst>
                                          <p:attrName>style.visibility</p:attrName>
                                        </p:attrNameLst>
                                      </p:cBhvr>
                                      <p:to>
                                        <p:strVal val="visible"/>
                                      </p:to>
                                    </p:set>
                                    <p:animEffect transition="in" filter="fade">
                                      <p:cBhvr>
                                        <p:cTn id="115" dur="1500"/>
                                        <p:tgtEl>
                                          <p:spTgt spid="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 grpId="0"/>
      <p:bldP spid="957" grpId="0"/>
      <p:bldP spid="958" grpId="0"/>
      <p:bldP spid="959" grpId="0"/>
      <p:bldP spid="960" grpId="0"/>
      <p:bldP spid="961" grpId="0"/>
      <p:bldP spid="962" grpId="0"/>
      <p:bldP spid="963" grpId="0"/>
      <p:bldP spid="964" grpId="0"/>
      <p:bldP spid="965" grpId="0"/>
      <p:bldP spid="966" grpId="0"/>
      <p:bldP spid="967" grpId="0"/>
      <p:bldP spid="968" grpId="0"/>
      <p:bldP spid="969" grpId="0"/>
      <p:bldP spid="970" grpId="0"/>
      <p:bldP spid="971" grpId="0"/>
      <p:bldP spid="972" grpId="0"/>
      <p:bldP spid="973" grpId="0"/>
      <p:bldP spid="974" grpId="0"/>
      <p:bldP spid="975" grpId="0"/>
      <p:bldP spid="976" grpId="0"/>
      <p:bldP spid="977" grpId="0"/>
      <p:bldP spid="978" grpId="0"/>
      <p:bldP spid="979" grpId="0"/>
      <p:bldP spid="980" grpId="0"/>
      <p:bldP spid="981" grpId="0"/>
      <p:bldP spid="982" grpId="0"/>
      <p:bldP spid="983" grpId="0"/>
      <p:bldP spid="984" grpId="0"/>
      <p:bldP spid="985" grpId="0"/>
      <p:bldP spid="986" grpId="0"/>
      <p:bldP spid="987" grpId="0"/>
      <p:bldP spid="988" grpId="0"/>
      <p:bldP spid="989" grpId="0"/>
      <p:bldP spid="990" grpId="0"/>
      <p:bldP spid="991" grpId="0"/>
      <p:bldP spid="99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99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99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952" y="2767012"/>
            <a:ext cx="2867025" cy="2867025"/>
          </a:xfrm>
          <a:prstGeom prst="rect">
            <a:avLst/>
          </a:prstGeom>
        </p:spPr>
      </p:pic>
      <p:sp>
        <p:nvSpPr>
          <p:cNvPr id="998" name="Primary Heading-0">
            <a:extLst>
              <a:ext uri="{FF2B5EF4-FFF2-40B4-BE49-F238E27FC236}">
                <a16:creationId xmlns:a16="http://schemas.microsoft.com/office/drawing/2014/main" id="{111B4A49-B930-4A89-A1CD-6CA2B3D95AED}"/>
              </a:ext>
            </a:extLst>
          </p:cNvPr>
          <p:cNvSpPr txBox="1"/>
          <p:nvPr/>
        </p:nvSpPr>
        <p:spPr>
          <a:xfrm>
            <a:off x="1049655" y="4297870"/>
            <a:ext cx="2328862" cy="771525"/>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Start Elasticsearch</a:t>
            </a:r>
          </a:p>
        </p:txBody>
      </p:sp>
      <p:sp>
        <p:nvSpPr>
          <p:cNvPr id="999" name="-0">
            <a:extLst>
              <a:ext uri="{FF2B5EF4-FFF2-40B4-BE49-F238E27FC236}">
                <a16:creationId xmlns:a16="http://schemas.microsoft.com/office/drawing/2014/main" id="{111B4A49-B930-4A89-A1CD-6CA2B3D95AED}"/>
              </a:ext>
            </a:extLst>
          </p:cNvPr>
          <p:cNvSpPr txBox="1"/>
          <p:nvPr/>
        </p:nvSpPr>
        <p:spPr>
          <a:xfrm>
            <a:off x="2086356" y="3343846"/>
            <a:ext cx="25241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1</a:t>
            </a:r>
          </a:p>
        </p:txBody>
      </p:sp>
      <p:sp>
        <p:nvSpPr>
          <p:cNvPr id="1000" name="Description of a primary heading-0">
            <a:extLst>
              <a:ext uri="{FF2B5EF4-FFF2-40B4-BE49-F238E27FC236}">
                <a16:creationId xmlns:a16="http://schemas.microsoft.com/office/drawing/2014/main" id="{111B4A49-B930-4A89-A1CD-6CA2B3D95AED}"/>
              </a:ext>
            </a:extLst>
          </p:cNvPr>
          <p:cNvSpPr txBox="1"/>
          <p:nvPr/>
        </p:nvSpPr>
        <p:spPr>
          <a:xfrm>
            <a:off x="762000" y="6241732"/>
            <a:ext cx="2900362" cy="2209800"/>
          </a:xfrm>
          <a:prstGeom prst="rect">
            <a:avLst/>
          </a:prstGeom>
          <a:noFill/>
        </p:spPr>
        <p:txBody>
          <a:bodyPr vertOverflow="clip" horzOverflow="clip" wrap="square" lIns="0" tIns="0" rIns="0" bIns="0" rtlCol="0" anchor="t">
            <a:spAutoFit/>
          </a:bodyPr>
          <a:lstStyle/>
          <a:p>
            <a:pPr algn="ctr">
              <a:lnSpc>
                <a:spcPts val="2475"/>
              </a:lnSpc>
            </a:pPr>
            <a:r>
              <a:rPr lang="en-US" sz="1650" spc="-15" dirty="0">
                <a:solidFill>
                  <a:srgbClr val="171C25">
                    <a:alpha val="100000"/>
                  </a:srgbClr>
                </a:solidFill>
                <a:latin typeface="Montserrat" panose="00000700000000000000" pitchFamily="2" charset="0"/>
              </a:rPr>
              <a:t>Ensure the Elasticsearch service is running to manage database operations effectively by executing the command: sudo systemctl start elasticsearch # On Linux.</a:t>
            </a:r>
          </a:p>
        </p:txBody>
      </p:sp>
      <p:pic>
        <p:nvPicPr>
          <p:cNvPr id="100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4237672" y="2767012"/>
            <a:ext cx="2867025" cy="2867025"/>
          </a:xfrm>
          <a:prstGeom prst="rect">
            <a:avLst/>
          </a:prstGeom>
        </p:spPr>
      </p:pic>
      <p:sp>
        <p:nvSpPr>
          <p:cNvPr id="1002" name="Primary Heading-1">
            <a:extLst>
              <a:ext uri="{FF2B5EF4-FFF2-40B4-BE49-F238E27FC236}">
                <a16:creationId xmlns:a16="http://schemas.microsoft.com/office/drawing/2014/main" id="{111B4A49-B930-4A89-A1CD-6CA2B3D95AED}"/>
              </a:ext>
            </a:extLst>
          </p:cNvPr>
          <p:cNvSpPr txBox="1"/>
          <p:nvPr/>
        </p:nvSpPr>
        <p:spPr>
          <a:xfrm>
            <a:off x="4524375" y="4297870"/>
            <a:ext cx="2328862" cy="771525"/>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Start Backend Server</a:t>
            </a:r>
          </a:p>
        </p:txBody>
      </p:sp>
      <p:sp>
        <p:nvSpPr>
          <p:cNvPr id="1003" name="-1">
            <a:extLst>
              <a:ext uri="{FF2B5EF4-FFF2-40B4-BE49-F238E27FC236}">
                <a16:creationId xmlns:a16="http://schemas.microsoft.com/office/drawing/2014/main" id="{111B4A49-B930-4A89-A1CD-6CA2B3D95AED}"/>
              </a:ext>
            </a:extLst>
          </p:cNvPr>
          <p:cNvSpPr txBox="1"/>
          <p:nvPr/>
        </p:nvSpPr>
        <p:spPr>
          <a:xfrm>
            <a:off x="5503450" y="3343846"/>
            <a:ext cx="36671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2</a:t>
            </a:r>
          </a:p>
        </p:txBody>
      </p:sp>
      <p:sp>
        <p:nvSpPr>
          <p:cNvPr id="1004" name="Description of a primary heading-1">
            <a:extLst>
              <a:ext uri="{FF2B5EF4-FFF2-40B4-BE49-F238E27FC236}">
                <a16:creationId xmlns:a16="http://schemas.microsoft.com/office/drawing/2014/main" id="{111B4A49-B930-4A89-A1CD-6CA2B3D95AED}"/>
              </a:ext>
            </a:extLst>
          </p:cNvPr>
          <p:cNvSpPr txBox="1"/>
          <p:nvPr/>
        </p:nvSpPr>
        <p:spPr>
          <a:xfrm>
            <a:off x="4236720" y="6241732"/>
            <a:ext cx="2900362" cy="3152775"/>
          </a:xfrm>
          <a:prstGeom prst="rect">
            <a:avLst/>
          </a:prstGeom>
          <a:noFill/>
        </p:spPr>
        <p:txBody>
          <a:bodyPr vertOverflow="clip" horzOverflow="clip" wrap="square" lIns="0" tIns="0" rIns="0" bIns="0" rtlCol="0" anchor="t">
            <a:spAutoFit/>
          </a:bodyPr>
          <a:lstStyle/>
          <a:p>
            <a:pPr algn="ctr">
              <a:lnSpc>
                <a:spcPts val="2475"/>
              </a:lnSpc>
            </a:pPr>
            <a:r>
              <a:rPr lang="en-US" sz="1650" spc="-15" dirty="0">
                <a:solidFill>
                  <a:srgbClr val="171C25">
                    <a:alpha val="100000"/>
                  </a:srgbClr>
                </a:solidFill>
                <a:latin typeface="Montserrat" panose="00000700000000000000" pitchFamily="2" charset="0"/>
              </a:rPr>
              <a:t>Navigate to the backend directory and activate the virtual environment using: source atlantic_venv/bin/activate # For Linux/Mac, then run the Flask server with: python server.py. The backend API can be accessed at http://localhost:5000.</a:t>
            </a:r>
          </a:p>
        </p:txBody>
      </p:sp>
      <p:pic>
        <p:nvPicPr>
          <p:cNvPr id="100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712392" y="2767012"/>
            <a:ext cx="2867025" cy="2867025"/>
          </a:xfrm>
          <a:prstGeom prst="rect">
            <a:avLst/>
          </a:prstGeom>
        </p:spPr>
      </p:pic>
      <p:sp>
        <p:nvSpPr>
          <p:cNvPr id="1006" name="Primary Heading-2">
            <a:extLst>
              <a:ext uri="{FF2B5EF4-FFF2-40B4-BE49-F238E27FC236}">
                <a16:creationId xmlns:a16="http://schemas.microsoft.com/office/drawing/2014/main" id="{111B4A49-B930-4A89-A1CD-6CA2B3D95AED}"/>
              </a:ext>
            </a:extLst>
          </p:cNvPr>
          <p:cNvSpPr txBox="1"/>
          <p:nvPr/>
        </p:nvSpPr>
        <p:spPr>
          <a:xfrm>
            <a:off x="7999095" y="4108514"/>
            <a:ext cx="2328862" cy="1143000"/>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Start Frontend (Web Application)</a:t>
            </a:r>
          </a:p>
        </p:txBody>
      </p:sp>
      <p:sp>
        <p:nvSpPr>
          <p:cNvPr id="1007" name="-2">
            <a:extLst>
              <a:ext uri="{FF2B5EF4-FFF2-40B4-BE49-F238E27FC236}">
                <a16:creationId xmlns:a16="http://schemas.microsoft.com/office/drawing/2014/main" id="{111B4A49-B930-4A89-A1CD-6CA2B3D95AED}"/>
              </a:ext>
            </a:extLst>
          </p:cNvPr>
          <p:cNvSpPr txBox="1"/>
          <p:nvPr/>
        </p:nvSpPr>
        <p:spPr>
          <a:xfrm>
            <a:off x="8978170" y="3154490"/>
            <a:ext cx="36671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3</a:t>
            </a:r>
          </a:p>
        </p:txBody>
      </p:sp>
      <p:sp>
        <p:nvSpPr>
          <p:cNvPr id="1008" name="Description of a primary heading-2">
            <a:extLst>
              <a:ext uri="{FF2B5EF4-FFF2-40B4-BE49-F238E27FC236}">
                <a16:creationId xmlns:a16="http://schemas.microsoft.com/office/drawing/2014/main" id="{111B4A49-B930-4A89-A1CD-6CA2B3D95AED}"/>
              </a:ext>
            </a:extLst>
          </p:cNvPr>
          <p:cNvSpPr txBox="1"/>
          <p:nvPr/>
        </p:nvSpPr>
        <p:spPr>
          <a:xfrm>
            <a:off x="7711440" y="6241732"/>
            <a:ext cx="2900362" cy="2838450"/>
          </a:xfrm>
          <a:prstGeom prst="rect">
            <a:avLst/>
          </a:prstGeom>
          <a:noFill/>
        </p:spPr>
        <p:txBody>
          <a:bodyPr vertOverflow="clip" horzOverflow="clip" wrap="square" lIns="0" tIns="0" rIns="0" bIns="0" rtlCol="0" anchor="t">
            <a:spAutoFit/>
          </a:bodyPr>
          <a:lstStyle/>
          <a:p>
            <a:pPr algn="ctr">
              <a:lnSpc>
                <a:spcPts val="2475"/>
              </a:lnSpc>
            </a:pPr>
            <a:r>
              <a:rPr lang="en-US" sz="1650" spc="-15" dirty="0">
                <a:solidFill>
                  <a:srgbClr val="171C25">
                    <a:alpha val="100000"/>
                  </a:srgbClr>
                </a:solidFill>
                <a:latin typeface="Montserrat" panose="00000700000000000000" pitchFamily="2" charset="0"/>
              </a:rPr>
              <a:t>Change to the frontend directory and initiate the Node.js development server using: npm start. The frontend typically operates on a default port like http://localhost:8081, connecting seamlessly to the backend API.</a:t>
            </a:r>
          </a:p>
        </p:txBody>
      </p:sp>
      <p:pic>
        <p:nvPicPr>
          <p:cNvPr id="100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1187112" y="2767012"/>
            <a:ext cx="2867025" cy="2867025"/>
          </a:xfrm>
          <a:prstGeom prst="rect">
            <a:avLst/>
          </a:prstGeom>
        </p:spPr>
      </p:pic>
      <p:sp>
        <p:nvSpPr>
          <p:cNvPr id="1010" name="Primary Heading-3">
            <a:extLst>
              <a:ext uri="{FF2B5EF4-FFF2-40B4-BE49-F238E27FC236}">
                <a16:creationId xmlns:a16="http://schemas.microsoft.com/office/drawing/2014/main" id="{111B4A49-B930-4A89-A1CD-6CA2B3D95AED}"/>
              </a:ext>
            </a:extLst>
          </p:cNvPr>
          <p:cNvSpPr txBox="1"/>
          <p:nvPr/>
        </p:nvSpPr>
        <p:spPr>
          <a:xfrm>
            <a:off x="11473815" y="4108514"/>
            <a:ext cx="2328862" cy="1143000"/>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Start Mobile Application (Android)</a:t>
            </a:r>
          </a:p>
        </p:txBody>
      </p:sp>
      <p:sp>
        <p:nvSpPr>
          <p:cNvPr id="1011" name="-3">
            <a:extLst>
              <a:ext uri="{FF2B5EF4-FFF2-40B4-BE49-F238E27FC236}">
                <a16:creationId xmlns:a16="http://schemas.microsoft.com/office/drawing/2014/main" id="{111B4A49-B930-4A89-A1CD-6CA2B3D95AED}"/>
              </a:ext>
            </a:extLst>
          </p:cNvPr>
          <p:cNvSpPr txBox="1"/>
          <p:nvPr/>
        </p:nvSpPr>
        <p:spPr>
          <a:xfrm>
            <a:off x="12425077" y="3154490"/>
            <a:ext cx="42386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4</a:t>
            </a:r>
          </a:p>
        </p:txBody>
      </p:sp>
      <p:sp>
        <p:nvSpPr>
          <p:cNvPr id="1012" name="Description of a primary heading-3">
            <a:extLst>
              <a:ext uri="{FF2B5EF4-FFF2-40B4-BE49-F238E27FC236}">
                <a16:creationId xmlns:a16="http://schemas.microsoft.com/office/drawing/2014/main" id="{111B4A49-B930-4A89-A1CD-6CA2B3D95AED}"/>
              </a:ext>
            </a:extLst>
          </p:cNvPr>
          <p:cNvSpPr txBox="1"/>
          <p:nvPr/>
        </p:nvSpPr>
        <p:spPr>
          <a:xfrm>
            <a:off x="11186160" y="6241732"/>
            <a:ext cx="2900362" cy="2838450"/>
          </a:xfrm>
          <a:prstGeom prst="rect">
            <a:avLst/>
          </a:prstGeom>
          <a:noFill/>
        </p:spPr>
        <p:txBody>
          <a:bodyPr vertOverflow="clip" horzOverflow="clip" wrap="square" lIns="0" tIns="0" rIns="0" bIns="0" rtlCol="0" anchor="t">
            <a:spAutoFit/>
          </a:bodyPr>
          <a:lstStyle/>
          <a:p>
            <a:pPr algn="ctr">
              <a:lnSpc>
                <a:spcPts val="2475"/>
              </a:lnSpc>
            </a:pPr>
            <a:r>
              <a:rPr lang="en-US" sz="1650" spc="-15" dirty="0">
                <a:solidFill>
                  <a:srgbClr val="171C25">
                    <a:alpha val="100000"/>
                  </a:srgbClr>
                </a:solidFill>
                <a:latin typeface="Montserrat" panose="00000700000000000000" pitchFamily="2" charset="0"/>
              </a:rPr>
              <a:t>Open the Android project in Android Studio, connect a physical device or an emulator, and click Run to deploy the application. Ensure the mobile app is configured to point to the backend server's IP address for proper functionality.</a:t>
            </a:r>
          </a:p>
        </p:txBody>
      </p:sp>
      <p:pic>
        <p:nvPicPr>
          <p:cNvPr id="10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4661832" y="2767012"/>
            <a:ext cx="2867025" cy="2867025"/>
          </a:xfrm>
          <a:prstGeom prst="rect">
            <a:avLst/>
          </a:prstGeom>
        </p:spPr>
      </p:pic>
      <p:sp>
        <p:nvSpPr>
          <p:cNvPr id="1014" name="Primary Heading-4">
            <a:extLst>
              <a:ext uri="{FF2B5EF4-FFF2-40B4-BE49-F238E27FC236}">
                <a16:creationId xmlns:a16="http://schemas.microsoft.com/office/drawing/2014/main" id="{111B4A49-B930-4A89-A1CD-6CA2B3D95AED}"/>
              </a:ext>
            </a:extLst>
          </p:cNvPr>
          <p:cNvSpPr txBox="1"/>
          <p:nvPr/>
        </p:nvSpPr>
        <p:spPr>
          <a:xfrm>
            <a:off x="14948535" y="4487228"/>
            <a:ext cx="2328862" cy="390525"/>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Verify and Use</a:t>
            </a:r>
          </a:p>
        </p:txBody>
      </p:sp>
      <p:sp>
        <p:nvSpPr>
          <p:cNvPr id="1015" name="-4">
            <a:extLst>
              <a:ext uri="{FF2B5EF4-FFF2-40B4-BE49-F238E27FC236}">
                <a16:creationId xmlns:a16="http://schemas.microsoft.com/office/drawing/2014/main" id="{111B4A49-B930-4A89-A1CD-6CA2B3D95AED}"/>
              </a:ext>
            </a:extLst>
          </p:cNvPr>
          <p:cNvSpPr txBox="1"/>
          <p:nvPr/>
        </p:nvSpPr>
        <p:spPr>
          <a:xfrm>
            <a:off x="15926943" y="3533204"/>
            <a:ext cx="36671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5</a:t>
            </a:r>
          </a:p>
        </p:txBody>
      </p:sp>
      <p:sp>
        <p:nvSpPr>
          <p:cNvPr id="1016" name="Description of a primary heading-4">
            <a:extLst>
              <a:ext uri="{FF2B5EF4-FFF2-40B4-BE49-F238E27FC236}">
                <a16:creationId xmlns:a16="http://schemas.microsoft.com/office/drawing/2014/main" id="{111B4A49-B930-4A89-A1CD-6CA2B3D95AED}"/>
              </a:ext>
            </a:extLst>
          </p:cNvPr>
          <p:cNvSpPr txBox="1"/>
          <p:nvPr/>
        </p:nvSpPr>
        <p:spPr>
          <a:xfrm>
            <a:off x="14660880" y="6241732"/>
            <a:ext cx="2900362" cy="3152775"/>
          </a:xfrm>
          <a:prstGeom prst="rect">
            <a:avLst/>
          </a:prstGeom>
          <a:noFill/>
        </p:spPr>
        <p:txBody>
          <a:bodyPr vertOverflow="clip" horzOverflow="clip" wrap="square" lIns="0" tIns="0" rIns="0" bIns="0" rtlCol="0" anchor="t">
            <a:spAutoFit/>
          </a:bodyPr>
          <a:lstStyle/>
          <a:p>
            <a:pPr algn="ctr">
              <a:lnSpc>
                <a:spcPts val="2475"/>
              </a:lnSpc>
            </a:pPr>
            <a:r>
              <a:rPr lang="en-US" sz="1650" spc="-15" dirty="0">
                <a:solidFill>
                  <a:srgbClr val="171C25">
                    <a:alpha val="100000"/>
                  </a:srgbClr>
                </a:solidFill>
                <a:latin typeface="Montserrat" panose="00000700000000000000" pitchFamily="2" charset="0"/>
              </a:rPr>
              <a:t>After starting all components, open the web application in your browser at http://localhost:8081 or use the Android app. Conduct tests on features like search, filters, and case summaries to confirm that all elements are functioning cohesively.</a:t>
            </a:r>
          </a:p>
        </p:txBody>
      </p:sp>
      <p:sp>
        <p:nvSpPr>
          <p:cNvPr id="1017" name="Click here to edit title-406">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Starting the Software</a:t>
            </a:r>
          </a:p>
        </p:txBody>
      </p:sp>
      <p:sp>
        <p:nvSpPr>
          <p:cNvPr id="1018" name="Click here to edit label-427">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SOFTWARE SETUP</a:t>
            </a:r>
          </a:p>
        </p:txBody>
      </p:sp>
      <p:sp>
        <p:nvSpPr>
          <p:cNvPr id="1019" name="Click here to edit subtitle-428">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A Comprehensive Guide to Initiating the Software Components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996"/>
                                        </p:tgtEl>
                                        <p:attrNameLst>
                                          <p:attrName>style.visibility</p:attrName>
                                        </p:attrNameLst>
                                      </p:cBhvr>
                                      <p:to>
                                        <p:strVal val="visible"/>
                                      </p:to>
                                    </p:set>
                                    <p:animEffect transition="in" filter="fade">
                                      <p:cBhvr>
                                        <p:cTn id="7" dur="1500"/>
                                        <p:tgtEl>
                                          <p:spTgt spid="996"/>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997"/>
                                        </p:tgtEl>
                                        <p:attrNameLst>
                                          <p:attrName>style.visibility</p:attrName>
                                        </p:attrNameLst>
                                      </p:cBhvr>
                                      <p:to>
                                        <p:strVal val="visible"/>
                                      </p:to>
                                    </p:set>
                                    <p:animEffect transition="in" filter="fade">
                                      <p:cBhvr>
                                        <p:cTn id="10" dur="1500"/>
                                        <p:tgtEl>
                                          <p:spTgt spid="997"/>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998"/>
                                        </p:tgtEl>
                                        <p:attrNameLst>
                                          <p:attrName>style.visibility</p:attrName>
                                        </p:attrNameLst>
                                      </p:cBhvr>
                                      <p:to>
                                        <p:strVal val="visible"/>
                                      </p:to>
                                    </p:set>
                                    <p:animEffect transition="in" filter="fade">
                                      <p:cBhvr>
                                        <p:cTn id="13" dur="1500"/>
                                        <p:tgtEl>
                                          <p:spTgt spid="998"/>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999"/>
                                        </p:tgtEl>
                                        <p:attrNameLst>
                                          <p:attrName>style.visibility</p:attrName>
                                        </p:attrNameLst>
                                      </p:cBhvr>
                                      <p:to>
                                        <p:strVal val="visible"/>
                                      </p:to>
                                    </p:set>
                                    <p:animEffect transition="in" filter="fade">
                                      <p:cBhvr>
                                        <p:cTn id="16" dur="1500"/>
                                        <p:tgtEl>
                                          <p:spTgt spid="999"/>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1000"/>
                                        </p:tgtEl>
                                        <p:attrNameLst>
                                          <p:attrName>style.visibility</p:attrName>
                                        </p:attrNameLst>
                                      </p:cBhvr>
                                      <p:to>
                                        <p:strVal val="visible"/>
                                      </p:to>
                                    </p:set>
                                    <p:animEffect transition="in" filter="fade">
                                      <p:cBhvr>
                                        <p:cTn id="19" dur="1500"/>
                                        <p:tgtEl>
                                          <p:spTgt spid="1000"/>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1001"/>
                                        </p:tgtEl>
                                        <p:attrNameLst>
                                          <p:attrName>style.visibility</p:attrName>
                                        </p:attrNameLst>
                                      </p:cBhvr>
                                      <p:to>
                                        <p:strVal val="visible"/>
                                      </p:to>
                                    </p:set>
                                    <p:animEffect transition="in" filter="fade">
                                      <p:cBhvr>
                                        <p:cTn id="22" dur="1500"/>
                                        <p:tgtEl>
                                          <p:spTgt spid="1001"/>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1002"/>
                                        </p:tgtEl>
                                        <p:attrNameLst>
                                          <p:attrName>style.visibility</p:attrName>
                                        </p:attrNameLst>
                                      </p:cBhvr>
                                      <p:to>
                                        <p:strVal val="visible"/>
                                      </p:to>
                                    </p:set>
                                    <p:animEffect transition="in" filter="fade">
                                      <p:cBhvr>
                                        <p:cTn id="25" dur="1500"/>
                                        <p:tgtEl>
                                          <p:spTgt spid="1002"/>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1003"/>
                                        </p:tgtEl>
                                        <p:attrNameLst>
                                          <p:attrName>style.visibility</p:attrName>
                                        </p:attrNameLst>
                                      </p:cBhvr>
                                      <p:to>
                                        <p:strVal val="visible"/>
                                      </p:to>
                                    </p:set>
                                    <p:animEffect transition="in" filter="fade">
                                      <p:cBhvr>
                                        <p:cTn id="28" dur="1500"/>
                                        <p:tgtEl>
                                          <p:spTgt spid="1003"/>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1004"/>
                                        </p:tgtEl>
                                        <p:attrNameLst>
                                          <p:attrName>style.visibility</p:attrName>
                                        </p:attrNameLst>
                                      </p:cBhvr>
                                      <p:to>
                                        <p:strVal val="visible"/>
                                      </p:to>
                                    </p:set>
                                    <p:animEffect transition="in" filter="fade">
                                      <p:cBhvr>
                                        <p:cTn id="31" dur="1500"/>
                                        <p:tgtEl>
                                          <p:spTgt spid="1004"/>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1005"/>
                                        </p:tgtEl>
                                        <p:attrNameLst>
                                          <p:attrName>style.visibility</p:attrName>
                                        </p:attrNameLst>
                                      </p:cBhvr>
                                      <p:to>
                                        <p:strVal val="visible"/>
                                      </p:to>
                                    </p:set>
                                    <p:animEffect transition="in" filter="fade">
                                      <p:cBhvr>
                                        <p:cTn id="34" dur="1500"/>
                                        <p:tgtEl>
                                          <p:spTgt spid="1005"/>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1006"/>
                                        </p:tgtEl>
                                        <p:attrNameLst>
                                          <p:attrName>style.visibility</p:attrName>
                                        </p:attrNameLst>
                                      </p:cBhvr>
                                      <p:to>
                                        <p:strVal val="visible"/>
                                      </p:to>
                                    </p:set>
                                    <p:animEffect transition="in" filter="fade">
                                      <p:cBhvr>
                                        <p:cTn id="37" dur="1500"/>
                                        <p:tgtEl>
                                          <p:spTgt spid="1006"/>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1007"/>
                                        </p:tgtEl>
                                        <p:attrNameLst>
                                          <p:attrName>style.visibility</p:attrName>
                                        </p:attrNameLst>
                                      </p:cBhvr>
                                      <p:to>
                                        <p:strVal val="visible"/>
                                      </p:to>
                                    </p:set>
                                    <p:animEffect transition="in" filter="fade">
                                      <p:cBhvr>
                                        <p:cTn id="40" dur="1500"/>
                                        <p:tgtEl>
                                          <p:spTgt spid="1007"/>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1008"/>
                                        </p:tgtEl>
                                        <p:attrNameLst>
                                          <p:attrName>style.visibility</p:attrName>
                                        </p:attrNameLst>
                                      </p:cBhvr>
                                      <p:to>
                                        <p:strVal val="visible"/>
                                      </p:to>
                                    </p:set>
                                    <p:animEffect transition="in" filter="fade">
                                      <p:cBhvr>
                                        <p:cTn id="43" dur="1500"/>
                                        <p:tgtEl>
                                          <p:spTgt spid="1008"/>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1009"/>
                                        </p:tgtEl>
                                        <p:attrNameLst>
                                          <p:attrName>style.visibility</p:attrName>
                                        </p:attrNameLst>
                                      </p:cBhvr>
                                      <p:to>
                                        <p:strVal val="visible"/>
                                      </p:to>
                                    </p:set>
                                    <p:animEffect transition="in" filter="fade">
                                      <p:cBhvr>
                                        <p:cTn id="46" dur="1500"/>
                                        <p:tgtEl>
                                          <p:spTgt spid="1009"/>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1010"/>
                                        </p:tgtEl>
                                        <p:attrNameLst>
                                          <p:attrName>style.visibility</p:attrName>
                                        </p:attrNameLst>
                                      </p:cBhvr>
                                      <p:to>
                                        <p:strVal val="visible"/>
                                      </p:to>
                                    </p:set>
                                    <p:animEffect transition="in" filter="fade">
                                      <p:cBhvr>
                                        <p:cTn id="49" dur="1500"/>
                                        <p:tgtEl>
                                          <p:spTgt spid="1010"/>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1011"/>
                                        </p:tgtEl>
                                        <p:attrNameLst>
                                          <p:attrName>style.visibility</p:attrName>
                                        </p:attrNameLst>
                                      </p:cBhvr>
                                      <p:to>
                                        <p:strVal val="visible"/>
                                      </p:to>
                                    </p:set>
                                    <p:animEffect transition="in" filter="fade">
                                      <p:cBhvr>
                                        <p:cTn id="52" dur="1500"/>
                                        <p:tgtEl>
                                          <p:spTgt spid="1011"/>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1012"/>
                                        </p:tgtEl>
                                        <p:attrNameLst>
                                          <p:attrName>style.visibility</p:attrName>
                                        </p:attrNameLst>
                                      </p:cBhvr>
                                      <p:to>
                                        <p:strVal val="visible"/>
                                      </p:to>
                                    </p:set>
                                    <p:animEffect transition="in" filter="fade">
                                      <p:cBhvr>
                                        <p:cTn id="55" dur="1500"/>
                                        <p:tgtEl>
                                          <p:spTgt spid="1012"/>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1013"/>
                                        </p:tgtEl>
                                        <p:attrNameLst>
                                          <p:attrName>style.visibility</p:attrName>
                                        </p:attrNameLst>
                                      </p:cBhvr>
                                      <p:to>
                                        <p:strVal val="visible"/>
                                      </p:to>
                                    </p:set>
                                    <p:animEffect transition="in" filter="fade">
                                      <p:cBhvr>
                                        <p:cTn id="58" dur="1500"/>
                                        <p:tgtEl>
                                          <p:spTgt spid="1013"/>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1014"/>
                                        </p:tgtEl>
                                        <p:attrNameLst>
                                          <p:attrName>style.visibility</p:attrName>
                                        </p:attrNameLst>
                                      </p:cBhvr>
                                      <p:to>
                                        <p:strVal val="visible"/>
                                      </p:to>
                                    </p:set>
                                    <p:animEffect transition="in" filter="fade">
                                      <p:cBhvr>
                                        <p:cTn id="61" dur="1500"/>
                                        <p:tgtEl>
                                          <p:spTgt spid="1014"/>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1015"/>
                                        </p:tgtEl>
                                        <p:attrNameLst>
                                          <p:attrName>style.visibility</p:attrName>
                                        </p:attrNameLst>
                                      </p:cBhvr>
                                      <p:to>
                                        <p:strVal val="visible"/>
                                      </p:to>
                                    </p:set>
                                    <p:animEffect transition="in" filter="fade">
                                      <p:cBhvr>
                                        <p:cTn id="64" dur="1500"/>
                                        <p:tgtEl>
                                          <p:spTgt spid="1015"/>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1016"/>
                                        </p:tgtEl>
                                        <p:attrNameLst>
                                          <p:attrName>style.visibility</p:attrName>
                                        </p:attrNameLst>
                                      </p:cBhvr>
                                      <p:to>
                                        <p:strVal val="visible"/>
                                      </p:to>
                                    </p:set>
                                    <p:animEffect transition="in" filter="fade">
                                      <p:cBhvr>
                                        <p:cTn id="67" dur="1500"/>
                                        <p:tgtEl>
                                          <p:spTgt spid="1016"/>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1017"/>
                                        </p:tgtEl>
                                        <p:attrNameLst>
                                          <p:attrName>style.visibility</p:attrName>
                                        </p:attrNameLst>
                                      </p:cBhvr>
                                      <p:to>
                                        <p:strVal val="visible"/>
                                      </p:to>
                                    </p:set>
                                    <p:animEffect transition="in" filter="fade">
                                      <p:cBhvr>
                                        <p:cTn id="70" dur="1500"/>
                                        <p:tgtEl>
                                          <p:spTgt spid="1017"/>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1018"/>
                                        </p:tgtEl>
                                        <p:attrNameLst>
                                          <p:attrName>style.visibility</p:attrName>
                                        </p:attrNameLst>
                                      </p:cBhvr>
                                      <p:to>
                                        <p:strVal val="visible"/>
                                      </p:to>
                                    </p:set>
                                    <p:animEffect transition="in" filter="fade">
                                      <p:cBhvr>
                                        <p:cTn id="73" dur="1500"/>
                                        <p:tgtEl>
                                          <p:spTgt spid="1018"/>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1019"/>
                                        </p:tgtEl>
                                        <p:attrNameLst>
                                          <p:attrName>style.visibility</p:attrName>
                                        </p:attrNameLst>
                                      </p:cBhvr>
                                      <p:to>
                                        <p:strVal val="visible"/>
                                      </p:to>
                                    </p:set>
                                    <p:animEffect transition="in" filter="fade">
                                      <p:cBhvr>
                                        <p:cTn id="76" dur="1500"/>
                                        <p:tgtEl>
                                          <p:spTgt spid="1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 grpId="0"/>
      <p:bldP spid="997" grpId="0"/>
      <p:bldP spid="998" grpId="0"/>
      <p:bldP spid="999" grpId="0"/>
      <p:bldP spid="1000" grpId="0"/>
      <p:bldP spid="1001" grpId="0"/>
      <p:bldP spid="1002" grpId="0"/>
      <p:bldP spid="1003" grpId="0"/>
      <p:bldP spid="1004" grpId="0"/>
      <p:bldP spid="1005" grpId="0"/>
      <p:bldP spid="1006" grpId="0"/>
      <p:bldP spid="1007" grpId="0"/>
      <p:bldP spid="1008" grpId="0"/>
      <p:bldP spid="1009" grpId="0"/>
      <p:bldP spid="1010" grpId="0"/>
      <p:bldP spid="1011" grpId="0"/>
      <p:bldP spid="1012" grpId="0"/>
      <p:bldP spid="1013" grpId="0"/>
      <p:bldP spid="1014" grpId="0"/>
      <p:bldP spid="1015" grpId="0"/>
      <p:bldP spid="1016" grpId="0"/>
      <p:bldP spid="1017" grpId="0"/>
      <p:bldP spid="1018" grpId="0"/>
      <p:bldP spid="101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02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1024" name="Type a Headline-1">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Chatbot Interface</a:t>
            </a:r>
          </a:p>
        </p:txBody>
      </p:sp>
      <p:sp>
        <p:nvSpPr>
          <p:cNvPr id="1025" name="A brief explanation about the headline-1">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The Chatbot Interface is the central feature, allowing users to interact with the software to initiate searches effectively.</a:t>
            </a:r>
          </a:p>
        </p:txBody>
      </p:sp>
      <p:pic>
        <p:nvPicPr>
          <p:cNvPr id="102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fade">
                                      <p:cBhvr>
                                        <p:cTn id="7" dur="1500"/>
                                        <p:tgtEl>
                                          <p:spTgt spid="1023"/>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1024"/>
                                        </p:tgtEl>
                                        <p:attrNameLst>
                                          <p:attrName>style.visibility</p:attrName>
                                        </p:attrNameLst>
                                      </p:cBhvr>
                                      <p:to>
                                        <p:strVal val="visible"/>
                                      </p:to>
                                    </p:set>
                                    <p:animEffect transition="in" filter="fade">
                                      <p:cBhvr>
                                        <p:cTn id="10" dur="1500"/>
                                        <p:tgtEl>
                                          <p:spTgt spid="1024"/>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1025"/>
                                        </p:tgtEl>
                                        <p:attrNameLst>
                                          <p:attrName>style.visibility</p:attrName>
                                        </p:attrNameLst>
                                      </p:cBhvr>
                                      <p:to>
                                        <p:strVal val="visible"/>
                                      </p:to>
                                    </p:set>
                                    <p:animEffect transition="in" filter="fade">
                                      <p:cBhvr>
                                        <p:cTn id="13" dur="1500"/>
                                        <p:tgtEl>
                                          <p:spTgt spid="1025"/>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1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P spid="1024" grpId="0"/>
      <p:bldP spid="1025" grpId="0"/>
      <p:bldP spid="10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2DCD0A-6C92-7EF4-29BD-281397F54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7" y="263236"/>
            <a:ext cx="18281026" cy="9767455"/>
          </a:xfrm>
          <a:prstGeom prst="rect">
            <a:avLst/>
          </a:prstGeom>
        </p:spPr>
      </p:pic>
    </p:spTree>
    <p:extLst>
      <p:ext uri="{BB962C8B-B14F-4D97-AF65-F5344CB8AC3E}">
        <p14:creationId xmlns:p14="http://schemas.microsoft.com/office/powerpoint/2010/main" val="207725146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03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1031" name="Type a Headline-2">
            <a:extLst>
              <a:ext uri="{FF2B5EF4-FFF2-40B4-BE49-F238E27FC236}">
                <a16:creationId xmlns:a16="http://schemas.microsoft.com/office/drawing/2014/main" id="{111B4A49-B930-4A89-A1CD-6CA2B3D95AED}"/>
              </a:ext>
            </a:extLst>
          </p:cNvPr>
          <p:cNvSpPr txBox="1"/>
          <p:nvPr/>
        </p:nvSpPr>
        <p:spPr>
          <a:xfrm>
            <a:off x="2743200" y="4286917"/>
            <a:ext cx="12834938" cy="825162"/>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Query Type </a:t>
            </a:r>
          </a:p>
        </p:txBody>
      </p:sp>
      <p:sp>
        <p:nvSpPr>
          <p:cNvPr id="1032" name="A brief explanation about the headline-2">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Users can select from four query types: Act names, Case titles, Legal/Non-Legal keywords, and Natural Language queries, streamlining their searches.</a:t>
            </a:r>
          </a:p>
        </p:txBody>
      </p:sp>
      <p:pic>
        <p:nvPicPr>
          <p:cNvPr id="103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103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500"/>
                                        <p:tgtEl>
                                          <p:spTgt spid="1030"/>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1031"/>
                                        </p:tgtEl>
                                        <p:attrNameLst>
                                          <p:attrName>style.visibility</p:attrName>
                                        </p:attrNameLst>
                                      </p:cBhvr>
                                      <p:to>
                                        <p:strVal val="visible"/>
                                      </p:to>
                                    </p:set>
                                    <p:animEffect transition="in" filter="fade">
                                      <p:cBhvr>
                                        <p:cTn id="10" dur="1500"/>
                                        <p:tgtEl>
                                          <p:spTgt spid="1031"/>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animEffect transition="in" filter="fade">
                                      <p:cBhvr>
                                        <p:cTn id="13" dur="1500"/>
                                        <p:tgtEl>
                                          <p:spTgt spid="1032"/>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1033"/>
                                        </p:tgtEl>
                                        <p:attrNameLst>
                                          <p:attrName>style.visibility</p:attrName>
                                        </p:attrNameLst>
                                      </p:cBhvr>
                                      <p:to>
                                        <p:strVal val="visible"/>
                                      </p:to>
                                    </p:set>
                                    <p:animEffect transition="in" filter="fade">
                                      <p:cBhvr>
                                        <p:cTn id="16" dur="1500"/>
                                        <p:tgtEl>
                                          <p:spTgt spid="1033"/>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1034"/>
                                        </p:tgtEl>
                                        <p:attrNameLst>
                                          <p:attrName>style.visibility</p:attrName>
                                        </p:attrNameLst>
                                      </p:cBhvr>
                                      <p:to>
                                        <p:strVal val="visible"/>
                                      </p:to>
                                    </p:set>
                                    <p:animEffect transition="in" filter="fade">
                                      <p:cBhvr>
                                        <p:cTn id="19" dur="1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 grpId="0"/>
      <p:bldP spid="1031" grpId="0"/>
      <p:bldP spid="1032" grpId="0"/>
      <p:bldP spid="1033" grpId="0"/>
      <p:bldP spid="10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03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1039" name="Type a Headline-3">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Search Bar</a:t>
            </a:r>
          </a:p>
        </p:txBody>
      </p:sp>
      <p:sp>
        <p:nvSpPr>
          <p:cNvPr id="1040" name="A brief explanation about the headline-3">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The main search bar is prominently displayed, inviting users to input their queries across the specified categories for efficient data retrieval.</a:t>
            </a:r>
          </a:p>
        </p:txBody>
      </p:sp>
      <p:pic>
        <p:nvPicPr>
          <p:cNvPr id="104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104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1038"/>
                                        </p:tgtEl>
                                        <p:attrNameLst>
                                          <p:attrName>style.visibility</p:attrName>
                                        </p:attrNameLst>
                                      </p:cBhvr>
                                      <p:to>
                                        <p:strVal val="visible"/>
                                      </p:to>
                                    </p:set>
                                    <p:animEffect transition="in" filter="fade">
                                      <p:cBhvr>
                                        <p:cTn id="7" dur="1500"/>
                                        <p:tgtEl>
                                          <p:spTgt spid="1038"/>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1039"/>
                                        </p:tgtEl>
                                        <p:attrNameLst>
                                          <p:attrName>style.visibility</p:attrName>
                                        </p:attrNameLst>
                                      </p:cBhvr>
                                      <p:to>
                                        <p:strVal val="visible"/>
                                      </p:to>
                                    </p:set>
                                    <p:animEffect transition="in" filter="fade">
                                      <p:cBhvr>
                                        <p:cTn id="10" dur="1500"/>
                                        <p:tgtEl>
                                          <p:spTgt spid="1039"/>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1040"/>
                                        </p:tgtEl>
                                        <p:attrNameLst>
                                          <p:attrName>style.visibility</p:attrName>
                                        </p:attrNameLst>
                                      </p:cBhvr>
                                      <p:to>
                                        <p:strVal val="visible"/>
                                      </p:to>
                                    </p:set>
                                    <p:animEffect transition="in" filter="fade">
                                      <p:cBhvr>
                                        <p:cTn id="13" dur="1500"/>
                                        <p:tgtEl>
                                          <p:spTgt spid="1040"/>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1041"/>
                                        </p:tgtEl>
                                        <p:attrNameLst>
                                          <p:attrName>style.visibility</p:attrName>
                                        </p:attrNameLst>
                                      </p:cBhvr>
                                      <p:to>
                                        <p:strVal val="visible"/>
                                      </p:to>
                                    </p:set>
                                    <p:animEffect transition="in" filter="fade">
                                      <p:cBhvr>
                                        <p:cTn id="16" dur="1500"/>
                                        <p:tgtEl>
                                          <p:spTgt spid="1041"/>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1042"/>
                                        </p:tgtEl>
                                        <p:attrNameLst>
                                          <p:attrName>style.visibility</p:attrName>
                                        </p:attrNameLst>
                                      </p:cBhvr>
                                      <p:to>
                                        <p:strVal val="visible"/>
                                      </p:to>
                                    </p:set>
                                    <p:animEffect transition="in" filter="fade">
                                      <p:cBhvr>
                                        <p:cTn id="19" dur="1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 grpId="0"/>
      <p:bldP spid="1039" grpId="0"/>
      <p:bldP spid="1040" grpId="0"/>
      <p:bldP spid="1041" grpId="0"/>
      <p:bldP spid="10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04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1047" name="Type a Headline-4">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Query for Filters</a:t>
            </a:r>
          </a:p>
        </p:txBody>
      </p:sp>
      <p:sp>
        <p:nvSpPr>
          <p:cNvPr id="1048" name="A brief explanation about the headline-4">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Users can refine search results using filters like Date Range, Judge Name, and Case Category, ensuring they find the most relevant information.</a:t>
            </a:r>
          </a:p>
        </p:txBody>
      </p:sp>
      <p:pic>
        <p:nvPicPr>
          <p:cNvPr id="104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105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1046"/>
                                        </p:tgtEl>
                                        <p:attrNameLst>
                                          <p:attrName>style.visibility</p:attrName>
                                        </p:attrNameLst>
                                      </p:cBhvr>
                                      <p:to>
                                        <p:strVal val="visible"/>
                                      </p:to>
                                    </p:set>
                                    <p:animEffect transition="in" filter="fade">
                                      <p:cBhvr>
                                        <p:cTn id="7" dur="1500"/>
                                        <p:tgtEl>
                                          <p:spTgt spid="1046"/>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1047"/>
                                        </p:tgtEl>
                                        <p:attrNameLst>
                                          <p:attrName>style.visibility</p:attrName>
                                        </p:attrNameLst>
                                      </p:cBhvr>
                                      <p:to>
                                        <p:strVal val="visible"/>
                                      </p:to>
                                    </p:set>
                                    <p:animEffect transition="in" filter="fade">
                                      <p:cBhvr>
                                        <p:cTn id="10" dur="1500"/>
                                        <p:tgtEl>
                                          <p:spTgt spid="1047"/>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1048"/>
                                        </p:tgtEl>
                                        <p:attrNameLst>
                                          <p:attrName>style.visibility</p:attrName>
                                        </p:attrNameLst>
                                      </p:cBhvr>
                                      <p:to>
                                        <p:strVal val="visible"/>
                                      </p:to>
                                    </p:set>
                                    <p:animEffect transition="in" filter="fade">
                                      <p:cBhvr>
                                        <p:cTn id="13" dur="1500"/>
                                        <p:tgtEl>
                                          <p:spTgt spid="1048"/>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1049"/>
                                        </p:tgtEl>
                                        <p:attrNameLst>
                                          <p:attrName>style.visibility</p:attrName>
                                        </p:attrNameLst>
                                      </p:cBhvr>
                                      <p:to>
                                        <p:strVal val="visible"/>
                                      </p:to>
                                    </p:set>
                                    <p:animEffect transition="in" filter="fade">
                                      <p:cBhvr>
                                        <p:cTn id="16" dur="1500"/>
                                        <p:tgtEl>
                                          <p:spTgt spid="1049"/>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1050"/>
                                        </p:tgtEl>
                                        <p:attrNameLst>
                                          <p:attrName>style.visibility</p:attrName>
                                        </p:attrNameLst>
                                      </p:cBhvr>
                                      <p:to>
                                        <p:strVal val="visible"/>
                                      </p:to>
                                    </p:set>
                                    <p:animEffect transition="in" filter="fade">
                                      <p:cBhvr>
                                        <p:cTn id="19" dur="1500"/>
                                        <p:tgtEl>
                                          <p:spTgt spid="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0"/>
      <p:bldP spid="1047" grpId="0"/>
      <p:bldP spid="1048" grpId="0"/>
      <p:bldP spid="1049" grpId="0"/>
      <p:bldP spid="105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05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1055" name="Type a Headline-5">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Date Range</a:t>
            </a:r>
          </a:p>
        </p:txBody>
      </p:sp>
      <p:sp>
        <p:nvSpPr>
          <p:cNvPr id="1056" name="A brief explanation about the headline-5">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Users can set a start and end date to narrow down search results to a specific timeframe, making it easier to find pertinent cases.</a:t>
            </a:r>
          </a:p>
        </p:txBody>
      </p:sp>
      <p:pic>
        <p:nvPicPr>
          <p:cNvPr id="105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105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1054"/>
                                        </p:tgtEl>
                                        <p:attrNameLst>
                                          <p:attrName>style.visibility</p:attrName>
                                        </p:attrNameLst>
                                      </p:cBhvr>
                                      <p:to>
                                        <p:strVal val="visible"/>
                                      </p:to>
                                    </p:set>
                                    <p:animEffect transition="in" filter="fade">
                                      <p:cBhvr>
                                        <p:cTn id="7" dur="1500"/>
                                        <p:tgtEl>
                                          <p:spTgt spid="1054"/>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1055"/>
                                        </p:tgtEl>
                                        <p:attrNameLst>
                                          <p:attrName>style.visibility</p:attrName>
                                        </p:attrNameLst>
                                      </p:cBhvr>
                                      <p:to>
                                        <p:strVal val="visible"/>
                                      </p:to>
                                    </p:set>
                                    <p:animEffect transition="in" filter="fade">
                                      <p:cBhvr>
                                        <p:cTn id="10" dur="1500"/>
                                        <p:tgtEl>
                                          <p:spTgt spid="1055"/>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1056"/>
                                        </p:tgtEl>
                                        <p:attrNameLst>
                                          <p:attrName>style.visibility</p:attrName>
                                        </p:attrNameLst>
                                      </p:cBhvr>
                                      <p:to>
                                        <p:strVal val="visible"/>
                                      </p:to>
                                    </p:set>
                                    <p:animEffect transition="in" filter="fade">
                                      <p:cBhvr>
                                        <p:cTn id="13" dur="1500"/>
                                        <p:tgtEl>
                                          <p:spTgt spid="1056"/>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1057"/>
                                        </p:tgtEl>
                                        <p:attrNameLst>
                                          <p:attrName>style.visibility</p:attrName>
                                        </p:attrNameLst>
                                      </p:cBhvr>
                                      <p:to>
                                        <p:strVal val="visible"/>
                                      </p:to>
                                    </p:set>
                                    <p:animEffect transition="in" filter="fade">
                                      <p:cBhvr>
                                        <p:cTn id="16" dur="1500"/>
                                        <p:tgtEl>
                                          <p:spTgt spid="1057"/>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1058"/>
                                        </p:tgtEl>
                                        <p:attrNameLst>
                                          <p:attrName>style.visibility</p:attrName>
                                        </p:attrNameLst>
                                      </p:cBhvr>
                                      <p:to>
                                        <p:strVal val="visible"/>
                                      </p:to>
                                    </p:set>
                                    <p:animEffect transition="in" filter="fade">
                                      <p:cBhvr>
                                        <p:cTn id="19" dur="1500"/>
                                        <p:tgtEl>
                                          <p:spTgt spid="1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 grpId="0"/>
      <p:bldP spid="1055" grpId="0"/>
      <p:bldP spid="1056" grpId="0"/>
      <p:bldP spid="1057" grpId="0"/>
      <p:bldP spid="10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4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34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2971800"/>
            <a:ext cx="5457825" cy="3009900"/>
          </a:xfrm>
          <a:prstGeom prst="rect">
            <a:avLst/>
          </a:prstGeom>
        </p:spPr>
      </p:pic>
      <p:sp>
        <p:nvSpPr>
          <p:cNvPr id="343" name="Primary Heading-0">
            <a:extLst>
              <a:ext uri="{FF2B5EF4-FFF2-40B4-BE49-F238E27FC236}">
                <a16:creationId xmlns:a16="http://schemas.microsoft.com/office/drawing/2014/main" id="{111B4A49-B930-4A89-A1CD-6CA2B3D95AED}"/>
              </a:ext>
            </a:extLst>
          </p:cNvPr>
          <p:cNvSpPr txBox="1"/>
          <p:nvPr/>
        </p:nvSpPr>
        <p:spPr>
          <a:xfrm>
            <a:off x="1066800" y="35814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Purpose</a:t>
            </a:r>
          </a:p>
        </p:txBody>
      </p:sp>
      <p:sp>
        <p:nvSpPr>
          <p:cNvPr id="344" name="Description of a primary heading-0">
            <a:extLst>
              <a:ext uri="{FF2B5EF4-FFF2-40B4-BE49-F238E27FC236}">
                <a16:creationId xmlns:a16="http://schemas.microsoft.com/office/drawing/2014/main" id="{111B4A49-B930-4A89-A1CD-6CA2B3D95AED}"/>
              </a:ext>
            </a:extLst>
          </p:cNvPr>
          <p:cNvSpPr txBox="1"/>
          <p:nvPr/>
        </p:nvSpPr>
        <p:spPr>
          <a:xfrm>
            <a:off x="1066800" y="4305300"/>
            <a:ext cx="4881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To provide a robust and accessible platform for users to explore legal content on a wider screen, enhancing readability and research capabilities.</a:t>
            </a:r>
          </a:p>
        </p:txBody>
      </p:sp>
      <p:pic>
        <p:nvPicPr>
          <p:cNvPr id="34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4152900"/>
            <a:ext cx="4848225" cy="19050"/>
          </a:xfrm>
          <a:prstGeom prst="rect">
            <a:avLst/>
          </a:prstGeom>
        </p:spPr>
      </p:pic>
      <p:pic>
        <p:nvPicPr>
          <p:cNvPr id="346"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4152900"/>
            <a:ext cx="762000" cy="19050"/>
          </a:xfrm>
          <a:prstGeom prst="rect">
            <a:avLst/>
          </a:prstGeom>
        </p:spPr>
      </p:pic>
      <p:pic>
        <p:nvPicPr>
          <p:cNvPr id="34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413468" y="2971800"/>
            <a:ext cx="5457825" cy="3009900"/>
          </a:xfrm>
          <a:prstGeom prst="rect">
            <a:avLst/>
          </a:prstGeom>
        </p:spPr>
      </p:pic>
      <p:sp>
        <p:nvSpPr>
          <p:cNvPr id="348" name="Primary Heading-1">
            <a:extLst>
              <a:ext uri="{FF2B5EF4-FFF2-40B4-BE49-F238E27FC236}">
                <a16:creationId xmlns:a16="http://schemas.microsoft.com/office/drawing/2014/main" id="{111B4A49-B930-4A89-A1CD-6CA2B3D95AED}"/>
              </a:ext>
            </a:extLst>
          </p:cNvPr>
          <p:cNvSpPr txBox="1"/>
          <p:nvPr/>
        </p:nvSpPr>
        <p:spPr>
          <a:xfrm>
            <a:off x="6718268" y="35814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1. Advanced Search Functionality</a:t>
            </a:r>
          </a:p>
        </p:txBody>
      </p:sp>
      <p:sp>
        <p:nvSpPr>
          <p:cNvPr id="349" name="Description of a primary heading-1">
            <a:extLst>
              <a:ext uri="{FF2B5EF4-FFF2-40B4-BE49-F238E27FC236}">
                <a16:creationId xmlns:a16="http://schemas.microsoft.com/office/drawing/2014/main" id="{111B4A49-B930-4A89-A1CD-6CA2B3D95AED}"/>
              </a:ext>
            </a:extLst>
          </p:cNvPr>
          <p:cNvSpPr txBox="1"/>
          <p:nvPr/>
        </p:nvSpPr>
        <p:spPr>
          <a:xfrm>
            <a:off x="6718268" y="4305300"/>
            <a:ext cx="4881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Offers sophisticated search and filter options to help users quickly find relevant legal articles and resources tailored to their needs.</a:t>
            </a:r>
          </a:p>
        </p:txBody>
      </p:sp>
      <p:pic>
        <p:nvPicPr>
          <p:cNvPr id="35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718268" y="4152900"/>
            <a:ext cx="4848225" cy="19050"/>
          </a:xfrm>
          <a:prstGeom prst="rect">
            <a:avLst/>
          </a:prstGeom>
        </p:spPr>
      </p:pic>
      <p:pic>
        <p:nvPicPr>
          <p:cNvPr id="351"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718268" y="4152900"/>
            <a:ext cx="762000" cy="19050"/>
          </a:xfrm>
          <a:prstGeom prst="rect">
            <a:avLst/>
          </a:prstGeom>
        </p:spPr>
      </p:pic>
      <p:pic>
        <p:nvPicPr>
          <p:cNvPr id="35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2064841" y="2971800"/>
            <a:ext cx="5457825" cy="3009900"/>
          </a:xfrm>
          <a:prstGeom prst="rect">
            <a:avLst/>
          </a:prstGeom>
        </p:spPr>
      </p:pic>
      <p:sp>
        <p:nvSpPr>
          <p:cNvPr id="353" name="Primary Heading-2">
            <a:extLst>
              <a:ext uri="{FF2B5EF4-FFF2-40B4-BE49-F238E27FC236}">
                <a16:creationId xmlns:a16="http://schemas.microsoft.com/office/drawing/2014/main" id="{111B4A49-B930-4A89-A1CD-6CA2B3D95AED}"/>
              </a:ext>
            </a:extLst>
          </p:cNvPr>
          <p:cNvSpPr txBox="1"/>
          <p:nvPr/>
        </p:nvSpPr>
        <p:spPr>
          <a:xfrm>
            <a:off x="12369641" y="35814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2. Readable Data Display</a:t>
            </a:r>
          </a:p>
        </p:txBody>
      </p:sp>
      <p:sp>
        <p:nvSpPr>
          <p:cNvPr id="354" name="Description of a primary heading-2">
            <a:extLst>
              <a:ext uri="{FF2B5EF4-FFF2-40B4-BE49-F238E27FC236}">
                <a16:creationId xmlns:a16="http://schemas.microsoft.com/office/drawing/2014/main" id="{111B4A49-B930-4A89-A1CD-6CA2B3D95AED}"/>
              </a:ext>
            </a:extLst>
          </p:cNvPr>
          <p:cNvSpPr txBox="1"/>
          <p:nvPr/>
        </p:nvSpPr>
        <p:spPr>
          <a:xfrm>
            <a:off x="12369641" y="4305300"/>
            <a:ext cx="4881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Displays large chunks of data in a visually appealing and organized format, ensuring users can easily navigate through the information.</a:t>
            </a:r>
          </a:p>
        </p:txBody>
      </p:sp>
      <p:pic>
        <p:nvPicPr>
          <p:cNvPr id="35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2369641" y="4152900"/>
            <a:ext cx="4848225" cy="19050"/>
          </a:xfrm>
          <a:prstGeom prst="rect">
            <a:avLst/>
          </a:prstGeom>
        </p:spPr>
      </p:pic>
      <p:pic>
        <p:nvPicPr>
          <p:cNvPr id="356"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2369641" y="4152900"/>
            <a:ext cx="762000" cy="19050"/>
          </a:xfrm>
          <a:prstGeom prst="rect">
            <a:avLst/>
          </a:prstGeom>
        </p:spPr>
      </p:pic>
      <p:pic>
        <p:nvPicPr>
          <p:cNvPr id="35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172200"/>
            <a:ext cx="5457825" cy="3009900"/>
          </a:xfrm>
          <a:prstGeom prst="rect">
            <a:avLst/>
          </a:prstGeom>
        </p:spPr>
      </p:pic>
      <p:sp>
        <p:nvSpPr>
          <p:cNvPr id="358" name="Primary Heading-3">
            <a:extLst>
              <a:ext uri="{FF2B5EF4-FFF2-40B4-BE49-F238E27FC236}">
                <a16:creationId xmlns:a16="http://schemas.microsoft.com/office/drawing/2014/main" id="{111B4A49-B930-4A89-A1CD-6CA2B3D95AED}"/>
              </a:ext>
            </a:extLst>
          </p:cNvPr>
          <p:cNvSpPr txBox="1"/>
          <p:nvPr/>
        </p:nvSpPr>
        <p:spPr>
          <a:xfrm>
            <a:off x="1066800" y="67818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3. Resource Integration</a:t>
            </a:r>
          </a:p>
        </p:txBody>
      </p:sp>
      <p:sp>
        <p:nvSpPr>
          <p:cNvPr id="359" name="Description of a primary heading-3">
            <a:extLst>
              <a:ext uri="{FF2B5EF4-FFF2-40B4-BE49-F238E27FC236}">
                <a16:creationId xmlns:a16="http://schemas.microsoft.com/office/drawing/2014/main" id="{111B4A49-B930-4A89-A1CD-6CA2B3D95AED}"/>
              </a:ext>
            </a:extLst>
          </p:cNvPr>
          <p:cNvSpPr txBox="1"/>
          <p:nvPr/>
        </p:nvSpPr>
        <p:spPr>
          <a:xfrm>
            <a:off x="1066800" y="7505700"/>
            <a:ext cx="4881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Integrates with various legal databases and case studies, providing comprehensive research tools to enhance user knowledge and understanding.</a:t>
            </a:r>
          </a:p>
        </p:txBody>
      </p:sp>
      <p:pic>
        <p:nvPicPr>
          <p:cNvPr id="36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7353300"/>
            <a:ext cx="4848225" cy="19050"/>
          </a:xfrm>
          <a:prstGeom prst="rect">
            <a:avLst/>
          </a:prstGeom>
        </p:spPr>
      </p:pic>
      <p:pic>
        <p:nvPicPr>
          <p:cNvPr id="361"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7353300"/>
            <a:ext cx="762000" cy="19050"/>
          </a:xfrm>
          <a:prstGeom prst="rect">
            <a:avLst/>
          </a:prstGeom>
        </p:spPr>
      </p:pic>
      <p:pic>
        <p:nvPicPr>
          <p:cNvPr id="36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6413468" y="6172200"/>
            <a:ext cx="5457825" cy="3009900"/>
          </a:xfrm>
          <a:prstGeom prst="rect">
            <a:avLst/>
          </a:prstGeom>
        </p:spPr>
      </p:pic>
      <p:sp>
        <p:nvSpPr>
          <p:cNvPr id="363" name="Primary Heading-4">
            <a:extLst>
              <a:ext uri="{FF2B5EF4-FFF2-40B4-BE49-F238E27FC236}">
                <a16:creationId xmlns:a16="http://schemas.microsoft.com/office/drawing/2014/main" id="{111B4A49-B930-4A89-A1CD-6CA2B3D95AED}"/>
              </a:ext>
            </a:extLst>
          </p:cNvPr>
          <p:cNvSpPr txBox="1"/>
          <p:nvPr/>
        </p:nvSpPr>
        <p:spPr>
          <a:xfrm>
            <a:off x="6718268" y="6781800"/>
            <a:ext cx="488156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4. Exporting Data</a:t>
            </a:r>
          </a:p>
        </p:txBody>
      </p:sp>
      <p:sp>
        <p:nvSpPr>
          <p:cNvPr id="364" name="Description of a primary heading-4">
            <a:extLst>
              <a:ext uri="{FF2B5EF4-FFF2-40B4-BE49-F238E27FC236}">
                <a16:creationId xmlns:a16="http://schemas.microsoft.com/office/drawing/2014/main" id="{111B4A49-B930-4A89-A1CD-6CA2B3D95AED}"/>
              </a:ext>
            </a:extLst>
          </p:cNvPr>
          <p:cNvSpPr txBox="1"/>
          <p:nvPr/>
        </p:nvSpPr>
        <p:spPr>
          <a:xfrm>
            <a:off x="6718268" y="7505700"/>
            <a:ext cx="4881562"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Supports features for exporting data or generating reports in formats such as PDFs, allowing users to save and share their findings effortlessly.</a:t>
            </a:r>
          </a:p>
        </p:txBody>
      </p:sp>
      <p:pic>
        <p:nvPicPr>
          <p:cNvPr id="36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6718268" y="7353300"/>
            <a:ext cx="4848225" cy="19050"/>
          </a:xfrm>
          <a:prstGeom prst="rect">
            <a:avLst/>
          </a:prstGeom>
        </p:spPr>
      </p:pic>
      <p:pic>
        <p:nvPicPr>
          <p:cNvPr id="366" name="shapeNode4">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6718268" y="7353300"/>
            <a:ext cx="762000" cy="19050"/>
          </a:xfrm>
          <a:prstGeom prst="rect">
            <a:avLst/>
          </a:prstGeom>
        </p:spPr>
      </p:pic>
      <p:sp>
        <p:nvSpPr>
          <p:cNvPr id="367" name="Click here to edit title-447">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Purpose of Web Application</a:t>
            </a:r>
          </a:p>
        </p:txBody>
      </p:sp>
      <p:sp>
        <p:nvSpPr>
          <p:cNvPr id="368" name="Click here to edit label-410">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WEB APPLICATION PURPOSE</a:t>
            </a:r>
          </a:p>
        </p:txBody>
      </p:sp>
      <p:sp>
        <p:nvSpPr>
          <p:cNvPr id="369" name="Click here to edit subtitle-447">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An Overview of the Objectives and Key Features of the Web Application for Legal Content Exploration</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341"/>
                                        </p:tgtEl>
                                        <p:attrNameLst>
                                          <p:attrName>style.visibility</p:attrName>
                                        </p:attrNameLst>
                                      </p:cBhvr>
                                      <p:to>
                                        <p:strVal val="visible"/>
                                      </p:to>
                                    </p:set>
                                    <p:animEffect transition="in" filter="fade">
                                      <p:cBhvr>
                                        <p:cTn id="7" dur="1500"/>
                                        <p:tgtEl>
                                          <p:spTgt spid="341"/>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342"/>
                                        </p:tgtEl>
                                        <p:attrNameLst>
                                          <p:attrName>style.visibility</p:attrName>
                                        </p:attrNameLst>
                                      </p:cBhvr>
                                      <p:to>
                                        <p:strVal val="visible"/>
                                      </p:to>
                                    </p:set>
                                    <p:animEffect transition="in" filter="fade">
                                      <p:cBhvr>
                                        <p:cTn id="10" dur="1500"/>
                                        <p:tgtEl>
                                          <p:spTgt spid="342"/>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343"/>
                                        </p:tgtEl>
                                        <p:attrNameLst>
                                          <p:attrName>style.visibility</p:attrName>
                                        </p:attrNameLst>
                                      </p:cBhvr>
                                      <p:to>
                                        <p:strVal val="visible"/>
                                      </p:to>
                                    </p:set>
                                    <p:animEffect transition="in" filter="fade">
                                      <p:cBhvr>
                                        <p:cTn id="13" dur="1500"/>
                                        <p:tgtEl>
                                          <p:spTgt spid="343"/>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344"/>
                                        </p:tgtEl>
                                        <p:attrNameLst>
                                          <p:attrName>style.visibility</p:attrName>
                                        </p:attrNameLst>
                                      </p:cBhvr>
                                      <p:to>
                                        <p:strVal val="visible"/>
                                      </p:to>
                                    </p:set>
                                    <p:animEffect transition="in" filter="fade">
                                      <p:cBhvr>
                                        <p:cTn id="16" dur="1500"/>
                                        <p:tgtEl>
                                          <p:spTgt spid="344"/>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345"/>
                                        </p:tgtEl>
                                        <p:attrNameLst>
                                          <p:attrName>style.visibility</p:attrName>
                                        </p:attrNameLst>
                                      </p:cBhvr>
                                      <p:to>
                                        <p:strVal val="visible"/>
                                      </p:to>
                                    </p:set>
                                    <p:animEffect transition="in" filter="fade">
                                      <p:cBhvr>
                                        <p:cTn id="19" dur="1500"/>
                                        <p:tgtEl>
                                          <p:spTgt spid="345"/>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346"/>
                                        </p:tgtEl>
                                        <p:attrNameLst>
                                          <p:attrName>style.visibility</p:attrName>
                                        </p:attrNameLst>
                                      </p:cBhvr>
                                      <p:to>
                                        <p:strVal val="visible"/>
                                      </p:to>
                                    </p:set>
                                    <p:animEffect transition="in" filter="fade">
                                      <p:cBhvr>
                                        <p:cTn id="22" dur="1500"/>
                                        <p:tgtEl>
                                          <p:spTgt spid="346"/>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347"/>
                                        </p:tgtEl>
                                        <p:attrNameLst>
                                          <p:attrName>style.visibility</p:attrName>
                                        </p:attrNameLst>
                                      </p:cBhvr>
                                      <p:to>
                                        <p:strVal val="visible"/>
                                      </p:to>
                                    </p:set>
                                    <p:animEffect transition="in" filter="fade">
                                      <p:cBhvr>
                                        <p:cTn id="25" dur="1500"/>
                                        <p:tgtEl>
                                          <p:spTgt spid="347"/>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348"/>
                                        </p:tgtEl>
                                        <p:attrNameLst>
                                          <p:attrName>style.visibility</p:attrName>
                                        </p:attrNameLst>
                                      </p:cBhvr>
                                      <p:to>
                                        <p:strVal val="visible"/>
                                      </p:to>
                                    </p:set>
                                    <p:animEffect transition="in" filter="fade">
                                      <p:cBhvr>
                                        <p:cTn id="28" dur="1500"/>
                                        <p:tgtEl>
                                          <p:spTgt spid="348"/>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349"/>
                                        </p:tgtEl>
                                        <p:attrNameLst>
                                          <p:attrName>style.visibility</p:attrName>
                                        </p:attrNameLst>
                                      </p:cBhvr>
                                      <p:to>
                                        <p:strVal val="visible"/>
                                      </p:to>
                                    </p:set>
                                    <p:animEffect transition="in" filter="fade">
                                      <p:cBhvr>
                                        <p:cTn id="31" dur="1500"/>
                                        <p:tgtEl>
                                          <p:spTgt spid="349"/>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350"/>
                                        </p:tgtEl>
                                        <p:attrNameLst>
                                          <p:attrName>style.visibility</p:attrName>
                                        </p:attrNameLst>
                                      </p:cBhvr>
                                      <p:to>
                                        <p:strVal val="visible"/>
                                      </p:to>
                                    </p:set>
                                    <p:animEffect transition="in" filter="fade">
                                      <p:cBhvr>
                                        <p:cTn id="34" dur="1500"/>
                                        <p:tgtEl>
                                          <p:spTgt spid="350"/>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351"/>
                                        </p:tgtEl>
                                        <p:attrNameLst>
                                          <p:attrName>style.visibility</p:attrName>
                                        </p:attrNameLst>
                                      </p:cBhvr>
                                      <p:to>
                                        <p:strVal val="visible"/>
                                      </p:to>
                                    </p:set>
                                    <p:animEffect transition="in" filter="fade">
                                      <p:cBhvr>
                                        <p:cTn id="37" dur="1500"/>
                                        <p:tgtEl>
                                          <p:spTgt spid="351"/>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352"/>
                                        </p:tgtEl>
                                        <p:attrNameLst>
                                          <p:attrName>style.visibility</p:attrName>
                                        </p:attrNameLst>
                                      </p:cBhvr>
                                      <p:to>
                                        <p:strVal val="visible"/>
                                      </p:to>
                                    </p:set>
                                    <p:animEffect transition="in" filter="fade">
                                      <p:cBhvr>
                                        <p:cTn id="40" dur="1500"/>
                                        <p:tgtEl>
                                          <p:spTgt spid="352"/>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353"/>
                                        </p:tgtEl>
                                        <p:attrNameLst>
                                          <p:attrName>style.visibility</p:attrName>
                                        </p:attrNameLst>
                                      </p:cBhvr>
                                      <p:to>
                                        <p:strVal val="visible"/>
                                      </p:to>
                                    </p:set>
                                    <p:animEffect transition="in" filter="fade">
                                      <p:cBhvr>
                                        <p:cTn id="43" dur="1500"/>
                                        <p:tgtEl>
                                          <p:spTgt spid="353"/>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354"/>
                                        </p:tgtEl>
                                        <p:attrNameLst>
                                          <p:attrName>style.visibility</p:attrName>
                                        </p:attrNameLst>
                                      </p:cBhvr>
                                      <p:to>
                                        <p:strVal val="visible"/>
                                      </p:to>
                                    </p:set>
                                    <p:animEffect transition="in" filter="fade">
                                      <p:cBhvr>
                                        <p:cTn id="46" dur="1500"/>
                                        <p:tgtEl>
                                          <p:spTgt spid="354"/>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355"/>
                                        </p:tgtEl>
                                        <p:attrNameLst>
                                          <p:attrName>style.visibility</p:attrName>
                                        </p:attrNameLst>
                                      </p:cBhvr>
                                      <p:to>
                                        <p:strVal val="visible"/>
                                      </p:to>
                                    </p:set>
                                    <p:animEffect transition="in" filter="fade">
                                      <p:cBhvr>
                                        <p:cTn id="49" dur="1500"/>
                                        <p:tgtEl>
                                          <p:spTgt spid="355"/>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356"/>
                                        </p:tgtEl>
                                        <p:attrNameLst>
                                          <p:attrName>style.visibility</p:attrName>
                                        </p:attrNameLst>
                                      </p:cBhvr>
                                      <p:to>
                                        <p:strVal val="visible"/>
                                      </p:to>
                                    </p:set>
                                    <p:animEffect transition="in" filter="fade">
                                      <p:cBhvr>
                                        <p:cTn id="52" dur="1500"/>
                                        <p:tgtEl>
                                          <p:spTgt spid="356"/>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357"/>
                                        </p:tgtEl>
                                        <p:attrNameLst>
                                          <p:attrName>style.visibility</p:attrName>
                                        </p:attrNameLst>
                                      </p:cBhvr>
                                      <p:to>
                                        <p:strVal val="visible"/>
                                      </p:to>
                                    </p:set>
                                    <p:animEffect transition="in" filter="fade">
                                      <p:cBhvr>
                                        <p:cTn id="55" dur="1500"/>
                                        <p:tgtEl>
                                          <p:spTgt spid="357"/>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358"/>
                                        </p:tgtEl>
                                        <p:attrNameLst>
                                          <p:attrName>style.visibility</p:attrName>
                                        </p:attrNameLst>
                                      </p:cBhvr>
                                      <p:to>
                                        <p:strVal val="visible"/>
                                      </p:to>
                                    </p:set>
                                    <p:animEffect transition="in" filter="fade">
                                      <p:cBhvr>
                                        <p:cTn id="58" dur="1500"/>
                                        <p:tgtEl>
                                          <p:spTgt spid="358"/>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359"/>
                                        </p:tgtEl>
                                        <p:attrNameLst>
                                          <p:attrName>style.visibility</p:attrName>
                                        </p:attrNameLst>
                                      </p:cBhvr>
                                      <p:to>
                                        <p:strVal val="visible"/>
                                      </p:to>
                                    </p:set>
                                    <p:animEffect transition="in" filter="fade">
                                      <p:cBhvr>
                                        <p:cTn id="61" dur="1500"/>
                                        <p:tgtEl>
                                          <p:spTgt spid="359"/>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360"/>
                                        </p:tgtEl>
                                        <p:attrNameLst>
                                          <p:attrName>style.visibility</p:attrName>
                                        </p:attrNameLst>
                                      </p:cBhvr>
                                      <p:to>
                                        <p:strVal val="visible"/>
                                      </p:to>
                                    </p:set>
                                    <p:animEffect transition="in" filter="fade">
                                      <p:cBhvr>
                                        <p:cTn id="64" dur="1500"/>
                                        <p:tgtEl>
                                          <p:spTgt spid="360"/>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361"/>
                                        </p:tgtEl>
                                        <p:attrNameLst>
                                          <p:attrName>style.visibility</p:attrName>
                                        </p:attrNameLst>
                                      </p:cBhvr>
                                      <p:to>
                                        <p:strVal val="visible"/>
                                      </p:to>
                                    </p:set>
                                    <p:animEffect transition="in" filter="fade">
                                      <p:cBhvr>
                                        <p:cTn id="67" dur="1500"/>
                                        <p:tgtEl>
                                          <p:spTgt spid="361"/>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362"/>
                                        </p:tgtEl>
                                        <p:attrNameLst>
                                          <p:attrName>style.visibility</p:attrName>
                                        </p:attrNameLst>
                                      </p:cBhvr>
                                      <p:to>
                                        <p:strVal val="visible"/>
                                      </p:to>
                                    </p:set>
                                    <p:animEffect transition="in" filter="fade">
                                      <p:cBhvr>
                                        <p:cTn id="70" dur="1500"/>
                                        <p:tgtEl>
                                          <p:spTgt spid="362"/>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363"/>
                                        </p:tgtEl>
                                        <p:attrNameLst>
                                          <p:attrName>style.visibility</p:attrName>
                                        </p:attrNameLst>
                                      </p:cBhvr>
                                      <p:to>
                                        <p:strVal val="visible"/>
                                      </p:to>
                                    </p:set>
                                    <p:animEffect transition="in" filter="fade">
                                      <p:cBhvr>
                                        <p:cTn id="73" dur="1500"/>
                                        <p:tgtEl>
                                          <p:spTgt spid="363"/>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364"/>
                                        </p:tgtEl>
                                        <p:attrNameLst>
                                          <p:attrName>style.visibility</p:attrName>
                                        </p:attrNameLst>
                                      </p:cBhvr>
                                      <p:to>
                                        <p:strVal val="visible"/>
                                      </p:to>
                                    </p:set>
                                    <p:animEffect transition="in" filter="fade">
                                      <p:cBhvr>
                                        <p:cTn id="76" dur="1500"/>
                                        <p:tgtEl>
                                          <p:spTgt spid="364"/>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365"/>
                                        </p:tgtEl>
                                        <p:attrNameLst>
                                          <p:attrName>style.visibility</p:attrName>
                                        </p:attrNameLst>
                                      </p:cBhvr>
                                      <p:to>
                                        <p:strVal val="visible"/>
                                      </p:to>
                                    </p:set>
                                    <p:animEffect transition="in" filter="fade">
                                      <p:cBhvr>
                                        <p:cTn id="79" dur="1500"/>
                                        <p:tgtEl>
                                          <p:spTgt spid="365"/>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366"/>
                                        </p:tgtEl>
                                        <p:attrNameLst>
                                          <p:attrName>style.visibility</p:attrName>
                                        </p:attrNameLst>
                                      </p:cBhvr>
                                      <p:to>
                                        <p:strVal val="visible"/>
                                      </p:to>
                                    </p:set>
                                    <p:animEffect transition="in" filter="fade">
                                      <p:cBhvr>
                                        <p:cTn id="82" dur="1500"/>
                                        <p:tgtEl>
                                          <p:spTgt spid="366"/>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367"/>
                                        </p:tgtEl>
                                        <p:attrNameLst>
                                          <p:attrName>style.visibility</p:attrName>
                                        </p:attrNameLst>
                                      </p:cBhvr>
                                      <p:to>
                                        <p:strVal val="visible"/>
                                      </p:to>
                                    </p:set>
                                    <p:animEffect transition="in" filter="fade">
                                      <p:cBhvr>
                                        <p:cTn id="85" dur="1500"/>
                                        <p:tgtEl>
                                          <p:spTgt spid="367"/>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368"/>
                                        </p:tgtEl>
                                        <p:attrNameLst>
                                          <p:attrName>style.visibility</p:attrName>
                                        </p:attrNameLst>
                                      </p:cBhvr>
                                      <p:to>
                                        <p:strVal val="visible"/>
                                      </p:to>
                                    </p:set>
                                    <p:animEffect transition="in" filter="fade">
                                      <p:cBhvr>
                                        <p:cTn id="88" dur="1500"/>
                                        <p:tgtEl>
                                          <p:spTgt spid="368"/>
                                        </p:tgtEl>
                                      </p:cBhvr>
                                    </p:animEffect>
                                  </p:childTnLst>
                                </p:cTn>
                              </p:par>
                              <p:par>
                                <p:cTn id="89" presetID="10" presetClass="entr" presetSubtype="0" accel="50000" decel="50000" fill="hold" nodeType="withEffect">
                                  <p:stCondLst>
                                    <p:cond delay="0"/>
                                  </p:stCondLst>
                                  <p:childTnLst>
                                    <p:set>
                                      <p:cBhvr>
                                        <p:cTn id="90" dur="1" fill="hold">
                                          <p:stCondLst>
                                            <p:cond delay="0"/>
                                          </p:stCondLst>
                                        </p:cTn>
                                        <p:tgtEl>
                                          <p:spTgt spid="369"/>
                                        </p:tgtEl>
                                        <p:attrNameLst>
                                          <p:attrName>style.visibility</p:attrName>
                                        </p:attrNameLst>
                                      </p:cBhvr>
                                      <p:to>
                                        <p:strVal val="visible"/>
                                      </p:to>
                                    </p:set>
                                    <p:animEffect transition="in" filter="fade">
                                      <p:cBhvr>
                                        <p:cTn id="91" dur="1500"/>
                                        <p:tgtEl>
                                          <p:spTgt spid="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1" grpId="0"/>
      <p:bldP spid="342" grpId="0"/>
      <p:bldP spid="343" grpId="0"/>
      <p:bldP spid="344" grpId="0"/>
      <p:bldP spid="345" grpId="0"/>
      <p:bldP spid="346" grpId="0"/>
      <p:bldP spid="347" grpId="0"/>
      <p:bldP spid="348" grpId="0"/>
      <p:bldP spid="349" grpId="0"/>
      <p:bldP spid="350" grpId="0"/>
      <p:bldP spid="351" grpId="0"/>
      <p:bldP spid="352" grpId="0"/>
      <p:bldP spid="353" grpId="0"/>
      <p:bldP spid="354" grpId="0"/>
      <p:bldP spid="355" grpId="0"/>
      <p:bldP spid="356" grpId="0"/>
      <p:bldP spid="357" grpId="0"/>
      <p:bldP spid="358" grpId="0"/>
      <p:bldP spid="359" grpId="0"/>
      <p:bldP spid="360" grpId="0"/>
      <p:bldP spid="361" grpId="0"/>
      <p:bldP spid="362" grpId="0"/>
      <p:bldP spid="363" grpId="0"/>
      <p:bldP spid="364" grpId="0"/>
      <p:bldP spid="365" grpId="0"/>
      <p:bldP spid="366" grpId="0"/>
      <p:bldP spid="367" grpId="0"/>
      <p:bldP spid="368" grpId="0"/>
      <p:bldP spid="36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06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1063" name="Type a Headline-6">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Judge Name Filter</a:t>
            </a:r>
          </a:p>
        </p:txBody>
      </p:sp>
      <p:sp>
        <p:nvSpPr>
          <p:cNvPr id="1064" name="A brief explanation about the headline-6">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This filter allows users to search for cases presided over by specific judges, facilitating targeted legal research.</a:t>
            </a:r>
          </a:p>
        </p:txBody>
      </p:sp>
      <p:pic>
        <p:nvPicPr>
          <p:cNvPr id="106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pic>
        <p:nvPicPr>
          <p:cNvPr id="106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1062"/>
                                        </p:tgtEl>
                                        <p:attrNameLst>
                                          <p:attrName>style.visibility</p:attrName>
                                        </p:attrNameLst>
                                      </p:cBhvr>
                                      <p:to>
                                        <p:strVal val="visible"/>
                                      </p:to>
                                    </p:set>
                                    <p:animEffect transition="in" filter="fade">
                                      <p:cBhvr>
                                        <p:cTn id="7" dur="1500"/>
                                        <p:tgtEl>
                                          <p:spTgt spid="1062"/>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1063"/>
                                        </p:tgtEl>
                                        <p:attrNameLst>
                                          <p:attrName>style.visibility</p:attrName>
                                        </p:attrNameLst>
                                      </p:cBhvr>
                                      <p:to>
                                        <p:strVal val="visible"/>
                                      </p:to>
                                    </p:set>
                                    <p:animEffect transition="in" filter="fade">
                                      <p:cBhvr>
                                        <p:cTn id="10" dur="1500"/>
                                        <p:tgtEl>
                                          <p:spTgt spid="1063"/>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1064"/>
                                        </p:tgtEl>
                                        <p:attrNameLst>
                                          <p:attrName>style.visibility</p:attrName>
                                        </p:attrNameLst>
                                      </p:cBhvr>
                                      <p:to>
                                        <p:strVal val="visible"/>
                                      </p:to>
                                    </p:set>
                                    <p:animEffect transition="in" filter="fade">
                                      <p:cBhvr>
                                        <p:cTn id="13" dur="1500"/>
                                        <p:tgtEl>
                                          <p:spTgt spid="1064"/>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1065"/>
                                        </p:tgtEl>
                                        <p:attrNameLst>
                                          <p:attrName>style.visibility</p:attrName>
                                        </p:attrNameLst>
                                      </p:cBhvr>
                                      <p:to>
                                        <p:strVal val="visible"/>
                                      </p:to>
                                    </p:set>
                                    <p:animEffect transition="in" filter="fade">
                                      <p:cBhvr>
                                        <p:cTn id="16" dur="1500"/>
                                        <p:tgtEl>
                                          <p:spTgt spid="1065"/>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1066"/>
                                        </p:tgtEl>
                                        <p:attrNameLst>
                                          <p:attrName>style.visibility</p:attrName>
                                        </p:attrNameLst>
                                      </p:cBhvr>
                                      <p:to>
                                        <p:strVal val="visible"/>
                                      </p:to>
                                    </p:set>
                                    <p:animEffect transition="in" filter="fade">
                                      <p:cBhvr>
                                        <p:cTn id="19" dur="1500"/>
                                        <p:tgtEl>
                                          <p:spTgt spid="1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 grpId="0"/>
      <p:bldP spid="1063" grpId="0"/>
      <p:bldP spid="1064" grpId="0"/>
      <p:bldP spid="1065" grpId="0"/>
      <p:bldP spid="106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07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1071" name="Type a Headline-7">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Case Category Selection</a:t>
            </a:r>
          </a:p>
        </p:txBody>
      </p:sp>
      <p:sp>
        <p:nvSpPr>
          <p:cNvPr id="1072" name="A brief explanation about the headline-7">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Users can choose from predefined categories to quickly locate cases that match their research criteria, enhancing navigation.</a:t>
            </a:r>
          </a:p>
        </p:txBody>
      </p:sp>
      <p:pic>
        <p:nvPicPr>
          <p:cNvPr id="107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1070"/>
                                        </p:tgtEl>
                                        <p:attrNameLst>
                                          <p:attrName>style.visibility</p:attrName>
                                        </p:attrNameLst>
                                      </p:cBhvr>
                                      <p:to>
                                        <p:strVal val="visible"/>
                                      </p:to>
                                    </p:set>
                                    <p:animEffect transition="in" filter="fade">
                                      <p:cBhvr>
                                        <p:cTn id="7" dur="1500"/>
                                        <p:tgtEl>
                                          <p:spTgt spid="1070"/>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1071"/>
                                        </p:tgtEl>
                                        <p:attrNameLst>
                                          <p:attrName>style.visibility</p:attrName>
                                        </p:attrNameLst>
                                      </p:cBhvr>
                                      <p:to>
                                        <p:strVal val="visible"/>
                                      </p:to>
                                    </p:set>
                                    <p:animEffect transition="in" filter="fade">
                                      <p:cBhvr>
                                        <p:cTn id="10" dur="1500"/>
                                        <p:tgtEl>
                                          <p:spTgt spid="1071"/>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1072"/>
                                        </p:tgtEl>
                                        <p:attrNameLst>
                                          <p:attrName>style.visibility</p:attrName>
                                        </p:attrNameLst>
                                      </p:cBhvr>
                                      <p:to>
                                        <p:strVal val="visible"/>
                                      </p:to>
                                    </p:set>
                                    <p:animEffect transition="in" filter="fade">
                                      <p:cBhvr>
                                        <p:cTn id="13" dur="1500"/>
                                        <p:tgtEl>
                                          <p:spTgt spid="1072"/>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1073"/>
                                        </p:tgtEl>
                                        <p:attrNameLst>
                                          <p:attrName>style.visibility</p:attrName>
                                        </p:attrNameLst>
                                      </p:cBhvr>
                                      <p:to>
                                        <p:strVal val="visible"/>
                                      </p:to>
                                    </p:set>
                                    <p:animEffect transition="in" filter="fade">
                                      <p:cBhvr>
                                        <p:cTn id="16" dur="1500"/>
                                        <p:tgtEl>
                                          <p:spTgt spid="1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 grpId="0"/>
      <p:bldP spid="1071" grpId="0"/>
      <p:bldP spid="1072" grpId="0"/>
      <p:bldP spid="10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07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107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495675"/>
            <a:ext cx="531465" cy="554236"/>
          </a:xfrm>
          <a:prstGeom prst="rect">
            <a:avLst/>
          </a:prstGeom>
        </p:spPr>
      </p:pic>
      <p:sp>
        <p:nvSpPr>
          <p:cNvPr id="1079" name="-0">
            <a:extLst>
              <a:ext uri="{FF2B5EF4-FFF2-40B4-BE49-F238E27FC236}">
                <a16:creationId xmlns:a16="http://schemas.microsoft.com/office/drawing/2014/main" id="{111B4A49-B930-4A89-A1CD-6CA2B3D95AED}"/>
              </a:ext>
            </a:extLst>
          </p:cNvPr>
          <p:cNvSpPr txBox="1"/>
          <p:nvPr/>
        </p:nvSpPr>
        <p:spPr>
          <a:xfrm>
            <a:off x="975265" y="3552349"/>
            <a:ext cx="13811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171C25">
                    <a:alpha val="100000"/>
                  </a:srgbClr>
                </a:solidFill>
                <a:latin typeface="Montserrat SemiBold" panose="00000700000000000000" pitchFamily="2" charset="0"/>
              </a:rPr>
              <a:t>1</a:t>
            </a:r>
          </a:p>
        </p:txBody>
      </p:sp>
      <p:sp>
        <p:nvSpPr>
          <p:cNvPr id="1080" name="Primary Heading-0">
            <a:extLst>
              <a:ext uri="{FF2B5EF4-FFF2-40B4-BE49-F238E27FC236}">
                <a16:creationId xmlns:a16="http://schemas.microsoft.com/office/drawing/2014/main" id="{111B4A49-B930-4A89-A1CD-6CA2B3D95AED}"/>
              </a:ext>
            </a:extLst>
          </p:cNvPr>
          <p:cNvSpPr txBox="1"/>
          <p:nvPr/>
        </p:nvSpPr>
        <p:spPr>
          <a:xfrm>
            <a:off x="762000" y="4414552"/>
            <a:ext cx="2900362" cy="771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Introduction to Search Algorithms</a:t>
            </a:r>
          </a:p>
        </p:txBody>
      </p:sp>
      <p:sp>
        <p:nvSpPr>
          <p:cNvPr id="1081" name="Description of a primary heading-0">
            <a:extLst>
              <a:ext uri="{FF2B5EF4-FFF2-40B4-BE49-F238E27FC236}">
                <a16:creationId xmlns:a16="http://schemas.microsoft.com/office/drawing/2014/main" id="{111B4A49-B930-4A89-A1CD-6CA2B3D95AED}"/>
              </a:ext>
            </a:extLst>
          </p:cNvPr>
          <p:cNvSpPr txBox="1"/>
          <p:nvPr/>
        </p:nvSpPr>
        <p:spPr>
          <a:xfrm>
            <a:off x="762000" y="5572125"/>
            <a:ext cx="2900362" cy="24098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This section focuses on the efficient methodologies used for searching through data, highlighting their significance in algorithm design and application.</a:t>
            </a:r>
          </a:p>
        </p:txBody>
      </p:sp>
      <p:pic>
        <p:nvPicPr>
          <p:cNvPr id="108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2000" y="5362575"/>
            <a:ext cx="2867025" cy="19050"/>
          </a:xfrm>
          <a:prstGeom prst="rect">
            <a:avLst/>
          </a:prstGeom>
        </p:spPr>
      </p:pic>
      <p:pic>
        <p:nvPicPr>
          <p:cNvPr id="1083"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762000" y="5362575"/>
            <a:ext cx="762000" cy="19050"/>
          </a:xfrm>
          <a:prstGeom prst="rect">
            <a:avLst/>
          </a:prstGeom>
        </p:spPr>
      </p:pic>
      <p:pic>
        <p:nvPicPr>
          <p:cNvPr id="108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4236720" y="3495675"/>
            <a:ext cx="531465" cy="554236"/>
          </a:xfrm>
          <a:prstGeom prst="rect">
            <a:avLst/>
          </a:prstGeom>
        </p:spPr>
      </p:pic>
      <p:sp>
        <p:nvSpPr>
          <p:cNvPr id="1085" name="-1">
            <a:extLst>
              <a:ext uri="{FF2B5EF4-FFF2-40B4-BE49-F238E27FC236}">
                <a16:creationId xmlns:a16="http://schemas.microsoft.com/office/drawing/2014/main" id="{111B4A49-B930-4A89-A1CD-6CA2B3D95AED}"/>
              </a:ext>
            </a:extLst>
          </p:cNvPr>
          <p:cNvSpPr txBox="1"/>
          <p:nvPr/>
        </p:nvSpPr>
        <p:spPr>
          <a:xfrm>
            <a:off x="4421886" y="3552349"/>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171C25">
                    <a:alpha val="100000"/>
                  </a:srgbClr>
                </a:solidFill>
                <a:latin typeface="Montserrat SemiBold" panose="00000700000000000000" pitchFamily="2" charset="0"/>
              </a:rPr>
              <a:t>2</a:t>
            </a:r>
          </a:p>
        </p:txBody>
      </p:sp>
      <p:sp>
        <p:nvSpPr>
          <p:cNvPr id="1086" name="Primary Heading-1">
            <a:extLst>
              <a:ext uri="{FF2B5EF4-FFF2-40B4-BE49-F238E27FC236}">
                <a16:creationId xmlns:a16="http://schemas.microsoft.com/office/drawing/2014/main" id="{111B4A49-B930-4A89-A1CD-6CA2B3D95AED}"/>
              </a:ext>
            </a:extLst>
          </p:cNvPr>
          <p:cNvSpPr txBox="1"/>
          <p:nvPr/>
        </p:nvSpPr>
        <p:spPr>
          <a:xfrm>
            <a:off x="4236720" y="4414552"/>
            <a:ext cx="2900362" cy="771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Overview of Elasticsearch</a:t>
            </a:r>
          </a:p>
        </p:txBody>
      </p:sp>
      <p:sp>
        <p:nvSpPr>
          <p:cNvPr id="1087" name="Description of a primary heading-1">
            <a:extLst>
              <a:ext uri="{FF2B5EF4-FFF2-40B4-BE49-F238E27FC236}">
                <a16:creationId xmlns:a16="http://schemas.microsoft.com/office/drawing/2014/main" id="{111B4A49-B930-4A89-A1CD-6CA2B3D95AED}"/>
              </a:ext>
            </a:extLst>
          </p:cNvPr>
          <p:cNvSpPr txBox="1"/>
          <p:nvPr/>
        </p:nvSpPr>
        <p:spPr>
          <a:xfrm>
            <a:off x="4236720" y="5572125"/>
            <a:ext cx="2900362" cy="30956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Elasticsearch is an open-source, RESTful, distributed search and analytics engine. It is built on Apache Lucene, providing a robust platform for searching and analyzing large datasets efficiently.</a:t>
            </a:r>
          </a:p>
        </p:txBody>
      </p:sp>
      <p:pic>
        <p:nvPicPr>
          <p:cNvPr id="108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4236720" y="5362575"/>
            <a:ext cx="2867025" cy="19050"/>
          </a:xfrm>
          <a:prstGeom prst="rect">
            <a:avLst/>
          </a:prstGeom>
        </p:spPr>
      </p:pic>
      <p:pic>
        <p:nvPicPr>
          <p:cNvPr id="1089"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4236720" y="5362575"/>
            <a:ext cx="762000" cy="19050"/>
          </a:xfrm>
          <a:prstGeom prst="rect">
            <a:avLst/>
          </a:prstGeom>
        </p:spPr>
      </p:pic>
      <p:pic>
        <p:nvPicPr>
          <p:cNvPr id="109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711440" y="3495675"/>
            <a:ext cx="531465" cy="554236"/>
          </a:xfrm>
          <a:prstGeom prst="rect">
            <a:avLst/>
          </a:prstGeom>
        </p:spPr>
      </p:pic>
      <p:sp>
        <p:nvSpPr>
          <p:cNvPr id="1091" name="-2">
            <a:extLst>
              <a:ext uri="{FF2B5EF4-FFF2-40B4-BE49-F238E27FC236}">
                <a16:creationId xmlns:a16="http://schemas.microsoft.com/office/drawing/2014/main" id="{111B4A49-B930-4A89-A1CD-6CA2B3D95AED}"/>
              </a:ext>
            </a:extLst>
          </p:cNvPr>
          <p:cNvSpPr txBox="1"/>
          <p:nvPr/>
        </p:nvSpPr>
        <p:spPr>
          <a:xfrm>
            <a:off x="7896606" y="3552349"/>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171C25">
                    <a:alpha val="100000"/>
                  </a:srgbClr>
                </a:solidFill>
                <a:latin typeface="Montserrat SemiBold" panose="00000700000000000000" pitchFamily="2" charset="0"/>
              </a:rPr>
              <a:t>3</a:t>
            </a:r>
          </a:p>
        </p:txBody>
      </p:sp>
      <p:sp>
        <p:nvSpPr>
          <p:cNvPr id="1092" name="Primary Heading-2">
            <a:extLst>
              <a:ext uri="{FF2B5EF4-FFF2-40B4-BE49-F238E27FC236}">
                <a16:creationId xmlns:a16="http://schemas.microsoft.com/office/drawing/2014/main" id="{111B4A49-B930-4A89-A1CD-6CA2B3D95AED}"/>
              </a:ext>
            </a:extLst>
          </p:cNvPr>
          <p:cNvSpPr txBox="1"/>
          <p:nvPr/>
        </p:nvSpPr>
        <p:spPr>
          <a:xfrm>
            <a:off x="7711440" y="4414552"/>
            <a:ext cx="2900362" cy="771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Support for JSON Documents</a:t>
            </a:r>
          </a:p>
        </p:txBody>
      </p:sp>
      <p:sp>
        <p:nvSpPr>
          <p:cNvPr id="1093" name="Description of a primary heading-2">
            <a:extLst>
              <a:ext uri="{FF2B5EF4-FFF2-40B4-BE49-F238E27FC236}">
                <a16:creationId xmlns:a16="http://schemas.microsoft.com/office/drawing/2014/main" id="{111B4A49-B930-4A89-A1CD-6CA2B3D95AED}"/>
              </a:ext>
            </a:extLst>
          </p:cNvPr>
          <p:cNvSpPr txBox="1"/>
          <p:nvPr/>
        </p:nvSpPr>
        <p:spPr>
          <a:xfrm>
            <a:off x="7711440" y="5572125"/>
            <a:ext cx="2900362" cy="30956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Elasticsearch allows users to send data as JSON documents through an API or ingestion tools like Logstash and Amazon Kinesis Firehose, facilitating seamless data integration.</a:t>
            </a:r>
          </a:p>
        </p:txBody>
      </p:sp>
      <p:pic>
        <p:nvPicPr>
          <p:cNvPr id="109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711440" y="5362575"/>
            <a:ext cx="2867025" cy="19050"/>
          </a:xfrm>
          <a:prstGeom prst="rect">
            <a:avLst/>
          </a:prstGeom>
        </p:spPr>
      </p:pic>
      <p:pic>
        <p:nvPicPr>
          <p:cNvPr id="1095"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7711440" y="5362575"/>
            <a:ext cx="762000" cy="19050"/>
          </a:xfrm>
          <a:prstGeom prst="rect">
            <a:avLst/>
          </a:prstGeom>
        </p:spPr>
      </p:pic>
      <p:pic>
        <p:nvPicPr>
          <p:cNvPr id="109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1186160" y="3495675"/>
            <a:ext cx="531465" cy="554236"/>
          </a:xfrm>
          <a:prstGeom prst="rect">
            <a:avLst/>
          </a:prstGeom>
        </p:spPr>
      </p:pic>
      <p:sp>
        <p:nvSpPr>
          <p:cNvPr id="1097" name="-3">
            <a:extLst>
              <a:ext uri="{FF2B5EF4-FFF2-40B4-BE49-F238E27FC236}">
                <a16:creationId xmlns:a16="http://schemas.microsoft.com/office/drawing/2014/main" id="{111B4A49-B930-4A89-A1CD-6CA2B3D95AED}"/>
              </a:ext>
            </a:extLst>
          </p:cNvPr>
          <p:cNvSpPr txBox="1"/>
          <p:nvPr/>
        </p:nvSpPr>
        <p:spPr>
          <a:xfrm>
            <a:off x="11357705" y="3552349"/>
            <a:ext cx="223838"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171C25">
                    <a:alpha val="100000"/>
                  </a:srgbClr>
                </a:solidFill>
                <a:latin typeface="Montserrat SemiBold" panose="00000700000000000000" pitchFamily="2" charset="0"/>
              </a:rPr>
              <a:t>4</a:t>
            </a:r>
          </a:p>
        </p:txBody>
      </p:sp>
      <p:sp>
        <p:nvSpPr>
          <p:cNvPr id="1098" name="Primary Heading-3">
            <a:extLst>
              <a:ext uri="{FF2B5EF4-FFF2-40B4-BE49-F238E27FC236}">
                <a16:creationId xmlns:a16="http://schemas.microsoft.com/office/drawing/2014/main" id="{111B4A49-B930-4A89-A1CD-6CA2B3D95AED}"/>
              </a:ext>
            </a:extLst>
          </p:cNvPr>
          <p:cNvSpPr txBox="1"/>
          <p:nvPr/>
        </p:nvSpPr>
        <p:spPr>
          <a:xfrm>
            <a:off x="11186160" y="4414552"/>
            <a:ext cx="2900362" cy="771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Key Advantages of Elasticsearch</a:t>
            </a:r>
          </a:p>
        </p:txBody>
      </p:sp>
      <p:sp>
        <p:nvSpPr>
          <p:cNvPr id="1099" name="Description of a primary heading-3">
            <a:extLst>
              <a:ext uri="{FF2B5EF4-FFF2-40B4-BE49-F238E27FC236}">
                <a16:creationId xmlns:a16="http://schemas.microsoft.com/office/drawing/2014/main" id="{111B4A49-B930-4A89-A1CD-6CA2B3D95AED}"/>
              </a:ext>
            </a:extLst>
          </p:cNvPr>
          <p:cNvSpPr txBox="1"/>
          <p:nvPr/>
        </p:nvSpPr>
        <p:spPr>
          <a:xfrm>
            <a:off x="11186160" y="5572125"/>
            <a:ext cx="2900362" cy="27527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The platform is recognized for its ease of use and powerful functionality, enabling users to start quickly and achieve complex search operations with minimal effort.</a:t>
            </a:r>
          </a:p>
        </p:txBody>
      </p:sp>
      <p:pic>
        <p:nvPicPr>
          <p:cNvPr id="110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1186160" y="5362575"/>
            <a:ext cx="2867025" cy="19050"/>
          </a:xfrm>
          <a:prstGeom prst="rect">
            <a:avLst/>
          </a:prstGeom>
        </p:spPr>
      </p:pic>
      <p:pic>
        <p:nvPicPr>
          <p:cNvPr id="1101"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1186160" y="5362575"/>
            <a:ext cx="762000" cy="19050"/>
          </a:xfrm>
          <a:prstGeom prst="rect">
            <a:avLst/>
          </a:prstGeom>
        </p:spPr>
      </p:pic>
      <p:pic>
        <p:nvPicPr>
          <p:cNvPr id="110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4660880" y="3495675"/>
            <a:ext cx="531465" cy="554236"/>
          </a:xfrm>
          <a:prstGeom prst="rect">
            <a:avLst/>
          </a:prstGeom>
        </p:spPr>
      </p:pic>
      <p:sp>
        <p:nvSpPr>
          <p:cNvPr id="1103" name="-4">
            <a:extLst>
              <a:ext uri="{FF2B5EF4-FFF2-40B4-BE49-F238E27FC236}">
                <a16:creationId xmlns:a16="http://schemas.microsoft.com/office/drawing/2014/main" id="{111B4A49-B930-4A89-A1CD-6CA2B3D95AED}"/>
              </a:ext>
            </a:extLst>
          </p:cNvPr>
          <p:cNvSpPr txBox="1"/>
          <p:nvPr/>
        </p:nvSpPr>
        <p:spPr>
          <a:xfrm>
            <a:off x="14845760" y="3552349"/>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171C25">
                    <a:alpha val="100000"/>
                  </a:srgbClr>
                </a:solidFill>
                <a:latin typeface="Montserrat SemiBold" panose="00000700000000000000" pitchFamily="2" charset="0"/>
              </a:rPr>
              <a:t>5</a:t>
            </a:r>
          </a:p>
        </p:txBody>
      </p:sp>
      <p:sp>
        <p:nvSpPr>
          <p:cNvPr id="1104" name="Primary Heading-4">
            <a:extLst>
              <a:ext uri="{FF2B5EF4-FFF2-40B4-BE49-F238E27FC236}">
                <a16:creationId xmlns:a16="http://schemas.microsoft.com/office/drawing/2014/main" id="{111B4A49-B930-4A89-A1CD-6CA2B3D95AED}"/>
              </a:ext>
            </a:extLst>
          </p:cNvPr>
          <p:cNvSpPr txBox="1"/>
          <p:nvPr/>
        </p:nvSpPr>
        <p:spPr>
          <a:xfrm>
            <a:off x="14660880" y="4414552"/>
            <a:ext cx="2900362" cy="771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Understanding Search Mechanics</a:t>
            </a:r>
          </a:p>
        </p:txBody>
      </p:sp>
      <p:sp>
        <p:nvSpPr>
          <p:cNvPr id="1105" name="Description of a primary heading-4">
            <a:extLst>
              <a:ext uri="{FF2B5EF4-FFF2-40B4-BE49-F238E27FC236}">
                <a16:creationId xmlns:a16="http://schemas.microsoft.com/office/drawing/2014/main" id="{111B4A49-B930-4A89-A1CD-6CA2B3D95AED}"/>
              </a:ext>
            </a:extLst>
          </p:cNvPr>
          <p:cNvSpPr txBox="1"/>
          <p:nvPr/>
        </p:nvSpPr>
        <p:spPr>
          <a:xfrm>
            <a:off x="14660880" y="5572125"/>
            <a:ext cx="2900362" cy="30956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171C25">
                    <a:alpha val="100000"/>
                  </a:srgbClr>
                </a:solidFill>
                <a:latin typeface="Montserrat" panose="00000700000000000000" pitchFamily="2" charset="0"/>
              </a:rPr>
              <a:t>Similar to skilled drivers understanding vehicle mechanics, users benefit from comprehending the underlying processes of search engines, which enhances their ability to utilize tools like Elasticsearch effectively.</a:t>
            </a:r>
          </a:p>
        </p:txBody>
      </p:sp>
      <p:pic>
        <p:nvPicPr>
          <p:cNvPr id="110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4660880" y="5362575"/>
            <a:ext cx="2867025" cy="19050"/>
          </a:xfrm>
          <a:prstGeom prst="rect">
            <a:avLst/>
          </a:prstGeom>
        </p:spPr>
      </p:pic>
      <p:pic>
        <p:nvPicPr>
          <p:cNvPr id="1107" name="shapeNode4">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4660880" y="5362575"/>
            <a:ext cx="762000" cy="19050"/>
          </a:xfrm>
          <a:prstGeom prst="rect">
            <a:avLst/>
          </a:prstGeom>
        </p:spPr>
      </p:pic>
      <p:sp>
        <p:nvSpPr>
          <p:cNvPr id="1108" name="Click here to edit title-445">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Algorithms Introduction - Searching</a:t>
            </a:r>
          </a:p>
        </p:txBody>
      </p:sp>
      <p:sp>
        <p:nvSpPr>
          <p:cNvPr id="1109" name="Click here to edit label-477">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SEARCH ALGORITHMS</a:t>
            </a:r>
          </a:p>
        </p:txBody>
      </p:sp>
      <p:sp>
        <p:nvSpPr>
          <p:cNvPr id="1110" name="Click here to edit subtitle-461">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Key Concepts and Elasticsearch</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1077"/>
                                        </p:tgtEl>
                                        <p:attrNameLst>
                                          <p:attrName>style.visibility</p:attrName>
                                        </p:attrNameLst>
                                      </p:cBhvr>
                                      <p:to>
                                        <p:strVal val="visible"/>
                                      </p:to>
                                    </p:set>
                                    <p:animEffect transition="in" filter="fade">
                                      <p:cBhvr>
                                        <p:cTn id="7" dur="1500"/>
                                        <p:tgtEl>
                                          <p:spTgt spid="1077"/>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1078"/>
                                        </p:tgtEl>
                                        <p:attrNameLst>
                                          <p:attrName>style.visibility</p:attrName>
                                        </p:attrNameLst>
                                      </p:cBhvr>
                                      <p:to>
                                        <p:strVal val="visible"/>
                                      </p:to>
                                    </p:set>
                                    <p:animEffect transition="in" filter="fade">
                                      <p:cBhvr>
                                        <p:cTn id="10" dur="1500"/>
                                        <p:tgtEl>
                                          <p:spTgt spid="1078"/>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1079"/>
                                        </p:tgtEl>
                                        <p:attrNameLst>
                                          <p:attrName>style.visibility</p:attrName>
                                        </p:attrNameLst>
                                      </p:cBhvr>
                                      <p:to>
                                        <p:strVal val="visible"/>
                                      </p:to>
                                    </p:set>
                                    <p:animEffect transition="in" filter="fade">
                                      <p:cBhvr>
                                        <p:cTn id="13" dur="1500"/>
                                        <p:tgtEl>
                                          <p:spTgt spid="1079"/>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1080"/>
                                        </p:tgtEl>
                                        <p:attrNameLst>
                                          <p:attrName>style.visibility</p:attrName>
                                        </p:attrNameLst>
                                      </p:cBhvr>
                                      <p:to>
                                        <p:strVal val="visible"/>
                                      </p:to>
                                    </p:set>
                                    <p:animEffect transition="in" filter="fade">
                                      <p:cBhvr>
                                        <p:cTn id="16" dur="1500"/>
                                        <p:tgtEl>
                                          <p:spTgt spid="1080"/>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1081"/>
                                        </p:tgtEl>
                                        <p:attrNameLst>
                                          <p:attrName>style.visibility</p:attrName>
                                        </p:attrNameLst>
                                      </p:cBhvr>
                                      <p:to>
                                        <p:strVal val="visible"/>
                                      </p:to>
                                    </p:set>
                                    <p:animEffect transition="in" filter="fade">
                                      <p:cBhvr>
                                        <p:cTn id="19" dur="1500"/>
                                        <p:tgtEl>
                                          <p:spTgt spid="1081"/>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1082"/>
                                        </p:tgtEl>
                                        <p:attrNameLst>
                                          <p:attrName>style.visibility</p:attrName>
                                        </p:attrNameLst>
                                      </p:cBhvr>
                                      <p:to>
                                        <p:strVal val="visible"/>
                                      </p:to>
                                    </p:set>
                                    <p:animEffect transition="in" filter="fade">
                                      <p:cBhvr>
                                        <p:cTn id="22" dur="1500"/>
                                        <p:tgtEl>
                                          <p:spTgt spid="1082"/>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1083"/>
                                        </p:tgtEl>
                                        <p:attrNameLst>
                                          <p:attrName>style.visibility</p:attrName>
                                        </p:attrNameLst>
                                      </p:cBhvr>
                                      <p:to>
                                        <p:strVal val="visible"/>
                                      </p:to>
                                    </p:set>
                                    <p:animEffect transition="in" filter="fade">
                                      <p:cBhvr>
                                        <p:cTn id="25" dur="1500"/>
                                        <p:tgtEl>
                                          <p:spTgt spid="1083"/>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1084"/>
                                        </p:tgtEl>
                                        <p:attrNameLst>
                                          <p:attrName>style.visibility</p:attrName>
                                        </p:attrNameLst>
                                      </p:cBhvr>
                                      <p:to>
                                        <p:strVal val="visible"/>
                                      </p:to>
                                    </p:set>
                                    <p:animEffect transition="in" filter="fade">
                                      <p:cBhvr>
                                        <p:cTn id="28" dur="1500"/>
                                        <p:tgtEl>
                                          <p:spTgt spid="1084"/>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1085"/>
                                        </p:tgtEl>
                                        <p:attrNameLst>
                                          <p:attrName>style.visibility</p:attrName>
                                        </p:attrNameLst>
                                      </p:cBhvr>
                                      <p:to>
                                        <p:strVal val="visible"/>
                                      </p:to>
                                    </p:set>
                                    <p:animEffect transition="in" filter="fade">
                                      <p:cBhvr>
                                        <p:cTn id="31" dur="1500"/>
                                        <p:tgtEl>
                                          <p:spTgt spid="1085"/>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1086"/>
                                        </p:tgtEl>
                                        <p:attrNameLst>
                                          <p:attrName>style.visibility</p:attrName>
                                        </p:attrNameLst>
                                      </p:cBhvr>
                                      <p:to>
                                        <p:strVal val="visible"/>
                                      </p:to>
                                    </p:set>
                                    <p:animEffect transition="in" filter="fade">
                                      <p:cBhvr>
                                        <p:cTn id="34" dur="1500"/>
                                        <p:tgtEl>
                                          <p:spTgt spid="1086"/>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1087"/>
                                        </p:tgtEl>
                                        <p:attrNameLst>
                                          <p:attrName>style.visibility</p:attrName>
                                        </p:attrNameLst>
                                      </p:cBhvr>
                                      <p:to>
                                        <p:strVal val="visible"/>
                                      </p:to>
                                    </p:set>
                                    <p:animEffect transition="in" filter="fade">
                                      <p:cBhvr>
                                        <p:cTn id="37" dur="1500"/>
                                        <p:tgtEl>
                                          <p:spTgt spid="1087"/>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1088"/>
                                        </p:tgtEl>
                                        <p:attrNameLst>
                                          <p:attrName>style.visibility</p:attrName>
                                        </p:attrNameLst>
                                      </p:cBhvr>
                                      <p:to>
                                        <p:strVal val="visible"/>
                                      </p:to>
                                    </p:set>
                                    <p:animEffect transition="in" filter="fade">
                                      <p:cBhvr>
                                        <p:cTn id="40" dur="1500"/>
                                        <p:tgtEl>
                                          <p:spTgt spid="1088"/>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1089"/>
                                        </p:tgtEl>
                                        <p:attrNameLst>
                                          <p:attrName>style.visibility</p:attrName>
                                        </p:attrNameLst>
                                      </p:cBhvr>
                                      <p:to>
                                        <p:strVal val="visible"/>
                                      </p:to>
                                    </p:set>
                                    <p:animEffect transition="in" filter="fade">
                                      <p:cBhvr>
                                        <p:cTn id="43" dur="1500"/>
                                        <p:tgtEl>
                                          <p:spTgt spid="1089"/>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1090"/>
                                        </p:tgtEl>
                                        <p:attrNameLst>
                                          <p:attrName>style.visibility</p:attrName>
                                        </p:attrNameLst>
                                      </p:cBhvr>
                                      <p:to>
                                        <p:strVal val="visible"/>
                                      </p:to>
                                    </p:set>
                                    <p:animEffect transition="in" filter="fade">
                                      <p:cBhvr>
                                        <p:cTn id="46" dur="1500"/>
                                        <p:tgtEl>
                                          <p:spTgt spid="1090"/>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1091"/>
                                        </p:tgtEl>
                                        <p:attrNameLst>
                                          <p:attrName>style.visibility</p:attrName>
                                        </p:attrNameLst>
                                      </p:cBhvr>
                                      <p:to>
                                        <p:strVal val="visible"/>
                                      </p:to>
                                    </p:set>
                                    <p:animEffect transition="in" filter="fade">
                                      <p:cBhvr>
                                        <p:cTn id="49" dur="1500"/>
                                        <p:tgtEl>
                                          <p:spTgt spid="1091"/>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1092"/>
                                        </p:tgtEl>
                                        <p:attrNameLst>
                                          <p:attrName>style.visibility</p:attrName>
                                        </p:attrNameLst>
                                      </p:cBhvr>
                                      <p:to>
                                        <p:strVal val="visible"/>
                                      </p:to>
                                    </p:set>
                                    <p:animEffect transition="in" filter="fade">
                                      <p:cBhvr>
                                        <p:cTn id="52" dur="1500"/>
                                        <p:tgtEl>
                                          <p:spTgt spid="1092"/>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1093"/>
                                        </p:tgtEl>
                                        <p:attrNameLst>
                                          <p:attrName>style.visibility</p:attrName>
                                        </p:attrNameLst>
                                      </p:cBhvr>
                                      <p:to>
                                        <p:strVal val="visible"/>
                                      </p:to>
                                    </p:set>
                                    <p:animEffect transition="in" filter="fade">
                                      <p:cBhvr>
                                        <p:cTn id="55" dur="1500"/>
                                        <p:tgtEl>
                                          <p:spTgt spid="1093"/>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1094"/>
                                        </p:tgtEl>
                                        <p:attrNameLst>
                                          <p:attrName>style.visibility</p:attrName>
                                        </p:attrNameLst>
                                      </p:cBhvr>
                                      <p:to>
                                        <p:strVal val="visible"/>
                                      </p:to>
                                    </p:set>
                                    <p:animEffect transition="in" filter="fade">
                                      <p:cBhvr>
                                        <p:cTn id="58" dur="1500"/>
                                        <p:tgtEl>
                                          <p:spTgt spid="1094"/>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1095"/>
                                        </p:tgtEl>
                                        <p:attrNameLst>
                                          <p:attrName>style.visibility</p:attrName>
                                        </p:attrNameLst>
                                      </p:cBhvr>
                                      <p:to>
                                        <p:strVal val="visible"/>
                                      </p:to>
                                    </p:set>
                                    <p:animEffect transition="in" filter="fade">
                                      <p:cBhvr>
                                        <p:cTn id="61" dur="1500"/>
                                        <p:tgtEl>
                                          <p:spTgt spid="1095"/>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1096"/>
                                        </p:tgtEl>
                                        <p:attrNameLst>
                                          <p:attrName>style.visibility</p:attrName>
                                        </p:attrNameLst>
                                      </p:cBhvr>
                                      <p:to>
                                        <p:strVal val="visible"/>
                                      </p:to>
                                    </p:set>
                                    <p:animEffect transition="in" filter="fade">
                                      <p:cBhvr>
                                        <p:cTn id="64" dur="1500"/>
                                        <p:tgtEl>
                                          <p:spTgt spid="1096"/>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1097"/>
                                        </p:tgtEl>
                                        <p:attrNameLst>
                                          <p:attrName>style.visibility</p:attrName>
                                        </p:attrNameLst>
                                      </p:cBhvr>
                                      <p:to>
                                        <p:strVal val="visible"/>
                                      </p:to>
                                    </p:set>
                                    <p:animEffect transition="in" filter="fade">
                                      <p:cBhvr>
                                        <p:cTn id="67" dur="1500"/>
                                        <p:tgtEl>
                                          <p:spTgt spid="1097"/>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1098"/>
                                        </p:tgtEl>
                                        <p:attrNameLst>
                                          <p:attrName>style.visibility</p:attrName>
                                        </p:attrNameLst>
                                      </p:cBhvr>
                                      <p:to>
                                        <p:strVal val="visible"/>
                                      </p:to>
                                    </p:set>
                                    <p:animEffect transition="in" filter="fade">
                                      <p:cBhvr>
                                        <p:cTn id="70" dur="1500"/>
                                        <p:tgtEl>
                                          <p:spTgt spid="1098"/>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1099"/>
                                        </p:tgtEl>
                                        <p:attrNameLst>
                                          <p:attrName>style.visibility</p:attrName>
                                        </p:attrNameLst>
                                      </p:cBhvr>
                                      <p:to>
                                        <p:strVal val="visible"/>
                                      </p:to>
                                    </p:set>
                                    <p:animEffect transition="in" filter="fade">
                                      <p:cBhvr>
                                        <p:cTn id="73" dur="1500"/>
                                        <p:tgtEl>
                                          <p:spTgt spid="1099"/>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1100"/>
                                        </p:tgtEl>
                                        <p:attrNameLst>
                                          <p:attrName>style.visibility</p:attrName>
                                        </p:attrNameLst>
                                      </p:cBhvr>
                                      <p:to>
                                        <p:strVal val="visible"/>
                                      </p:to>
                                    </p:set>
                                    <p:animEffect transition="in" filter="fade">
                                      <p:cBhvr>
                                        <p:cTn id="76" dur="1500"/>
                                        <p:tgtEl>
                                          <p:spTgt spid="1100"/>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1101"/>
                                        </p:tgtEl>
                                        <p:attrNameLst>
                                          <p:attrName>style.visibility</p:attrName>
                                        </p:attrNameLst>
                                      </p:cBhvr>
                                      <p:to>
                                        <p:strVal val="visible"/>
                                      </p:to>
                                    </p:set>
                                    <p:animEffect transition="in" filter="fade">
                                      <p:cBhvr>
                                        <p:cTn id="79" dur="1500"/>
                                        <p:tgtEl>
                                          <p:spTgt spid="1101"/>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1102"/>
                                        </p:tgtEl>
                                        <p:attrNameLst>
                                          <p:attrName>style.visibility</p:attrName>
                                        </p:attrNameLst>
                                      </p:cBhvr>
                                      <p:to>
                                        <p:strVal val="visible"/>
                                      </p:to>
                                    </p:set>
                                    <p:animEffect transition="in" filter="fade">
                                      <p:cBhvr>
                                        <p:cTn id="82" dur="1500"/>
                                        <p:tgtEl>
                                          <p:spTgt spid="1102"/>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1103"/>
                                        </p:tgtEl>
                                        <p:attrNameLst>
                                          <p:attrName>style.visibility</p:attrName>
                                        </p:attrNameLst>
                                      </p:cBhvr>
                                      <p:to>
                                        <p:strVal val="visible"/>
                                      </p:to>
                                    </p:set>
                                    <p:animEffect transition="in" filter="fade">
                                      <p:cBhvr>
                                        <p:cTn id="85" dur="1500"/>
                                        <p:tgtEl>
                                          <p:spTgt spid="1103"/>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1104"/>
                                        </p:tgtEl>
                                        <p:attrNameLst>
                                          <p:attrName>style.visibility</p:attrName>
                                        </p:attrNameLst>
                                      </p:cBhvr>
                                      <p:to>
                                        <p:strVal val="visible"/>
                                      </p:to>
                                    </p:set>
                                    <p:animEffect transition="in" filter="fade">
                                      <p:cBhvr>
                                        <p:cTn id="88" dur="1500"/>
                                        <p:tgtEl>
                                          <p:spTgt spid="1104"/>
                                        </p:tgtEl>
                                      </p:cBhvr>
                                    </p:animEffect>
                                  </p:childTnLst>
                                </p:cTn>
                              </p:par>
                              <p:par>
                                <p:cTn id="89" presetID="10" presetClass="entr" presetSubtype="0" accel="50000" decel="50000" fill="hold" nodeType="withEffect">
                                  <p:stCondLst>
                                    <p:cond delay="0"/>
                                  </p:stCondLst>
                                  <p:childTnLst>
                                    <p:set>
                                      <p:cBhvr>
                                        <p:cTn id="90" dur="1" fill="hold">
                                          <p:stCondLst>
                                            <p:cond delay="0"/>
                                          </p:stCondLst>
                                        </p:cTn>
                                        <p:tgtEl>
                                          <p:spTgt spid="1105"/>
                                        </p:tgtEl>
                                        <p:attrNameLst>
                                          <p:attrName>style.visibility</p:attrName>
                                        </p:attrNameLst>
                                      </p:cBhvr>
                                      <p:to>
                                        <p:strVal val="visible"/>
                                      </p:to>
                                    </p:set>
                                    <p:animEffect transition="in" filter="fade">
                                      <p:cBhvr>
                                        <p:cTn id="91" dur="1500"/>
                                        <p:tgtEl>
                                          <p:spTgt spid="1105"/>
                                        </p:tgtEl>
                                      </p:cBhvr>
                                    </p:animEffect>
                                  </p:childTnLst>
                                </p:cTn>
                              </p:par>
                              <p:par>
                                <p:cTn id="92" presetID="10" presetClass="entr" presetSubtype="0" accel="50000" decel="50000" fill="hold" nodeType="withEffect">
                                  <p:stCondLst>
                                    <p:cond delay="0"/>
                                  </p:stCondLst>
                                  <p:childTnLst>
                                    <p:set>
                                      <p:cBhvr>
                                        <p:cTn id="93" dur="1" fill="hold">
                                          <p:stCondLst>
                                            <p:cond delay="0"/>
                                          </p:stCondLst>
                                        </p:cTn>
                                        <p:tgtEl>
                                          <p:spTgt spid="1106"/>
                                        </p:tgtEl>
                                        <p:attrNameLst>
                                          <p:attrName>style.visibility</p:attrName>
                                        </p:attrNameLst>
                                      </p:cBhvr>
                                      <p:to>
                                        <p:strVal val="visible"/>
                                      </p:to>
                                    </p:set>
                                    <p:animEffect transition="in" filter="fade">
                                      <p:cBhvr>
                                        <p:cTn id="94" dur="1500"/>
                                        <p:tgtEl>
                                          <p:spTgt spid="1106"/>
                                        </p:tgtEl>
                                      </p:cBhvr>
                                    </p:animEffect>
                                  </p:childTnLst>
                                </p:cTn>
                              </p:par>
                              <p:par>
                                <p:cTn id="95" presetID="10" presetClass="entr" presetSubtype="0" accel="50000" decel="50000" fill="hold" nodeType="withEffect">
                                  <p:stCondLst>
                                    <p:cond delay="0"/>
                                  </p:stCondLst>
                                  <p:childTnLst>
                                    <p:set>
                                      <p:cBhvr>
                                        <p:cTn id="96" dur="1" fill="hold">
                                          <p:stCondLst>
                                            <p:cond delay="0"/>
                                          </p:stCondLst>
                                        </p:cTn>
                                        <p:tgtEl>
                                          <p:spTgt spid="1107"/>
                                        </p:tgtEl>
                                        <p:attrNameLst>
                                          <p:attrName>style.visibility</p:attrName>
                                        </p:attrNameLst>
                                      </p:cBhvr>
                                      <p:to>
                                        <p:strVal val="visible"/>
                                      </p:to>
                                    </p:set>
                                    <p:animEffect transition="in" filter="fade">
                                      <p:cBhvr>
                                        <p:cTn id="97" dur="1500"/>
                                        <p:tgtEl>
                                          <p:spTgt spid="1107"/>
                                        </p:tgtEl>
                                      </p:cBhvr>
                                    </p:animEffect>
                                  </p:childTnLst>
                                </p:cTn>
                              </p:par>
                              <p:par>
                                <p:cTn id="98" presetID="10" presetClass="entr" presetSubtype="0" accel="50000" decel="50000" fill="hold" nodeType="withEffect">
                                  <p:stCondLst>
                                    <p:cond delay="0"/>
                                  </p:stCondLst>
                                  <p:childTnLst>
                                    <p:set>
                                      <p:cBhvr>
                                        <p:cTn id="99" dur="1" fill="hold">
                                          <p:stCondLst>
                                            <p:cond delay="0"/>
                                          </p:stCondLst>
                                        </p:cTn>
                                        <p:tgtEl>
                                          <p:spTgt spid="1108"/>
                                        </p:tgtEl>
                                        <p:attrNameLst>
                                          <p:attrName>style.visibility</p:attrName>
                                        </p:attrNameLst>
                                      </p:cBhvr>
                                      <p:to>
                                        <p:strVal val="visible"/>
                                      </p:to>
                                    </p:set>
                                    <p:animEffect transition="in" filter="fade">
                                      <p:cBhvr>
                                        <p:cTn id="100" dur="1500"/>
                                        <p:tgtEl>
                                          <p:spTgt spid="1108"/>
                                        </p:tgtEl>
                                      </p:cBhvr>
                                    </p:animEffect>
                                  </p:childTnLst>
                                </p:cTn>
                              </p:par>
                              <p:par>
                                <p:cTn id="101" presetID="10" presetClass="entr" presetSubtype="0" accel="50000" decel="50000" fill="hold" nodeType="withEffect">
                                  <p:stCondLst>
                                    <p:cond delay="0"/>
                                  </p:stCondLst>
                                  <p:childTnLst>
                                    <p:set>
                                      <p:cBhvr>
                                        <p:cTn id="102" dur="1" fill="hold">
                                          <p:stCondLst>
                                            <p:cond delay="0"/>
                                          </p:stCondLst>
                                        </p:cTn>
                                        <p:tgtEl>
                                          <p:spTgt spid="1109"/>
                                        </p:tgtEl>
                                        <p:attrNameLst>
                                          <p:attrName>style.visibility</p:attrName>
                                        </p:attrNameLst>
                                      </p:cBhvr>
                                      <p:to>
                                        <p:strVal val="visible"/>
                                      </p:to>
                                    </p:set>
                                    <p:animEffect transition="in" filter="fade">
                                      <p:cBhvr>
                                        <p:cTn id="103" dur="1500"/>
                                        <p:tgtEl>
                                          <p:spTgt spid="1109"/>
                                        </p:tgtEl>
                                      </p:cBhvr>
                                    </p:animEffect>
                                  </p:childTnLst>
                                </p:cTn>
                              </p:par>
                              <p:par>
                                <p:cTn id="104" presetID="10" presetClass="entr" presetSubtype="0" accel="50000" decel="50000" fill="hold" nodeType="withEffect">
                                  <p:stCondLst>
                                    <p:cond delay="0"/>
                                  </p:stCondLst>
                                  <p:childTnLst>
                                    <p:set>
                                      <p:cBhvr>
                                        <p:cTn id="105" dur="1" fill="hold">
                                          <p:stCondLst>
                                            <p:cond delay="0"/>
                                          </p:stCondLst>
                                        </p:cTn>
                                        <p:tgtEl>
                                          <p:spTgt spid="1110"/>
                                        </p:tgtEl>
                                        <p:attrNameLst>
                                          <p:attrName>style.visibility</p:attrName>
                                        </p:attrNameLst>
                                      </p:cBhvr>
                                      <p:to>
                                        <p:strVal val="visible"/>
                                      </p:to>
                                    </p:set>
                                    <p:animEffect transition="in" filter="fade">
                                      <p:cBhvr>
                                        <p:cTn id="106" dur="1500"/>
                                        <p:tgtEl>
                                          <p:spTgt spid="1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 grpId="0"/>
      <p:bldP spid="1078" grpId="0"/>
      <p:bldP spid="1079" grpId="0"/>
      <p:bldP spid="1080" grpId="0"/>
      <p:bldP spid="1081" grpId="0"/>
      <p:bldP spid="1082" grpId="0"/>
      <p:bldP spid="1083" grpId="0"/>
      <p:bldP spid="1084" grpId="0"/>
      <p:bldP spid="1085" grpId="0"/>
      <p:bldP spid="1086" grpId="0"/>
      <p:bldP spid="1087" grpId="0"/>
      <p:bldP spid="1088" grpId="0"/>
      <p:bldP spid="1089" grpId="0"/>
      <p:bldP spid="1090" grpId="0"/>
      <p:bldP spid="1091" grpId="0"/>
      <p:bldP spid="1092" grpId="0"/>
      <p:bldP spid="1093" grpId="0"/>
      <p:bldP spid="1094" grpId="0"/>
      <p:bldP spid="1095" grpId="0"/>
      <p:bldP spid="1096" grpId="0"/>
      <p:bldP spid="1097" grpId="0"/>
      <p:bldP spid="1098" grpId="0"/>
      <p:bldP spid="1099" grpId="0"/>
      <p:bldP spid="1100" grpId="0"/>
      <p:bldP spid="1101" grpId="0"/>
      <p:bldP spid="1102" grpId="0"/>
      <p:bldP spid="1103" grpId="0"/>
      <p:bldP spid="1104" grpId="0"/>
      <p:bldP spid="1105" grpId="0"/>
      <p:bldP spid="1106" grpId="0"/>
      <p:bldP spid="1107" grpId="0"/>
      <p:bldP spid="1108" grpId="0"/>
      <p:bldP spid="1109" grpId="0"/>
      <p:bldP spid="11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111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sp>
        <p:nvSpPr>
          <p:cNvPr id="1115" name="Primary Heading-0">
            <a:extLst>
              <a:ext uri="{FF2B5EF4-FFF2-40B4-BE49-F238E27FC236}">
                <a16:creationId xmlns:a16="http://schemas.microsoft.com/office/drawing/2014/main" id="{111B4A49-B930-4A89-A1CD-6CA2B3D95AED}"/>
              </a:ext>
            </a:extLst>
          </p:cNvPr>
          <p:cNvSpPr txBox="1"/>
          <p:nvPr/>
        </p:nvSpPr>
        <p:spPr>
          <a:xfrm>
            <a:off x="762000" y="2733675"/>
            <a:ext cx="391001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Introduction to BERT</a:t>
            </a:r>
          </a:p>
        </p:txBody>
      </p:sp>
      <p:sp>
        <p:nvSpPr>
          <p:cNvPr id="1116" name="Description of a primary heading-0">
            <a:extLst>
              <a:ext uri="{FF2B5EF4-FFF2-40B4-BE49-F238E27FC236}">
                <a16:creationId xmlns:a16="http://schemas.microsoft.com/office/drawing/2014/main" id="{111B4A49-B930-4A89-A1CD-6CA2B3D95AED}"/>
              </a:ext>
            </a:extLst>
          </p:cNvPr>
          <p:cNvSpPr txBox="1"/>
          <p:nvPr/>
        </p:nvSpPr>
        <p:spPr>
          <a:xfrm>
            <a:off x="762000" y="3455194"/>
            <a:ext cx="3910012" cy="1895475"/>
          </a:xfrm>
          <a:prstGeom prst="rect">
            <a:avLst/>
          </a:prstGeom>
          <a:noFill/>
        </p:spPr>
        <p:txBody>
          <a:bodyPr vertOverflow="clip" horzOverflow="clip" wrap="square" lIns="0" tIns="0" rIns="0" bIns="0" rtlCol="0" anchor="t">
            <a:spAutoFit/>
          </a:bodyPr>
          <a:lstStyle/>
          <a:p>
            <a:pPr algn="l">
              <a:lnSpc>
                <a:spcPts val="2475"/>
              </a:lnSpc>
            </a:pPr>
            <a:r>
              <a:rPr lang="en-US" sz="1650" spc="-15" dirty="0">
                <a:solidFill>
                  <a:srgbClr val="171C25">
                    <a:alpha val="100000"/>
                  </a:srgbClr>
                </a:solidFill>
                <a:latin typeface="Montserrat" panose="00000700000000000000" pitchFamily="2" charset="0"/>
              </a:rPr>
              <a:t>BERT, or Bidirectional Encoder Representations from Transformers, is a groundbreaking method for pre-training language representations, achieving state-of-the-art results across various NLP tasks.</a:t>
            </a:r>
          </a:p>
        </p:txBody>
      </p:sp>
      <p:pic>
        <p:nvPicPr>
          <p:cNvPr id="111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3302794"/>
            <a:ext cx="3876675" cy="19050"/>
          </a:xfrm>
          <a:prstGeom prst="rect">
            <a:avLst/>
          </a:prstGeom>
        </p:spPr>
      </p:pic>
      <p:pic>
        <p:nvPicPr>
          <p:cNvPr id="1118"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2000" y="3302794"/>
            <a:ext cx="762000" cy="19050"/>
          </a:xfrm>
          <a:prstGeom prst="rect">
            <a:avLst/>
          </a:prstGeom>
        </p:spPr>
      </p:pic>
      <p:sp>
        <p:nvSpPr>
          <p:cNvPr id="1119" name="Primary Heading-1">
            <a:extLst>
              <a:ext uri="{FF2B5EF4-FFF2-40B4-BE49-F238E27FC236}">
                <a16:creationId xmlns:a16="http://schemas.microsoft.com/office/drawing/2014/main" id="{111B4A49-B930-4A89-A1CD-6CA2B3D95AED}"/>
              </a:ext>
            </a:extLst>
          </p:cNvPr>
          <p:cNvSpPr txBox="1"/>
          <p:nvPr/>
        </p:nvSpPr>
        <p:spPr>
          <a:xfrm>
            <a:off x="5057775" y="2733675"/>
            <a:ext cx="391001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BERT's Methodology</a:t>
            </a:r>
          </a:p>
        </p:txBody>
      </p:sp>
      <p:sp>
        <p:nvSpPr>
          <p:cNvPr id="1120" name="Description of a primary heading-1">
            <a:extLst>
              <a:ext uri="{FF2B5EF4-FFF2-40B4-BE49-F238E27FC236}">
                <a16:creationId xmlns:a16="http://schemas.microsoft.com/office/drawing/2014/main" id="{111B4A49-B930-4A89-A1CD-6CA2B3D95AED}"/>
              </a:ext>
            </a:extLst>
          </p:cNvPr>
          <p:cNvSpPr txBox="1"/>
          <p:nvPr/>
        </p:nvSpPr>
        <p:spPr>
          <a:xfrm>
            <a:off x="5057775" y="3455194"/>
            <a:ext cx="3910012" cy="1895475"/>
          </a:xfrm>
          <a:prstGeom prst="rect">
            <a:avLst/>
          </a:prstGeom>
          <a:noFill/>
        </p:spPr>
        <p:txBody>
          <a:bodyPr vertOverflow="clip" horzOverflow="clip" wrap="square" lIns="0" tIns="0" rIns="0" bIns="0" rtlCol="0" anchor="t">
            <a:spAutoFit/>
          </a:bodyPr>
          <a:lstStyle/>
          <a:p>
            <a:pPr algn="l">
              <a:lnSpc>
                <a:spcPts val="2475"/>
              </a:lnSpc>
            </a:pPr>
            <a:r>
              <a:rPr lang="en-US" sz="1650" spc="-15" dirty="0">
                <a:solidFill>
                  <a:srgbClr val="171C25">
                    <a:alpha val="100000"/>
                  </a:srgbClr>
                </a:solidFill>
                <a:latin typeface="Montserrat" panose="00000700000000000000" pitchFamily="2" charset="0"/>
              </a:rPr>
              <a:t>The approach involves training a general-purpose language understanding model on extensive text corpora, which can then be utilized for specific NLP applications, such as question answering.</a:t>
            </a:r>
          </a:p>
        </p:txBody>
      </p:sp>
      <p:pic>
        <p:nvPicPr>
          <p:cNvPr id="112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5057775" y="3302794"/>
            <a:ext cx="3876675" cy="19050"/>
          </a:xfrm>
          <a:prstGeom prst="rect">
            <a:avLst/>
          </a:prstGeom>
        </p:spPr>
      </p:pic>
      <p:pic>
        <p:nvPicPr>
          <p:cNvPr id="1122"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5057775" y="3302794"/>
            <a:ext cx="762000" cy="19050"/>
          </a:xfrm>
          <a:prstGeom prst="rect">
            <a:avLst/>
          </a:prstGeom>
        </p:spPr>
      </p:pic>
      <p:sp>
        <p:nvSpPr>
          <p:cNvPr id="1123" name="Primary Heading-2">
            <a:extLst>
              <a:ext uri="{FF2B5EF4-FFF2-40B4-BE49-F238E27FC236}">
                <a16:creationId xmlns:a16="http://schemas.microsoft.com/office/drawing/2014/main" id="{111B4A49-B930-4A89-A1CD-6CA2B3D95AED}"/>
              </a:ext>
            </a:extLst>
          </p:cNvPr>
          <p:cNvSpPr txBox="1"/>
          <p:nvPr/>
        </p:nvSpPr>
        <p:spPr>
          <a:xfrm>
            <a:off x="9353550" y="2733675"/>
            <a:ext cx="391001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Bert-as-service</a:t>
            </a:r>
          </a:p>
        </p:txBody>
      </p:sp>
      <p:sp>
        <p:nvSpPr>
          <p:cNvPr id="1124" name="Description of a primary heading-2">
            <a:extLst>
              <a:ext uri="{FF2B5EF4-FFF2-40B4-BE49-F238E27FC236}">
                <a16:creationId xmlns:a16="http://schemas.microsoft.com/office/drawing/2014/main" id="{111B4A49-B930-4A89-A1CD-6CA2B3D95AED}"/>
              </a:ext>
            </a:extLst>
          </p:cNvPr>
          <p:cNvSpPr txBox="1"/>
          <p:nvPr/>
        </p:nvSpPr>
        <p:spPr>
          <a:xfrm>
            <a:off x="9353550" y="3455194"/>
            <a:ext cx="3910012" cy="1895475"/>
          </a:xfrm>
          <a:prstGeom prst="rect">
            <a:avLst/>
          </a:prstGeom>
          <a:noFill/>
        </p:spPr>
        <p:txBody>
          <a:bodyPr vertOverflow="clip" horzOverflow="clip" wrap="square" lIns="0" tIns="0" rIns="0" bIns="0" rtlCol="0" anchor="t">
            <a:spAutoFit/>
          </a:bodyPr>
          <a:lstStyle/>
          <a:p>
            <a:pPr algn="l">
              <a:lnSpc>
                <a:spcPts val="2475"/>
              </a:lnSpc>
            </a:pPr>
            <a:r>
              <a:rPr lang="en-US" sz="1650" spc="-15" dirty="0">
                <a:solidFill>
                  <a:srgbClr val="171C25">
                    <a:alpha val="100000"/>
                  </a:srgbClr>
                </a:solidFill>
                <a:latin typeface="Montserrat" panose="00000700000000000000" pitchFamily="2" charset="0"/>
              </a:rPr>
              <a:t>Bert-as-service enables the use of BERT as a sentence encoder, providing a fast, scalable, and reliable framework that allows users to obtain fixed-length representations of sentences with minimal coding.</a:t>
            </a:r>
          </a:p>
        </p:txBody>
      </p:sp>
      <p:pic>
        <p:nvPicPr>
          <p:cNvPr id="112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353550" y="3302794"/>
            <a:ext cx="3876675" cy="19050"/>
          </a:xfrm>
          <a:prstGeom prst="rect">
            <a:avLst/>
          </a:prstGeom>
        </p:spPr>
      </p:pic>
      <p:pic>
        <p:nvPicPr>
          <p:cNvPr id="1126"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9353550" y="3302794"/>
            <a:ext cx="762000" cy="19050"/>
          </a:xfrm>
          <a:prstGeom prst="rect">
            <a:avLst/>
          </a:prstGeom>
        </p:spPr>
      </p:pic>
      <p:sp>
        <p:nvSpPr>
          <p:cNvPr id="1127" name="Primary Heading-3">
            <a:extLst>
              <a:ext uri="{FF2B5EF4-FFF2-40B4-BE49-F238E27FC236}">
                <a16:creationId xmlns:a16="http://schemas.microsoft.com/office/drawing/2014/main" id="{111B4A49-B930-4A89-A1CD-6CA2B3D95AED}"/>
              </a:ext>
            </a:extLst>
          </p:cNvPr>
          <p:cNvSpPr txBox="1"/>
          <p:nvPr/>
        </p:nvSpPr>
        <p:spPr>
          <a:xfrm>
            <a:off x="13649325" y="2733675"/>
            <a:ext cx="3910012" cy="771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Application in Autocomplete</a:t>
            </a:r>
          </a:p>
        </p:txBody>
      </p:sp>
      <p:sp>
        <p:nvSpPr>
          <p:cNvPr id="1128" name="Description of a primary heading-3">
            <a:extLst>
              <a:ext uri="{FF2B5EF4-FFF2-40B4-BE49-F238E27FC236}">
                <a16:creationId xmlns:a16="http://schemas.microsoft.com/office/drawing/2014/main" id="{111B4A49-B930-4A89-A1CD-6CA2B3D95AED}"/>
              </a:ext>
            </a:extLst>
          </p:cNvPr>
          <p:cNvSpPr txBox="1"/>
          <p:nvPr/>
        </p:nvSpPr>
        <p:spPr>
          <a:xfrm>
            <a:off x="13649325" y="3833908"/>
            <a:ext cx="3910012" cy="1895475"/>
          </a:xfrm>
          <a:prstGeom prst="rect">
            <a:avLst/>
          </a:prstGeom>
          <a:noFill/>
        </p:spPr>
        <p:txBody>
          <a:bodyPr vertOverflow="clip" horzOverflow="clip" wrap="square" lIns="0" tIns="0" rIns="0" bIns="0" rtlCol="0" anchor="t">
            <a:spAutoFit/>
          </a:bodyPr>
          <a:lstStyle/>
          <a:p>
            <a:pPr algn="l">
              <a:lnSpc>
                <a:spcPts val="2475"/>
              </a:lnSpc>
            </a:pPr>
            <a:r>
              <a:rPr lang="en-US" sz="1650" spc="-15" dirty="0">
                <a:solidFill>
                  <a:srgbClr val="171C25">
                    <a:alpha val="100000"/>
                  </a:srgbClr>
                </a:solidFill>
                <a:latin typeface="Montserrat" panose="00000700000000000000" pitchFamily="2" charset="0"/>
              </a:rPr>
              <a:t>In practical applications, such as our project’s autocomplete feature, Bert-as-service delivers highly accurate results by generating vectors for each word, outperforming traditional methods like word2vec.</a:t>
            </a:r>
          </a:p>
        </p:txBody>
      </p:sp>
      <p:pic>
        <p:nvPicPr>
          <p:cNvPr id="112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3649325" y="3681508"/>
            <a:ext cx="3876675" cy="19050"/>
          </a:xfrm>
          <a:prstGeom prst="rect">
            <a:avLst/>
          </a:prstGeom>
        </p:spPr>
      </p:pic>
      <p:pic>
        <p:nvPicPr>
          <p:cNvPr id="1130"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3649325" y="3681508"/>
            <a:ext cx="762000" cy="19050"/>
          </a:xfrm>
          <a:prstGeom prst="rect">
            <a:avLst/>
          </a:prstGeom>
        </p:spPr>
      </p:pic>
      <p:sp>
        <p:nvSpPr>
          <p:cNvPr id="1131" name="Primary Heading-4">
            <a:extLst>
              <a:ext uri="{FF2B5EF4-FFF2-40B4-BE49-F238E27FC236}">
                <a16:creationId xmlns:a16="http://schemas.microsoft.com/office/drawing/2014/main" id="{111B4A49-B930-4A89-A1CD-6CA2B3D95AED}"/>
              </a:ext>
            </a:extLst>
          </p:cNvPr>
          <p:cNvSpPr txBox="1"/>
          <p:nvPr/>
        </p:nvSpPr>
        <p:spPr>
          <a:xfrm>
            <a:off x="762000" y="6429375"/>
            <a:ext cx="3910012"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Introduction to RBM</a:t>
            </a:r>
          </a:p>
        </p:txBody>
      </p:sp>
      <p:sp>
        <p:nvSpPr>
          <p:cNvPr id="1132" name="Description of a primary heading-4">
            <a:extLst>
              <a:ext uri="{FF2B5EF4-FFF2-40B4-BE49-F238E27FC236}">
                <a16:creationId xmlns:a16="http://schemas.microsoft.com/office/drawing/2014/main" id="{111B4A49-B930-4A89-A1CD-6CA2B3D95AED}"/>
              </a:ext>
            </a:extLst>
          </p:cNvPr>
          <p:cNvSpPr txBox="1"/>
          <p:nvPr/>
        </p:nvSpPr>
        <p:spPr>
          <a:xfrm>
            <a:off x="762000" y="7150894"/>
            <a:ext cx="3910012" cy="1895475"/>
          </a:xfrm>
          <a:prstGeom prst="rect">
            <a:avLst/>
          </a:prstGeom>
          <a:noFill/>
        </p:spPr>
        <p:txBody>
          <a:bodyPr vertOverflow="clip" horzOverflow="clip" wrap="square" lIns="0" tIns="0" rIns="0" bIns="0" rtlCol="0" anchor="t">
            <a:spAutoFit/>
          </a:bodyPr>
          <a:lstStyle/>
          <a:p>
            <a:pPr algn="l">
              <a:lnSpc>
                <a:spcPts val="2475"/>
              </a:lnSpc>
            </a:pPr>
            <a:r>
              <a:rPr lang="en-US" sz="1650" spc="-15" dirty="0">
                <a:solidFill>
                  <a:srgbClr val="171C25">
                    <a:alpha val="100000"/>
                  </a:srgbClr>
                </a:solidFill>
                <a:latin typeface="Montserrat" panose="00000700000000000000" pitchFamily="2" charset="0"/>
              </a:rPr>
              <a:t>Restricted Boltzmann Machine (RBM) represents a type of unsupervised deep learning model. Unlike supervised learning, RBM works with unlabeled input data to derive meaningful insights.</a:t>
            </a:r>
          </a:p>
        </p:txBody>
      </p:sp>
      <p:pic>
        <p:nvPicPr>
          <p:cNvPr id="113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998494"/>
            <a:ext cx="3876675" cy="19050"/>
          </a:xfrm>
          <a:prstGeom prst="rect">
            <a:avLst/>
          </a:prstGeom>
        </p:spPr>
      </p:pic>
      <p:pic>
        <p:nvPicPr>
          <p:cNvPr id="1134" name="shapeNode4">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762000" y="6998494"/>
            <a:ext cx="762000" cy="19050"/>
          </a:xfrm>
          <a:prstGeom prst="rect">
            <a:avLst/>
          </a:prstGeom>
        </p:spPr>
      </p:pic>
      <p:sp>
        <p:nvSpPr>
          <p:cNvPr id="1135" name="Primary Heading-5">
            <a:extLst>
              <a:ext uri="{FF2B5EF4-FFF2-40B4-BE49-F238E27FC236}">
                <a16:creationId xmlns:a16="http://schemas.microsoft.com/office/drawing/2014/main" id="{111B4A49-B930-4A89-A1CD-6CA2B3D95AED}"/>
              </a:ext>
            </a:extLst>
          </p:cNvPr>
          <p:cNvSpPr txBox="1"/>
          <p:nvPr/>
        </p:nvSpPr>
        <p:spPr>
          <a:xfrm>
            <a:off x="5057775" y="6429375"/>
            <a:ext cx="3910012" cy="771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Types of Text Summarization</a:t>
            </a:r>
          </a:p>
        </p:txBody>
      </p:sp>
      <p:sp>
        <p:nvSpPr>
          <p:cNvPr id="1136" name="Description of a primary heading-5">
            <a:extLst>
              <a:ext uri="{FF2B5EF4-FFF2-40B4-BE49-F238E27FC236}">
                <a16:creationId xmlns:a16="http://schemas.microsoft.com/office/drawing/2014/main" id="{111B4A49-B930-4A89-A1CD-6CA2B3D95AED}"/>
              </a:ext>
            </a:extLst>
          </p:cNvPr>
          <p:cNvSpPr txBox="1"/>
          <p:nvPr/>
        </p:nvSpPr>
        <p:spPr>
          <a:xfrm>
            <a:off x="5057775" y="7529608"/>
            <a:ext cx="3910012" cy="1895475"/>
          </a:xfrm>
          <a:prstGeom prst="rect">
            <a:avLst/>
          </a:prstGeom>
          <a:noFill/>
        </p:spPr>
        <p:txBody>
          <a:bodyPr vertOverflow="clip" horzOverflow="clip" wrap="square" lIns="0" tIns="0" rIns="0" bIns="0" rtlCol="0" anchor="t">
            <a:spAutoFit/>
          </a:bodyPr>
          <a:lstStyle/>
          <a:p>
            <a:pPr algn="l">
              <a:lnSpc>
                <a:spcPts val="2475"/>
              </a:lnSpc>
            </a:pPr>
            <a:r>
              <a:rPr lang="en-US" sz="1650" spc="-15" dirty="0">
                <a:solidFill>
                  <a:srgbClr val="171C25">
                    <a:alpha val="100000"/>
                  </a:srgbClr>
                </a:solidFill>
                <a:latin typeface="Montserrat" panose="00000700000000000000" pitchFamily="2" charset="0"/>
              </a:rPr>
              <a:t>RBMs can be applied to two types of text summarization: Extractive and Abstractive. This presentation focuses on Extractive Text Summarization, which selects key sentences from the source text.</a:t>
            </a:r>
          </a:p>
        </p:txBody>
      </p:sp>
      <p:pic>
        <p:nvPicPr>
          <p:cNvPr id="113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5057775" y="7377208"/>
            <a:ext cx="3876675" cy="19050"/>
          </a:xfrm>
          <a:prstGeom prst="rect">
            <a:avLst/>
          </a:prstGeom>
        </p:spPr>
      </p:pic>
      <p:pic>
        <p:nvPicPr>
          <p:cNvPr id="1138" name="shapeNode5">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5057775" y="7377208"/>
            <a:ext cx="762000" cy="19050"/>
          </a:xfrm>
          <a:prstGeom prst="rect">
            <a:avLst/>
          </a:prstGeom>
        </p:spPr>
      </p:pic>
      <p:sp>
        <p:nvSpPr>
          <p:cNvPr id="1139" name="Primary Heading-6">
            <a:extLst>
              <a:ext uri="{FF2B5EF4-FFF2-40B4-BE49-F238E27FC236}">
                <a16:creationId xmlns:a16="http://schemas.microsoft.com/office/drawing/2014/main" id="{111B4A49-B930-4A89-A1CD-6CA2B3D95AED}"/>
              </a:ext>
            </a:extLst>
          </p:cNvPr>
          <p:cNvSpPr txBox="1"/>
          <p:nvPr/>
        </p:nvSpPr>
        <p:spPr>
          <a:xfrm>
            <a:off x="9353550" y="6429375"/>
            <a:ext cx="3910012" cy="771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171C25">
                    <a:alpha val="100000"/>
                  </a:srgbClr>
                </a:solidFill>
                <a:latin typeface="Montserrat" panose="00000700000000000000" pitchFamily="2" charset="0"/>
              </a:rPr>
              <a:t>Extractive Text Summarization Method</a:t>
            </a:r>
          </a:p>
        </p:txBody>
      </p:sp>
      <p:sp>
        <p:nvSpPr>
          <p:cNvPr id="1140" name="Description of a primary heading-6">
            <a:extLst>
              <a:ext uri="{FF2B5EF4-FFF2-40B4-BE49-F238E27FC236}">
                <a16:creationId xmlns:a16="http://schemas.microsoft.com/office/drawing/2014/main" id="{111B4A49-B930-4A89-A1CD-6CA2B3D95AED}"/>
              </a:ext>
            </a:extLst>
          </p:cNvPr>
          <p:cNvSpPr txBox="1"/>
          <p:nvPr/>
        </p:nvSpPr>
        <p:spPr>
          <a:xfrm>
            <a:off x="9353550" y="7529608"/>
            <a:ext cx="3910012" cy="1895475"/>
          </a:xfrm>
          <a:prstGeom prst="rect">
            <a:avLst/>
          </a:prstGeom>
          <a:noFill/>
        </p:spPr>
        <p:txBody>
          <a:bodyPr vertOverflow="clip" horzOverflow="clip" wrap="square" lIns="0" tIns="0" rIns="0" bIns="0" rtlCol="0" anchor="t">
            <a:spAutoFit/>
          </a:bodyPr>
          <a:lstStyle/>
          <a:p>
            <a:pPr algn="l">
              <a:lnSpc>
                <a:spcPts val="2475"/>
              </a:lnSpc>
            </a:pPr>
            <a:r>
              <a:rPr lang="en-US" sz="1650" spc="-15" dirty="0">
                <a:solidFill>
                  <a:srgbClr val="171C25">
                    <a:alpha val="100000"/>
                  </a:srgbClr>
                </a:solidFill>
                <a:latin typeface="Montserrat" panose="00000700000000000000" pitchFamily="2" charset="0"/>
              </a:rPr>
              <a:t>This method extracts relevant content based on features such as title similarity, term frequency, and sentence ranking, efficiently condensing information into a coherent summary.</a:t>
            </a:r>
          </a:p>
        </p:txBody>
      </p:sp>
      <p:pic>
        <p:nvPicPr>
          <p:cNvPr id="114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353550" y="7377208"/>
            <a:ext cx="3876675" cy="19050"/>
          </a:xfrm>
          <a:prstGeom prst="rect">
            <a:avLst/>
          </a:prstGeom>
        </p:spPr>
      </p:pic>
      <p:pic>
        <p:nvPicPr>
          <p:cNvPr id="1142" name="shapeNode6">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9353550" y="7377208"/>
            <a:ext cx="762000" cy="19050"/>
          </a:xfrm>
          <a:prstGeom prst="rect">
            <a:avLst/>
          </a:prstGeom>
        </p:spPr>
      </p:pic>
      <p:sp>
        <p:nvSpPr>
          <p:cNvPr id="1143" name="Click here to edit title-418">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BERT and RBM Algorithms</a:t>
            </a:r>
          </a:p>
        </p:txBody>
      </p:sp>
      <p:sp>
        <p:nvSpPr>
          <p:cNvPr id="1144" name="Click here to edit label-433">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NLP ALGORITHMS</a:t>
            </a:r>
          </a:p>
        </p:txBody>
      </p:sp>
      <p:sp>
        <p:nvSpPr>
          <p:cNvPr id="1145" name="Click here to edit subtitle-427">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Overview of Chapter 10 and Chapter 11</a:t>
            </a:r>
          </a:p>
        </p:txBody>
      </p:sp>
    </p:spTree>
    <p:extLst>
      <p:ext uri="{BB962C8B-B14F-4D97-AF65-F5344CB8AC3E}">
        <p14:creationId xmlns:p14="http://schemas.microsoft.com/office/powerpoint/2010/main" val="3648047976"/>
      </p:ext>
    </p:extLst>
  </p:cSld>
  <p:clrMapOvr>
    <a:masterClrMapping/>
  </p:clrMapOvr>
  <p:transition spd="slow" advClick="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1114"/>
                                        </p:tgtEl>
                                        <p:attrNameLst>
                                          <p:attrName>style.visibility</p:attrName>
                                        </p:attrNameLst>
                                      </p:cBhvr>
                                      <p:to>
                                        <p:strVal val="visible"/>
                                      </p:to>
                                    </p:set>
                                    <p:animEffect transition="in" filter="fade">
                                      <p:cBhvr>
                                        <p:cTn id="7" dur="1500"/>
                                        <p:tgtEl>
                                          <p:spTgt spid="1114"/>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1115"/>
                                        </p:tgtEl>
                                        <p:attrNameLst>
                                          <p:attrName>style.visibility</p:attrName>
                                        </p:attrNameLst>
                                      </p:cBhvr>
                                      <p:to>
                                        <p:strVal val="visible"/>
                                      </p:to>
                                    </p:set>
                                    <p:animEffect transition="in" filter="fade">
                                      <p:cBhvr>
                                        <p:cTn id="10" dur="1500"/>
                                        <p:tgtEl>
                                          <p:spTgt spid="1115"/>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1116"/>
                                        </p:tgtEl>
                                        <p:attrNameLst>
                                          <p:attrName>style.visibility</p:attrName>
                                        </p:attrNameLst>
                                      </p:cBhvr>
                                      <p:to>
                                        <p:strVal val="visible"/>
                                      </p:to>
                                    </p:set>
                                    <p:animEffect transition="in" filter="fade">
                                      <p:cBhvr>
                                        <p:cTn id="13" dur="1500"/>
                                        <p:tgtEl>
                                          <p:spTgt spid="1116"/>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1117"/>
                                        </p:tgtEl>
                                        <p:attrNameLst>
                                          <p:attrName>style.visibility</p:attrName>
                                        </p:attrNameLst>
                                      </p:cBhvr>
                                      <p:to>
                                        <p:strVal val="visible"/>
                                      </p:to>
                                    </p:set>
                                    <p:animEffect transition="in" filter="fade">
                                      <p:cBhvr>
                                        <p:cTn id="16" dur="1500"/>
                                        <p:tgtEl>
                                          <p:spTgt spid="1117"/>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1118"/>
                                        </p:tgtEl>
                                        <p:attrNameLst>
                                          <p:attrName>style.visibility</p:attrName>
                                        </p:attrNameLst>
                                      </p:cBhvr>
                                      <p:to>
                                        <p:strVal val="visible"/>
                                      </p:to>
                                    </p:set>
                                    <p:animEffect transition="in" filter="fade">
                                      <p:cBhvr>
                                        <p:cTn id="19" dur="1500"/>
                                        <p:tgtEl>
                                          <p:spTgt spid="1118"/>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1119"/>
                                        </p:tgtEl>
                                        <p:attrNameLst>
                                          <p:attrName>style.visibility</p:attrName>
                                        </p:attrNameLst>
                                      </p:cBhvr>
                                      <p:to>
                                        <p:strVal val="visible"/>
                                      </p:to>
                                    </p:set>
                                    <p:animEffect transition="in" filter="fade">
                                      <p:cBhvr>
                                        <p:cTn id="22" dur="1500"/>
                                        <p:tgtEl>
                                          <p:spTgt spid="1119"/>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1120"/>
                                        </p:tgtEl>
                                        <p:attrNameLst>
                                          <p:attrName>style.visibility</p:attrName>
                                        </p:attrNameLst>
                                      </p:cBhvr>
                                      <p:to>
                                        <p:strVal val="visible"/>
                                      </p:to>
                                    </p:set>
                                    <p:animEffect transition="in" filter="fade">
                                      <p:cBhvr>
                                        <p:cTn id="25" dur="1500"/>
                                        <p:tgtEl>
                                          <p:spTgt spid="1120"/>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1121"/>
                                        </p:tgtEl>
                                        <p:attrNameLst>
                                          <p:attrName>style.visibility</p:attrName>
                                        </p:attrNameLst>
                                      </p:cBhvr>
                                      <p:to>
                                        <p:strVal val="visible"/>
                                      </p:to>
                                    </p:set>
                                    <p:animEffect transition="in" filter="fade">
                                      <p:cBhvr>
                                        <p:cTn id="28" dur="1500"/>
                                        <p:tgtEl>
                                          <p:spTgt spid="1121"/>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1122"/>
                                        </p:tgtEl>
                                        <p:attrNameLst>
                                          <p:attrName>style.visibility</p:attrName>
                                        </p:attrNameLst>
                                      </p:cBhvr>
                                      <p:to>
                                        <p:strVal val="visible"/>
                                      </p:to>
                                    </p:set>
                                    <p:animEffect transition="in" filter="fade">
                                      <p:cBhvr>
                                        <p:cTn id="31" dur="1500"/>
                                        <p:tgtEl>
                                          <p:spTgt spid="1122"/>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1123"/>
                                        </p:tgtEl>
                                        <p:attrNameLst>
                                          <p:attrName>style.visibility</p:attrName>
                                        </p:attrNameLst>
                                      </p:cBhvr>
                                      <p:to>
                                        <p:strVal val="visible"/>
                                      </p:to>
                                    </p:set>
                                    <p:animEffect transition="in" filter="fade">
                                      <p:cBhvr>
                                        <p:cTn id="34" dur="1500"/>
                                        <p:tgtEl>
                                          <p:spTgt spid="1123"/>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1124"/>
                                        </p:tgtEl>
                                        <p:attrNameLst>
                                          <p:attrName>style.visibility</p:attrName>
                                        </p:attrNameLst>
                                      </p:cBhvr>
                                      <p:to>
                                        <p:strVal val="visible"/>
                                      </p:to>
                                    </p:set>
                                    <p:animEffect transition="in" filter="fade">
                                      <p:cBhvr>
                                        <p:cTn id="37" dur="1500"/>
                                        <p:tgtEl>
                                          <p:spTgt spid="1124"/>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1125"/>
                                        </p:tgtEl>
                                        <p:attrNameLst>
                                          <p:attrName>style.visibility</p:attrName>
                                        </p:attrNameLst>
                                      </p:cBhvr>
                                      <p:to>
                                        <p:strVal val="visible"/>
                                      </p:to>
                                    </p:set>
                                    <p:animEffect transition="in" filter="fade">
                                      <p:cBhvr>
                                        <p:cTn id="40" dur="1500"/>
                                        <p:tgtEl>
                                          <p:spTgt spid="1125"/>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1126"/>
                                        </p:tgtEl>
                                        <p:attrNameLst>
                                          <p:attrName>style.visibility</p:attrName>
                                        </p:attrNameLst>
                                      </p:cBhvr>
                                      <p:to>
                                        <p:strVal val="visible"/>
                                      </p:to>
                                    </p:set>
                                    <p:animEffect transition="in" filter="fade">
                                      <p:cBhvr>
                                        <p:cTn id="43" dur="1500"/>
                                        <p:tgtEl>
                                          <p:spTgt spid="1126"/>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1127"/>
                                        </p:tgtEl>
                                        <p:attrNameLst>
                                          <p:attrName>style.visibility</p:attrName>
                                        </p:attrNameLst>
                                      </p:cBhvr>
                                      <p:to>
                                        <p:strVal val="visible"/>
                                      </p:to>
                                    </p:set>
                                    <p:animEffect transition="in" filter="fade">
                                      <p:cBhvr>
                                        <p:cTn id="46" dur="1500"/>
                                        <p:tgtEl>
                                          <p:spTgt spid="1127"/>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1128"/>
                                        </p:tgtEl>
                                        <p:attrNameLst>
                                          <p:attrName>style.visibility</p:attrName>
                                        </p:attrNameLst>
                                      </p:cBhvr>
                                      <p:to>
                                        <p:strVal val="visible"/>
                                      </p:to>
                                    </p:set>
                                    <p:animEffect transition="in" filter="fade">
                                      <p:cBhvr>
                                        <p:cTn id="49" dur="1500"/>
                                        <p:tgtEl>
                                          <p:spTgt spid="1128"/>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1129"/>
                                        </p:tgtEl>
                                        <p:attrNameLst>
                                          <p:attrName>style.visibility</p:attrName>
                                        </p:attrNameLst>
                                      </p:cBhvr>
                                      <p:to>
                                        <p:strVal val="visible"/>
                                      </p:to>
                                    </p:set>
                                    <p:animEffect transition="in" filter="fade">
                                      <p:cBhvr>
                                        <p:cTn id="52" dur="1500"/>
                                        <p:tgtEl>
                                          <p:spTgt spid="1129"/>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1130"/>
                                        </p:tgtEl>
                                        <p:attrNameLst>
                                          <p:attrName>style.visibility</p:attrName>
                                        </p:attrNameLst>
                                      </p:cBhvr>
                                      <p:to>
                                        <p:strVal val="visible"/>
                                      </p:to>
                                    </p:set>
                                    <p:animEffect transition="in" filter="fade">
                                      <p:cBhvr>
                                        <p:cTn id="55" dur="1500"/>
                                        <p:tgtEl>
                                          <p:spTgt spid="1130"/>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1131"/>
                                        </p:tgtEl>
                                        <p:attrNameLst>
                                          <p:attrName>style.visibility</p:attrName>
                                        </p:attrNameLst>
                                      </p:cBhvr>
                                      <p:to>
                                        <p:strVal val="visible"/>
                                      </p:to>
                                    </p:set>
                                    <p:animEffect transition="in" filter="fade">
                                      <p:cBhvr>
                                        <p:cTn id="58" dur="1500"/>
                                        <p:tgtEl>
                                          <p:spTgt spid="1131"/>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1132"/>
                                        </p:tgtEl>
                                        <p:attrNameLst>
                                          <p:attrName>style.visibility</p:attrName>
                                        </p:attrNameLst>
                                      </p:cBhvr>
                                      <p:to>
                                        <p:strVal val="visible"/>
                                      </p:to>
                                    </p:set>
                                    <p:animEffect transition="in" filter="fade">
                                      <p:cBhvr>
                                        <p:cTn id="61" dur="1500"/>
                                        <p:tgtEl>
                                          <p:spTgt spid="1132"/>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1133"/>
                                        </p:tgtEl>
                                        <p:attrNameLst>
                                          <p:attrName>style.visibility</p:attrName>
                                        </p:attrNameLst>
                                      </p:cBhvr>
                                      <p:to>
                                        <p:strVal val="visible"/>
                                      </p:to>
                                    </p:set>
                                    <p:animEffect transition="in" filter="fade">
                                      <p:cBhvr>
                                        <p:cTn id="64" dur="1500"/>
                                        <p:tgtEl>
                                          <p:spTgt spid="1133"/>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1134"/>
                                        </p:tgtEl>
                                        <p:attrNameLst>
                                          <p:attrName>style.visibility</p:attrName>
                                        </p:attrNameLst>
                                      </p:cBhvr>
                                      <p:to>
                                        <p:strVal val="visible"/>
                                      </p:to>
                                    </p:set>
                                    <p:animEffect transition="in" filter="fade">
                                      <p:cBhvr>
                                        <p:cTn id="67" dur="1500"/>
                                        <p:tgtEl>
                                          <p:spTgt spid="1134"/>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1135"/>
                                        </p:tgtEl>
                                        <p:attrNameLst>
                                          <p:attrName>style.visibility</p:attrName>
                                        </p:attrNameLst>
                                      </p:cBhvr>
                                      <p:to>
                                        <p:strVal val="visible"/>
                                      </p:to>
                                    </p:set>
                                    <p:animEffect transition="in" filter="fade">
                                      <p:cBhvr>
                                        <p:cTn id="70" dur="1500"/>
                                        <p:tgtEl>
                                          <p:spTgt spid="1135"/>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1136"/>
                                        </p:tgtEl>
                                        <p:attrNameLst>
                                          <p:attrName>style.visibility</p:attrName>
                                        </p:attrNameLst>
                                      </p:cBhvr>
                                      <p:to>
                                        <p:strVal val="visible"/>
                                      </p:to>
                                    </p:set>
                                    <p:animEffect transition="in" filter="fade">
                                      <p:cBhvr>
                                        <p:cTn id="73" dur="1500"/>
                                        <p:tgtEl>
                                          <p:spTgt spid="1136"/>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1137"/>
                                        </p:tgtEl>
                                        <p:attrNameLst>
                                          <p:attrName>style.visibility</p:attrName>
                                        </p:attrNameLst>
                                      </p:cBhvr>
                                      <p:to>
                                        <p:strVal val="visible"/>
                                      </p:to>
                                    </p:set>
                                    <p:animEffect transition="in" filter="fade">
                                      <p:cBhvr>
                                        <p:cTn id="76" dur="1500"/>
                                        <p:tgtEl>
                                          <p:spTgt spid="1137"/>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1138"/>
                                        </p:tgtEl>
                                        <p:attrNameLst>
                                          <p:attrName>style.visibility</p:attrName>
                                        </p:attrNameLst>
                                      </p:cBhvr>
                                      <p:to>
                                        <p:strVal val="visible"/>
                                      </p:to>
                                    </p:set>
                                    <p:animEffect transition="in" filter="fade">
                                      <p:cBhvr>
                                        <p:cTn id="79" dur="1500"/>
                                        <p:tgtEl>
                                          <p:spTgt spid="1138"/>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1139"/>
                                        </p:tgtEl>
                                        <p:attrNameLst>
                                          <p:attrName>style.visibility</p:attrName>
                                        </p:attrNameLst>
                                      </p:cBhvr>
                                      <p:to>
                                        <p:strVal val="visible"/>
                                      </p:to>
                                    </p:set>
                                    <p:animEffect transition="in" filter="fade">
                                      <p:cBhvr>
                                        <p:cTn id="82" dur="1500"/>
                                        <p:tgtEl>
                                          <p:spTgt spid="1139"/>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1140"/>
                                        </p:tgtEl>
                                        <p:attrNameLst>
                                          <p:attrName>style.visibility</p:attrName>
                                        </p:attrNameLst>
                                      </p:cBhvr>
                                      <p:to>
                                        <p:strVal val="visible"/>
                                      </p:to>
                                    </p:set>
                                    <p:animEffect transition="in" filter="fade">
                                      <p:cBhvr>
                                        <p:cTn id="85" dur="1500"/>
                                        <p:tgtEl>
                                          <p:spTgt spid="1140"/>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1141"/>
                                        </p:tgtEl>
                                        <p:attrNameLst>
                                          <p:attrName>style.visibility</p:attrName>
                                        </p:attrNameLst>
                                      </p:cBhvr>
                                      <p:to>
                                        <p:strVal val="visible"/>
                                      </p:to>
                                    </p:set>
                                    <p:animEffect transition="in" filter="fade">
                                      <p:cBhvr>
                                        <p:cTn id="88" dur="1500"/>
                                        <p:tgtEl>
                                          <p:spTgt spid="1141"/>
                                        </p:tgtEl>
                                      </p:cBhvr>
                                    </p:animEffect>
                                  </p:childTnLst>
                                </p:cTn>
                              </p:par>
                              <p:par>
                                <p:cTn id="89" presetID="10" presetClass="entr" presetSubtype="0" accel="50000" decel="50000" fill="hold" nodeType="withEffect">
                                  <p:stCondLst>
                                    <p:cond delay="0"/>
                                  </p:stCondLst>
                                  <p:childTnLst>
                                    <p:set>
                                      <p:cBhvr>
                                        <p:cTn id="90" dur="1" fill="hold">
                                          <p:stCondLst>
                                            <p:cond delay="0"/>
                                          </p:stCondLst>
                                        </p:cTn>
                                        <p:tgtEl>
                                          <p:spTgt spid="1142"/>
                                        </p:tgtEl>
                                        <p:attrNameLst>
                                          <p:attrName>style.visibility</p:attrName>
                                        </p:attrNameLst>
                                      </p:cBhvr>
                                      <p:to>
                                        <p:strVal val="visible"/>
                                      </p:to>
                                    </p:set>
                                    <p:animEffect transition="in" filter="fade">
                                      <p:cBhvr>
                                        <p:cTn id="91" dur="1500"/>
                                        <p:tgtEl>
                                          <p:spTgt spid="1142"/>
                                        </p:tgtEl>
                                      </p:cBhvr>
                                    </p:animEffect>
                                  </p:childTnLst>
                                </p:cTn>
                              </p:par>
                              <p:par>
                                <p:cTn id="92" presetID="10" presetClass="entr" presetSubtype="0" accel="50000" decel="50000" fill="hold" nodeType="withEffect">
                                  <p:stCondLst>
                                    <p:cond delay="0"/>
                                  </p:stCondLst>
                                  <p:childTnLst>
                                    <p:set>
                                      <p:cBhvr>
                                        <p:cTn id="93" dur="1" fill="hold">
                                          <p:stCondLst>
                                            <p:cond delay="0"/>
                                          </p:stCondLst>
                                        </p:cTn>
                                        <p:tgtEl>
                                          <p:spTgt spid="1143"/>
                                        </p:tgtEl>
                                        <p:attrNameLst>
                                          <p:attrName>style.visibility</p:attrName>
                                        </p:attrNameLst>
                                      </p:cBhvr>
                                      <p:to>
                                        <p:strVal val="visible"/>
                                      </p:to>
                                    </p:set>
                                    <p:animEffect transition="in" filter="fade">
                                      <p:cBhvr>
                                        <p:cTn id="94" dur="1500"/>
                                        <p:tgtEl>
                                          <p:spTgt spid="1143"/>
                                        </p:tgtEl>
                                      </p:cBhvr>
                                    </p:animEffect>
                                  </p:childTnLst>
                                </p:cTn>
                              </p:par>
                              <p:par>
                                <p:cTn id="95" presetID="10" presetClass="entr" presetSubtype="0" accel="50000" decel="50000" fill="hold" nodeType="withEffect">
                                  <p:stCondLst>
                                    <p:cond delay="0"/>
                                  </p:stCondLst>
                                  <p:childTnLst>
                                    <p:set>
                                      <p:cBhvr>
                                        <p:cTn id="96" dur="1" fill="hold">
                                          <p:stCondLst>
                                            <p:cond delay="0"/>
                                          </p:stCondLst>
                                        </p:cTn>
                                        <p:tgtEl>
                                          <p:spTgt spid="1144"/>
                                        </p:tgtEl>
                                        <p:attrNameLst>
                                          <p:attrName>style.visibility</p:attrName>
                                        </p:attrNameLst>
                                      </p:cBhvr>
                                      <p:to>
                                        <p:strVal val="visible"/>
                                      </p:to>
                                    </p:set>
                                    <p:animEffect transition="in" filter="fade">
                                      <p:cBhvr>
                                        <p:cTn id="97" dur="1500"/>
                                        <p:tgtEl>
                                          <p:spTgt spid="1144"/>
                                        </p:tgtEl>
                                      </p:cBhvr>
                                    </p:animEffect>
                                  </p:childTnLst>
                                </p:cTn>
                              </p:par>
                              <p:par>
                                <p:cTn id="98" presetID="10" presetClass="entr" presetSubtype="0" accel="50000" decel="50000" fill="hold" nodeType="withEffect">
                                  <p:stCondLst>
                                    <p:cond delay="0"/>
                                  </p:stCondLst>
                                  <p:childTnLst>
                                    <p:set>
                                      <p:cBhvr>
                                        <p:cTn id="99" dur="1" fill="hold">
                                          <p:stCondLst>
                                            <p:cond delay="0"/>
                                          </p:stCondLst>
                                        </p:cTn>
                                        <p:tgtEl>
                                          <p:spTgt spid="1145"/>
                                        </p:tgtEl>
                                        <p:attrNameLst>
                                          <p:attrName>style.visibility</p:attrName>
                                        </p:attrNameLst>
                                      </p:cBhvr>
                                      <p:to>
                                        <p:strVal val="visible"/>
                                      </p:to>
                                    </p:set>
                                    <p:animEffect transition="in" filter="fade">
                                      <p:cBhvr>
                                        <p:cTn id="100" dur="1500"/>
                                        <p:tgtEl>
                                          <p:spTgt spid="1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 grpId="0"/>
      <p:bldP spid="1115" grpId="0"/>
      <p:bldP spid="1116" grpId="0"/>
      <p:bldP spid="1117" grpId="0"/>
      <p:bldP spid="1118" grpId="0"/>
      <p:bldP spid="1119" grpId="0"/>
      <p:bldP spid="1120" grpId="0"/>
      <p:bldP spid="1121" grpId="0"/>
      <p:bldP spid="1122" grpId="0"/>
      <p:bldP spid="1123" grpId="0"/>
      <p:bldP spid="1124" grpId="0"/>
      <p:bldP spid="1125" grpId="0"/>
      <p:bldP spid="1126" grpId="0"/>
      <p:bldP spid="1127" grpId="0"/>
      <p:bldP spid="1128" grpId="0"/>
      <p:bldP spid="1129" grpId="0"/>
      <p:bldP spid="1130" grpId="0"/>
      <p:bldP spid="1131" grpId="0"/>
      <p:bldP spid="1132" grpId="0"/>
      <p:bldP spid="1133" grpId="0"/>
      <p:bldP spid="1134" grpId="0"/>
      <p:bldP spid="1135" grpId="0"/>
      <p:bldP spid="1136" grpId="0"/>
      <p:bldP spid="1137" grpId="0"/>
      <p:bldP spid="1138" grpId="0"/>
      <p:bldP spid="1139" grpId="0"/>
      <p:bldP spid="1140" grpId="0"/>
      <p:bldP spid="1141" grpId="0"/>
      <p:bldP spid="1142" grpId="0"/>
      <p:bldP spid="1143" grpId="0"/>
      <p:bldP spid="1144" grpId="0"/>
      <p:bldP spid="11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DBC36-E330-CAA7-2679-A5EF146ADEFF}"/>
              </a:ext>
            </a:extLst>
          </p:cNvPr>
          <p:cNvSpPr txBox="1"/>
          <p:nvPr/>
        </p:nvSpPr>
        <p:spPr>
          <a:xfrm>
            <a:off x="734291" y="997527"/>
            <a:ext cx="7495309" cy="738664"/>
          </a:xfrm>
          <a:prstGeom prst="rect">
            <a:avLst/>
          </a:prstGeom>
          <a:noFill/>
        </p:spPr>
        <p:txBody>
          <a:bodyPr wrap="square" rtlCol="0">
            <a:spAutoFit/>
          </a:bodyPr>
          <a:lstStyle/>
          <a:p>
            <a:r>
              <a:rPr lang="en-US" sz="4200" b="1" dirty="0">
                <a:latin typeface="Montserrat" panose="00000500000000000000" pitchFamily="2" charset="0"/>
              </a:rPr>
              <a:t>Activity Diagram</a:t>
            </a:r>
            <a:endParaRPr lang="en-IN" sz="4200" b="1" dirty="0">
              <a:latin typeface="Montserrat" panose="00000500000000000000" pitchFamily="2" charset="0"/>
            </a:endParaRPr>
          </a:p>
        </p:txBody>
      </p:sp>
      <p:grpSp>
        <p:nvGrpSpPr>
          <p:cNvPr id="5" name="Group 4">
            <a:extLst>
              <a:ext uri="{FF2B5EF4-FFF2-40B4-BE49-F238E27FC236}">
                <a16:creationId xmlns:a16="http://schemas.microsoft.com/office/drawing/2014/main" id="{C3B0EAA3-0F4B-F96D-92DC-455DA3B41D3E}"/>
              </a:ext>
            </a:extLst>
          </p:cNvPr>
          <p:cNvGrpSpPr>
            <a:grpSpLocks noChangeAspect="1"/>
          </p:cNvGrpSpPr>
          <p:nvPr/>
        </p:nvGrpSpPr>
        <p:grpSpPr bwMode="auto">
          <a:xfrm>
            <a:off x="12248717" y="997527"/>
            <a:ext cx="4639973" cy="8516269"/>
            <a:chOff x="7323" y="628"/>
            <a:chExt cx="2564" cy="4706"/>
          </a:xfrm>
          <a:solidFill>
            <a:schemeClr val="tx1">
              <a:lumMod val="95000"/>
              <a:lumOff val="5000"/>
            </a:schemeClr>
          </a:solidFill>
        </p:grpSpPr>
        <p:sp>
          <p:nvSpPr>
            <p:cNvPr id="6" name="AutoShape 3">
              <a:extLst>
                <a:ext uri="{FF2B5EF4-FFF2-40B4-BE49-F238E27FC236}">
                  <a16:creationId xmlns:a16="http://schemas.microsoft.com/office/drawing/2014/main" id="{2A8632ED-8B70-C3A7-73F7-13A9863BEFDE}"/>
                </a:ext>
              </a:extLst>
            </p:cNvPr>
            <p:cNvSpPr>
              <a:spLocks noChangeAspect="1" noChangeArrowheads="1" noTextEdit="1"/>
            </p:cNvSpPr>
            <p:nvPr/>
          </p:nvSpPr>
          <p:spPr bwMode="auto">
            <a:xfrm>
              <a:off x="7323" y="628"/>
              <a:ext cx="2564" cy="4706"/>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t" anchorCtr="0" compatLnSpc="1">
              <a:prstTxWarp prst="textNoShape">
                <a:avLst/>
              </a:prstTxWarp>
            </a:bodyPr>
            <a:lstStyle/>
            <a:p>
              <a:endParaRPr lang="en-IN"/>
            </a:p>
          </p:txBody>
        </p:sp>
        <p:pic>
          <p:nvPicPr>
            <p:cNvPr id="1029" name="Picture 5">
              <a:extLst>
                <a:ext uri="{FF2B5EF4-FFF2-40B4-BE49-F238E27FC236}">
                  <a16:creationId xmlns:a16="http://schemas.microsoft.com/office/drawing/2014/main" id="{C0B6EA14-1B3E-240F-1C16-734810A24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 y="628"/>
              <a:ext cx="2568" cy="4710"/>
            </a:xfrm>
            <a:prstGeom prst="rect">
              <a:avLst/>
            </a:prstGeom>
            <a:ln/>
          </p:spPr>
          <p:style>
            <a:lnRef idx="2">
              <a:schemeClr val="dk1">
                <a:shade val="15000"/>
              </a:schemeClr>
            </a:lnRef>
            <a:fillRef idx="1">
              <a:schemeClr val="dk1"/>
            </a:fillRef>
            <a:effectRef idx="0">
              <a:schemeClr val="dk1"/>
            </a:effectRef>
            <a:fontRef idx="minor">
              <a:schemeClr val="lt1"/>
            </a:fontRef>
          </p:style>
        </p:pic>
      </p:grpSp>
      <p:sp>
        <p:nvSpPr>
          <p:cNvPr id="7" name="TextBox 6">
            <a:extLst>
              <a:ext uri="{FF2B5EF4-FFF2-40B4-BE49-F238E27FC236}">
                <a16:creationId xmlns:a16="http://schemas.microsoft.com/office/drawing/2014/main" id="{83A123BF-6752-66C4-919F-C3F55D6DCC25}"/>
              </a:ext>
            </a:extLst>
          </p:cNvPr>
          <p:cNvSpPr txBox="1"/>
          <p:nvPr/>
        </p:nvSpPr>
        <p:spPr>
          <a:xfrm>
            <a:off x="623455" y="4655496"/>
            <a:ext cx="9351818" cy="1200329"/>
          </a:xfrm>
          <a:prstGeom prst="rect">
            <a:avLst/>
          </a:prstGeom>
          <a:noFill/>
        </p:spPr>
        <p:txBody>
          <a:bodyPr wrap="square" rtlCol="0">
            <a:spAutoFit/>
          </a:bodyPr>
          <a:lstStyle/>
          <a:p>
            <a:pPr algn="l"/>
            <a:r>
              <a:rPr lang="en-US" sz="1800" b="0" i="0" u="none" strike="noStrike" baseline="0" dirty="0">
                <a:latin typeface="Montserrat" panose="00000500000000000000" pitchFamily="2" charset="0"/>
              </a:rPr>
              <a:t>The activity diagram illustrates the AI Lawyer system's flow for handling</a:t>
            </a:r>
          </a:p>
          <a:p>
            <a:pPr algn="l"/>
            <a:r>
              <a:rPr lang="en-US" sz="1800" b="0" i="0" u="none" strike="noStrike" baseline="0" dirty="0">
                <a:latin typeface="Montserrat" panose="00000500000000000000" pitchFamily="2" charset="0"/>
              </a:rPr>
              <a:t>user queries, processing them using Natural Language Processing</a:t>
            </a:r>
          </a:p>
          <a:p>
            <a:pPr algn="l"/>
            <a:r>
              <a:rPr lang="en-US" sz="1800" b="0" i="0" u="none" strike="noStrike" baseline="0" dirty="0">
                <a:latin typeface="Montserrat" panose="00000500000000000000" pitchFamily="2" charset="0"/>
              </a:rPr>
              <a:t>(NLP) via BERT, and retrieving results through Elasticsearch. It also</a:t>
            </a:r>
          </a:p>
          <a:p>
            <a:pPr algn="l"/>
            <a:r>
              <a:rPr lang="en-US" sz="1800" b="0" i="0" u="none" strike="noStrike" baseline="0" dirty="0">
                <a:latin typeface="Montserrat" panose="00000500000000000000" pitchFamily="2" charset="0"/>
              </a:rPr>
              <a:t>includes a loop mechanism to handle cases where no results are found</a:t>
            </a:r>
            <a:r>
              <a:rPr lang="en-US" sz="1800" b="0" i="0" u="none" strike="noStrike" baseline="0" dirty="0">
                <a:latin typeface="MicrosoftSansSerif"/>
              </a:rPr>
              <a:t>.</a:t>
            </a:r>
            <a:endParaRPr lang="en-IN" dirty="0"/>
          </a:p>
        </p:txBody>
      </p:sp>
      <p:pic>
        <p:nvPicPr>
          <p:cNvPr id="8" name="Rect">
            <a:extLst>
              <a:ext uri="{FF2B5EF4-FFF2-40B4-BE49-F238E27FC236}">
                <a16:creationId xmlns:a16="http://schemas.microsoft.com/office/drawing/2014/main" id="{9C2DD432-CEC6-D286-6898-7B1C10E1371E}"/>
              </a:ext>
            </a:extLst>
          </p:cNvPr>
          <p:cNvPicPr>
            <a:picLocks noChangeAspect="1"/>
          </p:cNvPicPr>
          <p:nvPr/>
        </p:nvPicPr>
        <p:blipFill rotWithShape="1">
          <a:blip r:embed="rId3">
            <a:alphaModFix/>
          </a:blip>
          <a:stretch/>
        </p:blipFill>
        <p:spPr>
          <a:xfrm>
            <a:off x="623455" y="4494285"/>
            <a:ext cx="3876675" cy="19050"/>
          </a:xfrm>
          <a:prstGeom prst="rect">
            <a:avLst/>
          </a:prstGeom>
        </p:spPr>
      </p:pic>
      <p:sp>
        <p:nvSpPr>
          <p:cNvPr id="12" name="TextBox 11">
            <a:extLst>
              <a:ext uri="{FF2B5EF4-FFF2-40B4-BE49-F238E27FC236}">
                <a16:creationId xmlns:a16="http://schemas.microsoft.com/office/drawing/2014/main" id="{0A52193D-CAFC-BDD0-9314-5B25BCE49890}"/>
              </a:ext>
            </a:extLst>
          </p:cNvPr>
          <p:cNvSpPr txBox="1"/>
          <p:nvPr/>
        </p:nvSpPr>
        <p:spPr>
          <a:xfrm>
            <a:off x="623455" y="3522587"/>
            <a:ext cx="4170218" cy="707886"/>
          </a:xfrm>
          <a:prstGeom prst="rect">
            <a:avLst/>
          </a:prstGeom>
          <a:noFill/>
        </p:spPr>
        <p:txBody>
          <a:bodyPr wrap="square" rtlCol="0">
            <a:spAutoFit/>
          </a:bodyPr>
          <a:lstStyle/>
          <a:p>
            <a:r>
              <a:rPr lang="en-US" sz="2000" b="1" dirty="0">
                <a:latin typeface="Montserrat" panose="00000500000000000000" pitchFamily="2" charset="0"/>
              </a:rPr>
              <a:t>Introduction to Activity Diagram</a:t>
            </a:r>
            <a:endParaRPr lang="en-IN" sz="2000" b="1" dirty="0">
              <a:latin typeface="Montserrat" panose="00000500000000000000" pitchFamily="2" charset="0"/>
            </a:endParaRPr>
          </a:p>
        </p:txBody>
      </p:sp>
    </p:spTree>
    <p:extLst>
      <p:ext uri="{BB962C8B-B14F-4D97-AF65-F5344CB8AC3E}">
        <p14:creationId xmlns:p14="http://schemas.microsoft.com/office/powerpoint/2010/main" val="5599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EF1B40-BD44-B5CF-31BD-F55428E09AF7}"/>
              </a:ext>
            </a:extLst>
          </p:cNvPr>
          <p:cNvSpPr txBox="1"/>
          <p:nvPr/>
        </p:nvSpPr>
        <p:spPr>
          <a:xfrm>
            <a:off x="484911" y="525299"/>
            <a:ext cx="8160326" cy="9233297"/>
          </a:xfrm>
          <a:prstGeom prst="rect">
            <a:avLst/>
          </a:prstGeom>
          <a:noFill/>
        </p:spPr>
        <p:txBody>
          <a:bodyPr wrap="square" rtlCol="0">
            <a:spAutoFit/>
          </a:bodyPr>
          <a:lstStyle/>
          <a:p>
            <a:pPr algn="l"/>
            <a:r>
              <a:rPr lang="en-IN" sz="2000" b="1" i="0" u="none" strike="noStrike" baseline="0" dirty="0">
                <a:latin typeface="Montserrat" panose="00000500000000000000" pitchFamily="2" charset="0"/>
              </a:rPr>
              <a:t>Process Overview:</a:t>
            </a:r>
          </a:p>
          <a:p>
            <a:pPr algn="l"/>
            <a:r>
              <a:rPr lang="en-IN" sz="1800" b="0" i="0" u="none" strike="noStrike" baseline="0" dirty="0">
                <a:latin typeface="Montserrat" panose="00000500000000000000" pitchFamily="2" charset="0"/>
              </a:rPr>
              <a:t>1. User Input:</a:t>
            </a:r>
          </a:p>
          <a:p>
            <a:pPr algn="l"/>
            <a:r>
              <a:rPr lang="en-US" sz="1800" b="0" i="0" u="none" strike="noStrike" baseline="0" dirty="0">
                <a:latin typeface="Montserrat" panose="00000500000000000000" pitchFamily="2" charset="0"/>
              </a:rPr>
              <a:t>The process begins when the user enters a query in the search bar</a:t>
            </a:r>
          </a:p>
          <a:p>
            <a:pPr algn="l"/>
            <a:r>
              <a:rPr lang="en-US" sz="1800" b="0" i="0" u="none" strike="noStrike" baseline="0" dirty="0">
                <a:latin typeface="Montserrat" panose="00000500000000000000" pitchFamily="2" charset="0"/>
              </a:rPr>
              <a:t>and selects appropriate filters, such as Judge Name, Date Range,</a:t>
            </a:r>
          </a:p>
          <a:p>
            <a:pPr algn="l"/>
            <a:r>
              <a:rPr lang="en-US" sz="1800" b="0" i="0" u="none" strike="noStrike" baseline="0" dirty="0">
                <a:latin typeface="Montserrat" panose="00000500000000000000" pitchFamily="2" charset="0"/>
              </a:rPr>
              <a:t>Category, or Acts. The user then submits the search request.</a:t>
            </a:r>
          </a:p>
          <a:p>
            <a:pPr algn="l"/>
            <a:r>
              <a:rPr lang="en-IN" sz="1800" b="0" i="0" u="none" strike="noStrike" baseline="0" dirty="0">
                <a:latin typeface="Montserrat" panose="00000500000000000000" pitchFamily="2" charset="0"/>
              </a:rPr>
              <a:t>2. Backend Processing:</a:t>
            </a:r>
          </a:p>
          <a:p>
            <a:pPr algn="l"/>
            <a:r>
              <a:rPr lang="en-US" sz="1800" b="0" i="0" u="none" strike="noStrike" baseline="0" dirty="0">
                <a:latin typeface="Montserrat" panose="00000500000000000000" pitchFamily="2" charset="0"/>
              </a:rPr>
              <a:t>o The Flask API receives the query and passes it to the BERT</a:t>
            </a:r>
          </a:p>
          <a:p>
            <a:pPr algn="l"/>
            <a:r>
              <a:rPr lang="en-IN" sz="1800" b="0" i="0" u="none" strike="noStrike" baseline="0" dirty="0">
                <a:latin typeface="Montserrat" panose="00000500000000000000" pitchFamily="2" charset="0"/>
              </a:rPr>
              <a:t>model for NLP processing.</a:t>
            </a:r>
          </a:p>
          <a:p>
            <a:pPr algn="l"/>
            <a:r>
              <a:rPr lang="en-US" sz="1800" b="0" i="0" u="none" strike="noStrike" baseline="0" dirty="0">
                <a:latin typeface="Montserrat" panose="00000500000000000000" pitchFamily="2" charset="0"/>
              </a:rPr>
              <a:t>o BERT converts the natural language query into a structured</a:t>
            </a:r>
          </a:p>
          <a:p>
            <a:pPr algn="l"/>
            <a:r>
              <a:rPr lang="en-IN" sz="1800" b="0" i="0" u="none" strike="noStrike" baseline="0" dirty="0">
                <a:latin typeface="Montserrat" panose="00000500000000000000" pitchFamily="2" charset="0"/>
              </a:rPr>
              <a:t>format, ensuring accurate interpretation.</a:t>
            </a:r>
          </a:p>
          <a:p>
            <a:pPr algn="l"/>
            <a:r>
              <a:rPr lang="en-US" sz="1800" b="0" i="0" u="none" strike="noStrike" baseline="0" dirty="0">
                <a:latin typeface="Montserrat" panose="00000500000000000000" pitchFamily="2" charset="0"/>
              </a:rPr>
              <a:t>o The processed query is sent to Elasticsearch to search for</a:t>
            </a:r>
          </a:p>
          <a:p>
            <a:pPr algn="l"/>
            <a:r>
              <a:rPr lang="en-US" sz="1800" b="0" i="0" u="none" strike="noStrike" baseline="0" dirty="0">
                <a:latin typeface="Montserrat" panose="00000500000000000000" pitchFamily="2" charset="0"/>
              </a:rPr>
              <a:t>relevant documents in the indexed database.</a:t>
            </a:r>
          </a:p>
          <a:p>
            <a:pPr algn="l"/>
            <a:r>
              <a:rPr lang="en-IN" sz="1800" b="0" i="0" u="none" strike="noStrike" baseline="0" dirty="0">
                <a:latin typeface="Montserrat" panose="00000500000000000000" pitchFamily="2" charset="0"/>
              </a:rPr>
              <a:t>3. Search Execution:</a:t>
            </a:r>
          </a:p>
          <a:p>
            <a:pPr algn="l"/>
            <a:r>
              <a:rPr lang="en-US" sz="1800" b="0" i="0" u="none" strike="noStrike" baseline="0" dirty="0">
                <a:latin typeface="Montserrat" panose="00000500000000000000" pitchFamily="2" charset="0"/>
              </a:rPr>
              <a:t>o Elasticsearch executes the search and checks whether any</a:t>
            </a:r>
          </a:p>
          <a:p>
            <a:pPr algn="l"/>
            <a:r>
              <a:rPr lang="en-IN" sz="1800" b="0" i="0" u="none" strike="noStrike" baseline="0" dirty="0">
                <a:latin typeface="Montserrat" panose="00000500000000000000" pitchFamily="2" charset="0"/>
              </a:rPr>
              <a:t>results match the query.</a:t>
            </a:r>
          </a:p>
          <a:p>
            <a:pPr algn="l"/>
            <a:r>
              <a:rPr lang="en-US" sz="1800" b="0" i="0" u="none" strike="noStrike" baseline="0" dirty="0">
                <a:latin typeface="Montserrat" panose="00000500000000000000" pitchFamily="2" charset="0"/>
              </a:rPr>
              <a:t>o If results are found, they are ranked based on relevance using</a:t>
            </a:r>
          </a:p>
          <a:p>
            <a:pPr algn="l"/>
            <a:r>
              <a:rPr lang="en-IN" sz="1800" b="0" i="0" u="none" strike="noStrike" baseline="0" dirty="0">
                <a:latin typeface="Montserrat" panose="00000500000000000000" pitchFamily="2" charset="0"/>
              </a:rPr>
              <a:t>Elasticsearch's scoring mechanism.</a:t>
            </a:r>
          </a:p>
          <a:p>
            <a:pPr algn="l"/>
            <a:r>
              <a:rPr lang="en-IN" sz="1800" b="0" i="0" u="none" strike="noStrike" baseline="0" dirty="0">
                <a:latin typeface="Montserrat" panose="00000500000000000000" pitchFamily="2" charset="0"/>
              </a:rPr>
              <a:t>4. Formatting and Display:</a:t>
            </a:r>
          </a:p>
          <a:p>
            <a:pPr algn="l"/>
            <a:r>
              <a:rPr lang="en-US" sz="1800" b="0" i="0" u="none" strike="noStrike" baseline="0" dirty="0">
                <a:latin typeface="Montserrat" panose="00000500000000000000" pitchFamily="2" charset="0"/>
              </a:rPr>
              <a:t>o The Flask API processes the ranked results, formats them, and</a:t>
            </a:r>
          </a:p>
          <a:p>
            <a:pPr algn="l"/>
            <a:r>
              <a:rPr lang="en-US" sz="1800" b="0" i="0" u="none" strike="noStrike" baseline="0" dirty="0">
                <a:latin typeface="Montserrat" panose="00000500000000000000" pitchFamily="2" charset="0"/>
              </a:rPr>
              <a:t>sends them back to the frontend.</a:t>
            </a:r>
          </a:p>
          <a:p>
            <a:pPr algn="l"/>
            <a:r>
              <a:rPr lang="en-US" sz="1800" b="0" i="0" u="none" strike="noStrike" baseline="0" dirty="0">
                <a:latin typeface="Montserrat" panose="00000500000000000000" pitchFamily="2" charset="0"/>
              </a:rPr>
              <a:t>o The frontend dynamically displays the results in a user-friendly</a:t>
            </a:r>
          </a:p>
          <a:p>
            <a:pPr algn="l"/>
            <a:r>
              <a:rPr lang="en-US" sz="1800" b="0" i="0" u="none" strike="noStrike" baseline="0" dirty="0">
                <a:latin typeface="Montserrat" panose="00000500000000000000" pitchFamily="2" charset="0"/>
              </a:rPr>
              <a:t>format, with filters and summaries available for each case.</a:t>
            </a:r>
          </a:p>
          <a:p>
            <a:pPr algn="l"/>
            <a:r>
              <a:rPr lang="en-IN" sz="1800" b="0" i="0" u="none" strike="noStrike" baseline="0" dirty="0">
                <a:latin typeface="Montserrat" panose="00000500000000000000" pitchFamily="2" charset="0"/>
              </a:rPr>
              <a:t>5. Case Summary:</a:t>
            </a:r>
          </a:p>
          <a:p>
            <a:pPr algn="l"/>
            <a:r>
              <a:rPr lang="en-US" sz="1800" b="0" i="0" u="none" strike="noStrike" baseline="0" dirty="0">
                <a:latin typeface="Montserrat" panose="00000500000000000000" pitchFamily="2" charset="0"/>
              </a:rPr>
              <a:t>o Each result has a "Read More" button. Clicking this button</a:t>
            </a:r>
          </a:p>
          <a:p>
            <a:pPr algn="l"/>
            <a:r>
              <a:rPr lang="en-US" sz="1800" b="0" i="0" u="none" strike="noStrike" baseline="0" dirty="0">
                <a:latin typeface="Montserrat" panose="00000500000000000000" pitchFamily="2" charset="0"/>
              </a:rPr>
              <a:t>retrieves and displays a concise case summary from the</a:t>
            </a:r>
          </a:p>
          <a:p>
            <a:pPr algn="l"/>
            <a:r>
              <a:rPr lang="en-IN" sz="1800" b="0" i="0" u="none" strike="noStrike" baseline="0" dirty="0">
                <a:latin typeface="Montserrat" panose="00000500000000000000" pitchFamily="2" charset="0"/>
              </a:rPr>
              <a:t>backend.</a:t>
            </a:r>
          </a:p>
          <a:p>
            <a:pPr algn="l"/>
            <a:r>
              <a:rPr lang="en-US" sz="1800" b="0" i="0" u="none" strike="noStrike" baseline="0" dirty="0">
                <a:latin typeface="Montserrat" panose="00000500000000000000" pitchFamily="2" charset="0"/>
              </a:rPr>
              <a:t>o The button toggles to "Read Less," allowing the user to hide the</a:t>
            </a:r>
          </a:p>
          <a:p>
            <a:pPr algn="l"/>
            <a:r>
              <a:rPr lang="en-IN" sz="1800" b="0" i="0" u="none" strike="noStrike" baseline="0" dirty="0">
                <a:latin typeface="Montserrat" panose="00000500000000000000" pitchFamily="2" charset="0"/>
              </a:rPr>
              <a:t>summary.</a:t>
            </a:r>
          </a:p>
          <a:p>
            <a:pPr algn="l"/>
            <a:r>
              <a:rPr lang="en-IN" sz="1800" b="0" i="0" u="none" strike="noStrike" baseline="0" dirty="0">
                <a:latin typeface="Montserrat" panose="00000500000000000000" pitchFamily="2" charset="0"/>
              </a:rPr>
              <a:t>6. Handling No Results:</a:t>
            </a:r>
          </a:p>
          <a:p>
            <a:pPr algn="l"/>
            <a:r>
              <a:rPr lang="en-US" sz="1800" b="0" i="0" u="none" strike="noStrike" baseline="0" dirty="0">
                <a:latin typeface="Montserrat" panose="00000500000000000000" pitchFamily="2" charset="0"/>
              </a:rPr>
              <a:t>o If no results are found, the system loops back to the user input</a:t>
            </a:r>
          </a:p>
          <a:p>
            <a:pPr algn="l"/>
            <a:r>
              <a:rPr lang="en-US" sz="1800" b="0" i="0" u="none" strike="noStrike" baseline="0" dirty="0">
                <a:latin typeface="Montserrat" panose="00000500000000000000" pitchFamily="2" charset="0"/>
              </a:rPr>
              <a:t>stage, prompting the user to refine their query or adjust the</a:t>
            </a:r>
          </a:p>
          <a:p>
            <a:pPr algn="l"/>
            <a:r>
              <a:rPr lang="en-IN" sz="1800" b="0" i="0" u="none" strike="noStrike" baseline="0" dirty="0">
                <a:latin typeface="Montserrat" panose="00000500000000000000" pitchFamily="2" charset="0"/>
              </a:rPr>
              <a:t>filters.</a:t>
            </a:r>
          </a:p>
        </p:txBody>
      </p:sp>
      <p:sp>
        <p:nvSpPr>
          <p:cNvPr id="5" name="TextBox 4">
            <a:extLst>
              <a:ext uri="{FF2B5EF4-FFF2-40B4-BE49-F238E27FC236}">
                <a16:creationId xmlns:a16="http://schemas.microsoft.com/office/drawing/2014/main" id="{745F3FCB-4D71-1A86-0E1F-A7A5E02893C2}"/>
              </a:ext>
            </a:extLst>
          </p:cNvPr>
          <p:cNvSpPr txBox="1"/>
          <p:nvPr/>
        </p:nvSpPr>
        <p:spPr>
          <a:xfrm>
            <a:off x="12469089" y="6345380"/>
            <a:ext cx="5334000" cy="3416320"/>
          </a:xfrm>
          <a:prstGeom prst="rect">
            <a:avLst/>
          </a:prstGeom>
          <a:noFill/>
        </p:spPr>
        <p:txBody>
          <a:bodyPr wrap="square" rtlCol="0">
            <a:spAutoFit/>
          </a:bodyPr>
          <a:lstStyle/>
          <a:p>
            <a:pPr algn="l"/>
            <a:r>
              <a:rPr lang="en-IN" sz="2000" b="1" i="0" u="none" strike="noStrike" baseline="0" dirty="0">
                <a:latin typeface="Montserrat" panose="00000500000000000000" pitchFamily="2" charset="0"/>
              </a:rPr>
              <a:t>Loop Explanation:</a:t>
            </a:r>
          </a:p>
          <a:p>
            <a:pPr algn="l"/>
            <a:r>
              <a:rPr lang="en-US" sz="1800" b="0" i="0" u="none" strike="noStrike" baseline="0" dirty="0">
                <a:latin typeface="Montserrat" panose="00000500000000000000" pitchFamily="2" charset="0"/>
              </a:rPr>
              <a:t>The decision node ("Results found?") ensures the system dynamically</a:t>
            </a:r>
          </a:p>
          <a:p>
            <a:pPr algn="l"/>
            <a:r>
              <a:rPr lang="en-US" sz="1800" b="0" i="0" u="none" strike="noStrike" baseline="0" dirty="0">
                <a:latin typeface="Montserrat" panose="00000500000000000000" pitchFamily="2" charset="0"/>
              </a:rPr>
              <a:t>responds to the presence or absence of results:</a:t>
            </a:r>
          </a:p>
          <a:p>
            <a:pPr algn="l"/>
            <a:r>
              <a:rPr lang="en-US" sz="1800" b="0" i="0" u="none" strike="noStrike" baseline="0" dirty="0">
                <a:latin typeface="Montserrat" panose="00000500000000000000" pitchFamily="2" charset="0"/>
              </a:rPr>
              <a:t>• If results are found, the workflow proceeds to ranking and display.</a:t>
            </a:r>
          </a:p>
          <a:p>
            <a:pPr algn="l"/>
            <a:r>
              <a:rPr lang="en-US" sz="1800" b="0" i="0" u="none" strike="noStrike" baseline="0" dirty="0">
                <a:latin typeface="Montserrat" panose="00000500000000000000" pitchFamily="2" charset="0"/>
              </a:rPr>
              <a:t>• If no results are found, the user is looped back to the query input</a:t>
            </a:r>
          </a:p>
          <a:p>
            <a:pPr algn="l"/>
            <a:r>
              <a:rPr lang="en-US" sz="1800" b="0" i="0" u="none" strike="noStrike" baseline="0" dirty="0">
                <a:latin typeface="Montserrat" panose="00000500000000000000" pitchFamily="2" charset="0"/>
              </a:rPr>
              <a:t>stage. This iterative process ensures the user can refine their search</a:t>
            </a:r>
          </a:p>
          <a:p>
            <a:pPr algn="l"/>
            <a:r>
              <a:rPr lang="en-IN" sz="1800" b="0" i="0" u="none" strike="noStrike" baseline="0" dirty="0">
                <a:latin typeface="Montserrat" panose="00000500000000000000" pitchFamily="2" charset="0"/>
              </a:rPr>
              <a:t>without starting from scratch.</a:t>
            </a:r>
            <a:endParaRPr lang="en-IN" dirty="0">
              <a:latin typeface="Montserrat" panose="00000500000000000000" pitchFamily="2" charset="0"/>
            </a:endParaRPr>
          </a:p>
        </p:txBody>
      </p:sp>
      <p:pic>
        <p:nvPicPr>
          <p:cNvPr id="6" name="Rect">
            <a:extLst>
              <a:ext uri="{FF2B5EF4-FFF2-40B4-BE49-F238E27FC236}">
                <a16:creationId xmlns:a16="http://schemas.microsoft.com/office/drawing/2014/main" id="{579E8F84-F5E5-44F0-1B10-3BE92F82ABFD}"/>
              </a:ext>
            </a:extLst>
          </p:cNvPr>
          <p:cNvPicPr>
            <a:picLocks noChangeAspect="1"/>
          </p:cNvPicPr>
          <p:nvPr/>
        </p:nvPicPr>
        <p:blipFill rotWithShape="1">
          <a:blip r:embed="rId2">
            <a:alphaModFix/>
          </a:blip>
          <a:stretch/>
        </p:blipFill>
        <p:spPr>
          <a:xfrm rot="5400000">
            <a:off x="10002982" y="7813838"/>
            <a:ext cx="3876675" cy="19050"/>
          </a:xfrm>
          <a:prstGeom prst="rect">
            <a:avLst/>
          </a:prstGeom>
        </p:spPr>
      </p:pic>
      <p:pic>
        <p:nvPicPr>
          <p:cNvPr id="7" name="Rect">
            <a:extLst>
              <a:ext uri="{FF2B5EF4-FFF2-40B4-BE49-F238E27FC236}">
                <a16:creationId xmlns:a16="http://schemas.microsoft.com/office/drawing/2014/main" id="{346D2C50-21FE-69BB-89ED-624FC3BB0E97}"/>
              </a:ext>
            </a:extLst>
          </p:cNvPr>
          <p:cNvPicPr>
            <a:picLocks noChangeAspect="1"/>
          </p:cNvPicPr>
          <p:nvPr/>
        </p:nvPicPr>
        <p:blipFill rotWithShape="1">
          <a:blip r:embed="rId2">
            <a:alphaModFix/>
          </a:blip>
          <a:stretch/>
        </p:blipFill>
        <p:spPr>
          <a:xfrm>
            <a:off x="11950845" y="1390866"/>
            <a:ext cx="3876675" cy="19050"/>
          </a:xfrm>
          <a:prstGeom prst="rect">
            <a:avLst/>
          </a:prstGeom>
        </p:spPr>
      </p:pic>
      <p:sp>
        <p:nvSpPr>
          <p:cNvPr id="8" name="TextBox 7">
            <a:extLst>
              <a:ext uri="{FF2B5EF4-FFF2-40B4-BE49-F238E27FC236}">
                <a16:creationId xmlns:a16="http://schemas.microsoft.com/office/drawing/2014/main" id="{6CAB6D90-9629-A77E-A457-3B625D3B8805}"/>
              </a:ext>
            </a:extLst>
          </p:cNvPr>
          <p:cNvSpPr txBox="1"/>
          <p:nvPr/>
        </p:nvSpPr>
        <p:spPr>
          <a:xfrm>
            <a:off x="11931793" y="525299"/>
            <a:ext cx="5029632" cy="738664"/>
          </a:xfrm>
          <a:prstGeom prst="rect">
            <a:avLst/>
          </a:prstGeom>
          <a:noFill/>
        </p:spPr>
        <p:txBody>
          <a:bodyPr wrap="square" rtlCol="0">
            <a:spAutoFit/>
          </a:bodyPr>
          <a:lstStyle/>
          <a:p>
            <a:r>
              <a:rPr lang="en-US" sz="4200" b="1" dirty="0">
                <a:latin typeface="Montserrat" panose="00000500000000000000" pitchFamily="2" charset="0"/>
              </a:rPr>
              <a:t>Activity Diagram</a:t>
            </a:r>
            <a:endParaRPr lang="en-IN" sz="4200" b="1" dirty="0">
              <a:latin typeface="Montserrat" panose="00000500000000000000" pitchFamily="2" charset="0"/>
            </a:endParaRPr>
          </a:p>
        </p:txBody>
      </p:sp>
    </p:spTree>
    <p:extLst>
      <p:ext uri="{BB962C8B-B14F-4D97-AF65-F5344CB8AC3E}">
        <p14:creationId xmlns:p14="http://schemas.microsoft.com/office/powerpoint/2010/main" val="19654214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37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37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893" y="2624138"/>
            <a:ext cx="2867025" cy="2867025"/>
          </a:xfrm>
          <a:prstGeom prst="rect">
            <a:avLst/>
          </a:prstGeom>
        </p:spPr>
      </p:pic>
      <p:sp>
        <p:nvSpPr>
          <p:cNvPr id="375" name="Primary Heading-0">
            <a:extLst>
              <a:ext uri="{FF2B5EF4-FFF2-40B4-BE49-F238E27FC236}">
                <a16:creationId xmlns:a16="http://schemas.microsoft.com/office/drawing/2014/main" id="{111B4A49-B930-4A89-A1CD-6CA2B3D95AED}"/>
              </a:ext>
            </a:extLst>
          </p:cNvPr>
          <p:cNvSpPr txBox="1"/>
          <p:nvPr/>
        </p:nvSpPr>
        <p:spPr>
          <a:xfrm>
            <a:off x="1049655" y="4154996"/>
            <a:ext cx="2328862" cy="771525"/>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Purpose of the Application</a:t>
            </a:r>
          </a:p>
        </p:txBody>
      </p:sp>
      <p:sp>
        <p:nvSpPr>
          <p:cNvPr id="376" name="-0">
            <a:extLst>
              <a:ext uri="{FF2B5EF4-FFF2-40B4-BE49-F238E27FC236}">
                <a16:creationId xmlns:a16="http://schemas.microsoft.com/office/drawing/2014/main" id="{111B4A49-B930-4A89-A1CD-6CA2B3D95AED}"/>
              </a:ext>
            </a:extLst>
          </p:cNvPr>
          <p:cNvSpPr txBox="1"/>
          <p:nvPr/>
        </p:nvSpPr>
        <p:spPr>
          <a:xfrm>
            <a:off x="2086356" y="3200972"/>
            <a:ext cx="25241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1</a:t>
            </a:r>
          </a:p>
        </p:txBody>
      </p:sp>
      <p:sp>
        <p:nvSpPr>
          <p:cNvPr id="377" name="Description of a primary heading-0">
            <a:extLst>
              <a:ext uri="{FF2B5EF4-FFF2-40B4-BE49-F238E27FC236}">
                <a16:creationId xmlns:a16="http://schemas.microsoft.com/office/drawing/2014/main" id="{111B4A49-B930-4A89-A1CD-6CA2B3D95AED}"/>
              </a:ext>
            </a:extLst>
          </p:cNvPr>
          <p:cNvSpPr txBox="1"/>
          <p:nvPr/>
        </p:nvSpPr>
        <p:spPr>
          <a:xfrm>
            <a:off x="762000" y="6098858"/>
            <a:ext cx="2900362" cy="3438525"/>
          </a:xfrm>
          <a:prstGeom prst="rect">
            <a:avLst/>
          </a:prstGeom>
          <a:noFill/>
        </p:spPr>
        <p:txBody>
          <a:bodyPr vertOverflow="clip" horzOverflow="clip" wrap="square" lIns="0" tIns="0" rIns="0" bIns="0" rtlCol="0" anchor="t">
            <a:spAutoFit/>
          </a:bodyPr>
          <a:lstStyle/>
          <a:p>
            <a:pPr algn="ctr">
              <a:lnSpc>
                <a:spcPts val="2700"/>
              </a:lnSpc>
            </a:pPr>
            <a:r>
              <a:rPr lang="en-US" sz="1800" spc="-18" dirty="0">
                <a:solidFill>
                  <a:srgbClr val="171C25">
                    <a:alpha val="100000"/>
                  </a:srgbClr>
                </a:solidFill>
                <a:latin typeface="Montserrat" panose="00000700000000000000" pitchFamily="2" charset="0"/>
              </a:rPr>
              <a:t>The Android application is designed to provide users with convenient and interactive access to legal information while they are on the move. Its primary goal is to enhance accessibility and usability for individuals needing legal resources.</a:t>
            </a:r>
          </a:p>
        </p:txBody>
      </p:sp>
      <p:pic>
        <p:nvPicPr>
          <p:cNvPr id="37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4237672" y="2624138"/>
            <a:ext cx="2867025" cy="2867025"/>
          </a:xfrm>
          <a:prstGeom prst="rect">
            <a:avLst/>
          </a:prstGeom>
        </p:spPr>
      </p:pic>
      <p:sp>
        <p:nvSpPr>
          <p:cNvPr id="379" name="Primary Heading-1">
            <a:extLst>
              <a:ext uri="{FF2B5EF4-FFF2-40B4-BE49-F238E27FC236}">
                <a16:creationId xmlns:a16="http://schemas.microsoft.com/office/drawing/2014/main" id="{111B4A49-B930-4A89-A1CD-6CA2B3D95AED}"/>
              </a:ext>
            </a:extLst>
          </p:cNvPr>
          <p:cNvSpPr txBox="1"/>
          <p:nvPr/>
        </p:nvSpPr>
        <p:spPr>
          <a:xfrm>
            <a:off x="4524375" y="4154996"/>
            <a:ext cx="2328862" cy="771525"/>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Voice-Based Search</a:t>
            </a:r>
          </a:p>
        </p:txBody>
      </p:sp>
      <p:sp>
        <p:nvSpPr>
          <p:cNvPr id="380" name="-1">
            <a:extLst>
              <a:ext uri="{FF2B5EF4-FFF2-40B4-BE49-F238E27FC236}">
                <a16:creationId xmlns:a16="http://schemas.microsoft.com/office/drawing/2014/main" id="{111B4A49-B930-4A89-A1CD-6CA2B3D95AED}"/>
              </a:ext>
            </a:extLst>
          </p:cNvPr>
          <p:cNvSpPr txBox="1"/>
          <p:nvPr/>
        </p:nvSpPr>
        <p:spPr>
          <a:xfrm>
            <a:off x="5503450" y="3200972"/>
            <a:ext cx="36671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2</a:t>
            </a:r>
          </a:p>
        </p:txBody>
      </p:sp>
      <p:sp>
        <p:nvSpPr>
          <p:cNvPr id="381" name="Description of a primary heading-1">
            <a:extLst>
              <a:ext uri="{FF2B5EF4-FFF2-40B4-BE49-F238E27FC236}">
                <a16:creationId xmlns:a16="http://schemas.microsoft.com/office/drawing/2014/main" id="{111B4A49-B930-4A89-A1CD-6CA2B3D95AED}"/>
              </a:ext>
            </a:extLst>
          </p:cNvPr>
          <p:cNvSpPr txBox="1"/>
          <p:nvPr/>
        </p:nvSpPr>
        <p:spPr>
          <a:xfrm>
            <a:off x="4236720" y="6098858"/>
            <a:ext cx="2900362" cy="3095625"/>
          </a:xfrm>
          <a:prstGeom prst="rect">
            <a:avLst/>
          </a:prstGeom>
          <a:noFill/>
        </p:spPr>
        <p:txBody>
          <a:bodyPr vertOverflow="clip" horzOverflow="clip" wrap="square" lIns="0" tIns="0" rIns="0" bIns="0" rtlCol="0" anchor="t">
            <a:spAutoFit/>
          </a:bodyPr>
          <a:lstStyle/>
          <a:p>
            <a:pPr algn="ctr">
              <a:lnSpc>
                <a:spcPts val="2700"/>
              </a:lnSpc>
            </a:pPr>
            <a:r>
              <a:rPr lang="en-US" sz="1800" spc="-18" dirty="0">
                <a:solidFill>
                  <a:srgbClr val="171C25">
                    <a:alpha val="100000"/>
                  </a:srgbClr>
                </a:solidFill>
                <a:latin typeface="Montserrat" panose="00000700000000000000" pitchFamily="2" charset="0"/>
              </a:rPr>
              <a:t>Leveraging advanced AI technology, the app features a voice-based search option, enabling users to quickly find legal information by simply speaking their queries, thus streamlining the research process.</a:t>
            </a:r>
          </a:p>
        </p:txBody>
      </p:sp>
      <p:pic>
        <p:nvPicPr>
          <p:cNvPr id="38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712392" y="2624138"/>
            <a:ext cx="2867025" cy="2867025"/>
          </a:xfrm>
          <a:prstGeom prst="rect">
            <a:avLst/>
          </a:prstGeom>
        </p:spPr>
      </p:pic>
      <p:sp>
        <p:nvSpPr>
          <p:cNvPr id="383" name="Primary Heading-2">
            <a:extLst>
              <a:ext uri="{FF2B5EF4-FFF2-40B4-BE49-F238E27FC236}">
                <a16:creationId xmlns:a16="http://schemas.microsoft.com/office/drawing/2014/main" id="{111B4A49-B930-4A89-A1CD-6CA2B3D95AED}"/>
              </a:ext>
            </a:extLst>
          </p:cNvPr>
          <p:cNvSpPr txBox="1"/>
          <p:nvPr/>
        </p:nvSpPr>
        <p:spPr>
          <a:xfrm>
            <a:off x="7999095" y="4344352"/>
            <a:ext cx="2328862" cy="390525"/>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Offline Mode</a:t>
            </a:r>
          </a:p>
        </p:txBody>
      </p:sp>
      <p:sp>
        <p:nvSpPr>
          <p:cNvPr id="384" name="-2">
            <a:extLst>
              <a:ext uri="{FF2B5EF4-FFF2-40B4-BE49-F238E27FC236}">
                <a16:creationId xmlns:a16="http://schemas.microsoft.com/office/drawing/2014/main" id="{111B4A49-B930-4A89-A1CD-6CA2B3D95AED}"/>
              </a:ext>
            </a:extLst>
          </p:cNvPr>
          <p:cNvSpPr txBox="1"/>
          <p:nvPr/>
        </p:nvSpPr>
        <p:spPr>
          <a:xfrm>
            <a:off x="8978170" y="3390328"/>
            <a:ext cx="36671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3</a:t>
            </a:r>
          </a:p>
        </p:txBody>
      </p:sp>
      <p:sp>
        <p:nvSpPr>
          <p:cNvPr id="385" name="Description of a primary heading-2">
            <a:extLst>
              <a:ext uri="{FF2B5EF4-FFF2-40B4-BE49-F238E27FC236}">
                <a16:creationId xmlns:a16="http://schemas.microsoft.com/office/drawing/2014/main" id="{111B4A49-B930-4A89-A1CD-6CA2B3D95AED}"/>
              </a:ext>
            </a:extLst>
          </p:cNvPr>
          <p:cNvSpPr txBox="1"/>
          <p:nvPr/>
        </p:nvSpPr>
        <p:spPr>
          <a:xfrm>
            <a:off x="7711440" y="6098858"/>
            <a:ext cx="2900362" cy="3438525"/>
          </a:xfrm>
          <a:prstGeom prst="rect">
            <a:avLst/>
          </a:prstGeom>
          <a:noFill/>
        </p:spPr>
        <p:txBody>
          <a:bodyPr vertOverflow="clip" horzOverflow="clip" wrap="square" lIns="0" tIns="0" rIns="0" bIns="0" rtlCol="0" anchor="t">
            <a:spAutoFit/>
          </a:bodyPr>
          <a:lstStyle/>
          <a:p>
            <a:pPr algn="ctr">
              <a:lnSpc>
                <a:spcPts val="2700"/>
              </a:lnSpc>
            </a:pPr>
            <a:r>
              <a:rPr lang="en-US" sz="1800" spc="-18" dirty="0">
                <a:solidFill>
                  <a:srgbClr val="171C25">
                    <a:alpha val="100000"/>
                  </a:srgbClr>
                </a:solidFill>
                <a:latin typeface="Montserrat" panose="00000700000000000000" pitchFamily="2" charset="0"/>
              </a:rPr>
              <a:t>Users can access previously saved legal content without an internet connection, ensuring that critical information is always available, regardless of location, which is especially beneficial in remote areas.</a:t>
            </a:r>
          </a:p>
        </p:txBody>
      </p:sp>
      <p:pic>
        <p:nvPicPr>
          <p:cNvPr id="38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1187112" y="2624138"/>
            <a:ext cx="2867025" cy="2867025"/>
          </a:xfrm>
          <a:prstGeom prst="rect">
            <a:avLst/>
          </a:prstGeom>
        </p:spPr>
      </p:pic>
      <p:sp>
        <p:nvSpPr>
          <p:cNvPr id="387" name="Primary Heading-3">
            <a:extLst>
              <a:ext uri="{FF2B5EF4-FFF2-40B4-BE49-F238E27FC236}">
                <a16:creationId xmlns:a16="http://schemas.microsoft.com/office/drawing/2014/main" id="{111B4A49-B930-4A89-A1CD-6CA2B3D95AED}"/>
              </a:ext>
            </a:extLst>
          </p:cNvPr>
          <p:cNvSpPr txBox="1"/>
          <p:nvPr/>
        </p:nvSpPr>
        <p:spPr>
          <a:xfrm>
            <a:off x="11473815" y="4154996"/>
            <a:ext cx="2328862" cy="771525"/>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Notifications for Updates</a:t>
            </a:r>
          </a:p>
        </p:txBody>
      </p:sp>
      <p:sp>
        <p:nvSpPr>
          <p:cNvPr id="388" name="-3">
            <a:extLst>
              <a:ext uri="{FF2B5EF4-FFF2-40B4-BE49-F238E27FC236}">
                <a16:creationId xmlns:a16="http://schemas.microsoft.com/office/drawing/2014/main" id="{111B4A49-B930-4A89-A1CD-6CA2B3D95AED}"/>
              </a:ext>
            </a:extLst>
          </p:cNvPr>
          <p:cNvSpPr txBox="1"/>
          <p:nvPr/>
        </p:nvSpPr>
        <p:spPr>
          <a:xfrm>
            <a:off x="12425077" y="3200972"/>
            <a:ext cx="42386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4</a:t>
            </a:r>
          </a:p>
        </p:txBody>
      </p:sp>
      <p:sp>
        <p:nvSpPr>
          <p:cNvPr id="389" name="Description of a primary heading-3">
            <a:extLst>
              <a:ext uri="{FF2B5EF4-FFF2-40B4-BE49-F238E27FC236}">
                <a16:creationId xmlns:a16="http://schemas.microsoft.com/office/drawing/2014/main" id="{111B4A49-B930-4A89-A1CD-6CA2B3D95AED}"/>
              </a:ext>
            </a:extLst>
          </p:cNvPr>
          <p:cNvSpPr txBox="1"/>
          <p:nvPr/>
        </p:nvSpPr>
        <p:spPr>
          <a:xfrm>
            <a:off x="11186160" y="6098858"/>
            <a:ext cx="2900362" cy="2752725"/>
          </a:xfrm>
          <a:prstGeom prst="rect">
            <a:avLst/>
          </a:prstGeom>
          <a:noFill/>
        </p:spPr>
        <p:txBody>
          <a:bodyPr vertOverflow="clip" horzOverflow="clip" wrap="square" lIns="0" tIns="0" rIns="0" bIns="0" rtlCol="0" anchor="t">
            <a:spAutoFit/>
          </a:bodyPr>
          <a:lstStyle/>
          <a:p>
            <a:pPr algn="ctr">
              <a:lnSpc>
                <a:spcPts val="2700"/>
              </a:lnSpc>
            </a:pPr>
            <a:r>
              <a:rPr lang="en-US" sz="1800" spc="-18" dirty="0">
                <a:solidFill>
                  <a:srgbClr val="171C25">
                    <a:alpha val="100000"/>
                  </a:srgbClr>
                </a:solidFill>
                <a:latin typeface="Montserrat" panose="00000700000000000000" pitchFamily="2" charset="0"/>
              </a:rPr>
              <a:t>The app provides timely notifications regarding updates on relevant legal topics or changes in case law, allowing users to stay informed and responsive to evolving legal landscapes.</a:t>
            </a:r>
          </a:p>
        </p:txBody>
      </p:sp>
      <p:pic>
        <p:nvPicPr>
          <p:cNvPr id="39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4661832" y="2624138"/>
            <a:ext cx="2867025" cy="2867025"/>
          </a:xfrm>
          <a:prstGeom prst="rect">
            <a:avLst/>
          </a:prstGeom>
        </p:spPr>
      </p:pic>
      <p:sp>
        <p:nvSpPr>
          <p:cNvPr id="391" name="Primary Heading-4">
            <a:extLst>
              <a:ext uri="{FF2B5EF4-FFF2-40B4-BE49-F238E27FC236}">
                <a16:creationId xmlns:a16="http://schemas.microsoft.com/office/drawing/2014/main" id="{111B4A49-B930-4A89-A1CD-6CA2B3D95AED}"/>
              </a:ext>
            </a:extLst>
          </p:cNvPr>
          <p:cNvSpPr txBox="1"/>
          <p:nvPr/>
        </p:nvSpPr>
        <p:spPr>
          <a:xfrm>
            <a:off x="14948535" y="4154996"/>
            <a:ext cx="2328862" cy="771525"/>
          </a:xfrm>
          <a:prstGeom prst="rect">
            <a:avLst/>
          </a:prstGeom>
          <a:noFill/>
        </p:spPr>
        <p:txBody>
          <a:bodyPr vertOverflow="clip" horzOverflow="clip" wrap="square" lIns="0" tIns="0" rIns="0" bIns="0" rtlCol="0" anchor="t">
            <a:spAutoFit/>
          </a:bodyPr>
          <a:lstStyle/>
          <a:p>
            <a:pPr algn="ctr">
              <a:lnSpc>
                <a:spcPts val="2982"/>
              </a:lnSpc>
            </a:pPr>
            <a:r>
              <a:rPr lang="en-US" sz="2100" b="1" spc="-32" dirty="0">
                <a:solidFill>
                  <a:srgbClr val="FFFFFF">
                    <a:alpha val="100000"/>
                  </a:srgbClr>
                </a:solidFill>
                <a:latin typeface="Montserrat" panose="00000700000000000000" pitchFamily="2" charset="0"/>
              </a:rPr>
              <a:t>Lightweight and Optimized UI</a:t>
            </a:r>
          </a:p>
        </p:txBody>
      </p:sp>
      <p:sp>
        <p:nvSpPr>
          <p:cNvPr id="392" name="-4">
            <a:extLst>
              <a:ext uri="{FF2B5EF4-FFF2-40B4-BE49-F238E27FC236}">
                <a16:creationId xmlns:a16="http://schemas.microsoft.com/office/drawing/2014/main" id="{111B4A49-B930-4A89-A1CD-6CA2B3D95AED}"/>
              </a:ext>
            </a:extLst>
          </p:cNvPr>
          <p:cNvSpPr txBox="1"/>
          <p:nvPr/>
        </p:nvSpPr>
        <p:spPr>
          <a:xfrm>
            <a:off x="15926943" y="3200972"/>
            <a:ext cx="366712" cy="581025"/>
          </a:xfrm>
          <a:prstGeom prst="rect">
            <a:avLst/>
          </a:prstGeom>
          <a:noFill/>
        </p:spPr>
        <p:txBody>
          <a:bodyPr vertOverflow="clip" horzOverflow="clip" wrap="square" lIns="0" tIns="0" rIns="0" bIns="0" rtlCol="0" anchor="t">
            <a:spAutoFit/>
          </a:bodyPr>
          <a:lstStyle/>
          <a:p>
            <a:pPr algn="ctr"/>
            <a:r>
              <a:rPr lang="en-US" sz="4512" dirty="0">
                <a:solidFill>
                  <a:srgbClr val="FFFFFF">
                    <a:alpha val="100000"/>
                  </a:srgbClr>
                </a:solidFill>
                <a:latin typeface="Montserrat SemiBold" panose="00000700000000000000" pitchFamily="2" charset="0"/>
              </a:rPr>
              <a:t>5</a:t>
            </a:r>
          </a:p>
        </p:txBody>
      </p:sp>
      <p:sp>
        <p:nvSpPr>
          <p:cNvPr id="393" name="Description of a primary heading-4">
            <a:extLst>
              <a:ext uri="{FF2B5EF4-FFF2-40B4-BE49-F238E27FC236}">
                <a16:creationId xmlns:a16="http://schemas.microsoft.com/office/drawing/2014/main" id="{111B4A49-B930-4A89-A1CD-6CA2B3D95AED}"/>
              </a:ext>
            </a:extLst>
          </p:cNvPr>
          <p:cNvSpPr txBox="1"/>
          <p:nvPr/>
        </p:nvSpPr>
        <p:spPr>
          <a:xfrm>
            <a:off x="14660880" y="6098858"/>
            <a:ext cx="2900362" cy="3438525"/>
          </a:xfrm>
          <a:prstGeom prst="rect">
            <a:avLst/>
          </a:prstGeom>
          <a:noFill/>
        </p:spPr>
        <p:txBody>
          <a:bodyPr vertOverflow="clip" horzOverflow="clip" wrap="square" lIns="0" tIns="0" rIns="0" bIns="0" rtlCol="0" anchor="t">
            <a:spAutoFit/>
          </a:bodyPr>
          <a:lstStyle/>
          <a:p>
            <a:pPr algn="ctr">
              <a:lnSpc>
                <a:spcPts val="2700"/>
              </a:lnSpc>
            </a:pPr>
            <a:r>
              <a:rPr lang="en-US" sz="1800" spc="-18" dirty="0">
                <a:solidFill>
                  <a:srgbClr val="171C25">
                    <a:alpha val="100000"/>
                  </a:srgbClr>
                </a:solidFill>
                <a:latin typeface="Montserrat" panose="00000700000000000000" pitchFamily="2" charset="0"/>
              </a:rPr>
              <a:t>Designed specifically for mobile devices, the application's user interface is lightweight and optimized for performance, ensuring a smooth user experience that facilitates easy navigation and quick access to information.</a:t>
            </a:r>
          </a:p>
        </p:txBody>
      </p:sp>
      <p:sp>
        <p:nvSpPr>
          <p:cNvPr id="394" name="Click here to edit title-416">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Purpose of Android Application</a:t>
            </a:r>
          </a:p>
        </p:txBody>
      </p:sp>
      <p:sp>
        <p:nvSpPr>
          <p:cNvPr id="395" name="Click here to edit label-433">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ANDROID APPLICATION PURPOSE</a:t>
            </a:r>
          </a:p>
        </p:txBody>
      </p:sp>
      <p:sp>
        <p:nvSpPr>
          <p:cNvPr id="396" name="Click here to edit subtitle-439">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A Portable Solution for Legal Access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500"/>
                                        <p:tgtEl>
                                          <p:spTgt spid="373"/>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374"/>
                                        </p:tgtEl>
                                        <p:attrNameLst>
                                          <p:attrName>style.visibility</p:attrName>
                                        </p:attrNameLst>
                                      </p:cBhvr>
                                      <p:to>
                                        <p:strVal val="visible"/>
                                      </p:to>
                                    </p:set>
                                    <p:animEffect transition="in" filter="fade">
                                      <p:cBhvr>
                                        <p:cTn id="10" dur="1500"/>
                                        <p:tgtEl>
                                          <p:spTgt spid="374"/>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375"/>
                                        </p:tgtEl>
                                        <p:attrNameLst>
                                          <p:attrName>style.visibility</p:attrName>
                                        </p:attrNameLst>
                                      </p:cBhvr>
                                      <p:to>
                                        <p:strVal val="visible"/>
                                      </p:to>
                                    </p:set>
                                    <p:animEffect transition="in" filter="fade">
                                      <p:cBhvr>
                                        <p:cTn id="13" dur="1500"/>
                                        <p:tgtEl>
                                          <p:spTgt spid="375"/>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376"/>
                                        </p:tgtEl>
                                        <p:attrNameLst>
                                          <p:attrName>style.visibility</p:attrName>
                                        </p:attrNameLst>
                                      </p:cBhvr>
                                      <p:to>
                                        <p:strVal val="visible"/>
                                      </p:to>
                                    </p:set>
                                    <p:animEffect transition="in" filter="fade">
                                      <p:cBhvr>
                                        <p:cTn id="16" dur="1500"/>
                                        <p:tgtEl>
                                          <p:spTgt spid="376"/>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377"/>
                                        </p:tgtEl>
                                        <p:attrNameLst>
                                          <p:attrName>style.visibility</p:attrName>
                                        </p:attrNameLst>
                                      </p:cBhvr>
                                      <p:to>
                                        <p:strVal val="visible"/>
                                      </p:to>
                                    </p:set>
                                    <p:animEffect transition="in" filter="fade">
                                      <p:cBhvr>
                                        <p:cTn id="19" dur="1500"/>
                                        <p:tgtEl>
                                          <p:spTgt spid="377"/>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378"/>
                                        </p:tgtEl>
                                        <p:attrNameLst>
                                          <p:attrName>style.visibility</p:attrName>
                                        </p:attrNameLst>
                                      </p:cBhvr>
                                      <p:to>
                                        <p:strVal val="visible"/>
                                      </p:to>
                                    </p:set>
                                    <p:animEffect transition="in" filter="fade">
                                      <p:cBhvr>
                                        <p:cTn id="22" dur="1500"/>
                                        <p:tgtEl>
                                          <p:spTgt spid="378"/>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379"/>
                                        </p:tgtEl>
                                        <p:attrNameLst>
                                          <p:attrName>style.visibility</p:attrName>
                                        </p:attrNameLst>
                                      </p:cBhvr>
                                      <p:to>
                                        <p:strVal val="visible"/>
                                      </p:to>
                                    </p:set>
                                    <p:animEffect transition="in" filter="fade">
                                      <p:cBhvr>
                                        <p:cTn id="25" dur="1500"/>
                                        <p:tgtEl>
                                          <p:spTgt spid="379"/>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380"/>
                                        </p:tgtEl>
                                        <p:attrNameLst>
                                          <p:attrName>style.visibility</p:attrName>
                                        </p:attrNameLst>
                                      </p:cBhvr>
                                      <p:to>
                                        <p:strVal val="visible"/>
                                      </p:to>
                                    </p:set>
                                    <p:animEffect transition="in" filter="fade">
                                      <p:cBhvr>
                                        <p:cTn id="28" dur="1500"/>
                                        <p:tgtEl>
                                          <p:spTgt spid="380"/>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381"/>
                                        </p:tgtEl>
                                        <p:attrNameLst>
                                          <p:attrName>style.visibility</p:attrName>
                                        </p:attrNameLst>
                                      </p:cBhvr>
                                      <p:to>
                                        <p:strVal val="visible"/>
                                      </p:to>
                                    </p:set>
                                    <p:animEffect transition="in" filter="fade">
                                      <p:cBhvr>
                                        <p:cTn id="31" dur="1500"/>
                                        <p:tgtEl>
                                          <p:spTgt spid="381"/>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382"/>
                                        </p:tgtEl>
                                        <p:attrNameLst>
                                          <p:attrName>style.visibility</p:attrName>
                                        </p:attrNameLst>
                                      </p:cBhvr>
                                      <p:to>
                                        <p:strVal val="visible"/>
                                      </p:to>
                                    </p:set>
                                    <p:animEffect transition="in" filter="fade">
                                      <p:cBhvr>
                                        <p:cTn id="34" dur="1500"/>
                                        <p:tgtEl>
                                          <p:spTgt spid="382"/>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383"/>
                                        </p:tgtEl>
                                        <p:attrNameLst>
                                          <p:attrName>style.visibility</p:attrName>
                                        </p:attrNameLst>
                                      </p:cBhvr>
                                      <p:to>
                                        <p:strVal val="visible"/>
                                      </p:to>
                                    </p:set>
                                    <p:animEffect transition="in" filter="fade">
                                      <p:cBhvr>
                                        <p:cTn id="37" dur="1500"/>
                                        <p:tgtEl>
                                          <p:spTgt spid="383"/>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384"/>
                                        </p:tgtEl>
                                        <p:attrNameLst>
                                          <p:attrName>style.visibility</p:attrName>
                                        </p:attrNameLst>
                                      </p:cBhvr>
                                      <p:to>
                                        <p:strVal val="visible"/>
                                      </p:to>
                                    </p:set>
                                    <p:animEffect transition="in" filter="fade">
                                      <p:cBhvr>
                                        <p:cTn id="40" dur="1500"/>
                                        <p:tgtEl>
                                          <p:spTgt spid="384"/>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385"/>
                                        </p:tgtEl>
                                        <p:attrNameLst>
                                          <p:attrName>style.visibility</p:attrName>
                                        </p:attrNameLst>
                                      </p:cBhvr>
                                      <p:to>
                                        <p:strVal val="visible"/>
                                      </p:to>
                                    </p:set>
                                    <p:animEffect transition="in" filter="fade">
                                      <p:cBhvr>
                                        <p:cTn id="43" dur="1500"/>
                                        <p:tgtEl>
                                          <p:spTgt spid="385"/>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386"/>
                                        </p:tgtEl>
                                        <p:attrNameLst>
                                          <p:attrName>style.visibility</p:attrName>
                                        </p:attrNameLst>
                                      </p:cBhvr>
                                      <p:to>
                                        <p:strVal val="visible"/>
                                      </p:to>
                                    </p:set>
                                    <p:animEffect transition="in" filter="fade">
                                      <p:cBhvr>
                                        <p:cTn id="46" dur="1500"/>
                                        <p:tgtEl>
                                          <p:spTgt spid="386"/>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387"/>
                                        </p:tgtEl>
                                        <p:attrNameLst>
                                          <p:attrName>style.visibility</p:attrName>
                                        </p:attrNameLst>
                                      </p:cBhvr>
                                      <p:to>
                                        <p:strVal val="visible"/>
                                      </p:to>
                                    </p:set>
                                    <p:animEffect transition="in" filter="fade">
                                      <p:cBhvr>
                                        <p:cTn id="49" dur="1500"/>
                                        <p:tgtEl>
                                          <p:spTgt spid="387"/>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388"/>
                                        </p:tgtEl>
                                        <p:attrNameLst>
                                          <p:attrName>style.visibility</p:attrName>
                                        </p:attrNameLst>
                                      </p:cBhvr>
                                      <p:to>
                                        <p:strVal val="visible"/>
                                      </p:to>
                                    </p:set>
                                    <p:animEffect transition="in" filter="fade">
                                      <p:cBhvr>
                                        <p:cTn id="52" dur="1500"/>
                                        <p:tgtEl>
                                          <p:spTgt spid="388"/>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389"/>
                                        </p:tgtEl>
                                        <p:attrNameLst>
                                          <p:attrName>style.visibility</p:attrName>
                                        </p:attrNameLst>
                                      </p:cBhvr>
                                      <p:to>
                                        <p:strVal val="visible"/>
                                      </p:to>
                                    </p:set>
                                    <p:animEffect transition="in" filter="fade">
                                      <p:cBhvr>
                                        <p:cTn id="55" dur="1500"/>
                                        <p:tgtEl>
                                          <p:spTgt spid="389"/>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390"/>
                                        </p:tgtEl>
                                        <p:attrNameLst>
                                          <p:attrName>style.visibility</p:attrName>
                                        </p:attrNameLst>
                                      </p:cBhvr>
                                      <p:to>
                                        <p:strVal val="visible"/>
                                      </p:to>
                                    </p:set>
                                    <p:animEffect transition="in" filter="fade">
                                      <p:cBhvr>
                                        <p:cTn id="58" dur="1500"/>
                                        <p:tgtEl>
                                          <p:spTgt spid="390"/>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391"/>
                                        </p:tgtEl>
                                        <p:attrNameLst>
                                          <p:attrName>style.visibility</p:attrName>
                                        </p:attrNameLst>
                                      </p:cBhvr>
                                      <p:to>
                                        <p:strVal val="visible"/>
                                      </p:to>
                                    </p:set>
                                    <p:animEffect transition="in" filter="fade">
                                      <p:cBhvr>
                                        <p:cTn id="61" dur="1500"/>
                                        <p:tgtEl>
                                          <p:spTgt spid="391"/>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392"/>
                                        </p:tgtEl>
                                        <p:attrNameLst>
                                          <p:attrName>style.visibility</p:attrName>
                                        </p:attrNameLst>
                                      </p:cBhvr>
                                      <p:to>
                                        <p:strVal val="visible"/>
                                      </p:to>
                                    </p:set>
                                    <p:animEffect transition="in" filter="fade">
                                      <p:cBhvr>
                                        <p:cTn id="64" dur="1500"/>
                                        <p:tgtEl>
                                          <p:spTgt spid="392"/>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393"/>
                                        </p:tgtEl>
                                        <p:attrNameLst>
                                          <p:attrName>style.visibility</p:attrName>
                                        </p:attrNameLst>
                                      </p:cBhvr>
                                      <p:to>
                                        <p:strVal val="visible"/>
                                      </p:to>
                                    </p:set>
                                    <p:animEffect transition="in" filter="fade">
                                      <p:cBhvr>
                                        <p:cTn id="67" dur="1500"/>
                                        <p:tgtEl>
                                          <p:spTgt spid="393"/>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394"/>
                                        </p:tgtEl>
                                        <p:attrNameLst>
                                          <p:attrName>style.visibility</p:attrName>
                                        </p:attrNameLst>
                                      </p:cBhvr>
                                      <p:to>
                                        <p:strVal val="visible"/>
                                      </p:to>
                                    </p:set>
                                    <p:animEffect transition="in" filter="fade">
                                      <p:cBhvr>
                                        <p:cTn id="70" dur="1500"/>
                                        <p:tgtEl>
                                          <p:spTgt spid="394"/>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395"/>
                                        </p:tgtEl>
                                        <p:attrNameLst>
                                          <p:attrName>style.visibility</p:attrName>
                                        </p:attrNameLst>
                                      </p:cBhvr>
                                      <p:to>
                                        <p:strVal val="visible"/>
                                      </p:to>
                                    </p:set>
                                    <p:animEffect transition="in" filter="fade">
                                      <p:cBhvr>
                                        <p:cTn id="73" dur="1500"/>
                                        <p:tgtEl>
                                          <p:spTgt spid="395"/>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396"/>
                                        </p:tgtEl>
                                        <p:attrNameLst>
                                          <p:attrName>style.visibility</p:attrName>
                                        </p:attrNameLst>
                                      </p:cBhvr>
                                      <p:to>
                                        <p:strVal val="visible"/>
                                      </p:to>
                                    </p:set>
                                    <p:animEffect transition="in" filter="fade">
                                      <p:cBhvr>
                                        <p:cTn id="76" dur="1500"/>
                                        <p:tgtEl>
                                          <p:spTgt spid="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p:bldP spid="374" grpId="0"/>
      <p:bldP spid="375" grpId="0"/>
      <p:bldP spid="376" grpId="0"/>
      <p:bldP spid="377" grpId="0"/>
      <p:bldP spid="378" grpId="0"/>
      <p:bldP spid="379" grpId="0"/>
      <p:bldP spid="380" grpId="0"/>
      <p:bldP spid="381" grpId="0"/>
      <p:bldP spid="382" grpId="0"/>
      <p:bldP spid="383" grpId="0"/>
      <p:bldP spid="384" grpId="0"/>
      <p:bldP spid="385" grpId="0"/>
      <p:bldP spid="386" grpId="0"/>
      <p:bldP spid="387" grpId="0"/>
      <p:bldP spid="388" grpId="0"/>
      <p:bldP spid="389" grpId="0"/>
      <p:bldP spid="390" grpId="0"/>
      <p:bldP spid="391" grpId="0"/>
      <p:bldP spid="392" grpId="0"/>
      <p:bldP spid="393" grpId="0"/>
      <p:bldP spid="394" grpId="0"/>
      <p:bldP spid="395" grpId="0"/>
      <p:bldP spid="3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40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40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2590800"/>
            <a:ext cx="4048125" cy="3390900"/>
          </a:xfrm>
          <a:prstGeom prst="rect">
            <a:avLst/>
          </a:prstGeom>
        </p:spPr>
      </p:pic>
      <p:pic>
        <p:nvPicPr>
          <p:cNvPr id="40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2895600"/>
            <a:ext cx="533400" cy="533400"/>
          </a:xfrm>
          <a:prstGeom prst="rect">
            <a:avLst/>
          </a:prstGeom>
        </p:spPr>
      </p:pic>
      <p:sp>
        <p:nvSpPr>
          <p:cNvPr id="403" name="-0">
            <a:extLst>
              <a:ext uri="{FF2B5EF4-FFF2-40B4-BE49-F238E27FC236}">
                <a16:creationId xmlns:a16="http://schemas.microsoft.com/office/drawing/2014/main" id="{111B4A49-B930-4A89-A1CD-6CA2B3D95AED}"/>
              </a:ext>
            </a:extLst>
          </p:cNvPr>
          <p:cNvSpPr txBox="1"/>
          <p:nvPr/>
        </p:nvSpPr>
        <p:spPr>
          <a:xfrm>
            <a:off x="1280065" y="2952274"/>
            <a:ext cx="13811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1</a:t>
            </a:r>
          </a:p>
        </p:txBody>
      </p:sp>
      <p:sp>
        <p:nvSpPr>
          <p:cNvPr id="404" name="Primary Heading-0">
            <a:extLst>
              <a:ext uri="{FF2B5EF4-FFF2-40B4-BE49-F238E27FC236}">
                <a16:creationId xmlns:a16="http://schemas.microsoft.com/office/drawing/2014/main" id="{111B4A49-B930-4A89-A1CD-6CA2B3D95AED}"/>
              </a:ext>
            </a:extLst>
          </p:cNvPr>
          <p:cNvSpPr txBox="1"/>
          <p:nvPr/>
        </p:nvSpPr>
        <p:spPr>
          <a:xfrm>
            <a:off x="1066800" y="3733800"/>
            <a:ext cx="3471862" cy="190500"/>
          </a:xfrm>
          <a:prstGeom prst="rect">
            <a:avLst/>
          </a:prstGeom>
          <a:noFill/>
        </p:spPr>
        <p:txBody>
          <a:bodyPr vertOverflow="clip" horzOverflow="clip" wrap="square" lIns="0" tIns="0" rIns="0" bIns="0" rtlCol="0" anchor="t">
            <a:spAutoFit/>
          </a:bodyPr>
          <a:lstStyle/>
          <a:p>
            <a:pPr algn="l">
              <a:lnSpc>
                <a:spcPts val="1458"/>
              </a:lnSpc>
            </a:pPr>
            <a:r>
              <a:rPr lang="en-US" sz="900" b="1" spc="-12" dirty="0">
                <a:solidFill>
                  <a:srgbClr val="171C25">
                    <a:alpha val="100000"/>
                  </a:srgbClr>
                </a:solidFill>
                <a:latin typeface="Montserrat" panose="00000700000000000000" pitchFamily="2" charset="0"/>
              </a:rPr>
              <a:t>Target Audience</a:t>
            </a:r>
          </a:p>
        </p:txBody>
      </p:sp>
      <p:sp>
        <p:nvSpPr>
          <p:cNvPr id="405" name="Description of a primary heading-0">
            <a:extLst>
              <a:ext uri="{FF2B5EF4-FFF2-40B4-BE49-F238E27FC236}">
                <a16:creationId xmlns:a16="http://schemas.microsoft.com/office/drawing/2014/main" id="{111B4A49-B930-4A89-A1CD-6CA2B3D95AED}"/>
              </a:ext>
            </a:extLst>
          </p:cNvPr>
          <p:cNvSpPr txBox="1"/>
          <p:nvPr/>
        </p:nvSpPr>
        <p:spPr>
          <a:xfrm>
            <a:off x="1066800" y="4457700"/>
            <a:ext cx="3471862" cy="9239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Legal professionals, law students, and researchers seeking reliable legal information. Additionally, individuals looking for personal legal knowledge to navigate everyday legal matters.</a:t>
            </a:r>
          </a:p>
        </p:txBody>
      </p:sp>
      <p:pic>
        <p:nvPicPr>
          <p:cNvPr id="40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4305300"/>
            <a:ext cx="3438525" cy="19050"/>
          </a:xfrm>
          <a:prstGeom prst="rect">
            <a:avLst/>
          </a:prstGeom>
        </p:spPr>
      </p:pic>
      <p:pic>
        <p:nvPicPr>
          <p:cNvPr id="407" name="shapeNode0">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066800" y="4305300"/>
            <a:ext cx="762000" cy="19050"/>
          </a:xfrm>
          <a:prstGeom prst="rect">
            <a:avLst/>
          </a:prstGeom>
        </p:spPr>
      </p:pic>
      <p:pic>
        <p:nvPicPr>
          <p:cNvPr id="40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5000625" y="2590800"/>
            <a:ext cx="4048125" cy="3390900"/>
          </a:xfrm>
          <a:prstGeom prst="rect">
            <a:avLst/>
          </a:prstGeom>
        </p:spPr>
      </p:pic>
      <p:pic>
        <p:nvPicPr>
          <p:cNvPr id="40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5305425" y="2895600"/>
            <a:ext cx="533400" cy="533400"/>
          </a:xfrm>
          <a:prstGeom prst="rect">
            <a:avLst/>
          </a:prstGeom>
        </p:spPr>
      </p:pic>
      <p:sp>
        <p:nvSpPr>
          <p:cNvPr id="410" name="-1">
            <a:extLst>
              <a:ext uri="{FF2B5EF4-FFF2-40B4-BE49-F238E27FC236}">
                <a16:creationId xmlns:a16="http://schemas.microsoft.com/office/drawing/2014/main" id="{111B4A49-B930-4A89-A1CD-6CA2B3D95AED}"/>
              </a:ext>
            </a:extLst>
          </p:cNvPr>
          <p:cNvSpPr txBox="1"/>
          <p:nvPr/>
        </p:nvSpPr>
        <p:spPr>
          <a:xfrm>
            <a:off x="5490591" y="29522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2</a:t>
            </a:r>
          </a:p>
        </p:txBody>
      </p:sp>
      <p:sp>
        <p:nvSpPr>
          <p:cNvPr id="411" name="Primary Heading-1">
            <a:extLst>
              <a:ext uri="{FF2B5EF4-FFF2-40B4-BE49-F238E27FC236}">
                <a16:creationId xmlns:a16="http://schemas.microsoft.com/office/drawing/2014/main" id="{111B4A49-B930-4A89-A1CD-6CA2B3D95AED}"/>
              </a:ext>
            </a:extLst>
          </p:cNvPr>
          <p:cNvSpPr txBox="1"/>
          <p:nvPr/>
        </p:nvSpPr>
        <p:spPr>
          <a:xfrm>
            <a:off x="5305425" y="3733800"/>
            <a:ext cx="3471862" cy="190500"/>
          </a:xfrm>
          <a:prstGeom prst="rect">
            <a:avLst/>
          </a:prstGeom>
          <a:noFill/>
        </p:spPr>
        <p:txBody>
          <a:bodyPr vertOverflow="clip" horzOverflow="clip" wrap="square" lIns="0" tIns="0" rIns="0" bIns="0" rtlCol="0" anchor="t">
            <a:spAutoFit/>
          </a:bodyPr>
          <a:lstStyle/>
          <a:p>
            <a:pPr algn="l">
              <a:lnSpc>
                <a:spcPts val="1458"/>
              </a:lnSpc>
            </a:pPr>
            <a:r>
              <a:rPr lang="en-US" sz="900" b="1" spc="-12" dirty="0">
                <a:solidFill>
                  <a:srgbClr val="171C25">
                    <a:alpha val="100000"/>
                  </a:srgbClr>
                </a:solidFill>
                <a:latin typeface="Montserrat" panose="00000700000000000000" pitchFamily="2" charset="0"/>
              </a:rPr>
              <a:t>Interactive Search</a:t>
            </a:r>
          </a:p>
        </p:txBody>
      </p:sp>
      <p:sp>
        <p:nvSpPr>
          <p:cNvPr id="412" name="Description of a primary heading-1">
            <a:extLst>
              <a:ext uri="{FF2B5EF4-FFF2-40B4-BE49-F238E27FC236}">
                <a16:creationId xmlns:a16="http://schemas.microsoft.com/office/drawing/2014/main" id="{111B4A49-B930-4A89-A1CD-6CA2B3D95AED}"/>
              </a:ext>
            </a:extLst>
          </p:cNvPr>
          <p:cNvSpPr txBox="1"/>
          <p:nvPr/>
        </p:nvSpPr>
        <p:spPr>
          <a:xfrm>
            <a:off x="5305425" y="4457700"/>
            <a:ext cx="3471862" cy="6953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Advanced filtering options that allow users to easily search through constitutional articles and legal documents, enhancing efficiency and accuracy.</a:t>
            </a:r>
          </a:p>
        </p:txBody>
      </p:sp>
      <p:pic>
        <p:nvPicPr>
          <p:cNvPr id="41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5305425" y="4305300"/>
            <a:ext cx="3438525" cy="19050"/>
          </a:xfrm>
          <a:prstGeom prst="rect">
            <a:avLst/>
          </a:prstGeom>
        </p:spPr>
      </p:pic>
      <p:pic>
        <p:nvPicPr>
          <p:cNvPr id="414" name="shapeNode1">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5305425" y="4305300"/>
            <a:ext cx="762000" cy="19050"/>
          </a:xfrm>
          <a:prstGeom prst="rect">
            <a:avLst/>
          </a:prstGeom>
        </p:spPr>
      </p:pic>
      <p:pic>
        <p:nvPicPr>
          <p:cNvPr id="41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239250" y="2590800"/>
            <a:ext cx="4048125" cy="3390900"/>
          </a:xfrm>
          <a:prstGeom prst="rect">
            <a:avLst/>
          </a:prstGeom>
        </p:spPr>
      </p:pic>
      <p:pic>
        <p:nvPicPr>
          <p:cNvPr id="41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9544050" y="2895600"/>
            <a:ext cx="533400" cy="533400"/>
          </a:xfrm>
          <a:prstGeom prst="rect">
            <a:avLst/>
          </a:prstGeom>
        </p:spPr>
      </p:pic>
      <p:sp>
        <p:nvSpPr>
          <p:cNvPr id="417" name="-2">
            <a:extLst>
              <a:ext uri="{FF2B5EF4-FFF2-40B4-BE49-F238E27FC236}">
                <a16:creationId xmlns:a16="http://schemas.microsoft.com/office/drawing/2014/main" id="{111B4A49-B930-4A89-A1CD-6CA2B3D95AED}"/>
              </a:ext>
            </a:extLst>
          </p:cNvPr>
          <p:cNvSpPr txBox="1"/>
          <p:nvPr/>
        </p:nvSpPr>
        <p:spPr>
          <a:xfrm>
            <a:off x="9729216" y="29522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3</a:t>
            </a:r>
          </a:p>
        </p:txBody>
      </p:sp>
      <p:sp>
        <p:nvSpPr>
          <p:cNvPr id="418" name="Primary Heading-2">
            <a:extLst>
              <a:ext uri="{FF2B5EF4-FFF2-40B4-BE49-F238E27FC236}">
                <a16:creationId xmlns:a16="http://schemas.microsoft.com/office/drawing/2014/main" id="{111B4A49-B930-4A89-A1CD-6CA2B3D95AED}"/>
              </a:ext>
            </a:extLst>
          </p:cNvPr>
          <p:cNvSpPr txBox="1"/>
          <p:nvPr/>
        </p:nvSpPr>
        <p:spPr>
          <a:xfrm>
            <a:off x="9544050" y="3733800"/>
            <a:ext cx="3471862" cy="190500"/>
          </a:xfrm>
          <a:prstGeom prst="rect">
            <a:avLst/>
          </a:prstGeom>
          <a:noFill/>
        </p:spPr>
        <p:txBody>
          <a:bodyPr vertOverflow="clip" horzOverflow="clip" wrap="square" lIns="0" tIns="0" rIns="0" bIns="0" rtlCol="0" anchor="t">
            <a:spAutoFit/>
          </a:bodyPr>
          <a:lstStyle/>
          <a:p>
            <a:pPr algn="l">
              <a:lnSpc>
                <a:spcPts val="1458"/>
              </a:lnSpc>
            </a:pPr>
            <a:r>
              <a:rPr lang="en-US" sz="900" b="1" spc="-12" dirty="0">
                <a:solidFill>
                  <a:srgbClr val="171C25">
                    <a:alpha val="100000"/>
                  </a:srgbClr>
                </a:solidFill>
                <a:latin typeface="Montserrat" panose="00000700000000000000" pitchFamily="2" charset="0"/>
              </a:rPr>
              <a:t>Cross-Referencing</a:t>
            </a:r>
          </a:p>
        </p:txBody>
      </p:sp>
      <p:sp>
        <p:nvSpPr>
          <p:cNvPr id="419" name="Description of a primary heading-2">
            <a:extLst>
              <a:ext uri="{FF2B5EF4-FFF2-40B4-BE49-F238E27FC236}">
                <a16:creationId xmlns:a16="http://schemas.microsoft.com/office/drawing/2014/main" id="{111B4A49-B930-4A89-A1CD-6CA2B3D95AED}"/>
              </a:ext>
            </a:extLst>
          </p:cNvPr>
          <p:cNvSpPr txBox="1"/>
          <p:nvPr/>
        </p:nvSpPr>
        <p:spPr>
          <a:xfrm>
            <a:off x="9544050" y="4457700"/>
            <a:ext cx="3471862" cy="6953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Organized display of related laws and case precedents, providing users with comprehensive insights into legal contexts and connections.</a:t>
            </a:r>
          </a:p>
        </p:txBody>
      </p:sp>
      <p:pic>
        <p:nvPicPr>
          <p:cNvPr id="42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544050" y="4305300"/>
            <a:ext cx="3438525" cy="19050"/>
          </a:xfrm>
          <a:prstGeom prst="rect">
            <a:avLst/>
          </a:prstGeom>
        </p:spPr>
      </p:pic>
      <p:pic>
        <p:nvPicPr>
          <p:cNvPr id="421" name="shapeNode2">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544050" y="4305300"/>
            <a:ext cx="762000" cy="19050"/>
          </a:xfrm>
          <a:prstGeom prst="rect">
            <a:avLst/>
          </a:prstGeom>
        </p:spPr>
      </p:pic>
      <p:pic>
        <p:nvPicPr>
          <p:cNvPr id="42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13477875" y="2590800"/>
            <a:ext cx="4048125" cy="3390900"/>
          </a:xfrm>
          <a:prstGeom prst="rect">
            <a:avLst/>
          </a:prstGeom>
        </p:spPr>
      </p:pic>
      <p:pic>
        <p:nvPicPr>
          <p:cNvPr id="42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3782675" y="2895600"/>
            <a:ext cx="533400" cy="533400"/>
          </a:xfrm>
          <a:prstGeom prst="rect">
            <a:avLst/>
          </a:prstGeom>
        </p:spPr>
      </p:pic>
      <p:sp>
        <p:nvSpPr>
          <p:cNvPr id="424" name="-3">
            <a:extLst>
              <a:ext uri="{FF2B5EF4-FFF2-40B4-BE49-F238E27FC236}">
                <a16:creationId xmlns:a16="http://schemas.microsoft.com/office/drawing/2014/main" id="{111B4A49-B930-4A89-A1CD-6CA2B3D95AED}"/>
              </a:ext>
            </a:extLst>
          </p:cNvPr>
          <p:cNvSpPr txBox="1"/>
          <p:nvPr/>
        </p:nvSpPr>
        <p:spPr>
          <a:xfrm>
            <a:off x="13954220" y="2952274"/>
            <a:ext cx="223838"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4</a:t>
            </a:r>
          </a:p>
        </p:txBody>
      </p:sp>
      <p:sp>
        <p:nvSpPr>
          <p:cNvPr id="425" name="Primary Heading-3">
            <a:extLst>
              <a:ext uri="{FF2B5EF4-FFF2-40B4-BE49-F238E27FC236}">
                <a16:creationId xmlns:a16="http://schemas.microsoft.com/office/drawing/2014/main" id="{111B4A49-B930-4A89-A1CD-6CA2B3D95AED}"/>
              </a:ext>
            </a:extLst>
          </p:cNvPr>
          <p:cNvSpPr txBox="1"/>
          <p:nvPr/>
        </p:nvSpPr>
        <p:spPr>
          <a:xfrm>
            <a:off x="13782675" y="3733800"/>
            <a:ext cx="3471862" cy="190500"/>
          </a:xfrm>
          <a:prstGeom prst="rect">
            <a:avLst/>
          </a:prstGeom>
          <a:noFill/>
        </p:spPr>
        <p:txBody>
          <a:bodyPr vertOverflow="clip" horzOverflow="clip" wrap="square" lIns="0" tIns="0" rIns="0" bIns="0" rtlCol="0" anchor="t">
            <a:spAutoFit/>
          </a:bodyPr>
          <a:lstStyle/>
          <a:p>
            <a:pPr algn="l">
              <a:lnSpc>
                <a:spcPts val="1458"/>
              </a:lnSpc>
            </a:pPr>
            <a:r>
              <a:rPr lang="en-US" sz="900" b="1" spc="-12" dirty="0">
                <a:solidFill>
                  <a:srgbClr val="171C25">
                    <a:alpha val="100000"/>
                  </a:srgbClr>
                </a:solidFill>
                <a:latin typeface="Montserrat" panose="00000700000000000000" pitchFamily="2" charset="0"/>
              </a:rPr>
              <a:t>Detailed Interface</a:t>
            </a:r>
          </a:p>
        </p:txBody>
      </p:sp>
      <p:sp>
        <p:nvSpPr>
          <p:cNvPr id="426" name="Description of a primary heading-3">
            <a:extLst>
              <a:ext uri="{FF2B5EF4-FFF2-40B4-BE49-F238E27FC236}">
                <a16:creationId xmlns:a16="http://schemas.microsoft.com/office/drawing/2014/main" id="{111B4A49-B930-4A89-A1CD-6CA2B3D95AED}"/>
              </a:ext>
            </a:extLst>
          </p:cNvPr>
          <p:cNvSpPr txBox="1"/>
          <p:nvPr/>
        </p:nvSpPr>
        <p:spPr>
          <a:xfrm>
            <a:off x="13782675" y="4457700"/>
            <a:ext cx="3471862" cy="6953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Optimized for larger screens to facilitate better visualization of complex legal information, ensuring clarity in understanding intricate legal texts.</a:t>
            </a:r>
          </a:p>
        </p:txBody>
      </p:sp>
      <p:pic>
        <p:nvPicPr>
          <p:cNvPr id="42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3782675" y="4305300"/>
            <a:ext cx="3438525" cy="19050"/>
          </a:xfrm>
          <a:prstGeom prst="rect">
            <a:avLst/>
          </a:prstGeom>
        </p:spPr>
      </p:pic>
      <p:pic>
        <p:nvPicPr>
          <p:cNvPr id="428" name="shapeNode3">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3782675" y="4305300"/>
            <a:ext cx="762000" cy="19050"/>
          </a:xfrm>
          <a:prstGeom prst="rect">
            <a:avLst/>
          </a:prstGeom>
        </p:spPr>
      </p:pic>
      <p:pic>
        <p:nvPicPr>
          <p:cNvPr id="42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6172200"/>
            <a:ext cx="4048125" cy="3390900"/>
          </a:xfrm>
          <a:prstGeom prst="rect">
            <a:avLst/>
          </a:prstGeom>
        </p:spPr>
      </p:pic>
      <p:pic>
        <p:nvPicPr>
          <p:cNvPr id="430"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1066800" y="6477000"/>
            <a:ext cx="533400" cy="533400"/>
          </a:xfrm>
          <a:prstGeom prst="rect">
            <a:avLst/>
          </a:prstGeom>
        </p:spPr>
      </p:pic>
      <p:sp>
        <p:nvSpPr>
          <p:cNvPr id="431" name="-4">
            <a:extLst>
              <a:ext uri="{FF2B5EF4-FFF2-40B4-BE49-F238E27FC236}">
                <a16:creationId xmlns:a16="http://schemas.microsoft.com/office/drawing/2014/main" id="{111B4A49-B930-4A89-A1CD-6CA2B3D95AED}"/>
              </a:ext>
            </a:extLst>
          </p:cNvPr>
          <p:cNvSpPr txBox="1"/>
          <p:nvPr/>
        </p:nvSpPr>
        <p:spPr>
          <a:xfrm>
            <a:off x="1251680" y="6533674"/>
            <a:ext cx="195262"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5</a:t>
            </a:r>
          </a:p>
        </p:txBody>
      </p:sp>
      <p:sp>
        <p:nvSpPr>
          <p:cNvPr id="432" name="Primary Heading-4">
            <a:extLst>
              <a:ext uri="{FF2B5EF4-FFF2-40B4-BE49-F238E27FC236}">
                <a16:creationId xmlns:a16="http://schemas.microsoft.com/office/drawing/2014/main" id="{111B4A49-B930-4A89-A1CD-6CA2B3D95AED}"/>
              </a:ext>
            </a:extLst>
          </p:cNvPr>
          <p:cNvSpPr txBox="1"/>
          <p:nvPr/>
        </p:nvSpPr>
        <p:spPr>
          <a:xfrm>
            <a:off x="1066800" y="7315200"/>
            <a:ext cx="3471862" cy="190500"/>
          </a:xfrm>
          <a:prstGeom prst="rect">
            <a:avLst/>
          </a:prstGeom>
          <a:noFill/>
        </p:spPr>
        <p:txBody>
          <a:bodyPr vertOverflow="clip" horzOverflow="clip" wrap="square" lIns="0" tIns="0" rIns="0" bIns="0" rtlCol="0" anchor="t">
            <a:spAutoFit/>
          </a:bodyPr>
          <a:lstStyle/>
          <a:p>
            <a:pPr algn="l">
              <a:lnSpc>
                <a:spcPts val="1458"/>
              </a:lnSpc>
            </a:pPr>
            <a:r>
              <a:rPr lang="en-US" sz="900" b="1" spc="-12" dirty="0">
                <a:solidFill>
                  <a:srgbClr val="171C25">
                    <a:alpha val="100000"/>
                  </a:srgbClr>
                </a:solidFill>
                <a:latin typeface="Montserrat" panose="00000700000000000000" pitchFamily="2" charset="0"/>
              </a:rPr>
              <a:t>Collaboration Features</a:t>
            </a:r>
          </a:p>
        </p:txBody>
      </p:sp>
      <p:sp>
        <p:nvSpPr>
          <p:cNvPr id="433" name="Description of a primary heading-4">
            <a:extLst>
              <a:ext uri="{FF2B5EF4-FFF2-40B4-BE49-F238E27FC236}">
                <a16:creationId xmlns:a16="http://schemas.microsoft.com/office/drawing/2014/main" id="{111B4A49-B930-4A89-A1CD-6CA2B3D95AED}"/>
              </a:ext>
            </a:extLst>
          </p:cNvPr>
          <p:cNvSpPr txBox="1"/>
          <p:nvPr/>
        </p:nvSpPr>
        <p:spPr>
          <a:xfrm>
            <a:off x="1066800" y="8039100"/>
            <a:ext cx="3471862" cy="6953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Users can save, share, and export legal data in various formats, promoting collaborative work among legal professionals and students.</a:t>
            </a:r>
          </a:p>
        </p:txBody>
      </p:sp>
      <p:pic>
        <p:nvPicPr>
          <p:cNvPr id="43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1066800" y="7886700"/>
            <a:ext cx="3438525" cy="19050"/>
          </a:xfrm>
          <a:prstGeom prst="rect">
            <a:avLst/>
          </a:prstGeom>
        </p:spPr>
      </p:pic>
      <p:pic>
        <p:nvPicPr>
          <p:cNvPr id="435" name="shapeNode4">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1066800" y="7886700"/>
            <a:ext cx="762000" cy="19050"/>
          </a:xfrm>
          <a:prstGeom prst="rect">
            <a:avLst/>
          </a:prstGeom>
        </p:spPr>
      </p:pic>
      <p:pic>
        <p:nvPicPr>
          <p:cNvPr id="43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5000625" y="6172200"/>
            <a:ext cx="4048125" cy="3390900"/>
          </a:xfrm>
          <a:prstGeom prst="rect">
            <a:avLst/>
          </a:prstGeom>
        </p:spPr>
      </p:pic>
      <p:pic>
        <p:nvPicPr>
          <p:cNvPr id="43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5305425" y="6477000"/>
            <a:ext cx="533400" cy="533400"/>
          </a:xfrm>
          <a:prstGeom prst="rect">
            <a:avLst/>
          </a:prstGeom>
        </p:spPr>
      </p:pic>
      <p:sp>
        <p:nvSpPr>
          <p:cNvPr id="438" name="-5">
            <a:extLst>
              <a:ext uri="{FF2B5EF4-FFF2-40B4-BE49-F238E27FC236}">
                <a16:creationId xmlns:a16="http://schemas.microsoft.com/office/drawing/2014/main" id="{111B4A49-B930-4A89-A1CD-6CA2B3D95AED}"/>
              </a:ext>
            </a:extLst>
          </p:cNvPr>
          <p:cNvSpPr txBox="1"/>
          <p:nvPr/>
        </p:nvSpPr>
        <p:spPr>
          <a:xfrm>
            <a:off x="5484209" y="6533674"/>
            <a:ext cx="204788"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6</a:t>
            </a:r>
          </a:p>
        </p:txBody>
      </p:sp>
      <p:sp>
        <p:nvSpPr>
          <p:cNvPr id="439" name="Primary Heading-5">
            <a:extLst>
              <a:ext uri="{FF2B5EF4-FFF2-40B4-BE49-F238E27FC236}">
                <a16:creationId xmlns:a16="http://schemas.microsoft.com/office/drawing/2014/main" id="{111B4A49-B930-4A89-A1CD-6CA2B3D95AED}"/>
              </a:ext>
            </a:extLst>
          </p:cNvPr>
          <p:cNvSpPr txBox="1"/>
          <p:nvPr/>
        </p:nvSpPr>
        <p:spPr>
          <a:xfrm>
            <a:off x="5305425" y="7315200"/>
            <a:ext cx="3471862" cy="190500"/>
          </a:xfrm>
          <a:prstGeom prst="rect">
            <a:avLst/>
          </a:prstGeom>
          <a:noFill/>
        </p:spPr>
        <p:txBody>
          <a:bodyPr vertOverflow="clip" horzOverflow="clip" wrap="square" lIns="0" tIns="0" rIns="0" bIns="0" rtlCol="0" anchor="t">
            <a:spAutoFit/>
          </a:bodyPr>
          <a:lstStyle/>
          <a:p>
            <a:pPr algn="l">
              <a:lnSpc>
                <a:spcPts val="1458"/>
              </a:lnSpc>
            </a:pPr>
            <a:r>
              <a:rPr lang="en-US" sz="900" b="1" spc="-12" dirty="0">
                <a:solidFill>
                  <a:srgbClr val="171C25">
                    <a:alpha val="100000"/>
                  </a:srgbClr>
                </a:solidFill>
                <a:latin typeface="Montserrat" panose="00000700000000000000" pitchFamily="2" charset="0"/>
              </a:rPr>
              <a:t>Use Cases</a:t>
            </a:r>
          </a:p>
        </p:txBody>
      </p:sp>
      <p:sp>
        <p:nvSpPr>
          <p:cNvPr id="440" name="Description of a primary heading-5">
            <a:extLst>
              <a:ext uri="{FF2B5EF4-FFF2-40B4-BE49-F238E27FC236}">
                <a16:creationId xmlns:a16="http://schemas.microsoft.com/office/drawing/2014/main" id="{111B4A49-B930-4A89-A1CD-6CA2B3D95AED}"/>
              </a:ext>
            </a:extLst>
          </p:cNvPr>
          <p:cNvSpPr txBox="1"/>
          <p:nvPr/>
        </p:nvSpPr>
        <p:spPr>
          <a:xfrm>
            <a:off x="5305425" y="8039100"/>
            <a:ext cx="3471862" cy="9239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Quick access to precise legal information for professionals and students, as well as efficient preparation of reports or presentations on legal topics.</a:t>
            </a:r>
          </a:p>
        </p:txBody>
      </p:sp>
      <p:pic>
        <p:nvPicPr>
          <p:cNvPr id="44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5305425" y="7886700"/>
            <a:ext cx="3438525" cy="19050"/>
          </a:xfrm>
          <a:prstGeom prst="rect">
            <a:avLst/>
          </a:prstGeom>
        </p:spPr>
      </p:pic>
      <p:pic>
        <p:nvPicPr>
          <p:cNvPr id="442" name="shapeNode5">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5305425" y="7886700"/>
            <a:ext cx="762000" cy="19050"/>
          </a:xfrm>
          <a:prstGeom prst="rect">
            <a:avLst/>
          </a:prstGeom>
        </p:spPr>
      </p:pic>
      <p:pic>
        <p:nvPicPr>
          <p:cNvPr id="443"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239250" y="6172200"/>
            <a:ext cx="4048125" cy="3390900"/>
          </a:xfrm>
          <a:prstGeom prst="rect">
            <a:avLst/>
          </a:prstGeom>
        </p:spPr>
      </p:pic>
      <p:pic>
        <p:nvPicPr>
          <p:cNvPr id="444"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5">
            <a:alphaModFix/>
          </a:blip>
          <a:stretch/>
        </p:blipFill>
        <p:spPr>
          <a:xfrm>
            <a:off x="9544050" y="6477000"/>
            <a:ext cx="533400" cy="533400"/>
          </a:xfrm>
          <a:prstGeom prst="rect">
            <a:avLst/>
          </a:prstGeom>
        </p:spPr>
      </p:pic>
      <p:sp>
        <p:nvSpPr>
          <p:cNvPr id="445" name="-6">
            <a:extLst>
              <a:ext uri="{FF2B5EF4-FFF2-40B4-BE49-F238E27FC236}">
                <a16:creationId xmlns:a16="http://schemas.microsoft.com/office/drawing/2014/main" id="{111B4A49-B930-4A89-A1CD-6CA2B3D95AED}"/>
              </a:ext>
            </a:extLst>
          </p:cNvPr>
          <p:cNvSpPr txBox="1"/>
          <p:nvPr/>
        </p:nvSpPr>
        <p:spPr>
          <a:xfrm>
            <a:off x="9725501" y="6533674"/>
            <a:ext cx="204788" cy="428625"/>
          </a:xfrm>
          <a:prstGeom prst="rect">
            <a:avLst/>
          </a:prstGeom>
          <a:noFill/>
        </p:spPr>
        <p:txBody>
          <a:bodyPr vertOverflow="clip" horzOverflow="clip" wrap="square" lIns="0" tIns="0" rIns="0" bIns="0" rtlCol="0" anchor="t">
            <a:spAutoFit/>
          </a:bodyPr>
          <a:lstStyle/>
          <a:p>
            <a:pPr algn="ctr">
              <a:lnSpc>
                <a:spcPts val="3308"/>
              </a:lnSpc>
            </a:pPr>
            <a:r>
              <a:rPr lang="en-US" sz="2205" dirty="0">
                <a:solidFill>
                  <a:srgbClr val="FFFFFF">
                    <a:alpha val="100000"/>
                  </a:srgbClr>
                </a:solidFill>
                <a:latin typeface="Montserrat SemiBold" panose="00000700000000000000" pitchFamily="2" charset="0"/>
              </a:rPr>
              <a:t>7</a:t>
            </a:r>
          </a:p>
        </p:txBody>
      </p:sp>
      <p:sp>
        <p:nvSpPr>
          <p:cNvPr id="446" name="Primary Heading-6">
            <a:extLst>
              <a:ext uri="{FF2B5EF4-FFF2-40B4-BE49-F238E27FC236}">
                <a16:creationId xmlns:a16="http://schemas.microsoft.com/office/drawing/2014/main" id="{111B4A49-B930-4A89-A1CD-6CA2B3D95AED}"/>
              </a:ext>
            </a:extLst>
          </p:cNvPr>
          <p:cNvSpPr txBox="1"/>
          <p:nvPr/>
        </p:nvSpPr>
        <p:spPr>
          <a:xfrm>
            <a:off x="9544050" y="7315200"/>
            <a:ext cx="3471862" cy="190500"/>
          </a:xfrm>
          <a:prstGeom prst="rect">
            <a:avLst/>
          </a:prstGeom>
          <a:noFill/>
        </p:spPr>
        <p:txBody>
          <a:bodyPr vertOverflow="clip" horzOverflow="clip" wrap="square" lIns="0" tIns="0" rIns="0" bIns="0" rtlCol="0" anchor="t">
            <a:spAutoFit/>
          </a:bodyPr>
          <a:lstStyle/>
          <a:p>
            <a:pPr algn="l">
              <a:lnSpc>
                <a:spcPts val="1458"/>
              </a:lnSpc>
            </a:pPr>
            <a:r>
              <a:rPr lang="en-US" sz="900" b="1" spc="-12" dirty="0">
                <a:solidFill>
                  <a:srgbClr val="171C25">
                    <a:alpha val="100000"/>
                  </a:srgbClr>
                </a:solidFill>
                <a:latin typeface="Montserrat" panose="00000700000000000000" pitchFamily="2" charset="0"/>
              </a:rPr>
              <a:t>Scalability</a:t>
            </a:r>
          </a:p>
        </p:txBody>
      </p:sp>
      <p:sp>
        <p:nvSpPr>
          <p:cNvPr id="447" name="Description of a primary heading-6">
            <a:extLst>
              <a:ext uri="{FF2B5EF4-FFF2-40B4-BE49-F238E27FC236}">
                <a16:creationId xmlns:a16="http://schemas.microsoft.com/office/drawing/2014/main" id="{111B4A49-B930-4A89-A1CD-6CA2B3D95AED}"/>
              </a:ext>
            </a:extLst>
          </p:cNvPr>
          <p:cNvSpPr txBox="1"/>
          <p:nvPr/>
        </p:nvSpPr>
        <p:spPr>
          <a:xfrm>
            <a:off x="9544050" y="8039100"/>
            <a:ext cx="3471862" cy="923925"/>
          </a:xfrm>
          <a:prstGeom prst="rect">
            <a:avLst/>
          </a:prstGeom>
          <a:noFill/>
        </p:spPr>
        <p:txBody>
          <a:bodyPr vertOverflow="clip" horzOverflow="clip" wrap="square" lIns="0" tIns="0" rIns="0" bIns="0" rtlCol="0" anchor="t">
            <a:spAutoFit/>
          </a:bodyPr>
          <a:lstStyle/>
          <a:p>
            <a:pPr algn="l">
              <a:lnSpc>
                <a:spcPts val="1796"/>
              </a:lnSpc>
            </a:pPr>
            <a:r>
              <a:rPr lang="en-US" sz="1050" spc="-10" dirty="0">
                <a:solidFill>
                  <a:srgbClr val="171C25">
                    <a:alpha val="100000"/>
                  </a:srgbClr>
                </a:solidFill>
                <a:latin typeface="Montserrat" panose="00000700000000000000" pitchFamily="2" charset="0"/>
              </a:rPr>
              <a:t>The application is designed to manage high traffic and future enhancements, such as integration with external databases and multilingual support, ensuring it grows with user needs.</a:t>
            </a:r>
          </a:p>
        </p:txBody>
      </p:sp>
      <p:pic>
        <p:nvPicPr>
          <p:cNvPr id="44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9544050" y="7886700"/>
            <a:ext cx="3438525" cy="19050"/>
          </a:xfrm>
          <a:prstGeom prst="rect">
            <a:avLst/>
          </a:prstGeom>
        </p:spPr>
      </p:pic>
      <p:pic>
        <p:nvPicPr>
          <p:cNvPr id="449" name="shapeNode6">
            <a:extLst>
              <a:ext uri="{FF2B5EF4-FFF2-40B4-BE49-F238E27FC236}">
                <a16:creationId xmlns:a16="http://schemas.microsoft.com/office/drawing/2014/main" id="{A8642F66-C0BB-4949-9A9C-024B120A5D52}"/>
              </a:ext>
            </a:extLst>
          </p:cNvPr>
          <p:cNvPicPr>
            <a:picLocks noChangeAspect="1"/>
          </p:cNvPicPr>
          <p:nvPr/>
        </p:nvPicPr>
        <p:blipFill rotWithShape="1">
          <a:blip r:embed="rId7">
            <a:alphaModFix/>
          </a:blip>
          <a:stretch/>
        </p:blipFill>
        <p:spPr>
          <a:xfrm>
            <a:off x="9544050" y="7886700"/>
            <a:ext cx="762000" cy="19050"/>
          </a:xfrm>
          <a:prstGeom prst="rect">
            <a:avLst/>
          </a:prstGeom>
        </p:spPr>
      </p:pic>
      <p:sp>
        <p:nvSpPr>
          <p:cNvPr id="450" name="Click here to edit title-479">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Web Application Scope</a:t>
            </a:r>
          </a:p>
        </p:txBody>
      </p:sp>
      <p:sp>
        <p:nvSpPr>
          <p:cNvPr id="451" name="Click here to edit label-494">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WEB APP OVERVIEW</a:t>
            </a:r>
          </a:p>
        </p:txBody>
      </p:sp>
      <p:sp>
        <p:nvSpPr>
          <p:cNvPr id="452" name="Click here to edit subtitle-445">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Exploring the Features, Audience, and Scalability of a Legal Web Application</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400"/>
                                        </p:tgtEl>
                                        <p:attrNameLst>
                                          <p:attrName>style.visibility</p:attrName>
                                        </p:attrNameLst>
                                      </p:cBhvr>
                                      <p:to>
                                        <p:strVal val="visible"/>
                                      </p:to>
                                    </p:set>
                                    <p:animEffect transition="in" filter="fade">
                                      <p:cBhvr>
                                        <p:cTn id="7" dur="1500"/>
                                        <p:tgtEl>
                                          <p:spTgt spid="400"/>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401"/>
                                        </p:tgtEl>
                                        <p:attrNameLst>
                                          <p:attrName>style.visibility</p:attrName>
                                        </p:attrNameLst>
                                      </p:cBhvr>
                                      <p:to>
                                        <p:strVal val="visible"/>
                                      </p:to>
                                    </p:set>
                                    <p:animEffect transition="in" filter="fade">
                                      <p:cBhvr>
                                        <p:cTn id="10" dur="1500"/>
                                        <p:tgtEl>
                                          <p:spTgt spid="401"/>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402"/>
                                        </p:tgtEl>
                                        <p:attrNameLst>
                                          <p:attrName>style.visibility</p:attrName>
                                        </p:attrNameLst>
                                      </p:cBhvr>
                                      <p:to>
                                        <p:strVal val="visible"/>
                                      </p:to>
                                    </p:set>
                                    <p:animEffect transition="in" filter="fade">
                                      <p:cBhvr>
                                        <p:cTn id="13" dur="1500"/>
                                        <p:tgtEl>
                                          <p:spTgt spid="402"/>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403"/>
                                        </p:tgtEl>
                                        <p:attrNameLst>
                                          <p:attrName>style.visibility</p:attrName>
                                        </p:attrNameLst>
                                      </p:cBhvr>
                                      <p:to>
                                        <p:strVal val="visible"/>
                                      </p:to>
                                    </p:set>
                                    <p:animEffect transition="in" filter="fade">
                                      <p:cBhvr>
                                        <p:cTn id="16" dur="1500"/>
                                        <p:tgtEl>
                                          <p:spTgt spid="403"/>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404"/>
                                        </p:tgtEl>
                                        <p:attrNameLst>
                                          <p:attrName>style.visibility</p:attrName>
                                        </p:attrNameLst>
                                      </p:cBhvr>
                                      <p:to>
                                        <p:strVal val="visible"/>
                                      </p:to>
                                    </p:set>
                                    <p:animEffect transition="in" filter="fade">
                                      <p:cBhvr>
                                        <p:cTn id="19" dur="1500"/>
                                        <p:tgtEl>
                                          <p:spTgt spid="404"/>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405"/>
                                        </p:tgtEl>
                                        <p:attrNameLst>
                                          <p:attrName>style.visibility</p:attrName>
                                        </p:attrNameLst>
                                      </p:cBhvr>
                                      <p:to>
                                        <p:strVal val="visible"/>
                                      </p:to>
                                    </p:set>
                                    <p:animEffect transition="in" filter="fade">
                                      <p:cBhvr>
                                        <p:cTn id="22" dur="1500"/>
                                        <p:tgtEl>
                                          <p:spTgt spid="405"/>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406"/>
                                        </p:tgtEl>
                                        <p:attrNameLst>
                                          <p:attrName>style.visibility</p:attrName>
                                        </p:attrNameLst>
                                      </p:cBhvr>
                                      <p:to>
                                        <p:strVal val="visible"/>
                                      </p:to>
                                    </p:set>
                                    <p:animEffect transition="in" filter="fade">
                                      <p:cBhvr>
                                        <p:cTn id="25" dur="1500"/>
                                        <p:tgtEl>
                                          <p:spTgt spid="406"/>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407"/>
                                        </p:tgtEl>
                                        <p:attrNameLst>
                                          <p:attrName>style.visibility</p:attrName>
                                        </p:attrNameLst>
                                      </p:cBhvr>
                                      <p:to>
                                        <p:strVal val="visible"/>
                                      </p:to>
                                    </p:set>
                                    <p:animEffect transition="in" filter="fade">
                                      <p:cBhvr>
                                        <p:cTn id="28" dur="1500"/>
                                        <p:tgtEl>
                                          <p:spTgt spid="407"/>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408"/>
                                        </p:tgtEl>
                                        <p:attrNameLst>
                                          <p:attrName>style.visibility</p:attrName>
                                        </p:attrNameLst>
                                      </p:cBhvr>
                                      <p:to>
                                        <p:strVal val="visible"/>
                                      </p:to>
                                    </p:set>
                                    <p:animEffect transition="in" filter="fade">
                                      <p:cBhvr>
                                        <p:cTn id="31" dur="1500"/>
                                        <p:tgtEl>
                                          <p:spTgt spid="408"/>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409"/>
                                        </p:tgtEl>
                                        <p:attrNameLst>
                                          <p:attrName>style.visibility</p:attrName>
                                        </p:attrNameLst>
                                      </p:cBhvr>
                                      <p:to>
                                        <p:strVal val="visible"/>
                                      </p:to>
                                    </p:set>
                                    <p:animEffect transition="in" filter="fade">
                                      <p:cBhvr>
                                        <p:cTn id="34" dur="1500"/>
                                        <p:tgtEl>
                                          <p:spTgt spid="409"/>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410"/>
                                        </p:tgtEl>
                                        <p:attrNameLst>
                                          <p:attrName>style.visibility</p:attrName>
                                        </p:attrNameLst>
                                      </p:cBhvr>
                                      <p:to>
                                        <p:strVal val="visible"/>
                                      </p:to>
                                    </p:set>
                                    <p:animEffect transition="in" filter="fade">
                                      <p:cBhvr>
                                        <p:cTn id="37" dur="1500"/>
                                        <p:tgtEl>
                                          <p:spTgt spid="410"/>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411"/>
                                        </p:tgtEl>
                                        <p:attrNameLst>
                                          <p:attrName>style.visibility</p:attrName>
                                        </p:attrNameLst>
                                      </p:cBhvr>
                                      <p:to>
                                        <p:strVal val="visible"/>
                                      </p:to>
                                    </p:set>
                                    <p:animEffect transition="in" filter="fade">
                                      <p:cBhvr>
                                        <p:cTn id="40" dur="1500"/>
                                        <p:tgtEl>
                                          <p:spTgt spid="411"/>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412"/>
                                        </p:tgtEl>
                                        <p:attrNameLst>
                                          <p:attrName>style.visibility</p:attrName>
                                        </p:attrNameLst>
                                      </p:cBhvr>
                                      <p:to>
                                        <p:strVal val="visible"/>
                                      </p:to>
                                    </p:set>
                                    <p:animEffect transition="in" filter="fade">
                                      <p:cBhvr>
                                        <p:cTn id="43" dur="1500"/>
                                        <p:tgtEl>
                                          <p:spTgt spid="412"/>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413"/>
                                        </p:tgtEl>
                                        <p:attrNameLst>
                                          <p:attrName>style.visibility</p:attrName>
                                        </p:attrNameLst>
                                      </p:cBhvr>
                                      <p:to>
                                        <p:strVal val="visible"/>
                                      </p:to>
                                    </p:set>
                                    <p:animEffect transition="in" filter="fade">
                                      <p:cBhvr>
                                        <p:cTn id="46" dur="1500"/>
                                        <p:tgtEl>
                                          <p:spTgt spid="413"/>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414"/>
                                        </p:tgtEl>
                                        <p:attrNameLst>
                                          <p:attrName>style.visibility</p:attrName>
                                        </p:attrNameLst>
                                      </p:cBhvr>
                                      <p:to>
                                        <p:strVal val="visible"/>
                                      </p:to>
                                    </p:set>
                                    <p:animEffect transition="in" filter="fade">
                                      <p:cBhvr>
                                        <p:cTn id="49" dur="1500"/>
                                        <p:tgtEl>
                                          <p:spTgt spid="414"/>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415"/>
                                        </p:tgtEl>
                                        <p:attrNameLst>
                                          <p:attrName>style.visibility</p:attrName>
                                        </p:attrNameLst>
                                      </p:cBhvr>
                                      <p:to>
                                        <p:strVal val="visible"/>
                                      </p:to>
                                    </p:set>
                                    <p:animEffect transition="in" filter="fade">
                                      <p:cBhvr>
                                        <p:cTn id="52" dur="1500"/>
                                        <p:tgtEl>
                                          <p:spTgt spid="415"/>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416"/>
                                        </p:tgtEl>
                                        <p:attrNameLst>
                                          <p:attrName>style.visibility</p:attrName>
                                        </p:attrNameLst>
                                      </p:cBhvr>
                                      <p:to>
                                        <p:strVal val="visible"/>
                                      </p:to>
                                    </p:set>
                                    <p:animEffect transition="in" filter="fade">
                                      <p:cBhvr>
                                        <p:cTn id="55" dur="1500"/>
                                        <p:tgtEl>
                                          <p:spTgt spid="416"/>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417"/>
                                        </p:tgtEl>
                                        <p:attrNameLst>
                                          <p:attrName>style.visibility</p:attrName>
                                        </p:attrNameLst>
                                      </p:cBhvr>
                                      <p:to>
                                        <p:strVal val="visible"/>
                                      </p:to>
                                    </p:set>
                                    <p:animEffect transition="in" filter="fade">
                                      <p:cBhvr>
                                        <p:cTn id="58" dur="1500"/>
                                        <p:tgtEl>
                                          <p:spTgt spid="417"/>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418"/>
                                        </p:tgtEl>
                                        <p:attrNameLst>
                                          <p:attrName>style.visibility</p:attrName>
                                        </p:attrNameLst>
                                      </p:cBhvr>
                                      <p:to>
                                        <p:strVal val="visible"/>
                                      </p:to>
                                    </p:set>
                                    <p:animEffect transition="in" filter="fade">
                                      <p:cBhvr>
                                        <p:cTn id="61" dur="1500"/>
                                        <p:tgtEl>
                                          <p:spTgt spid="418"/>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419"/>
                                        </p:tgtEl>
                                        <p:attrNameLst>
                                          <p:attrName>style.visibility</p:attrName>
                                        </p:attrNameLst>
                                      </p:cBhvr>
                                      <p:to>
                                        <p:strVal val="visible"/>
                                      </p:to>
                                    </p:set>
                                    <p:animEffect transition="in" filter="fade">
                                      <p:cBhvr>
                                        <p:cTn id="64" dur="1500"/>
                                        <p:tgtEl>
                                          <p:spTgt spid="419"/>
                                        </p:tgtEl>
                                      </p:cBhvr>
                                    </p:animEffect>
                                  </p:childTnLst>
                                </p:cTn>
                              </p:par>
                              <p:par>
                                <p:cTn id="65" presetID="10" presetClass="entr" presetSubtype="0" accel="50000" decel="50000" fill="hold" nodeType="withEffect">
                                  <p:stCondLst>
                                    <p:cond delay="0"/>
                                  </p:stCondLst>
                                  <p:childTnLst>
                                    <p:set>
                                      <p:cBhvr>
                                        <p:cTn id="66" dur="1" fill="hold">
                                          <p:stCondLst>
                                            <p:cond delay="0"/>
                                          </p:stCondLst>
                                        </p:cTn>
                                        <p:tgtEl>
                                          <p:spTgt spid="420"/>
                                        </p:tgtEl>
                                        <p:attrNameLst>
                                          <p:attrName>style.visibility</p:attrName>
                                        </p:attrNameLst>
                                      </p:cBhvr>
                                      <p:to>
                                        <p:strVal val="visible"/>
                                      </p:to>
                                    </p:set>
                                    <p:animEffect transition="in" filter="fade">
                                      <p:cBhvr>
                                        <p:cTn id="67" dur="1500"/>
                                        <p:tgtEl>
                                          <p:spTgt spid="420"/>
                                        </p:tgtEl>
                                      </p:cBhvr>
                                    </p:animEffect>
                                  </p:childTnLst>
                                </p:cTn>
                              </p:par>
                              <p:par>
                                <p:cTn id="68" presetID="10" presetClass="entr" presetSubtype="0" accel="50000" decel="50000" fill="hold" nodeType="withEffect">
                                  <p:stCondLst>
                                    <p:cond delay="0"/>
                                  </p:stCondLst>
                                  <p:childTnLst>
                                    <p:set>
                                      <p:cBhvr>
                                        <p:cTn id="69" dur="1" fill="hold">
                                          <p:stCondLst>
                                            <p:cond delay="0"/>
                                          </p:stCondLst>
                                        </p:cTn>
                                        <p:tgtEl>
                                          <p:spTgt spid="421"/>
                                        </p:tgtEl>
                                        <p:attrNameLst>
                                          <p:attrName>style.visibility</p:attrName>
                                        </p:attrNameLst>
                                      </p:cBhvr>
                                      <p:to>
                                        <p:strVal val="visible"/>
                                      </p:to>
                                    </p:set>
                                    <p:animEffect transition="in" filter="fade">
                                      <p:cBhvr>
                                        <p:cTn id="70" dur="1500"/>
                                        <p:tgtEl>
                                          <p:spTgt spid="421"/>
                                        </p:tgtEl>
                                      </p:cBhvr>
                                    </p:animEffect>
                                  </p:childTnLst>
                                </p:cTn>
                              </p:par>
                              <p:par>
                                <p:cTn id="71" presetID="10" presetClass="entr" presetSubtype="0" accel="50000" decel="50000" fill="hold" nodeType="withEffect">
                                  <p:stCondLst>
                                    <p:cond delay="0"/>
                                  </p:stCondLst>
                                  <p:childTnLst>
                                    <p:set>
                                      <p:cBhvr>
                                        <p:cTn id="72" dur="1" fill="hold">
                                          <p:stCondLst>
                                            <p:cond delay="0"/>
                                          </p:stCondLst>
                                        </p:cTn>
                                        <p:tgtEl>
                                          <p:spTgt spid="422"/>
                                        </p:tgtEl>
                                        <p:attrNameLst>
                                          <p:attrName>style.visibility</p:attrName>
                                        </p:attrNameLst>
                                      </p:cBhvr>
                                      <p:to>
                                        <p:strVal val="visible"/>
                                      </p:to>
                                    </p:set>
                                    <p:animEffect transition="in" filter="fade">
                                      <p:cBhvr>
                                        <p:cTn id="73" dur="1500"/>
                                        <p:tgtEl>
                                          <p:spTgt spid="422"/>
                                        </p:tgtEl>
                                      </p:cBhvr>
                                    </p:animEffect>
                                  </p:childTnLst>
                                </p:cTn>
                              </p:par>
                              <p:par>
                                <p:cTn id="74" presetID="10" presetClass="entr" presetSubtype="0" accel="50000" decel="50000" fill="hold" nodeType="withEffect">
                                  <p:stCondLst>
                                    <p:cond delay="0"/>
                                  </p:stCondLst>
                                  <p:childTnLst>
                                    <p:set>
                                      <p:cBhvr>
                                        <p:cTn id="75" dur="1" fill="hold">
                                          <p:stCondLst>
                                            <p:cond delay="0"/>
                                          </p:stCondLst>
                                        </p:cTn>
                                        <p:tgtEl>
                                          <p:spTgt spid="423"/>
                                        </p:tgtEl>
                                        <p:attrNameLst>
                                          <p:attrName>style.visibility</p:attrName>
                                        </p:attrNameLst>
                                      </p:cBhvr>
                                      <p:to>
                                        <p:strVal val="visible"/>
                                      </p:to>
                                    </p:set>
                                    <p:animEffect transition="in" filter="fade">
                                      <p:cBhvr>
                                        <p:cTn id="76" dur="1500"/>
                                        <p:tgtEl>
                                          <p:spTgt spid="423"/>
                                        </p:tgtEl>
                                      </p:cBhvr>
                                    </p:animEffect>
                                  </p:childTnLst>
                                </p:cTn>
                              </p:par>
                              <p:par>
                                <p:cTn id="77" presetID="10" presetClass="entr" presetSubtype="0" accel="50000" decel="50000" fill="hold" nodeType="withEffect">
                                  <p:stCondLst>
                                    <p:cond delay="0"/>
                                  </p:stCondLst>
                                  <p:childTnLst>
                                    <p:set>
                                      <p:cBhvr>
                                        <p:cTn id="78" dur="1" fill="hold">
                                          <p:stCondLst>
                                            <p:cond delay="0"/>
                                          </p:stCondLst>
                                        </p:cTn>
                                        <p:tgtEl>
                                          <p:spTgt spid="424"/>
                                        </p:tgtEl>
                                        <p:attrNameLst>
                                          <p:attrName>style.visibility</p:attrName>
                                        </p:attrNameLst>
                                      </p:cBhvr>
                                      <p:to>
                                        <p:strVal val="visible"/>
                                      </p:to>
                                    </p:set>
                                    <p:animEffect transition="in" filter="fade">
                                      <p:cBhvr>
                                        <p:cTn id="79" dur="1500"/>
                                        <p:tgtEl>
                                          <p:spTgt spid="424"/>
                                        </p:tgtEl>
                                      </p:cBhvr>
                                    </p:animEffect>
                                  </p:childTnLst>
                                </p:cTn>
                              </p:par>
                              <p:par>
                                <p:cTn id="80" presetID="10" presetClass="entr" presetSubtype="0" accel="50000" decel="50000" fill="hold" nodeType="withEffect">
                                  <p:stCondLst>
                                    <p:cond delay="0"/>
                                  </p:stCondLst>
                                  <p:childTnLst>
                                    <p:set>
                                      <p:cBhvr>
                                        <p:cTn id="81" dur="1" fill="hold">
                                          <p:stCondLst>
                                            <p:cond delay="0"/>
                                          </p:stCondLst>
                                        </p:cTn>
                                        <p:tgtEl>
                                          <p:spTgt spid="425"/>
                                        </p:tgtEl>
                                        <p:attrNameLst>
                                          <p:attrName>style.visibility</p:attrName>
                                        </p:attrNameLst>
                                      </p:cBhvr>
                                      <p:to>
                                        <p:strVal val="visible"/>
                                      </p:to>
                                    </p:set>
                                    <p:animEffect transition="in" filter="fade">
                                      <p:cBhvr>
                                        <p:cTn id="82" dur="1500"/>
                                        <p:tgtEl>
                                          <p:spTgt spid="425"/>
                                        </p:tgtEl>
                                      </p:cBhvr>
                                    </p:animEffect>
                                  </p:childTnLst>
                                </p:cTn>
                              </p:par>
                              <p:par>
                                <p:cTn id="83" presetID="10" presetClass="entr" presetSubtype="0" accel="50000" decel="50000" fill="hold" nodeType="withEffect">
                                  <p:stCondLst>
                                    <p:cond delay="0"/>
                                  </p:stCondLst>
                                  <p:childTnLst>
                                    <p:set>
                                      <p:cBhvr>
                                        <p:cTn id="84" dur="1" fill="hold">
                                          <p:stCondLst>
                                            <p:cond delay="0"/>
                                          </p:stCondLst>
                                        </p:cTn>
                                        <p:tgtEl>
                                          <p:spTgt spid="426"/>
                                        </p:tgtEl>
                                        <p:attrNameLst>
                                          <p:attrName>style.visibility</p:attrName>
                                        </p:attrNameLst>
                                      </p:cBhvr>
                                      <p:to>
                                        <p:strVal val="visible"/>
                                      </p:to>
                                    </p:set>
                                    <p:animEffect transition="in" filter="fade">
                                      <p:cBhvr>
                                        <p:cTn id="85" dur="1500"/>
                                        <p:tgtEl>
                                          <p:spTgt spid="426"/>
                                        </p:tgtEl>
                                      </p:cBhvr>
                                    </p:animEffect>
                                  </p:childTnLst>
                                </p:cTn>
                              </p:par>
                              <p:par>
                                <p:cTn id="86" presetID="10" presetClass="entr" presetSubtype="0" accel="50000" decel="50000" fill="hold" nodeType="withEffect">
                                  <p:stCondLst>
                                    <p:cond delay="0"/>
                                  </p:stCondLst>
                                  <p:childTnLst>
                                    <p:set>
                                      <p:cBhvr>
                                        <p:cTn id="87" dur="1" fill="hold">
                                          <p:stCondLst>
                                            <p:cond delay="0"/>
                                          </p:stCondLst>
                                        </p:cTn>
                                        <p:tgtEl>
                                          <p:spTgt spid="427"/>
                                        </p:tgtEl>
                                        <p:attrNameLst>
                                          <p:attrName>style.visibility</p:attrName>
                                        </p:attrNameLst>
                                      </p:cBhvr>
                                      <p:to>
                                        <p:strVal val="visible"/>
                                      </p:to>
                                    </p:set>
                                    <p:animEffect transition="in" filter="fade">
                                      <p:cBhvr>
                                        <p:cTn id="88" dur="1500"/>
                                        <p:tgtEl>
                                          <p:spTgt spid="427"/>
                                        </p:tgtEl>
                                      </p:cBhvr>
                                    </p:animEffect>
                                  </p:childTnLst>
                                </p:cTn>
                              </p:par>
                              <p:par>
                                <p:cTn id="89" presetID="10" presetClass="entr" presetSubtype="0" accel="50000" decel="50000" fill="hold" nodeType="withEffect">
                                  <p:stCondLst>
                                    <p:cond delay="0"/>
                                  </p:stCondLst>
                                  <p:childTnLst>
                                    <p:set>
                                      <p:cBhvr>
                                        <p:cTn id="90" dur="1" fill="hold">
                                          <p:stCondLst>
                                            <p:cond delay="0"/>
                                          </p:stCondLst>
                                        </p:cTn>
                                        <p:tgtEl>
                                          <p:spTgt spid="428"/>
                                        </p:tgtEl>
                                        <p:attrNameLst>
                                          <p:attrName>style.visibility</p:attrName>
                                        </p:attrNameLst>
                                      </p:cBhvr>
                                      <p:to>
                                        <p:strVal val="visible"/>
                                      </p:to>
                                    </p:set>
                                    <p:animEffect transition="in" filter="fade">
                                      <p:cBhvr>
                                        <p:cTn id="91" dur="1500"/>
                                        <p:tgtEl>
                                          <p:spTgt spid="428"/>
                                        </p:tgtEl>
                                      </p:cBhvr>
                                    </p:animEffect>
                                  </p:childTnLst>
                                </p:cTn>
                              </p:par>
                              <p:par>
                                <p:cTn id="92" presetID="10" presetClass="entr" presetSubtype="0" accel="50000" decel="50000" fill="hold" nodeType="withEffect">
                                  <p:stCondLst>
                                    <p:cond delay="0"/>
                                  </p:stCondLst>
                                  <p:childTnLst>
                                    <p:set>
                                      <p:cBhvr>
                                        <p:cTn id="93" dur="1" fill="hold">
                                          <p:stCondLst>
                                            <p:cond delay="0"/>
                                          </p:stCondLst>
                                        </p:cTn>
                                        <p:tgtEl>
                                          <p:spTgt spid="429"/>
                                        </p:tgtEl>
                                        <p:attrNameLst>
                                          <p:attrName>style.visibility</p:attrName>
                                        </p:attrNameLst>
                                      </p:cBhvr>
                                      <p:to>
                                        <p:strVal val="visible"/>
                                      </p:to>
                                    </p:set>
                                    <p:animEffect transition="in" filter="fade">
                                      <p:cBhvr>
                                        <p:cTn id="94" dur="1500"/>
                                        <p:tgtEl>
                                          <p:spTgt spid="429"/>
                                        </p:tgtEl>
                                      </p:cBhvr>
                                    </p:animEffect>
                                  </p:childTnLst>
                                </p:cTn>
                              </p:par>
                              <p:par>
                                <p:cTn id="95" presetID="10" presetClass="entr" presetSubtype="0" accel="50000" decel="50000" fill="hold" nodeType="withEffect">
                                  <p:stCondLst>
                                    <p:cond delay="0"/>
                                  </p:stCondLst>
                                  <p:childTnLst>
                                    <p:set>
                                      <p:cBhvr>
                                        <p:cTn id="96" dur="1" fill="hold">
                                          <p:stCondLst>
                                            <p:cond delay="0"/>
                                          </p:stCondLst>
                                        </p:cTn>
                                        <p:tgtEl>
                                          <p:spTgt spid="430"/>
                                        </p:tgtEl>
                                        <p:attrNameLst>
                                          <p:attrName>style.visibility</p:attrName>
                                        </p:attrNameLst>
                                      </p:cBhvr>
                                      <p:to>
                                        <p:strVal val="visible"/>
                                      </p:to>
                                    </p:set>
                                    <p:animEffect transition="in" filter="fade">
                                      <p:cBhvr>
                                        <p:cTn id="97" dur="1500"/>
                                        <p:tgtEl>
                                          <p:spTgt spid="430"/>
                                        </p:tgtEl>
                                      </p:cBhvr>
                                    </p:animEffect>
                                  </p:childTnLst>
                                </p:cTn>
                              </p:par>
                              <p:par>
                                <p:cTn id="98" presetID="10" presetClass="entr" presetSubtype="0" accel="50000" decel="50000" fill="hold" nodeType="withEffect">
                                  <p:stCondLst>
                                    <p:cond delay="0"/>
                                  </p:stCondLst>
                                  <p:childTnLst>
                                    <p:set>
                                      <p:cBhvr>
                                        <p:cTn id="99" dur="1" fill="hold">
                                          <p:stCondLst>
                                            <p:cond delay="0"/>
                                          </p:stCondLst>
                                        </p:cTn>
                                        <p:tgtEl>
                                          <p:spTgt spid="431"/>
                                        </p:tgtEl>
                                        <p:attrNameLst>
                                          <p:attrName>style.visibility</p:attrName>
                                        </p:attrNameLst>
                                      </p:cBhvr>
                                      <p:to>
                                        <p:strVal val="visible"/>
                                      </p:to>
                                    </p:set>
                                    <p:animEffect transition="in" filter="fade">
                                      <p:cBhvr>
                                        <p:cTn id="100" dur="1500"/>
                                        <p:tgtEl>
                                          <p:spTgt spid="431"/>
                                        </p:tgtEl>
                                      </p:cBhvr>
                                    </p:animEffect>
                                  </p:childTnLst>
                                </p:cTn>
                              </p:par>
                              <p:par>
                                <p:cTn id="101" presetID="10" presetClass="entr" presetSubtype="0" accel="50000" decel="50000" fill="hold" nodeType="withEffect">
                                  <p:stCondLst>
                                    <p:cond delay="0"/>
                                  </p:stCondLst>
                                  <p:childTnLst>
                                    <p:set>
                                      <p:cBhvr>
                                        <p:cTn id="102" dur="1" fill="hold">
                                          <p:stCondLst>
                                            <p:cond delay="0"/>
                                          </p:stCondLst>
                                        </p:cTn>
                                        <p:tgtEl>
                                          <p:spTgt spid="432"/>
                                        </p:tgtEl>
                                        <p:attrNameLst>
                                          <p:attrName>style.visibility</p:attrName>
                                        </p:attrNameLst>
                                      </p:cBhvr>
                                      <p:to>
                                        <p:strVal val="visible"/>
                                      </p:to>
                                    </p:set>
                                    <p:animEffect transition="in" filter="fade">
                                      <p:cBhvr>
                                        <p:cTn id="103" dur="1500"/>
                                        <p:tgtEl>
                                          <p:spTgt spid="432"/>
                                        </p:tgtEl>
                                      </p:cBhvr>
                                    </p:animEffect>
                                  </p:childTnLst>
                                </p:cTn>
                              </p:par>
                              <p:par>
                                <p:cTn id="104" presetID="10" presetClass="entr" presetSubtype="0" accel="50000" decel="50000" fill="hold" nodeType="withEffect">
                                  <p:stCondLst>
                                    <p:cond delay="0"/>
                                  </p:stCondLst>
                                  <p:childTnLst>
                                    <p:set>
                                      <p:cBhvr>
                                        <p:cTn id="105" dur="1" fill="hold">
                                          <p:stCondLst>
                                            <p:cond delay="0"/>
                                          </p:stCondLst>
                                        </p:cTn>
                                        <p:tgtEl>
                                          <p:spTgt spid="433"/>
                                        </p:tgtEl>
                                        <p:attrNameLst>
                                          <p:attrName>style.visibility</p:attrName>
                                        </p:attrNameLst>
                                      </p:cBhvr>
                                      <p:to>
                                        <p:strVal val="visible"/>
                                      </p:to>
                                    </p:set>
                                    <p:animEffect transition="in" filter="fade">
                                      <p:cBhvr>
                                        <p:cTn id="106" dur="1500"/>
                                        <p:tgtEl>
                                          <p:spTgt spid="433"/>
                                        </p:tgtEl>
                                      </p:cBhvr>
                                    </p:animEffect>
                                  </p:childTnLst>
                                </p:cTn>
                              </p:par>
                              <p:par>
                                <p:cTn id="107" presetID="10" presetClass="entr" presetSubtype="0" accel="50000" decel="50000" fill="hold" nodeType="withEffect">
                                  <p:stCondLst>
                                    <p:cond delay="0"/>
                                  </p:stCondLst>
                                  <p:childTnLst>
                                    <p:set>
                                      <p:cBhvr>
                                        <p:cTn id="108" dur="1" fill="hold">
                                          <p:stCondLst>
                                            <p:cond delay="0"/>
                                          </p:stCondLst>
                                        </p:cTn>
                                        <p:tgtEl>
                                          <p:spTgt spid="434"/>
                                        </p:tgtEl>
                                        <p:attrNameLst>
                                          <p:attrName>style.visibility</p:attrName>
                                        </p:attrNameLst>
                                      </p:cBhvr>
                                      <p:to>
                                        <p:strVal val="visible"/>
                                      </p:to>
                                    </p:set>
                                    <p:animEffect transition="in" filter="fade">
                                      <p:cBhvr>
                                        <p:cTn id="109" dur="1500"/>
                                        <p:tgtEl>
                                          <p:spTgt spid="434"/>
                                        </p:tgtEl>
                                      </p:cBhvr>
                                    </p:animEffect>
                                  </p:childTnLst>
                                </p:cTn>
                              </p:par>
                              <p:par>
                                <p:cTn id="110" presetID="10" presetClass="entr" presetSubtype="0" accel="50000" decel="50000" fill="hold" nodeType="withEffect">
                                  <p:stCondLst>
                                    <p:cond delay="0"/>
                                  </p:stCondLst>
                                  <p:childTnLst>
                                    <p:set>
                                      <p:cBhvr>
                                        <p:cTn id="111" dur="1" fill="hold">
                                          <p:stCondLst>
                                            <p:cond delay="0"/>
                                          </p:stCondLst>
                                        </p:cTn>
                                        <p:tgtEl>
                                          <p:spTgt spid="435"/>
                                        </p:tgtEl>
                                        <p:attrNameLst>
                                          <p:attrName>style.visibility</p:attrName>
                                        </p:attrNameLst>
                                      </p:cBhvr>
                                      <p:to>
                                        <p:strVal val="visible"/>
                                      </p:to>
                                    </p:set>
                                    <p:animEffect transition="in" filter="fade">
                                      <p:cBhvr>
                                        <p:cTn id="112" dur="1500"/>
                                        <p:tgtEl>
                                          <p:spTgt spid="435"/>
                                        </p:tgtEl>
                                      </p:cBhvr>
                                    </p:animEffect>
                                  </p:childTnLst>
                                </p:cTn>
                              </p:par>
                              <p:par>
                                <p:cTn id="113" presetID="10" presetClass="entr" presetSubtype="0" accel="50000" decel="50000" fill="hold" nodeType="withEffect">
                                  <p:stCondLst>
                                    <p:cond delay="0"/>
                                  </p:stCondLst>
                                  <p:childTnLst>
                                    <p:set>
                                      <p:cBhvr>
                                        <p:cTn id="114" dur="1" fill="hold">
                                          <p:stCondLst>
                                            <p:cond delay="0"/>
                                          </p:stCondLst>
                                        </p:cTn>
                                        <p:tgtEl>
                                          <p:spTgt spid="436"/>
                                        </p:tgtEl>
                                        <p:attrNameLst>
                                          <p:attrName>style.visibility</p:attrName>
                                        </p:attrNameLst>
                                      </p:cBhvr>
                                      <p:to>
                                        <p:strVal val="visible"/>
                                      </p:to>
                                    </p:set>
                                    <p:animEffect transition="in" filter="fade">
                                      <p:cBhvr>
                                        <p:cTn id="115" dur="1500"/>
                                        <p:tgtEl>
                                          <p:spTgt spid="436"/>
                                        </p:tgtEl>
                                      </p:cBhvr>
                                    </p:animEffect>
                                  </p:childTnLst>
                                </p:cTn>
                              </p:par>
                              <p:par>
                                <p:cTn id="116" presetID="10" presetClass="entr" presetSubtype="0" accel="50000" decel="50000" fill="hold" nodeType="withEffect">
                                  <p:stCondLst>
                                    <p:cond delay="0"/>
                                  </p:stCondLst>
                                  <p:childTnLst>
                                    <p:set>
                                      <p:cBhvr>
                                        <p:cTn id="117" dur="1" fill="hold">
                                          <p:stCondLst>
                                            <p:cond delay="0"/>
                                          </p:stCondLst>
                                        </p:cTn>
                                        <p:tgtEl>
                                          <p:spTgt spid="437"/>
                                        </p:tgtEl>
                                        <p:attrNameLst>
                                          <p:attrName>style.visibility</p:attrName>
                                        </p:attrNameLst>
                                      </p:cBhvr>
                                      <p:to>
                                        <p:strVal val="visible"/>
                                      </p:to>
                                    </p:set>
                                    <p:animEffect transition="in" filter="fade">
                                      <p:cBhvr>
                                        <p:cTn id="118" dur="1500"/>
                                        <p:tgtEl>
                                          <p:spTgt spid="437"/>
                                        </p:tgtEl>
                                      </p:cBhvr>
                                    </p:animEffect>
                                  </p:childTnLst>
                                </p:cTn>
                              </p:par>
                              <p:par>
                                <p:cTn id="119" presetID="10" presetClass="entr" presetSubtype="0" accel="50000" decel="50000" fill="hold" nodeType="withEffect">
                                  <p:stCondLst>
                                    <p:cond delay="0"/>
                                  </p:stCondLst>
                                  <p:childTnLst>
                                    <p:set>
                                      <p:cBhvr>
                                        <p:cTn id="120" dur="1" fill="hold">
                                          <p:stCondLst>
                                            <p:cond delay="0"/>
                                          </p:stCondLst>
                                        </p:cTn>
                                        <p:tgtEl>
                                          <p:spTgt spid="438"/>
                                        </p:tgtEl>
                                        <p:attrNameLst>
                                          <p:attrName>style.visibility</p:attrName>
                                        </p:attrNameLst>
                                      </p:cBhvr>
                                      <p:to>
                                        <p:strVal val="visible"/>
                                      </p:to>
                                    </p:set>
                                    <p:animEffect transition="in" filter="fade">
                                      <p:cBhvr>
                                        <p:cTn id="121" dur="1500"/>
                                        <p:tgtEl>
                                          <p:spTgt spid="438"/>
                                        </p:tgtEl>
                                      </p:cBhvr>
                                    </p:animEffect>
                                  </p:childTnLst>
                                </p:cTn>
                              </p:par>
                              <p:par>
                                <p:cTn id="122" presetID="10" presetClass="entr" presetSubtype="0" accel="50000" decel="50000" fill="hold" nodeType="withEffect">
                                  <p:stCondLst>
                                    <p:cond delay="0"/>
                                  </p:stCondLst>
                                  <p:childTnLst>
                                    <p:set>
                                      <p:cBhvr>
                                        <p:cTn id="123" dur="1" fill="hold">
                                          <p:stCondLst>
                                            <p:cond delay="0"/>
                                          </p:stCondLst>
                                        </p:cTn>
                                        <p:tgtEl>
                                          <p:spTgt spid="439"/>
                                        </p:tgtEl>
                                        <p:attrNameLst>
                                          <p:attrName>style.visibility</p:attrName>
                                        </p:attrNameLst>
                                      </p:cBhvr>
                                      <p:to>
                                        <p:strVal val="visible"/>
                                      </p:to>
                                    </p:set>
                                    <p:animEffect transition="in" filter="fade">
                                      <p:cBhvr>
                                        <p:cTn id="124" dur="1500"/>
                                        <p:tgtEl>
                                          <p:spTgt spid="439"/>
                                        </p:tgtEl>
                                      </p:cBhvr>
                                    </p:animEffect>
                                  </p:childTnLst>
                                </p:cTn>
                              </p:par>
                              <p:par>
                                <p:cTn id="125" presetID="10" presetClass="entr" presetSubtype="0" accel="50000" decel="50000" fill="hold" nodeType="withEffect">
                                  <p:stCondLst>
                                    <p:cond delay="0"/>
                                  </p:stCondLst>
                                  <p:childTnLst>
                                    <p:set>
                                      <p:cBhvr>
                                        <p:cTn id="126" dur="1" fill="hold">
                                          <p:stCondLst>
                                            <p:cond delay="0"/>
                                          </p:stCondLst>
                                        </p:cTn>
                                        <p:tgtEl>
                                          <p:spTgt spid="440"/>
                                        </p:tgtEl>
                                        <p:attrNameLst>
                                          <p:attrName>style.visibility</p:attrName>
                                        </p:attrNameLst>
                                      </p:cBhvr>
                                      <p:to>
                                        <p:strVal val="visible"/>
                                      </p:to>
                                    </p:set>
                                    <p:animEffect transition="in" filter="fade">
                                      <p:cBhvr>
                                        <p:cTn id="127" dur="1500"/>
                                        <p:tgtEl>
                                          <p:spTgt spid="440"/>
                                        </p:tgtEl>
                                      </p:cBhvr>
                                    </p:animEffect>
                                  </p:childTnLst>
                                </p:cTn>
                              </p:par>
                              <p:par>
                                <p:cTn id="128" presetID="10" presetClass="entr" presetSubtype="0" accel="50000" decel="50000" fill="hold" nodeType="withEffect">
                                  <p:stCondLst>
                                    <p:cond delay="0"/>
                                  </p:stCondLst>
                                  <p:childTnLst>
                                    <p:set>
                                      <p:cBhvr>
                                        <p:cTn id="129" dur="1" fill="hold">
                                          <p:stCondLst>
                                            <p:cond delay="0"/>
                                          </p:stCondLst>
                                        </p:cTn>
                                        <p:tgtEl>
                                          <p:spTgt spid="441"/>
                                        </p:tgtEl>
                                        <p:attrNameLst>
                                          <p:attrName>style.visibility</p:attrName>
                                        </p:attrNameLst>
                                      </p:cBhvr>
                                      <p:to>
                                        <p:strVal val="visible"/>
                                      </p:to>
                                    </p:set>
                                    <p:animEffect transition="in" filter="fade">
                                      <p:cBhvr>
                                        <p:cTn id="130" dur="1500"/>
                                        <p:tgtEl>
                                          <p:spTgt spid="441"/>
                                        </p:tgtEl>
                                      </p:cBhvr>
                                    </p:animEffect>
                                  </p:childTnLst>
                                </p:cTn>
                              </p:par>
                              <p:par>
                                <p:cTn id="131" presetID="10" presetClass="entr" presetSubtype="0" accel="50000" decel="50000" fill="hold" nodeType="withEffect">
                                  <p:stCondLst>
                                    <p:cond delay="0"/>
                                  </p:stCondLst>
                                  <p:childTnLst>
                                    <p:set>
                                      <p:cBhvr>
                                        <p:cTn id="132" dur="1" fill="hold">
                                          <p:stCondLst>
                                            <p:cond delay="0"/>
                                          </p:stCondLst>
                                        </p:cTn>
                                        <p:tgtEl>
                                          <p:spTgt spid="442"/>
                                        </p:tgtEl>
                                        <p:attrNameLst>
                                          <p:attrName>style.visibility</p:attrName>
                                        </p:attrNameLst>
                                      </p:cBhvr>
                                      <p:to>
                                        <p:strVal val="visible"/>
                                      </p:to>
                                    </p:set>
                                    <p:animEffect transition="in" filter="fade">
                                      <p:cBhvr>
                                        <p:cTn id="133" dur="1500"/>
                                        <p:tgtEl>
                                          <p:spTgt spid="442"/>
                                        </p:tgtEl>
                                      </p:cBhvr>
                                    </p:animEffect>
                                  </p:childTnLst>
                                </p:cTn>
                              </p:par>
                              <p:par>
                                <p:cTn id="134" presetID="10" presetClass="entr" presetSubtype="0" accel="50000" decel="50000" fill="hold" nodeType="withEffect">
                                  <p:stCondLst>
                                    <p:cond delay="0"/>
                                  </p:stCondLst>
                                  <p:childTnLst>
                                    <p:set>
                                      <p:cBhvr>
                                        <p:cTn id="135" dur="1" fill="hold">
                                          <p:stCondLst>
                                            <p:cond delay="0"/>
                                          </p:stCondLst>
                                        </p:cTn>
                                        <p:tgtEl>
                                          <p:spTgt spid="443"/>
                                        </p:tgtEl>
                                        <p:attrNameLst>
                                          <p:attrName>style.visibility</p:attrName>
                                        </p:attrNameLst>
                                      </p:cBhvr>
                                      <p:to>
                                        <p:strVal val="visible"/>
                                      </p:to>
                                    </p:set>
                                    <p:animEffect transition="in" filter="fade">
                                      <p:cBhvr>
                                        <p:cTn id="136" dur="1500"/>
                                        <p:tgtEl>
                                          <p:spTgt spid="443"/>
                                        </p:tgtEl>
                                      </p:cBhvr>
                                    </p:animEffect>
                                  </p:childTnLst>
                                </p:cTn>
                              </p:par>
                              <p:par>
                                <p:cTn id="137" presetID="10" presetClass="entr" presetSubtype="0" accel="50000" decel="50000" fill="hold" nodeType="withEffect">
                                  <p:stCondLst>
                                    <p:cond delay="0"/>
                                  </p:stCondLst>
                                  <p:childTnLst>
                                    <p:set>
                                      <p:cBhvr>
                                        <p:cTn id="138" dur="1" fill="hold">
                                          <p:stCondLst>
                                            <p:cond delay="0"/>
                                          </p:stCondLst>
                                        </p:cTn>
                                        <p:tgtEl>
                                          <p:spTgt spid="444"/>
                                        </p:tgtEl>
                                        <p:attrNameLst>
                                          <p:attrName>style.visibility</p:attrName>
                                        </p:attrNameLst>
                                      </p:cBhvr>
                                      <p:to>
                                        <p:strVal val="visible"/>
                                      </p:to>
                                    </p:set>
                                    <p:animEffect transition="in" filter="fade">
                                      <p:cBhvr>
                                        <p:cTn id="139" dur="1500"/>
                                        <p:tgtEl>
                                          <p:spTgt spid="444"/>
                                        </p:tgtEl>
                                      </p:cBhvr>
                                    </p:animEffect>
                                  </p:childTnLst>
                                </p:cTn>
                              </p:par>
                              <p:par>
                                <p:cTn id="140" presetID="10" presetClass="entr" presetSubtype="0" accel="50000" decel="50000" fill="hold" nodeType="withEffect">
                                  <p:stCondLst>
                                    <p:cond delay="0"/>
                                  </p:stCondLst>
                                  <p:childTnLst>
                                    <p:set>
                                      <p:cBhvr>
                                        <p:cTn id="141" dur="1" fill="hold">
                                          <p:stCondLst>
                                            <p:cond delay="0"/>
                                          </p:stCondLst>
                                        </p:cTn>
                                        <p:tgtEl>
                                          <p:spTgt spid="445"/>
                                        </p:tgtEl>
                                        <p:attrNameLst>
                                          <p:attrName>style.visibility</p:attrName>
                                        </p:attrNameLst>
                                      </p:cBhvr>
                                      <p:to>
                                        <p:strVal val="visible"/>
                                      </p:to>
                                    </p:set>
                                    <p:animEffect transition="in" filter="fade">
                                      <p:cBhvr>
                                        <p:cTn id="142" dur="1500"/>
                                        <p:tgtEl>
                                          <p:spTgt spid="445"/>
                                        </p:tgtEl>
                                      </p:cBhvr>
                                    </p:animEffect>
                                  </p:childTnLst>
                                </p:cTn>
                              </p:par>
                              <p:par>
                                <p:cTn id="143" presetID="10" presetClass="entr" presetSubtype="0" accel="50000" decel="50000" fill="hold" nodeType="withEffect">
                                  <p:stCondLst>
                                    <p:cond delay="0"/>
                                  </p:stCondLst>
                                  <p:childTnLst>
                                    <p:set>
                                      <p:cBhvr>
                                        <p:cTn id="144" dur="1" fill="hold">
                                          <p:stCondLst>
                                            <p:cond delay="0"/>
                                          </p:stCondLst>
                                        </p:cTn>
                                        <p:tgtEl>
                                          <p:spTgt spid="446"/>
                                        </p:tgtEl>
                                        <p:attrNameLst>
                                          <p:attrName>style.visibility</p:attrName>
                                        </p:attrNameLst>
                                      </p:cBhvr>
                                      <p:to>
                                        <p:strVal val="visible"/>
                                      </p:to>
                                    </p:set>
                                    <p:animEffect transition="in" filter="fade">
                                      <p:cBhvr>
                                        <p:cTn id="145" dur="1500"/>
                                        <p:tgtEl>
                                          <p:spTgt spid="446"/>
                                        </p:tgtEl>
                                      </p:cBhvr>
                                    </p:animEffect>
                                  </p:childTnLst>
                                </p:cTn>
                              </p:par>
                              <p:par>
                                <p:cTn id="146" presetID="10" presetClass="entr" presetSubtype="0" accel="50000" decel="50000" fill="hold" nodeType="withEffect">
                                  <p:stCondLst>
                                    <p:cond delay="0"/>
                                  </p:stCondLst>
                                  <p:childTnLst>
                                    <p:set>
                                      <p:cBhvr>
                                        <p:cTn id="147" dur="1" fill="hold">
                                          <p:stCondLst>
                                            <p:cond delay="0"/>
                                          </p:stCondLst>
                                        </p:cTn>
                                        <p:tgtEl>
                                          <p:spTgt spid="447"/>
                                        </p:tgtEl>
                                        <p:attrNameLst>
                                          <p:attrName>style.visibility</p:attrName>
                                        </p:attrNameLst>
                                      </p:cBhvr>
                                      <p:to>
                                        <p:strVal val="visible"/>
                                      </p:to>
                                    </p:set>
                                    <p:animEffect transition="in" filter="fade">
                                      <p:cBhvr>
                                        <p:cTn id="148" dur="1500"/>
                                        <p:tgtEl>
                                          <p:spTgt spid="447"/>
                                        </p:tgtEl>
                                      </p:cBhvr>
                                    </p:animEffect>
                                  </p:childTnLst>
                                </p:cTn>
                              </p:par>
                              <p:par>
                                <p:cTn id="149" presetID="10" presetClass="entr" presetSubtype="0" accel="50000" decel="50000" fill="hold" nodeType="withEffect">
                                  <p:stCondLst>
                                    <p:cond delay="0"/>
                                  </p:stCondLst>
                                  <p:childTnLst>
                                    <p:set>
                                      <p:cBhvr>
                                        <p:cTn id="150" dur="1" fill="hold">
                                          <p:stCondLst>
                                            <p:cond delay="0"/>
                                          </p:stCondLst>
                                        </p:cTn>
                                        <p:tgtEl>
                                          <p:spTgt spid="448"/>
                                        </p:tgtEl>
                                        <p:attrNameLst>
                                          <p:attrName>style.visibility</p:attrName>
                                        </p:attrNameLst>
                                      </p:cBhvr>
                                      <p:to>
                                        <p:strVal val="visible"/>
                                      </p:to>
                                    </p:set>
                                    <p:animEffect transition="in" filter="fade">
                                      <p:cBhvr>
                                        <p:cTn id="151" dur="1500"/>
                                        <p:tgtEl>
                                          <p:spTgt spid="448"/>
                                        </p:tgtEl>
                                      </p:cBhvr>
                                    </p:animEffect>
                                  </p:childTnLst>
                                </p:cTn>
                              </p:par>
                              <p:par>
                                <p:cTn id="152" presetID="10" presetClass="entr" presetSubtype="0" accel="50000" decel="50000" fill="hold" nodeType="withEffect">
                                  <p:stCondLst>
                                    <p:cond delay="0"/>
                                  </p:stCondLst>
                                  <p:childTnLst>
                                    <p:set>
                                      <p:cBhvr>
                                        <p:cTn id="153" dur="1" fill="hold">
                                          <p:stCondLst>
                                            <p:cond delay="0"/>
                                          </p:stCondLst>
                                        </p:cTn>
                                        <p:tgtEl>
                                          <p:spTgt spid="449"/>
                                        </p:tgtEl>
                                        <p:attrNameLst>
                                          <p:attrName>style.visibility</p:attrName>
                                        </p:attrNameLst>
                                      </p:cBhvr>
                                      <p:to>
                                        <p:strVal val="visible"/>
                                      </p:to>
                                    </p:set>
                                    <p:animEffect transition="in" filter="fade">
                                      <p:cBhvr>
                                        <p:cTn id="154" dur="1500"/>
                                        <p:tgtEl>
                                          <p:spTgt spid="449"/>
                                        </p:tgtEl>
                                      </p:cBhvr>
                                    </p:animEffect>
                                  </p:childTnLst>
                                </p:cTn>
                              </p:par>
                              <p:par>
                                <p:cTn id="155" presetID="10" presetClass="entr" presetSubtype="0" accel="50000" decel="50000" fill="hold" nodeType="withEffect">
                                  <p:stCondLst>
                                    <p:cond delay="0"/>
                                  </p:stCondLst>
                                  <p:childTnLst>
                                    <p:set>
                                      <p:cBhvr>
                                        <p:cTn id="156" dur="1" fill="hold">
                                          <p:stCondLst>
                                            <p:cond delay="0"/>
                                          </p:stCondLst>
                                        </p:cTn>
                                        <p:tgtEl>
                                          <p:spTgt spid="450"/>
                                        </p:tgtEl>
                                        <p:attrNameLst>
                                          <p:attrName>style.visibility</p:attrName>
                                        </p:attrNameLst>
                                      </p:cBhvr>
                                      <p:to>
                                        <p:strVal val="visible"/>
                                      </p:to>
                                    </p:set>
                                    <p:animEffect transition="in" filter="fade">
                                      <p:cBhvr>
                                        <p:cTn id="157" dur="1500"/>
                                        <p:tgtEl>
                                          <p:spTgt spid="450"/>
                                        </p:tgtEl>
                                      </p:cBhvr>
                                    </p:animEffect>
                                  </p:childTnLst>
                                </p:cTn>
                              </p:par>
                              <p:par>
                                <p:cTn id="158" presetID="10" presetClass="entr" presetSubtype="0" accel="50000" decel="50000" fill="hold" nodeType="withEffect">
                                  <p:stCondLst>
                                    <p:cond delay="0"/>
                                  </p:stCondLst>
                                  <p:childTnLst>
                                    <p:set>
                                      <p:cBhvr>
                                        <p:cTn id="159" dur="1" fill="hold">
                                          <p:stCondLst>
                                            <p:cond delay="0"/>
                                          </p:stCondLst>
                                        </p:cTn>
                                        <p:tgtEl>
                                          <p:spTgt spid="451"/>
                                        </p:tgtEl>
                                        <p:attrNameLst>
                                          <p:attrName>style.visibility</p:attrName>
                                        </p:attrNameLst>
                                      </p:cBhvr>
                                      <p:to>
                                        <p:strVal val="visible"/>
                                      </p:to>
                                    </p:set>
                                    <p:animEffect transition="in" filter="fade">
                                      <p:cBhvr>
                                        <p:cTn id="160" dur="1500"/>
                                        <p:tgtEl>
                                          <p:spTgt spid="451"/>
                                        </p:tgtEl>
                                      </p:cBhvr>
                                    </p:animEffect>
                                  </p:childTnLst>
                                </p:cTn>
                              </p:par>
                              <p:par>
                                <p:cTn id="161" presetID="10" presetClass="entr" presetSubtype="0" accel="50000" decel="50000" fill="hold" nodeType="withEffect">
                                  <p:stCondLst>
                                    <p:cond delay="0"/>
                                  </p:stCondLst>
                                  <p:childTnLst>
                                    <p:set>
                                      <p:cBhvr>
                                        <p:cTn id="162" dur="1" fill="hold">
                                          <p:stCondLst>
                                            <p:cond delay="0"/>
                                          </p:stCondLst>
                                        </p:cTn>
                                        <p:tgtEl>
                                          <p:spTgt spid="452"/>
                                        </p:tgtEl>
                                        <p:attrNameLst>
                                          <p:attrName>style.visibility</p:attrName>
                                        </p:attrNameLst>
                                      </p:cBhvr>
                                      <p:to>
                                        <p:strVal val="visible"/>
                                      </p:to>
                                    </p:set>
                                    <p:animEffect transition="in" filter="fade">
                                      <p:cBhvr>
                                        <p:cTn id="163" dur="1500"/>
                                        <p:tgtEl>
                                          <p:spTgt spid="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 grpId="0"/>
      <p:bldP spid="401" grpId="0"/>
      <p:bldP spid="402" grpId="0"/>
      <p:bldP spid="403" grpId="0"/>
      <p:bldP spid="404" grpId="0"/>
      <p:bldP spid="405" grpId="0"/>
      <p:bldP spid="406" grpId="0"/>
      <p:bldP spid="407" grpId="0"/>
      <p:bldP spid="408" grpId="0"/>
      <p:bldP spid="409" grpId="0"/>
      <p:bldP spid="410" grpId="0"/>
      <p:bldP spid="411" grpId="0"/>
      <p:bldP spid="412" grpId="0"/>
      <p:bldP spid="413" grpId="0"/>
      <p:bldP spid="414" grpId="0"/>
      <p:bldP spid="415" grpId="0"/>
      <p:bldP spid="416" grpId="0"/>
      <p:bldP spid="417" grpId="0"/>
      <p:bldP spid="418" grpId="0"/>
      <p:bldP spid="419" grpId="0"/>
      <p:bldP spid="420" grpId="0"/>
      <p:bldP spid="421" grpId="0"/>
      <p:bldP spid="422" grpId="0"/>
      <p:bldP spid="423" grpId="0"/>
      <p:bldP spid="424" grpId="0"/>
      <p:bldP spid="425" grpId="0"/>
      <p:bldP spid="426" grpId="0"/>
      <p:bldP spid="427" grpId="0"/>
      <p:bldP spid="428" grpId="0"/>
      <p:bldP spid="429" grpId="0"/>
      <p:bldP spid="430" grpId="0"/>
      <p:bldP spid="431" grpId="0"/>
      <p:bldP spid="432" grpId="0"/>
      <p:bldP spid="433" grpId="0"/>
      <p:bldP spid="434" grpId="0"/>
      <p:bldP spid="435" grpId="0"/>
      <p:bldP spid="436" grpId="0"/>
      <p:bldP spid="437" grpId="0"/>
      <p:bldP spid="438" grpId="0"/>
      <p:bldP spid="439" grpId="0"/>
      <p:bldP spid="440" grpId="0"/>
      <p:bldP spid="441" grpId="0"/>
      <p:bldP spid="442" grpId="0"/>
      <p:bldP spid="443" grpId="0"/>
      <p:bldP spid="444" grpId="0"/>
      <p:bldP spid="445" grpId="0"/>
      <p:bldP spid="446" grpId="0"/>
      <p:bldP spid="447" grpId="0"/>
      <p:bldP spid="448" grpId="0"/>
      <p:bldP spid="449" grpId="0"/>
      <p:bldP spid="450" grpId="0"/>
      <p:bldP spid="451" grpId="0"/>
      <p:bldP spid="4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456"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9686925" y="7553622"/>
            <a:ext cx="8601075" cy="2733378"/>
          </a:xfrm>
          <a:prstGeom prst="rect">
            <a:avLst/>
          </a:prstGeom>
        </p:spPr>
      </p:pic>
      <p:pic>
        <p:nvPicPr>
          <p:cNvPr id="457"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762000" y="2590800"/>
            <a:ext cx="4191000" cy="6972300"/>
          </a:xfrm>
          <a:prstGeom prst="rect">
            <a:avLst/>
          </a:prstGeom>
        </p:spPr>
      </p:pic>
      <p:pic>
        <p:nvPicPr>
          <p:cNvPr id="458" name="imageNode0">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5">
            <a:alphaModFix/>
          </a:blip>
          <a:stretch/>
        </p:blipFill>
        <p:spPr>
          <a:xfrm>
            <a:off x="762000" y="2590800"/>
            <a:ext cx="4191000" cy="2667000"/>
          </a:xfrm>
          <a:prstGeom prst="rect">
            <a:avLst/>
          </a:prstGeom>
        </p:spPr>
      </p:pic>
      <p:sp>
        <p:nvSpPr>
          <p:cNvPr id="459" name="Primary Heading-0">
            <a:extLst>
              <a:ext uri="{FF2B5EF4-FFF2-40B4-BE49-F238E27FC236}">
                <a16:creationId xmlns:a16="http://schemas.microsoft.com/office/drawing/2014/main" id="{111B4A49-B930-4A89-A1CD-6CA2B3D95AED}"/>
              </a:ext>
            </a:extLst>
          </p:cNvPr>
          <p:cNvSpPr txBox="1"/>
          <p:nvPr/>
        </p:nvSpPr>
        <p:spPr>
          <a:xfrm>
            <a:off x="1066800" y="5638800"/>
            <a:ext cx="36147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FFFFFF">
                    <a:alpha val="100000"/>
                  </a:srgbClr>
                </a:solidFill>
                <a:latin typeface="Montserrat" panose="00000700000000000000" pitchFamily="2" charset="0"/>
              </a:rPr>
              <a:t>Target Audience</a:t>
            </a:r>
          </a:p>
        </p:txBody>
      </p:sp>
      <p:sp>
        <p:nvSpPr>
          <p:cNvPr id="460" name="Description of a primary heading-0">
            <a:extLst>
              <a:ext uri="{FF2B5EF4-FFF2-40B4-BE49-F238E27FC236}">
                <a16:creationId xmlns:a16="http://schemas.microsoft.com/office/drawing/2014/main" id="{111B4A49-B930-4A89-A1CD-6CA2B3D95AED}"/>
              </a:ext>
            </a:extLst>
          </p:cNvPr>
          <p:cNvSpPr txBox="1"/>
          <p:nvPr/>
        </p:nvSpPr>
        <p:spPr>
          <a:xfrm>
            <a:off x="1066800" y="6172200"/>
            <a:ext cx="3614738" cy="13811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FFFFFF">
                    <a:alpha val="100000"/>
                  </a:srgbClr>
                </a:solidFill>
                <a:latin typeface="Montserrat" panose="00000700000000000000" pitchFamily="2" charset="0"/>
              </a:rPr>
              <a:t>Designed for on-the-go users, including legal practitioners and individuals seeking immediate legal assistance.</a:t>
            </a:r>
          </a:p>
        </p:txBody>
      </p:sp>
      <p:pic>
        <p:nvPicPr>
          <p:cNvPr id="461"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6">
            <a:alphaModFix/>
          </a:blip>
          <a:stretch/>
        </p:blipFill>
        <p:spPr>
          <a:xfrm>
            <a:off x="4953000" y="2590800"/>
            <a:ext cx="4191000" cy="6972300"/>
          </a:xfrm>
          <a:prstGeom prst="rect">
            <a:avLst/>
          </a:prstGeom>
        </p:spPr>
      </p:pic>
      <p:pic>
        <p:nvPicPr>
          <p:cNvPr id="462" name="imageNode1">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7">
            <a:alphaModFix/>
          </a:blip>
          <a:stretch/>
        </p:blipFill>
        <p:spPr>
          <a:xfrm>
            <a:off x="4953000" y="2590800"/>
            <a:ext cx="4191000" cy="2667000"/>
          </a:xfrm>
          <a:prstGeom prst="rect">
            <a:avLst/>
          </a:prstGeom>
        </p:spPr>
      </p:pic>
      <p:sp>
        <p:nvSpPr>
          <p:cNvPr id="463" name="Primary Heading-1">
            <a:extLst>
              <a:ext uri="{FF2B5EF4-FFF2-40B4-BE49-F238E27FC236}">
                <a16:creationId xmlns:a16="http://schemas.microsoft.com/office/drawing/2014/main" id="{111B4A49-B930-4A89-A1CD-6CA2B3D95AED}"/>
              </a:ext>
            </a:extLst>
          </p:cNvPr>
          <p:cNvSpPr txBox="1"/>
          <p:nvPr/>
        </p:nvSpPr>
        <p:spPr>
          <a:xfrm>
            <a:off x="5257800" y="5638800"/>
            <a:ext cx="36147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FFFFFF">
                    <a:alpha val="100000"/>
                  </a:srgbClr>
                </a:solidFill>
                <a:latin typeface="Montserrat" panose="00000700000000000000" pitchFamily="2" charset="0"/>
              </a:rPr>
              <a:t>Features</a:t>
            </a:r>
          </a:p>
        </p:txBody>
      </p:sp>
      <p:sp>
        <p:nvSpPr>
          <p:cNvPr id="464" name="Description of a primary heading-1">
            <a:extLst>
              <a:ext uri="{FF2B5EF4-FFF2-40B4-BE49-F238E27FC236}">
                <a16:creationId xmlns:a16="http://schemas.microsoft.com/office/drawing/2014/main" id="{111B4A49-B930-4A89-A1CD-6CA2B3D95AED}"/>
              </a:ext>
            </a:extLst>
          </p:cNvPr>
          <p:cNvSpPr txBox="1"/>
          <p:nvPr/>
        </p:nvSpPr>
        <p:spPr>
          <a:xfrm>
            <a:off x="5257800" y="6172200"/>
            <a:ext cx="3614738" cy="24098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FFFFFF">
                    <a:alpha val="100000"/>
                  </a:srgbClr>
                </a:solidFill>
                <a:latin typeface="Montserrat" panose="00000700000000000000" pitchFamily="2" charset="0"/>
              </a:rPr>
              <a:t>Key features include voice assistance for easy navigation, offline access for essential legal resources, timely notifications for updates, and a simplified user interface that prioritizes usability.</a:t>
            </a:r>
          </a:p>
        </p:txBody>
      </p:sp>
      <p:pic>
        <p:nvPicPr>
          <p:cNvPr id="465"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8">
            <a:alphaModFix/>
          </a:blip>
          <a:stretch/>
        </p:blipFill>
        <p:spPr>
          <a:xfrm>
            <a:off x="9144000" y="2590800"/>
            <a:ext cx="4191000" cy="6972300"/>
          </a:xfrm>
          <a:prstGeom prst="rect">
            <a:avLst/>
          </a:prstGeom>
        </p:spPr>
      </p:pic>
      <p:pic>
        <p:nvPicPr>
          <p:cNvPr id="466" name="imageNode2">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9">
            <a:alphaModFix/>
          </a:blip>
          <a:stretch/>
        </p:blipFill>
        <p:spPr>
          <a:xfrm>
            <a:off x="9144000" y="2590800"/>
            <a:ext cx="4191000" cy="2667000"/>
          </a:xfrm>
          <a:prstGeom prst="rect">
            <a:avLst/>
          </a:prstGeom>
        </p:spPr>
      </p:pic>
      <p:sp>
        <p:nvSpPr>
          <p:cNvPr id="467" name="Primary Heading-2">
            <a:extLst>
              <a:ext uri="{FF2B5EF4-FFF2-40B4-BE49-F238E27FC236}">
                <a16:creationId xmlns:a16="http://schemas.microsoft.com/office/drawing/2014/main" id="{111B4A49-B930-4A89-A1CD-6CA2B3D95AED}"/>
              </a:ext>
            </a:extLst>
          </p:cNvPr>
          <p:cNvSpPr txBox="1"/>
          <p:nvPr/>
        </p:nvSpPr>
        <p:spPr>
          <a:xfrm>
            <a:off x="9448800" y="5638800"/>
            <a:ext cx="36147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FFFFFF">
                    <a:alpha val="100000"/>
                  </a:srgbClr>
                </a:solidFill>
                <a:latin typeface="Montserrat" panose="00000700000000000000" pitchFamily="2" charset="0"/>
              </a:rPr>
              <a:t>Use Cases</a:t>
            </a:r>
          </a:p>
        </p:txBody>
      </p:sp>
      <p:sp>
        <p:nvSpPr>
          <p:cNvPr id="468" name="Description of a primary heading-2">
            <a:extLst>
              <a:ext uri="{FF2B5EF4-FFF2-40B4-BE49-F238E27FC236}">
                <a16:creationId xmlns:a16="http://schemas.microsoft.com/office/drawing/2014/main" id="{111B4A49-B930-4A89-A1CD-6CA2B3D95AED}"/>
              </a:ext>
            </a:extLst>
          </p:cNvPr>
          <p:cNvSpPr txBox="1"/>
          <p:nvPr/>
        </p:nvSpPr>
        <p:spPr>
          <a:xfrm>
            <a:off x="9448800" y="6172200"/>
            <a:ext cx="3614738" cy="17240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FFFFFF">
                    <a:alpha val="100000"/>
                  </a:srgbClr>
                </a:solidFill>
                <a:latin typeface="Montserrat" panose="00000700000000000000" pitchFamily="2" charset="0"/>
              </a:rPr>
              <a:t>Ideal for accessing legal information during travel or in courtrooms, and for real-time support regarding urgent legal inquiries.</a:t>
            </a:r>
          </a:p>
        </p:txBody>
      </p:sp>
      <p:pic>
        <p:nvPicPr>
          <p:cNvPr id="46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10">
            <a:alphaModFix/>
          </a:blip>
          <a:stretch/>
        </p:blipFill>
        <p:spPr>
          <a:xfrm>
            <a:off x="13335000" y="2590800"/>
            <a:ext cx="4191000" cy="6972300"/>
          </a:xfrm>
          <a:prstGeom prst="rect">
            <a:avLst/>
          </a:prstGeom>
        </p:spPr>
      </p:pic>
      <p:pic>
        <p:nvPicPr>
          <p:cNvPr id="470" name="imageNode3">
            <a:extLst>
              <a:ext uri="{FF2B5EF4-FFF2-40B4-BE49-F238E27FC236}">
                <a16:creationId xmlns:a16="http://schemas.microsoft.com/office/drawing/2014/main" id="{A8642F66-C0BB-4949-9A9C-024B120A5D52}"/>
              </a:ext>
            </a:extLst>
          </p:cNvPr>
          <p:cNvPicPr preferRelativeResize="0">
            <a:picLocks noChangeAspect="1"/>
          </p:cNvPicPr>
          <p:nvPr/>
        </p:nvPicPr>
        <p:blipFill rotWithShape="1">
          <a:blip r:embed="rId11">
            <a:alphaModFix/>
          </a:blip>
          <a:stretch/>
        </p:blipFill>
        <p:spPr>
          <a:xfrm>
            <a:off x="13335000" y="2590800"/>
            <a:ext cx="4191000" cy="2667000"/>
          </a:xfrm>
          <a:prstGeom prst="rect">
            <a:avLst/>
          </a:prstGeom>
        </p:spPr>
      </p:pic>
      <p:sp>
        <p:nvSpPr>
          <p:cNvPr id="471" name="Primary Heading-3">
            <a:extLst>
              <a:ext uri="{FF2B5EF4-FFF2-40B4-BE49-F238E27FC236}">
                <a16:creationId xmlns:a16="http://schemas.microsoft.com/office/drawing/2014/main" id="{111B4A49-B930-4A89-A1CD-6CA2B3D95AED}"/>
              </a:ext>
            </a:extLst>
          </p:cNvPr>
          <p:cNvSpPr txBox="1"/>
          <p:nvPr/>
        </p:nvSpPr>
        <p:spPr>
          <a:xfrm>
            <a:off x="13639800" y="5638800"/>
            <a:ext cx="3614738" cy="390525"/>
          </a:xfrm>
          <a:prstGeom prst="rect">
            <a:avLst/>
          </a:prstGeom>
          <a:noFill/>
        </p:spPr>
        <p:txBody>
          <a:bodyPr vertOverflow="clip" horzOverflow="clip" wrap="square" lIns="0" tIns="0" rIns="0" bIns="0" rtlCol="0" anchor="t">
            <a:spAutoFit/>
          </a:bodyPr>
          <a:lstStyle/>
          <a:p>
            <a:pPr algn="l">
              <a:lnSpc>
                <a:spcPts val="2982"/>
              </a:lnSpc>
            </a:pPr>
            <a:r>
              <a:rPr lang="en-US" sz="2100" b="1" spc="-32" dirty="0">
                <a:solidFill>
                  <a:srgbClr val="000000">
                    <a:alpha val="100000"/>
                  </a:srgbClr>
                </a:solidFill>
                <a:latin typeface="Montserrat" panose="00000700000000000000" pitchFamily="2" charset="0"/>
              </a:rPr>
              <a:t>Scalability</a:t>
            </a:r>
          </a:p>
        </p:txBody>
      </p:sp>
      <p:sp>
        <p:nvSpPr>
          <p:cNvPr id="472" name="Description of a primary heading-3">
            <a:extLst>
              <a:ext uri="{FF2B5EF4-FFF2-40B4-BE49-F238E27FC236}">
                <a16:creationId xmlns:a16="http://schemas.microsoft.com/office/drawing/2014/main" id="{111B4A49-B930-4A89-A1CD-6CA2B3D95AED}"/>
              </a:ext>
            </a:extLst>
          </p:cNvPr>
          <p:cNvSpPr txBox="1"/>
          <p:nvPr/>
        </p:nvSpPr>
        <p:spPr>
          <a:xfrm>
            <a:off x="13639800" y="6172200"/>
            <a:ext cx="3614738" cy="3095625"/>
          </a:xfrm>
          <a:prstGeom prst="rect">
            <a:avLst/>
          </a:prstGeom>
          <a:noFill/>
        </p:spPr>
        <p:txBody>
          <a:bodyPr vertOverflow="clip" horzOverflow="clip" wrap="square" lIns="0" tIns="0" rIns="0" bIns="0" rtlCol="0" anchor="t">
            <a:spAutoFit/>
          </a:bodyPr>
          <a:lstStyle/>
          <a:p>
            <a:pPr algn="l">
              <a:lnSpc>
                <a:spcPts val="2700"/>
              </a:lnSpc>
            </a:pPr>
            <a:r>
              <a:rPr lang="en-US" sz="1800" spc="-18" dirty="0">
                <a:solidFill>
                  <a:srgbClr val="000000">
                    <a:alpha val="100000"/>
                  </a:srgbClr>
                </a:solidFill>
                <a:latin typeface="Montserrat" panose="00000700000000000000" pitchFamily="2" charset="0"/>
              </a:rPr>
              <a:t>The app's lightweight architecture ensures compatibility with both older and newer Android devices, and future plans include integrating real-time legal advice through chatbots or direct messaging with attorneys.</a:t>
            </a:r>
          </a:p>
        </p:txBody>
      </p:sp>
      <p:sp>
        <p:nvSpPr>
          <p:cNvPr id="473" name="Click here to edit title-415">
            <a:extLst>
              <a:ext uri="{FF2B5EF4-FFF2-40B4-BE49-F238E27FC236}">
                <a16:creationId xmlns:a16="http://schemas.microsoft.com/office/drawing/2014/main" id="{111B4A49-B930-4A89-A1CD-6CA2B3D95AED}"/>
              </a:ext>
            </a:extLst>
          </p:cNvPr>
          <p:cNvSpPr txBox="1"/>
          <p:nvPr/>
        </p:nvSpPr>
        <p:spPr>
          <a:xfrm>
            <a:off x="762000" y="1076325"/>
            <a:ext cx="14397038" cy="676275"/>
          </a:xfrm>
          <a:prstGeom prst="rect">
            <a:avLst/>
          </a:prstGeom>
          <a:noFill/>
        </p:spPr>
        <p:txBody>
          <a:bodyPr vertOverflow="clip" horzOverflow="clip" wrap="square" lIns="0" tIns="0" rIns="0" bIns="0" rtlCol="0" anchor="t">
            <a:spAutoFit/>
          </a:bodyPr>
          <a:lstStyle/>
          <a:p>
            <a:pPr algn="l">
              <a:lnSpc>
                <a:spcPts val="5250"/>
              </a:lnSpc>
            </a:pPr>
            <a:r>
              <a:rPr lang="en-US" sz="4200" b="1" spc="-84" dirty="0">
                <a:solidFill>
                  <a:srgbClr val="171C25">
                    <a:alpha val="100000"/>
                  </a:srgbClr>
                </a:solidFill>
                <a:latin typeface="Montserrat" panose="00000700000000000000" pitchFamily="2" charset="0"/>
              </a:rPr>
              <a:t>Android Application Scope</a:t>
            </a:r>
          </a:p>
        </p:txBody>
      </p:sp>
      <p:sp>
        <p:nvSpPr>
          <p:cNvPr id="474" name="Click here to edit label-479">
            <a:extLst>
              <a:ext uri="{FF2B5EF4-FFF2-40B4-BE49-F238E27FC236}">
                <a16:creationId xmlns:a16="http://schemas.microsoft.com/office/drawing/2014/main" id="{111B4A49-B930-4A89-A1CD-6CA2B3D95AED}"/>
              </a:ext>
            </a:extLst>
          </p:cNvPr>
          <p:cNvSpPr txBox="1"/>
          <p:nvPr/>
        </p:nvSpPr>
        <p:spPr>
          <a:xfrm>
            <a:off x="762000" y="723900"/>
            <a:ext cx="14397038" cy="295275"/>
          </a:xfrm>
          <a:prstGeom prst="rect">
            <a:avLst/>
          </a:prstGeom>
          <a:noFill/>
        </p:spPr>
        <p:txBody>
          <a:bodyPr vertOverflow="clip" horzOverflow="clip" wrap="square" lIns="0" tIns="0" rIns="0" bIns="0" rtlCol="0" anchor="t">
            <a:spAutoFit/>
          </a:bodyPr>
          <a:lstStyle/>
          <a:p>
            <a:pPr algn="l">
              <a:lnSpc>
                <a:spcPts val="2196"/>
              </a:lnSpc>
            </a:pPr>
            <a:r>
              <a:rPr lang="en-US" sz="1800" spc="180" dirty="0">
                <a:solidFill>
                  <a:srgbClr val="171C25">
                    <a:alpha val="100000"/>
                  </a:srgbClr>
                </a:solidFill>
                <a:latin typeface="Montserrat Medium" panose="00000700000000000000" pitchFamily="2" charset="0"/>
              </a:rPr>
              <a:t>LEGAL APP OVERVIEW</a:t>
            </a:r>
          </a:p>
        </p:txBody>
      </p:sp>
      <p:sp>
        <p:nvSpPr>
          <p:cNvPr id="475" name="Click here to edit subtitle-442">
            <a:extLst>
              <a:ext uri="{FF2B5EF4-FFF2-40B4-BE49-F238E27FC236}">
                <a16:creationId xmlns:a16="http://schemas.microsoft.com/office/drawing/2014/main" id="{111B4A49-B930-4A89-A1CD-6CA2B3D95AED}"/>
              </a:ext>
            </a:extLst>
          </p:cNvPr>
          <p:cNvSpPr txBox="1"/>
          <p:nvPr/>
        </p:nvSpPr>
        <p:spPr>
          <a:xfrm>
            <a:off x="762000" y="1790700"/>
            <a:ext cx="14397038" cy="381000"/>
          </a:xfrm>
          <a:prstGeom prst="rect">
            <a:avLst/>
          </a:prstGeom>
          <a:noFill/>
        </p:spPr>
        <p:txBody>
          <a:bodyPr vertOverflow="clip" horzOverflow="clip" wrap="square" lIns="0" tIns="0" rIns="0" bIns="0" rtlCol="0" anchor="t">
            <a:spAutoFit/>
          </a:bodyPr>
          <a:lstStyle/>
          <a:p>
            <a:pPr algn="l">
              <a:lnSpc>
                <a:spcPts val="2919"/>
              </a:lnSpc>
            </a:pPr>
            <a:r>
              <a:rPr lang="en-US" sz="2100" spc="-21" dirty="0">
                <a:solidFill>
                  <a:srgbClr val="515760">
                    <a:alpha val="100000"/>
                  </a:srgbClr>
                </a:solidFill>
                <a:latin typeface="Montserrat" panose="00000700000000000000" pitchFamily="2" charset="0"/>
              </a:rPr>
              <a:t>Exploring the Potential of Legal Mobile Solutions</a:t>
            </a:r>
          </a:p>
        </p:txBody>
      </p:sp>
    </p:spTree>
    <p:extLst>
      <p:ext uri="{BB962C8B-B14F-4D97-AF65-F5344CB8AC3E}">
        <p14:creationId xmlns:p14="http://schemas.microsoft.com/office/powerpoint/2010/main" val="3648047976"/>
      </p:ext>
    </p:extLst>
  </p:cSld>
  <p:clrMapOvr>
    <a:masterClrMapping/>
  </p:clrMapOvr>
  <mc:AlternateContent xmlns:mc="http://schemas.openxmlformats.org/markup-compatibility/2006" xmlns:p14="http://schemas.microsoft.com/office/powerpoint/2010/main">
    <mc:Choice Requires="p14">
      <p:transition spd="med" p14:dur="700" advClick="0">
        <p:push/>
      </p:transition>
    </mc:Choice>
    <mc:Fallback xmlns="">
      <p:transition spd="med"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fade">
                                      <p:cBhvr>
                                        <p:cTn id="7" dur="1500"/>
                                        <p:tgtEl>
                                          <p:spTgt spid="456"/>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457"/>
                                        </p:tgtEl>
                                        <p:attrNameLst>
                                          <p:attrName>style.visibility</p:attrName>
                                        </p:attrNameLst>
                                      </p:cBhvr>
                                      <p:to>
                                        <p:strVal val="visible"/>
                                      </p:to>
                                    </p:set>
                                    <p:animEffect transition="in" filter="fade">
                                      <p:cBhvr>
                                        <p:cTn id="10" dur="1500"/>
                                        <p:tgtEl>
                                          <p:spTgt spid="457"/>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458"/>
                                        </p:tgtEl>
                                        <p:attrNameLst>
                                          <p:attrName>style.visibility</p:attrName>
                                        </p:attrNameLst>
                                      </p:cBhvr>
                                      <p:to>
                                        <p:strVal val="visible"/>
                                      </p:to>
                                    </p:set>
                                    <p:animEffect transition="in" filter="fade">
                                      <p:cBhvr>
                                        <p:cTn id="13" dur="1500"/>
                                        <p:tgtEl>
                                          <p:spTgt spid="458"/>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459"/>
                                        </p:tgtEl>
                                        <p:attrNameLst>
                                          <p:attrName>style.visibility</p:attrName>
                                        </p:attrNameLst>
                                      </p:cBhvr>
                                      <p:to>
                                        <p:strVal val="visible"/>
                                      </p:to>
                                    </p:set>
                                    <p:animEffect transition="in" filter="fade">
                                      <p:cBhvr>
                                        <p:cTn id="16" dur="1500"/>
                                        <p:tgtEl>
                                          <p:spTgt spid="459"/>
                                        </p:tgtEl>
                                      </p:cBhvr>
                                    </p:animEffect>
                                  </p:childTnLst>
                                </p:cTn>
                              </p:par>
                              <p:par>
                                <p:cTn id="17" presetID="10" presetClass="entr" presetSubtype="0" accel="50000" decel="50000" fill="hold" nodeType="withEffect">
                                  <p:stCondLst>
                                    <p:cond delay="0"/>
                                  </p:stCondLst>
                                  <p:childTnLst>
                                    <p:set>
                                      <p:cBhvr>
                                        <p:cTn id="18" dur="1" fill="hold">
                                          <p:stCondLst>
                                            <p:cond delay="0"/>
                                          </p:stCondLst>
                                        </p:cTn>
                                        <p:tgtEl>
                                          <p:spTgt spid="460"/>
                                        </p:tgtEl>
                                        <p:attrNameLst>
                                          <p:attrName>style.visibility</p:attrName>
                                        </p:attrNameLst>
                                      </p:cBhvr>
                                      <p:to>
                                        <p:strVal val="visible"/>
                                      </p:to>
                                    </p:set>
                                    <p:animEffect transition="in" filter="fade">
                                      <p:cBhvr>
                                        <p:cTn id="19" dur="1500"/>
                                        <p:tgtEl>
                                          <p:spTgt spid="460"/>
                                        </p:tgtEl>
                                      </p:cBhvr>
                                    </p:animEffect>
                                  </p:childTnLst>
                                </p:cTn>
                              </p:par>
                              <p:par>
                                <p:cTn id="20" presetID="10" presetClass="entr" presetSubtype="0" accel="50000" decel="50000" fill="hold" nodeType="withEffect">
                                  <p:stCondLst>
                                    <p:cond delay="0"/>
                                  </p:stCondLst>
                                  <p:childTnLst>
                                    <p:set>
                                      <p:cBhvr>
                                        <p:cTn id="21" dur="1" fill="hold">
                                          <p:stCondLst>
                                            <p:cond delay="0"/>
                                          </p:stCondLst>
                                        </p:cTn>
                                        <p:tgtEl>
                                          <p:spTgt spid="461"/>
                                        </p:tgtEl>
                                        <p:attrNameLst>
                                          <p:attrName>style.visibility</p:attrName>
                                        </p:attrNameLst>
                                      </p:cBhvr>
                                      <p:to>
                                        <p:strVal val="visible"/>
                                      </p:to>
                                    </p:set>
                                    <p:animEffect transition="in" filter="fade">
                                      <p:cBhvr>
                                        <p:cTn id="22" dur="1500"/>
                                        <p:tgtEl>
                                          <p:spTgt spid="461"/>
                                        </p:tgtEl>
                                      </p:cBhvr>
                                    </p:animEffect>
                                  </p:childTnLst>
                                </p:cTn>
                              </p:par>
                              <p:par>
                                <p:cTn id="23" presetID="10" presetClass="entr" presetSubtype="0" accel="50000" decel="50000" fill="hold" nodeType="withEffect">
                                  <p:stCondLst>
                                    <p:cond delay="0"/>
                                  </p:stCondLst>
                                  <p:childTnLst>
                                    <p:set>
                                      <p:cBhvr>
                                        <p:cTn id="24" dur="1" fill="hold">
                                          <p:stCondLst>
                                            <p:cond delay="0"/>
                                          </p:stCondLst>
                                        </p:cTn>
                                        <p:tgtEl>
                                          <p:spTgt spid="462"/>
                                        </p:tgtEl>
                                        <p:attrNameLst>
                                          <p:attrName>style.visibility</p:attrName>
                                        </p:attrNameLst>
                                      </p:cBhvr>
                                      <p:to>
                                        <p:strVal val="visible"/>
                                      </p:to>
                                    </p:set>
                                    <p:animEffect transition="in" filter="fade">
                                      <p:cBhvr>
                                        <p:cTn id="25" dur="1500"/>
                                        <p:tgtEl>
                                          <p:spTgt spid="462"/>
                                        </p:tgtEl>
                                      </p:cBhvr>
                                    </p:animEffect>
                                  </p:childTnLst>
                                </p:cTn>
                              </p:par>
                              <p:par>
                                <p:cTn id="26" presetID="10" presetClass="entr" presetSubtype="0" accel="50000" decel="50000" fill="hold" nodeType="withEffect">
                                  <p:stCondLst>
                                    <p:cond delay="0"/>
                                  </p:stCondLst>
                                  <p:childTnLst>
                                    <p:set>
                                      <p:cBhvr>
                                        <p:cTn id="27" dur="1" fill="hold">
                                          <p:stCondLst>
                                            <p:cond delay="0"/>
                                          </p:stCondLst>
                                        </p:cTn>
                                        <p:tgtEl>
                                          <p:spTgt spid="463"/>
                                        </p:tgtEl>
                                        <p:attrNameLst>
                                          <p:attrName>style.visibility</p:attrName>
                                        </p:attrNameLst>
                                      </p:cBhvr>
                                      <p:to>
                                        <p:strVal val="visible"/>
                                      </p:to>
                                    </p:set>
                                    <p:animEffect transition="in" filter="fade">
                                      <p:cBhvr>
                                        <p:cTn id="28" dur="1500"/>
                                        <p:tgtEl>
                                          <p:spTgt spid="463"/>
                                        </p:tgtEl>
                                      </p:cBhvr>
                                    </p:animEffect>
                                  </p:childTnLst>
                                </p:cTn>
                              </p:par>
                              <p:par>
                                <p:cTn id="29" presetID="10" presetClass="entr" presetSubtype="0" accel="50000" decel="50000" fill="hold" nodeType="withEffect">
                                  <p:stCondLst>
                                    <p:cond delay="0"/>
                                  </p:stCondLst>
                                  <p:childTnLst>
                                    <p:set>
                                      <p:cBhvr>
                                        <p:cTn id="30" dur="1" fill="hold">
                                          <p:stCondLst>
                                            <p:cond delay="0"/>
                                          </p:stCondLst>
                                        </p:cTn>
                                        <p:tgtEl>
                                          <p:spTgt spid="464"/>
                                        </p:tgtEl>
                                        <p:attrNameLst>
                                          <p:attrName>style.visibility</p:attrName>
                                        </p:attrNameLst>
                                      </p:cBhvr>
                                      <p:to>
                                        <p:strVal val="visible"/>
                                      </p:to>
                                    </p:set>
                                    <p:animEffect transition="in" filter="fade">
                                      <p:cBhvr>
                                        <p:cTn id="31" dur="1500"/>
                                        <p:tgtEl>
                                          <p:spTgt spid="464"/>
                                        </p:tgtEl>
                                      </p:cBhvr>
                                    </p:animEffect>
                                  </p:childTnLst>
                                </p:cTn>
                              </p:par>
                              <p:par>
                                <p:cTn id="32" presetID="10" presetClass="entr" presetSubtype="0" accel="50000" decel="50000" fill="hold" nodeType="withEffect">
                                  <p:stCondLst>
                                    <p:cond delay="0"/>
                                  </p:stCondLst>
                                  <p:childTnLst>
                                    <p:set>
                                      <p:cBhvr>
                                        <p:cTn id="33" dur="1" fill="hold">
                                          <p:stCondLst>
                                            <p:cond delay="0"/>
                                          </p:stCondLst>
                                        </p:cTn>
                                        <p:tgtEl>
                                          <p:spTgt spid="465"/>
                                        </p:tgtEl>
                                        <p:attrNameLst>
                                          <p:attrName>style.visibility</p:attrName>
                                        </p:attrNameLst>
                                      </p:cBhvr>
                                      <p:to>
                                        <p:strVal val="visible"/>
                                      </p:to>
                                    </p:set>
                                    <p:animEffect transition="in" filter="fade">
                                      <p:cBhvr>
                                        <p:cTn id="34" dur="1500"/>
                                        <p:tgtEl>
                                          <p:spTgt spid="465"/>
                                        </p:tgtEl>
                                      </p:cBhvr>
                                    </p:animEffect>
                                  </p:childTnLst>
                                </p:cTn>
                              </p:par>
                              <p:par>
                                <p:cTn id="35" presetID="10" presetClass="entr" presetSubtype="0" accel="50000" decel="50000" fill="hold" nodeType="withEffect">
                                  <p:stCondLst>
                                    <p:cond delay="0"/>
                                  </p:stCondLst>
                                  <p:childTnLst>
                                    <p:set>
                                      <p:cBhvr>
                                        <p:cTn id="36" dur="1" fill="hold">
                                          <p:stCondLst>
                                            <p:cond delay="0"/>
                                          </p:stCondLst>
                                        </p:cTn>
                                        <p:tgtEl>
                                          <p:spTgt spid="466"/>
                                        </p:tgtEl>
                                        <p:attrNameLst>
                                          <p:attrName>style.visibility</p:attrName>
                                        </p:attrNameLst>
                                      </p:cBhvr>
                                      <p:to>
                                        <p:strVal val="visible"/>
                                      </p:to>
                                    </p:set>
                                    <p:animEffect transition="in" filter="fade">
                                      <p:cBhvr>
                                        <p:cTn id="37" dur="1500"/>
                                        <p:tgtEl>
                                          <p:spTgt spid="466"/>
                                        </p:tgtEl>
                                      </p:cBhvr>
                                    </p:animEffect>
                                  </p:childTnLst>
                                </p:cTn>
                              </p:par>
                              <p:par>
                                <p:cTn id="38" presetID="10" presetClass="entr" presetSubtype="0" accel="50000" decel="50000" fill="hold" nodeType="withEffect">
                                  <p:stCondLst>
                                    <p:cond delay="0"/>
                                  </p:stCondLst>
                                  <p:childTnLst>
                                    <p:set>
                                      <p:cBhvr>
                                        <p:cTn id="39" dur="1" fill="hold">
                                          <p:stCondLst>
                                            <p:cond delay="0"/>
                                          </p:stCondLst>
                                        </p:cTn>
                                        <p:tgtEl>
                                          <p:spTgt spid="467"/>
                                        </p:tgtEl>
                                        <p:attrNameLst>
                                          <p:attrName>style.visibility</p:attrName>
                                        </p:attrNameLst>
                                      </p:cBhvr>
                                      <p:to>
                                        <p:strVal val="visible"/>
                                      </p:to>
                                    </p:set>
                                    <p:animEffect transition="in" filter="fade">
                                      <p:cBhvr>
                                        <p:cTn id="40" dur="1500"/>
                                        <p:tgtEl>
                                          <p:spTgt spid="467"/>
                                        </p:tgtEl>
                                      </p:cBhvr>
                                    </p:animEffect>
                                  </p:childTnLst>
                                </p:cTn>
                              </p:par>
                              <p:par>
                                <p:cTn id="41" presetID="10" presetClass="entr" presetSubtype="0" accel="50000" decel="50000" fill="hold" nodeType="withEffect">
                                  <p:stCondLst>
                                    <p:cond delay="0"/>
                                  </p:stCondLst>
                                  <p:childTnLst>
                                    <p:set>
                                      <p:cBhvr>
                                        <p:cTn id="42" dur="1" fill="hold">
                                          <p:stCondLst>
                                            <p:cond delay="0"/>
                                          </p:stCondLst>
                                        </p:cTn>
                                        <p:tgtEl>
                                          <p:spTgt spid="468"/>
                                        </p:tgtEl>
                                        <p:attrNameLst>
                                          <p:attrName>style.visibility</p:attrName>
                                        </p:attrNameLst>
                                      </p:cBhvr>
                                      <p:to>
                                        <p:strVal val="visible"/>
                                      </p:to>
                                    </p:set>
                                    <p:animEffect transition="in" filter="fade">
                                      <p:cBhvr>
                                        <p:cTn id="43" dur="1500"/>
                                        <p:tgtEl>
                                          <p:spTgt spid="468"/>
                                        </p:tgtEl>
                                      </p:cBhvr>
                                    </p:animEffect>
                                  </p:childTnLst>
                                </p:cTn>
                              </p:par>
                              <p:par>
                                <p:cTn id="44" presetID="10" presetClass="entr" presetSubtype="0" accel="50000" decel="50000" fill="hold" nodeType="withEffect">
                                  <p:stCondLst>
                                    <p:cond delay="0"/>
                                  </p:stCondLst>
                                  <p:childTnLst>
                                    <p:set>
                                      <p:cBhvr>
                                        <p:cTn id="45" dur="1" fill="hold">
                                          <p:stCondLst>
                                            <p:cond delay="0"/>
                                          </p:stCondLst>
                                        </p:cTn>
                                        <p:tgtEl>
                                          <p:spTgt spid="469"/>
                                        </p:tgtEl>
                                        <p:attrNameLst>
                                          <p:attrName>style.visibility</p:attrName>
                                        </p:attrNameLst>
                                      </p:cBhvr>
                                      <p:to>
                                        <p:strVal val="visible"/>
                                      </p:to>
                                    </p:set>
                                    <p:animEffect transition="in" filter="fade">
                                      <p:cBhvr>
                                        <p:cTn id="46" dur="1500"/>
                                        <p:tgtEl>
                                          <p:spTgt spid="469"/>
                                        </p:tgtEl>
                                      </p:cBhvr>
                                    </p:animEffect>
                                  </p:childTnLst>
                                </p:cTn>
                              </p:par>
                              <p:par>
                                <p:cTn id="47" presetID="10" presetClass="entr" presetSubtype="0" accel="50000" decel="50000" fill="hold" nodeType="withEffect">
                                  <p:stCondLst>
                                    <p:cond delay="0"/>
                                  </p:stCondLst>
                                  <p:childTnLst>
                                    <p:set>
                                      <p:cBhvr>
                                        <p:cTn id="48" dur="1" fill="hold">
                                          <p:stCondLst>
                                            <p:cond delay="0"/>
                                          </p:stCondLst>
                                        </p:cTn>
                                        <p:tgtEl>
                                          <p:spTgt spid="470"/>
                                        </p:tgtEl>
                                        <p:attrNameLst>
                                          <p:attrName>style.visibility</p:attrName>
                                        </p:attrNameLst>
                                      </p:cBhvr>
                                      <p:to>
                                        <p:strVal val="visible"/>
                                      </p:to>
                                    </p:set>
                                    <p:animEffect transition="in" filter="fade">
                                      <p:cBhvr>
                                        <p:cTn id="49" dur="1500"/>
                                        <p:tgtEl>
                                          <p:spTgt spid="470"/>
                                        </p:tgtEl>
                                      </p:cBhvr>
                                    </p:animEffect>
                                  </p:childTnLst>
                                </p:cTn>
                              </p:par>
                              <p:par>
                                <p:cTn id="50" presetID="10" presetClass="entr" presetSubtype="0" accel="50000" decel="50000" fill="hold" nodeType="withEffect">
                                  <p:stCondLst>
                                    <p:cond delay="0"/>
                                  </p:stCondLst>
                                  <p:childTnLst>
                                    <p:set>
                                      <p:cBhvr>
                                        <p:cTn id="51" dur="1" fill="hold">
                                          <p:stCondLst>
                                            <p:cond delay="0"/>
                                          </p:stCondLst>
                                        </p:cTn>
                                        <p:tgtEl>
                                          <p:spTgt spid="471"/>
                                        </p:tgtEl>
                                        <p:attrNameLst>
                                          <p:attrName>style.visibility</p:attrName>
                                        </p:attrNameLst>
                                      </p:cBhvr>
                                      <p:to>
                                        <p:strVal val="visible"/>
                                      </p:to>
                                    </p:set>
                                    <p:animEffect transition="in" filter="fade">
                                      <p:cBhvr>
                                        <p:cTn id="52" dur="1500"/>
                                        <p:tgtEl>
                                          <p:spTgt spid="471"/>
                                        </p:tgtEl>
                                      </p:cBhvr>
                                    </p:animEffect>
                                  </p:childTnLst>
                                </p:cTn>
                              </p:par>
                              <p:par>
                                <p:cTn id="53" presetID="10" presetClass="entr" presetSubtype="0" accel="50000" decel="50000" fill="hold" nodeType="withEffect">
                                  <p:stCondLst>
                                    <p:cond delay="0"/>
                                  </p:stCondLst>
                                  <p:childTnLst>
                                    <p:set>
                                      <p:cBhvr>
                                        <p:cTn id="54" dur="1" fill="hold">
                                          <p:stCondLst>
                                            <p:cond delay="0"/>
                                          </p:stCondLst>
                                        </p:cTn>
                                        <p:tgtEl>
                                          <p:spTgt spid="472"/>
                                        </p:tgtEl>
                                        <p:attrNameLst>
                                          <p:attrName>style.visibility</p:attrName>
                                        </p:attrNameLst>
                                      </p:cBhvr>
                                      <p:to>
                                        <p:strVal val="visible"/>
                                      </p:to>
                                    </p:set>
                                    <p:animEffect transition="in" filter="fade">
                                      <p:cBhvr>
                                        <p:cTn id="55" dur="1500"/>
                                        <p:tgtEl>
                                          <p:spTgt spid="472"/>
                                        </p:tgtEl>
                                      </p:cBhvr>
                                    </p:animEffect>
                                  </p:childTnLst>
                                </p:cTn>
                              </p:par>
                              <p:par>
                                <p:cTn id="56" presetID="10" presetClass="entr" presetSubtype="0" accel="50000" decel="50000" fill="hold" nodeType="withEffect">
                                  <p:stCondLst>
                                    <p:cond delay="0"/>
                                  </p:stCondLst>
                                  <p:childTnLst>
                                    <p:set>
                                      <p:cBhvr>
                                        <p:cTn id="57" dur="1" fill="hold">
                                          <p:stCondLst>
                                            <p:cond delay="0"/>
                                          </p:stCondLst>
                                        </p:cTn>
                                        <p:tgtEl>
                                          <p:spTgt spid="473"/>
                                        </p:tgtEl>
                                        <p:attrNameLst>
                                          <p:attrName>style.visibility</p:attrName>
                                        </p:attrNameLst>
                                      </p:cBhvr>
                                      <p:to>
                                        <p:strVal val="visible"/>
                                      </p:to>
                                    </p:set>
                                    <p:animEffect transition="in" filter="fade">
                                      <p:cBhvr>
                                        <p:cTn id="58" dur="1500"/>
                                        <p:tgtEl>
                                          <p:spTgt spid="473"/>
                                        </p:tgtEl>
                                      </p:cBhvr>
                                    </p:animEffect>
                                  </p:childTnLst>
                                </p:cTn>
                              </p:par>
                              <p:par>
                                <p:cTn id="59" presetID="10" presetClass="entr" presetSubtype="0" accel="50000" decel="50000" fill="hold" nodeType="withEffect">
                                  <p:stCondLst>
                                    <p:cond delay="0"/>
                                  </p:stCondLst>
                                  <p:childTnLst>
                                    <p:set>
                                      <p:cBhvr>
                                        <p:cTn id="60" dur="1" fill="hold">
                                          <p:stCondLst>
                                            <p:cond delay="0"/>
                                          </p:stCondLst>
                                        </p:cTn>
                                        <p:tgtEl>
                                          <p:spTgt spid="474"/>
                                        </p:tgtEl>
                                        <p:attrNameLst>
                                          <p:attrName>style.visibility</p:attrName>
                                        </p:attrNameLst>
                                      </p:cBhvr>
                                      <p:to>
                                        <p:strVal val="visible"/>
                                      </p:to>
                                    </p:set>
                                    <p:animEffect transition="in" filter="fade">
                                      <p:cBhvr>
                                        <p:cTn id="61" dur="1500"/>
                                        <p:tgtEl>
                                          <p:spTgt spid="474"/>
                                        </p:tgtEl>
                                      </p:cBhvr>
                                    </p:animEffect>
                                  </p:childTnLst>
                                </p:cTn>
                              </p:par>
                              <p:par>
                                <p:cTn id="62" presetID="10" presetClass="entr" presetSubtype="0" accel="50000" decel="50000" fill="hold" nodeType="withEffect">
                                  <p:stCondLst>
                                    <p:cond delay="0"/>
                                  </p:stCondLst>
                                  <p:childTnLst>
                                    <p:set>
                                      <p:cBhvr>
                                        <p:cTn id="63" dur="1" fill="hold">
                                          <p:stCondLst>
                                            <p:cond delay="0"/>
                                          </p:stCondLst>
                                        </p:cTn>
                                        <p:tgtEl>
                                          <p:spTgt spid="475"/>
                                        </p:tgtEl>
                                        <p:attrNameLst>
                                          <p:attrName>style.visibility</p:attrName>
                                        </p:attrNameLst>
                                      </p:cBhvr>
                                      <p:to>
                                        <p:strVal val="visible"/>
                                      </p:to>
                                    </p:set>
                                    <p:animEffect transition="in" filter="fade">
                                      <p:cBhvr>
                                        <p:cTn id="64" dur="1500"/>
                                        <p:tgtEl>
                                          <p:spTgt spid="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 grpId="0"/>
      <p:bldP spid="457" grpId="0"/>
      <p:bldP spid="458" grpId="0"/>
      <p:bldP spid="459" grpId="0"/>
      <p:bldP spid="460" grpId="0"/>
      <p:bldP spid="461" grpId="0"/>
      <p:bldP spid="462" grpId="0"/>
      <p:bldP spid="463" grpId="0"/>
      <p:bldP spid="464" grpId="0"/>
      <p:bldP spid="465" grpId="0"/>
      <p:bldP spid="466" grpId="0"/>
      <p:bldP spid="467" grpId="0"/>
      <p:bldP spid="468" grpId="0"/>
      <p:bldP spid="469" grpId="0"/>
      <p:bldP spid="470" grpId="0"/>
      <p:bldP spid="471" grpId="0"/>
      <p:bldP spid="472" grpId="0"/>
      <p:bldP spid="473" grpId="0"/>
      <p:bldP spid="474" grpId="0"/>
      <p:bldP spid="4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3FF84D-450F-8EEA-CD7E-3A711362A8E0}"/>
              </a:ext>
            </a:extLst>
          </p:cNvPr>
          <p:cNvPicPr>
            <a:picLocks noChangeAspect="1"/>
          </p:cNvPicPr>
          <p:nvPr/>
        </p:nvPicPr>
        <p:blipFill>
          <a:blip r:embed="rId2"/>
          <a:stretch>
            <a:fillRect/>
          </a:stretch>
        </p:blipFill>
        <p:spPr>
          <a:xfrm>
            <a:off x="789709" y="1864577"/>
            <a:ext cx="16300646" cy="7634445"/>
          </a:xfrm>
          <a:prstGeom prst="rect">
            <a:avLst/>
          </a:prstGeom>
        </p:spPr>
      </p:pic>
      <p:sp>
        <p:nvSpPr>
          <p:cNvPr id="4" name="TextBox 3">
            <a:extLst>
              <a:ext uri="{FF2B5EF4-FFF2-40B4-BE49-F238E27FC236}">
                <a16:creationId xmlns:a16="http://schemas.microsoft.com/office/drawing/2014/main" id="{26F868BF-A9E5-0366-F7CD-49B63BCC58CC}"/>
              </a:ext>
            </a:extLst>
          </p:cNvPr>
          <p:cNvSpPr txBox="1"/>
          <p:nvPr/>
        </p:nvSpPr>
        <p:spPr>
          <a:xfrm>
            <a:off x="692727" y="505869"/>
            <a:ext cx="6608618" cy="738664"/>
          </a:xfrm>
          <a:prstGeom prst="rect">
            <a:avLst/>
          </a:prstGeom>
          <a:noFill/>
        </p:spPr>
        <p:txBody>
          <a:bodyPr wrap="square" rtlCol="0">
            <a:spAutoFit/>
          </a:bodyPr>
          <a:lstStyle/>
          <a:p>
            <a:r>
              <a:rPr lang="en-US" sz="4200" b="1" dirty="0">
                <a:latin typeface="Montserrat" panose="00000500000000000000" pitchFamily="2" charset="0"/>
              </a:rPr>
              <a:t>Data Flow Diagram</a:t>
            </a:r>
            <a:endParaRPr lang="en-IN" sz="4200" b="1" dirty="0">
              <a:latin typeface="Montserrat" panose="00000500000000000000" pitchFamily="2" charset="0"/>
            </a:endParaRPr>
          </a:p>
        </p:txBody>
      </p:sp>
      <p:pic>
        <p:nvPicPr>
          <p:cNvPr id="5" name="Rect">
            <a:extLst>
              <a:ext uri="{FF2B5EF4-FFF2-40B4-BE49-F238E27FC236}">
                <a16:creationId xmlns:a16="http://schemas.microsoft.com/office/drawing/2014/main" id="{D0104078-E215-6204-11E4-2758025EB656}"/>
              </a:ext>
            </a:extLst>
          </p:cNvPr>
          <p:cNvPicPr>
            <a:picLocks noChangeAspect="1"/>
          </p:cNvPicPr>
          <p:nvPr/>
        </p:nvPicPr>
        <p:blipFill rotWithShape="1">
          <a:blip r:embed="rId3">
            <a:alphaModFix/>
          </a:blip>
          <a:stretch/>
        </p:blipFill>
        <p:spPr>
          <a:xfrm>
            <a:off x="789709" y="1360364"/>
            <a:ext cx="3876675" cy="19050"/>
          </a:xfrm>
          <a:prstGeom prst="rect">
            <a:avLst/>
          </a:prstGeom>
        </p:spPr>
      </p:pic>
    </p:spTree>
    <p:extLst>
      <p:ext uri="{BB962C8B-B14F-4D97-AF65-F5344CB8AC3E}">
        <p14:creationId xmlns:p14="http://schemas.microsoft.com/office/powerpoint/2010/main" val="56995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8"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2">
            <a:alphaModFix/>
          </a:blip>
          <a:stretch/>
        </p:blipFill>
        <p:spPr>
          <a:xfrm>
            <a:off x="0" y="0"/>
            <a:ext cx="18288000" cy="10287000"/>
          </a:xfrm>
          <a:prstGeom prst="rect">
            <a:avLst/>
          </a:prstGeom>
        </p:spPr>
      </p:pic>
      <p:pic>
        <p:nvPicPr>
          <p:cNvPr id="479"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3">
            <a:alphaModFix/>
          </a:blip>
          <a:stretch/>
        </p:blipFill>
        <p:spPr>
          <a:xfrm>
            <a:off x="8496449" y="0"/>
            <a:ext cx="9029700" cy="8153400"/>
          </a:xfrm>
          <a:prstGeom prst="rect">
            <a:avLst/>
          </a:prstGeom>
        </p:spPr>
      </p:pic>
      <p:sp>
        <p:nvSpPr>
          <p:cNvPr id="480" name="Type a Headline-1">
            <a:extLst>
              <a:ext uri="{FF2B5EF4-FFF2-40B4-BE49-F238E27FC236}">
                <a16:creationId xmlns:a16="http://schemas.microsoft.com/office/drawing/2014/main" id="{111B4A49-B930-4A89-A1CD-6CA2B3D95AED}"/>
              </a:ext>
            </a:extLst>
          </p:cNvPr>
          <p:cNvSpPr txBox="1"/>
          <p:nvPr/>
        </p:nvSpPr>
        <p:spPr>
          <a:xfrm>
            <a:off x="2743200" y="4286917"/>
            <a:ext cx="12834938" cy="866775"/>
          </a:xfrm>
          <a:prstGeom prst="rect">
            <a:avLst/>
          </a:prstGeom>
          <a:noFill/>
        </p:spPr>
        <p:txBody>
          <a:bodyPr vertOverflow="clip" horzOverflow="clip" wrap="square" lIns="0" tIns="0" rIns="0" bIns="0" rtlCol="0" anchor="t">
            <a:spAutoFit/>
          </a:bodyPr>
          <a:lstStyle/>
          <a:p>
            <a:pPr algn="ctr">
              <a:lnSpc>
                <a:spcPts val="6750"/>
              </a:lnSpc>
            </a:pPr>
            <a:r>
              <a:rPr lang="en-US" sz="5400" b="1" spc="-135" dirty="0">
                <a:solidFill>
                  <a:srgbClr val="171C25">
                    <a:alpha val="100000"/>
                  </a:srgbClr>
                </a:solidFill>
                <a:latin typeface="Montserrat" panose="00000700000000000000" pitchFamily="2" charset="0"/>
              </a:rPr>
              <a:t>Natural Language Understanding</a:t>
            </a:r>
          </a:p>
        </p:txBody>
      </p:sp>
      <p:sp>
        <p:nvSpPr>
          <p:cNvPr id="481" name="A brief explanation about the headline-1">
            <a:extLst>
              <a:ext uri="{FF2B5EF4-FFF2-40B4-BE49-F238E27FC236}">
                <a16:creationId xmlns:a16="http://schemas.microsoft.com/office/drawing/2014/main" id="{111B4A49-B930-4A89-A1CD-6CA2B3D95AED}"/>
              </a:ext>
            </a:extLst>
          </p:cNvPr>
          <p:cNvSpPr txBox="1"/>
          <p:nvPr/>
        </p:nvSpPr>
        <p:spPr>
          <a:xfrm>
            <a:off x="2743200" y="5258562"/>
            <a:ext cx="12834938" cy="752475"/>
          </a:xfrm>
          <a:prstGeom prst="rect">
            <a:avLst/>
          </a:prstGeom>
          <a:noFill/>
        </p:spPr>
        <p:txBody>
          <a:bodyPr vertOverflow="clip" horzOverflow="clip" wrap="square" lIns="0" tIns="0" rIns="0" bIns="0" rtlCol="0" anchor="t">
            <a:spAutoFit/>
          </a:bodyPr>
          <a:lstStyle/>
          <a:p>
            <a:pPr algn="ctr">
              <a:lnSpc>
                <a:spcPts val="2919"/>
              </a:lnSpc>
            </a:pPr>
            <a:r>
              <a:rPr lang="en-US" sz="2100" spc="-21" dirty="0">
                <a:solidFill>
                  <a:srgbClr val="515760">
                    <a:alpha val="100000"/>
                  </a:srgbClr>
                </a:solidFill>
                <a:latin typeface="Montserrat" panose="00000700000000000000" pitchFamily="2" charset="0"/>
              </a:rPr>
              <a:t>Utilizes BERT to enhance the accuracy of processing legal queries, allowing users to interact in natural language.</a:t>
            </a:r>
          </a:p>
        </p:txBody>
      </p:sp>
      <p:pic>
        <p:nvPicPr>
          <p:cNvPr id="482" name="Rect">
            <a:extLst>
              <a:ext uri="{FF2B5EF4-FFF2-40B4-BE49-F238E27FC236}">
                <a16:creationId xmlns:a16="http://schemas.microsoft.com/office/drawing/2014/main" id="{A8642F66-C0BB-4949-9A9C-024B120A5D52}"/>
              </a:ext>
            </a:extLst>
          </p:cNvPr>
          <p:cNvPicPr>
            <a:picLocks noChangeAspect="1"/>
          </p:cNvPicPr>
          <p:nvPr/>
        </p:nvPicPr>
        <p:blipFill rotWithShape="1">
          <a:blip r:embed="rId4">
            <a:alphaModFix/>
          </a:blip>
          <a:stretch/>
        </p:blipFill>
        <p:spPr>
          <a:xfrm>
            <a:off x="9134475" y="8858250"/>
            <a:ext cx="19050" cy="1428750"/>
          </a:xfrm>
          <a:prstGeom prst="rect">
            <a:avLst/>
          </a:prstGeom>
        </p:spPr>
      </p:pic>
    </p:spTree>
    <p:extLst>
      <p:ext uri="{BB962C8B-B14F-4D97-AF65-F5344CB8AC3E}">
        <p14:creationId xmlns:p14="http://schemas.microsoft.com/office/powerpoint/2010/main" val="3648047976"/>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accel="50000" decel="50000" fill="hold" nodeType="with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500"/>
                                        <p:tgtEl>
                                          <p:spTgt spid="479"/>
                                        </p:tgtEl>
                                      </p:cBhvr>
                                    </p:animEffect>
                                  </p:childTnLst>
                                </p:cTn>
                              </p:par>
                              <p:par>
                                <p:cTn id="8" presetID="10" presetClass="entr" presetSubtype="0" accel="50000" decel="50000" fill="hold" nodeType="withEffect">
                                  <p:stCondLst>
                                    <p:cond delay="0"/>
                                  </p:stCondLst>
                                  <p:childTnLst>
                                    <p:set>
                                      <p:cBhvr>
                                        <p:cTn id="9" dur="1" fill="hold">
                                          <p:stCondLst>
                                            <p:cond delay="0"/>
                                          </p:stCondLst>
                                        </p:cTn>
                                        <p:tgtEl>
                                          <p:spTgt spid="480"/>
                                        </p:tgtEl>
                                        <p:attrNameLst>
                                          <p:attrName>style.visibility</p:attrName>
                                        </p:attrNameLst>
                                      </p:cBhvr>
                                      <p:to>
                                        <p:strVal val="visible"/>
                                      </p:to>
                                    </p:set>
                                    <p:animEffect transition="in" filter="fade">
                                      <p:cBhvr>
                                        <p:cTn id="10" dur="1500"/>
                                        <p:tgtEl>
                                          <p:spTgt spid="480"/>
                                        </p:tgtEl>
                                      </p:cBhvr>
                                    </p:animEffect>
                                  </p:childTnLst>
                                </p:cTn>
                              </p:par>
                              <p:par>
                                <p:cTn id="11" presetID="10" presetClass="entr" presetSubtype="0" accel="50000" decel="50000" fill="hold" nodeType="withEffect">
                                  <p:stCondLst>
                                    <p:cond delay="0"/>
                                  </p:stCondLst>
                                  <p:childTnLst>
                                    <p:set>
                                      <p:cBhvr>
                                        <p:cTn id="12" dur="1" fill="hold">
                                          <p:stCondLst>
                                            <p:cond delay="0"/>
                                          </p:stCondLst>
                                        </p:cTn>
                                        <p:tgtEl>
                                          <p:spTgt spid="481"/>
                                        </p:tgtEl>
                                        <p:attrNameLst>
                                          <p:attrName>style.visibility</p:attrName>
                                        </p:attrNameLst>
                                      </p:cBhvr>
                                      <p:to>
                                        <p:strVal val="visible"/>
                                      </p:to>
                                    </p:set>
                                    <p:animEffect transition="in" filter="fade">
                                      <p:cBhvr>
                                        <p:cTn id="13" dur="1500"/>
                                        <p:tgtEl>
                                          <p:spTgt spid="481"/>
                                        </p:tgtEl>
                                      </p:cBhvr>
                                    </p:animEffect>
                                  </p:childTnLst>
                                </p:cTn>
                              </p:par>
                              <p:par>
                                <p:cTn id="14" presetID="10" presetClass="entr" presetSubtype="0" accel="50000" decel="50000" fill="hold" nodeType="withEffect">
                                  <p:stCondLst>
                                    <p:cond delay="0"/>
                                  </p:stCondLst>
                                  <p:childTnLst>
                                    <p:set>
                                      <p:cBhvr>
                                        <p:cTn id="15" dur="1" fill="hold">
                                          <p:stCondLst>
                                            <p:cond delay="0"/>
                                          </p:stCondLst>
                                        </p:cTn>
                                        <p:tgtEl>
                                          <p:spTgt spid="482"/>
                                        </p:tgtEl>
                                        <p:attrNameLst>
                                          <p:attrName>style.visibility</p:attrName>
                                        </p:attrNameLst>
                                      </p:cBhvr>
                                      <p:to>
                                        <p:strVal val="visible"/>
                                      </p:to>
                                    </p:set>
                                    <p:animEffect transition="in" filter="fade">
                                      <p:cBhvr>
                                        <p:cTn id="16" dur="1500"/>
                                        <p:tgtEl>
                                          <p:spTgt spid="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 grpId="0"/>
      <p:bldP spid="480" grpId="0"/>
      <p:bldP spid="481" grpId="0"/>
      <p:bldP spid="48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TotalTime>
  <Words>4768</Words>
  <Application>Microsoft Office PowerPoint</Application>
  <PresentationFormat>Custom</PresentationFormat>
  <Paragraphs>449</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Montserrat</vt:lpstr>
      <vt:lpstr>Calibri</vt:lpstr>
      <vt:lpstr>Arial</vt:lpstr>
      <vt:lpstr>Montserrat Medium</vt:lpstr>
      <vt:lpstr>Montserrat SemiBold</vt:lpstr>
      <vt:lpstr>MicrosoftSansSerif</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Exporter Version: 2.0.30.0, docId: 11339839, orderId: 1543345</dc:title>
  <dc:creator>Presentations.AI Exporter</dc:creator>
  <cp:lastModifiedBy>Anmol Shukla</cp:lastModifiedBy>
  <cp:revision>4</cp:revision>
  <dcterms:created xsi:type="dcterms:W3CDTF">2024-12-16T14:29:55Z</dcterms:created>
  <dcterms:modified xsi:type="dcterms:W3CDTF">2024-12-17T14:04:23Z</dcterms:modified>
</cp:coreProperties>
</file>