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2" r:id="rId9"/>
    <p:sldId id="271" r:id="rId10"/>
    <p:sldId id="261" r:id="rId11"/>
    <p:sldId id="264" r:id="rId12"/>
    <p:sldId id="265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956" autoAdjust="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C7F-CB71-4560-BE3D-0FDBDAAF7F36}" type="datetimeFigureOut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2178-7D38-4FC5-97F7-5D8518FB8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5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52178-7D38-4FC5-97F7-5D8518FB8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2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CFD-2486-4333-AF25-5F83EAC3901C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56" y="0"/>
            <a:ext cx="1124744" cy="1124744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905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1E04-BCBE-4A2F-AF24-8CB40BD17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AA44-28D6-4A9A-BA5D-0A12F0A58580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2787-8866-432B-BDAA-05A6A603425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E626-F7B5-496C-A7D7-59C20039B3F1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734-2223-482F-A2B9-D3A5D0F2DE8B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E9A32-BEE2-4D5A-B1B1-2EC9E7CBDA4E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D4EC-310E-4EF8-A451-67D9F779286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E45B-E5CD-4754-BB2B-11C77A81BE38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7F52-7BD8-4ABB-B579-B28B23A93F9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4E07-F944-48EB-B716-4B2DEE51352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chemeClr val="bg2"/>
          </a:solidFill>
        </p:spPr>
        <p:txBody>
          <a:bodyPr/>
          <a:lstStyle/>
          <a:p>
            <a:r>
              <a:rPr lang="zh-CN" altLang="en-US" dirty="0" smtClean="0"/>
              <a:t>毕设第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2013-04-01</a:t>
            </a:r>
          </a:p>
          <a:p>
            <a:r>
              <a:rPr lang="zh-CN" altLang="en-US" dirty="0" smtClean="0"/>
              <a:t>夏侯佐鑫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99FC-C0D5-4BA6-BA3B-74745D4EF5A5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Histogram Feature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67" y="2804849"/>
            <a:ext cx="3424489" cy="256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21088"/>
            <a:ext cx="3816424" cy="225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 descr="C:\Users\monkeyzx\Desktop\K-mea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672408" cy="26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AE52-CE01-47FD-A57B-D8587959C1E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11560" y="2020778"/>
            <a:ext cx="1008112" cy="2848382"/>
          </a:xfrm>
          <a:custGeom>
            <a:avLst/>
            <a:gdLst>
              <a:gd name="connsiteX0" fmla="*/ 534657 w 534657"/>
              <a:gd name="connsiteY0" fmla="*/ 2768600 h 2768600"/>
              <a:gd name="connsiteX1" fmla="*/ 45707 w 534657"/>
              <a:gd name="connsiteY1" fmla="*/ 2260600 h 2768600"/>
              <a:gd name="connsiteX2" fmla="*/ 58407 w 534657"/>
              <a:gd name="connsiteY2" fmla="*/ 488950 h 2768600"/>
              <a:gd name="connsiteX3" fmla="*/ 375907 w 534657"/>
              <a:gd name="connsiteY3" fmla="*/ 0 h 2768600"/>
              <a:gd name="connsiteX4" fmla="*/ 375907 w 534657"/>
              <a:gd name="connsiteY4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57" h="2768600">
                <a:moveTo>
                  <a:pt x="534657" y="2768600"/>
                </a:moveTo>
                <a:cubicBezTo>
                  <a:pt x="329869" y="2704571"/>
                  <a:pt x="125082" y="2640542"/>
                  <a:pt x="45707" y="2260600"/>
                </a:cubicBezTo>
                <a:cubicBezTo>
                  <a:pt x="-33668" y="1880658"/>
                  <a:pt x="3374" y="865717"/>
                  <a:pt x="58407" y="488950"/>
                </a:cubicBezTo>
                <a:cubicBezTo>
                  <a:pt x="113440" y="112183"/>
                  <a:pt x="375907" y="0"/>
                  <a:pt x="375907" y="0"/>
                </a:cubicBezTo>
                <a:lnTo>
                  <a:pt x="375907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oval" w="sm" len="sm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29266" y="1844824"/>
            <a:ext cx="830365" cy="3116932"/>
          </a:xfrm>
          <a:custGeom>
            <a:avLst/>
            <a:gdLst>
              <a:gd name="connsiteX0" fmla="*/ 534657 w 534657"/>
              <a:gd name="connsiteY0" fmla="*/ 2768600 h 2768600"/>
              <a:gd name="connsiteX1" fmla="*/ 45707 w 534657"/>
              <a:gd name="connsiteY1" fmla="*/ 2260600 h 2768600"/>
              <a:gd name="connsiteX2" fmla="*/ 58407 w 534657"/>
              <a:gd name="connsiteY2" fmla="*/ 488950 h 2768600"/>
              <a:gd name="connsiteX3" fmla="*/ 375907 w 534657"/>
              <a:gd name="connsiteY3" fmla="*/ 0 h 2768600"/>
              <a:gd name="connsiteX4" fmla="*/ 375907 w 534657"/>
              <a:gd name="connsiteY4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57" h="2768600">
                <a:moveTo>
                  <a:pt x="534657" y="2768600"/>
                </a:moveTo>
                <a:cubicBezTo>
                  <a:pt x="329869" y="2704571"/>
                  <a:pt x="125082" y="2640542"/>
                  <a:pt x="45707" y="2260600"/>
                </a:cubicBezTo>
                <a:cubicBezTo>
                  <a:pt x="-33668" y="1880658"/>
                  <a:pt x="3374" y="865717"/>
                  <a:pt x="58407" y="488950"/>
                </a:cubicBezTo>
                <a:cubicBezTo>
                  <a:pt x="113440" y="112183"/>
                  <a:pt x="375907" y="0"/>
                  <a:pt x="375907" y="0"/>
                </a:cubicBezTo>
                <a:lnTo>
                  <a:pt x="375907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oval" w="sm" len="sm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47" y="2028730"/>
            <a:ext cx="54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zh-CN" alt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5603" y="44998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提取点特征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4968044" y="1944729"/>
            <a:ext cx="540060" cy="5681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上箭头 20"/>
          <p:cNvSpPr/>
          <p:nvPr/>
        </p:nvSpPr>
        <p:spPr>
          <a:xfrm>
            <a:off x="3659898" y="2512841"/>
            <a:ext cx="1880102" cy="3084678"/>
          </a:xfrm>
          <a:prstGeom prst="bentUpArrow">
            <a:avLst>
              <a:gd name="adj1" fmla="val 10475"/>
              <a:gd name="adj2" fmla="val 15403"/>
              <a:gd name="adj3" fmla="val 22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355976" y="1988840"/>
            <a:ext cx="612068" cy="484111"/>
          </a:xfrm>
          <a:prstGeom prst="rightArrow">
            <a:avLst>
              <a:gd name="adj1" fmla="val 50000"/>
              <a:gd name="adj2" fmla="val 53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6" idx="1"/>
            <a:endCxn id="6" idx="5"/>
          </p:cNvCxnSpPr>
          <p:nvPr/>
        </p:nvCxnSpPr>
        <p:spPr>
          <a:xfrm>
            <a:off x="5047134" y="2027927"/>
            <a:ext cx="381880" cy="401716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7"/>
            <a:endCxn id="6" idx="3"/>
          </p:cNvCxnSpPr>
          <p:nvPr/>
        </p:nvCxnSpPr>
        <p:spPr>
          <a:xfrm flipH="1">
            <a:off x="5047134" y="2027927"/>
            <a:ext cx="381880" cy="401716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" name="圆角右箭头 6143"/>
          <p:cNvSpPr/>
          <p:nvPr/>
        </p:nvSpPr>
        <p:spPr>
          <a:xfrm rot="5400000">
            <a:off x="5994158" y="1610798"/>
            <a:ext cx="900100" cy="1872208"/>
          </a:xfrm>
          <a:prstGeom prst="bentArrow">
            <a:avLst>
              <a:gd name="adj1" fmla="val 26411"/>
              <a:gd name="adj2" fmla="val 40521"/>
              <a:gd name="adj3" fmla="val 30644"/>
              <a:gd name="adj4" fmla="val 42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043608" y="332656"/>
            <a:ext cx="6840760" cy="1037977"/>
          </a:xfrm>
          <a:noFill/>
        </p:spPr>
        <p:txBody>
          <a:bodyPr>
            <a:normAutofit/>
          </a:bodyPr>
          <a:lstStyle/>
          <a:p>
            <a:pPr marL="685800" indent="-685800"/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altLang="zh-CN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82282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chemeClr val="tx1">
                    <a:lumMod val="95000"/>
                  </a:schemeClr>
                </a:solidFill>
              </a:rPr>
              <a:t>目标：选择</a:t>
            </a:r>
            <a:r>
              <a:rPr lang="en-US" altLang="zh-CN" sz="3000" b="1" dirty="0" smtClean="0">
                <a:solidFill>
                  <a:schemeClr val="tx1">
                    <a:lumMod val="95000"/>
                  </a:schemeClr>
                </a:solidFill>
              </a:rPr>
              <a:t>SVM</a:t>
            </a:r>
            <a:r>
              <a:rPr lang="zh-CN" altLang="en-US" sz="3000" b="1" dirty="0" smtClean="0">
                <a:solidFill>
                  <a:schemeClr val="tx1">
                    <a:lumMod val="95000"/>
                  </a:schemeClr>
                </a:solidFill>
              </a:rPr>
              <a:t>训练精度最高的</a:t>
            </a:r>
            <a:r>
              <a:rPr lang="en-US" altLang="zh-CN" sz="3000" b="1" dirty="0" smtClean="0">
                <a:solidFill>
                  <a:schemeClr val="tx1">
                    <a:lumMod val="95000"/>
                  </a:schemeClr>
                </a:solidFill>
              </a:rPr>
              <a:t>gamma</a:t>
            </a:r>
            <a:r>
              <a:rPr lang="zh-CN" altLang="en-US" sz="3000" b="1" dirty="0" smtClean="0">
                <a:solidFill>
                  <a:schemeClr val="tx1">
                    <a:lumMod val="95000"/>
                  </a:schemeClr>
                </a:solidFill>
              </a:rPr>
              <a:t>和</a:t>
            </a:r>
            <a:r>
              <a:rPr lang="en-US" altLang="zh-CN" sz="3000" b="1" dirty="0" smtClean="0">
                <a:solidFill>
                  <a:schemeClr val="tx1">
                    <a:lumMod val="95000"/>
                  </a:schemeClr>
                </a:solidFill>
              </a:rPr>
              <a:t>C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注：</a:t>
            </a:r>
            <a:endParaRPr lang="en-US" altLang="zh-CN" sz="2000" b="1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）参数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叫惩罚系数，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太小，容易产生过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拟合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太大，优化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  <a:endParaRPr lang="en-US" altLang="zh-CN" sz="2000" b="1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过于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平坦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，达不到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优化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效果</a:t>
            </a:r>
            <a:endParaRPr lang="en-US" altLang="zh-CN" sz="2000" b="1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）核函数中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gamma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直接影响到低维空间到高维空间的映射效果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000" b="1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gamma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值取得好，能很方便的在高维空间上线性可分。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65832"/>
              </p:ext>
            </p:extLst>
          </p:nvPr>
        </p:nvGraphicFramePr>
        <p:xfrm>
          <a:off x="898899" y="3933056"/>
          <a:ext cx="381575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4" imgW="1676400" imgH="939800" progId="Equation.DSMT4">
                  <p:embed/>
                </p:oleObj>
              </mc:Choice>
              <mc:Fallback>
                <p:oleObj name="Equation" r:id="rId4" imgW="1676400" imgH="93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899" y="3933056"/>
                        <a:ext cx="3815756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46859"/>
              </p:ext>
            </p:extLst>
          </p:nvPr>
        </p:nvGraphicFramePr>
        <p:xfrm>
          <a:off x="899592" y="5861645"/>
          <a:ext cx="4335975" cy="73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6" imgW="2641600" imgH="444500" progId="Equation.DSMT4">
                  <p:embed/>
                </p:oleObj>
              </mc:Choice>
              <mc:Fallback>
                <p:oleObj name="Equation" r:id="rId6" imgW="2641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61645"/>
                        <a:ext cx="4335975" cy="735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5364088" y="4494051"/>
            <a:ext cx="1584176" cy="792088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4651568"/>
            <a:ext cx="1473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 smtClean="0">
                <a:solidFill>
                  <a:schemeClr val="tx1">
                    <a:lumMod val="95000"/>
                  </a:schemeClr>
                </a:solidFill>
              </a:rPr>
              <a:t>优化模型</a:t>
            </a:r>
            <a:endParaRPr lang="zh-CN" altLang="en-US" sz="25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366345" y="5805264"/>
            <a:ext cx="1584176" cy="792088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6545" y="5962781"/>
            <a:ext cx="1151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 smtClean="0">
                <a:solidFill>
                  <a:schemeClr val="tx1">
                    <a:lumMod val="95000"/>
                  </a:schemeClr>
                </a:solidFill>
              </a:rPr>
              <a:t>核函数</a:t>
            </a:r>
            <a:endParaRPr lang="zh-CN" altLang="en-US" sz="25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70622" y="4149080"/>
            <a:ext cx="38921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411760" y="6021288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65D9-B442-4E0D-B857-9FB4AB637A5A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560840" cy="1037977"/>
          </a:xfrm>
          <a:noFill/>
        </p:spPr>
        <p:txBody>
          <a:bodyPr>
            <a:normAutofit fontScale="90000"/>
          </a:bodyPr>
          <a:lstStyle/>
          <a:p>
            <a:pPr marL="685800" indent="-685800" algn="l"/>
            <a:r>
              <a:rPr lang="zh-CN" alt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方法：</a:t>
            </a:r>
            <a:r>
              <a:rPr lang="en-US" altLang="zh-CN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网格搜索，遗传算法，粒子群优化算法等</a:t>
            </a:r>
            <a:endParaRPr lang="en-US" altLang="zh-CN" sz="3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624736" cy="4270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06D-CD2C-4D5E-BD10-F9420F921FF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5755322"/>
            <a:ext cx="65344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000" dirty="0">
                <a:solidFill>
                  <a:prstClr val="white"/>
                </a:solidFill>
              </a:rPr>
              <a:t>Q1</a:t>
            </a:r>
            <a:r>
              <a:rPr lang="zh-CN" altLang="en-US" sz="3000" dirty="0">
                <a:solidFill>
                  <a:prstClr val="white"/>
                </a:solidFill>
              </a:rPr>
              <a:t>：训练数据量非常大，</a:t>
            </a:r>
            <a:r>
              <a:rPr lang="en-US" altLang="zh-CN" sz="3000" dirty="0" err="1">
                <a:solidFill>
                  <a:prstClr val="white"/>
                </a:solidFill>
              </a:rPr>
              <a:t>LibSVM</a:t>
            </a:r>
            <a:r>
              <a:rPr lang="zh-CN" altLang="en-US" sz="3000" dirty="0">
                <a:solidFill>
                  <a:prstClr val="white"/>
                </a:solidFill>
              </a:rPr>
              <a:t>太慢？</a:t>
            </a:r>
          </a:p>
        </p:txBody>
      </p:sp>
    </p:spTree>
    <p:extLst>
      <p:ext uri="{BB962C8B-B14F-4D97-AF65-F5344CB8AC3E}">
        <p14:creationId xmlns:p14="http://schemas.microsoft.com/office/powerpoint/2010/main" val="3755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38284"/>
              </p:ext>
            </p:extLst>
          </p:nvPr>
        </p:nvGraphicFramePr>
        <p:xfrm>
          <a:off x="539552" y="3861048"/>
          <a:ext cx="827713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3467100" imgH="368300" progId="Equation.DSMT4">
                  <p:embed/>
                </p:oleObj>
              </mc:Choice>
              <mc:Fallback>
                <p:oleObj name="Equation" r:id="rId3" imgW="34671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61048"/>
                        <a:ext cx="8277130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2347719"/>
            <a:ext cx="24689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/>
              <a:t>CRF</a:t>
            </a:r>
            <a:r>
              <a:rPr lang="zh-CN" altLang="en-US" sz="5000" b="1" dirty="0" smtClean="0"/>
              <a:t>目标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2653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5536" y="1700808"/>
            <a:ext cx="835292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5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00" b="1" dirty="0" smtClean="0">
                <a:latin typeface="Times New Roman" pitchFamily="18" charset="0"/>
                <a:cs typeface="Times New Roman" pitchFamily="18" charset="0"/>
              </a:rPr>
              <a:t>Questions</a:t>
            </a:r>
            <a:r>
              <a:rPr lang="zh-CN" altLang="en-US" sz="50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5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如何选择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使得对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像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000" dirty="0">
                <a:latin typeface="Times New Roman" pitchFamily="18" charset="0"/>
                <a:cs typeface="Times New Roman" pitchFamily="18" charset="0"/>
              </a:rPr>
              <a:t>描述最为</a:t>
            </a:r>
            <a:r>
              <a:rPr lang="zh-CN" altLang="zh-CN" sz="3000" dirty="0" smtClean="0">
                <a:latin typeface="Times New Roman" pitchFamily="18" charset="0"/>
                <a:cs typeface="Times New Roman" pitchFamily="18" charset="0"/>
              </a:rPr>
              <a:t>准确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如何求解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最小值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如何</a:t>
            </a:r>
            <a:r>
              <a:rPr lang="zh-CN" altLang="zh-CN" sz="3200" dirty="0">
                <a:latin typeface="Times New Roman" pitchFamily="18" charset="0"/>
                <a:cs typeface="Times New Roman" pitchFamily="18" charset="0"/>
              </a:rPr>
              <a:t>更好地选择或估计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参数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w1</a:t>
            </a:r>
            <a:r>
              <a:rPr lang="zh-CN" altLang="zh-CN" sz="32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w2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0497" y="5157192"/>
            <a:ext cx="4423006" cy="553998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zh-CN" altLang="en-US" sz="3000" dirty="0" smtClean="0"/>
              <a:t>现在只能</a:t>
            </a:r>
            <a:r>
              <a:rPr lang="zh-CN" altLang="en-US" sz="3000" dirty="0"/>
              <a:t>回答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）（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）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181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1530330"/>
            <a:ext cx="1504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/>
              <a:t>AQ1: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761390"/>
              </p:ext>
            </p:extLst>
          </p:nvPr>
        </p:nvGraphicFramePr>
        <p:xfrm>
          <a:off x="845332" y="2492896"/>
          <a:ext cx="7453336" cy="106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32" y="2492896"/>
                        <a:ext cx="7453336" cy="1064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83787"/>
              </p:ext>
            </p:extLst>
          </p:nvPr>
        </p:nvGraphicFramePr>
        <p:xfrm>
          <a:off x="902463" y="3501008"/>
          <a:ext cx="7773993" cy="1526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name="Equation" r:id="rId5" imgW="2577960" imgH="507960" progId="Equation.DSMT4">
                  <p:embed/>
                </p:oleObj>
              </mc:Choice>
              <mc:Fallback>
                <p:oleObj name="Equation" r:id="rId5" imgW="25779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63" y="3501008"/>
                        <a:ext cx="7773993" cy="1526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88339" y="5206841"/>
            <a:ext cx="64526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label                   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</a:t>
            </a: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altLang="zh-CN" sz="25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si,sj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share boundary between 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superpixels</a:t>
            </a: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||Si-</a:t>
            </a:r>
            <a:r>
              <a:rPr lang="en-US" altLang="zh-CN" sz="25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Sj</a:t>
            </a:r>
            <a:r>
              <a:rPr lang="en-US" altLang="zh-CN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5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lang="en-US" altLang="zh-CN" sz="2500" dirty="0" err="1" smtClean="0">
                <a:latin typeface="Times New Roman" pitchFamily="18" charset="0"/>
                <a:cs typeface="Times New Roman" pitchFamily="18" charset="0"/>
              </a:rPr>
              <a:t>diffrence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 in LUV color space</a:t>
            </a:r>
          </a:p>
        </p:txBody>
      </p:sp>
    </p:spTree>
    <p:extLst>
      <p:ext uri="{BB962C8B-B14F-4D97-AF65-F5344CB8AC3E}">
        <p14:creationId xmlns:p14="http://schemas.microsoft.com/office/powerpoint/2010/main" val="27439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CRF </a:t>
            </a:r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Brief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568" y="1530330"/>
            <a:ext cx="1504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 smtClean="0"/>
              <a:t>AQ2: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7584" y="2411839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zh-CN" altLang="en-US" sz="3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Fast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Approximate 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Energy Minimization via 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Graph Cuts</a:t>
            </a: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9020"/>
              </p:ext>
            </p:extLst>
          </p:nvPr>
        </p:nvGraphicFramePr>
        <p:xfrm>
          <a:off x="953331" y="3793282"/>
          <a:ext cx="36671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3" imgW="799920" imgH="203040" progId="Equation.DSMT4">
                  <p:embed/>
                </p:oleObj>
              </mc:Choice>
              <mc:Fallback>
                <p:oleObj name="Equation" r:id="rId3" imgW="799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331" y="3793282"/>
                        <a:ext cx="3667125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07814"/>
              </p:ext>
            </p:extLst>
          </p:nvPr>
        </p:nvGraphicFramePr>
        <p:xfrm>
          <a:off x="1318456" y="4581128"/>
          <a:ext cx="27955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456" y="4581128"/>
                        <a:ext cx="27955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4572000" y="4077072"/>
            <a:ext cx="1584176" cy="1080120"/>
          </a:xfrm>
          <a:prstGeom prst="rightArrow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84168" y="4221088"/>
            <a:ext cx="279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Cuts</a:t>
            </a:r>
            <a:endParaRPr lang="zh-CN" alt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27684" y="374799"/>
            <a:ext cx="5688632" cy="1254001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Program modules</a:t>
            </a:r>
            <a:endParaRPr lang="zh-CN" altLang="en-US" sz="6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74B2-CD40-4673-9056-6EFBAA16E7B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05243"/>
              </p:ext>
            </p:extLst>
          </p:nvPr>
        </p:nvGraphicFramePr>
        <p:xfrm>
          <a:off x="-108520" y="1700808"/>
          <a:ext cx="9396536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Visio" r:id="rId3" imgW="8899951" imgH="2353011" progId="Visio.Drawing.11">
                  <p:embed/>
                </p:oleObj>
              </mc:Choice>
              <mc:Fallback>
                <p:oleObj name="Visio" r:id="rId3" imgW="8899951" imgH="23530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8520" y="1700808"/>
                        <a:ext cx="9396536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47948" y="4768155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000" dirty="0" smtClean="0"/>
              <a:t>设计</a:t>
            </a:r>
            <a:r>
              <a:rPr lang="zh-CN" altLang="zh-CN" sz="3000" dirty="0"/>
              <a:t>思想</a:t>
            </a:r>
            <a:r>
              <a:rPr lang="zh-CN" altLang="zh-CN" sz="3000" dirty="0" smtClean="0"/>
              <a:t>：</a:t>
            </a:r>
            <a:r>
              <a:rPr lang="zh-CN" altLang="en-US" sz="3000" dirty="0" smtClean="0"/>
              <a:t>模块化、递归、分而治之（中庸）</a:t>
            </a:r>
            <a:endParaRPr lang="zh-CN" altLang="zh-CN" sz="3000" dirty="0"/>
          </a:p>
        </p:txBody>
      </p:sp>
      <p:sp>
        <p:nvSpPr>
          <p:cNvPr id="16" name="矩形 15"/>
          <p:cNvSpPr/>
          <p:nvPr/>
        </p:nvSpPr>
        <p:spPr>
          <a:xfrm>
            <a:off x="650280" y="5322153"/>
            <a:ext cx="76328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/>
              <a:t>数据传递</a:t>
            </a:r>
            <a:r>
              <a:rPr lang="zh-CN" altLang="zh-CN" sz="3000" dirty="0" smtClean="0"/>
              <a:t>：</a:t>
            </a:r>
            <a:r>
              <a:rPr lang="zh-CN" altLang="en-US" sz="3000" dirty="0" smtClean="0"/>
              <a:t>磁盘转存（</a:t>
            </a:r>
            <a:r>
              <a:rPr lang="en-US" altLang="zh-CN" sz="3000" dirty="0" smtClean="0"/>
              <a:t>Online</a:t>
            </a:r>
            <a:r>
              <a:rPr lang="zh-CN" altLang="en-US" sz="3000" dirty="0" smtClean="0"/>
              <a:t>）</a:t>
            </a:r>
            <a:endParaRPr lang="zh-CN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53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69269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>
            <a:hlinkClick r:id="rId3" action="ppaction://hlinksldjump"/>
          </p:cNvPr>
          <p:cNvSpPr txBox="1">
            <a:spLocks/>
          </p:cNvSpPr>
          <p:nvPr/>
        </p:nvSpPr>
        <p:spPr>
          <a:xfrm>
            <a:off x="998606" y="1844824"/>
            <a:ext cx="8037890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Flow Chart</a:t>
            </a:r>
          </a:p>
        </p:txBody>
      </p:sp>
      <p:sp>
        <p:nvSpPr>
          <p:cNvPr id="13" name="标题 1">
            <a:hlinkClick r:id="rId4" action="ppaction://hlinksldjump"/>
          </p:cNvPr>
          <p:cNvSpPr txBox="1">
            <a:spLocks/>
          </p:cNvSpPr>
          <p:nvPr/>
        </p:nvSpPr>
        <p:spPr>
          <a:xfrm>
            <a:off x="998606" y="2878584"/>
            <a:ext cx="8037890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SVM parameter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标题 1">
            <a:hlinkClick r:id="rId5" action="ppaction://hlinksldjump"/>
          </p:cNvPr>
          <p:cNvSpPr txBox="1">
            <a:spLocks/>
          </p:cNvSpPr>
          <p:nvPr/>
        </p:nvSpPr>
        <p:spPr>
          <a:xfrm>
            <a:off x="998606" y="3912344"/>
            <a:ext cx="8037890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CRF Brief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BB9-6458-4360-9BCF-18216EE279C3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7" name="标题 1">
            <a:hlinkClick r:id="rId6" action="ppaction://hlinksldjump"/>
          </p:cNvPr>
          <p:cNvSpPr txBox="1">
            <a:spLocks/>
          </p:cNvSpPr>
          <p:nvPr/>
        </p:nvSpPr>
        <p:spPr>
          <a:xfrm>
            <a:off x="998606" y="4946104"/>
            <a:ext cx="8037890" cy="8939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Autofit/>
            <a:flatTx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just">
              <a:buFont typeface="Wingdings" pitchFamily="2" charset="2"/>
              <a:buChar char="Ø"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program modules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Flow Chart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16210"/>
              </p:ext>
            </p:extLst>
          </p:nvPr>
        </p:nvGraphicFramePr>
        <p:xfrm>
          <a:off x="104060" y="1628800"/>
          <a:ext cx="9047727" cy="458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Visio" r:id="rId4" imgW="12258825" imgH="6205773" progId="Visio.Drawing.11">
                  <p:embed/>
                </p:oleObj>
              </mc:Choice>
              <mc:Fallback>
                <p:oleObj name="Visio" r:id="rId4" imgW="12258825" imgH="62057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60" y="1628800"/>
                        <a:ext cx="9047727" cy="4581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E634-BD41-4210-B226-C98F99336EC2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4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590823"/>
            <a:ext cx="6048672" cy="1037977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Dense Color-SIFT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t="-771" r="8687" b="-771"/>
          <a:stretch/>
        </p:blipFill>
        <p:spPr bwMode="auto">
          <a:xfrm>
            <a:off x="26277" y="2348879"/>
            <a:ext cx="9117723" cy="298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2005-8659-46BC-99F1-7436808F9681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3325" y="1052736"/>
            <a:ext cx="828464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0" b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4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eypoints</a:t>
            </a:r>
            <a:r>
              <a:rPr lang="zh-CN" altLang="en-US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4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3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表示采样间隔，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bins</a:t>
            </a:r>
            <a:r>
              <a:rPr lang="zh-CN" altLang="en-US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决定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提取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SIFT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特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征时统计邻域大小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）图像边缘具有特殊性，</a:t>
            </a:r>
            <a:r>
              <a:rPr lang="en-US" altLang="zh-CN" sz="3000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DenseSIFT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从距离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1+3/2*size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处开始采样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Dense SIFT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本身不具有对颜色的鲁棒性，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颜色空间映射到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LUV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空间后再使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3000" dirty="0" err="1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DenseSIFT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保证提取的特征对颜色强度和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3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3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颜色平移具有不变性</a:t>
            </a:r>
            <a:endParaRPr lang="en-US" altLang="zh-CN" sz="3000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E1C3-CCAA-4FCD-A7E0-514E46E1FBAF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7" y="1628800"/>
            <a:ext cx="7200800" cy="50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260648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Superpixel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2492895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QuickShift</a:t>
            </a:r>
            <a:endParaRPr lang="en-US" altLang="zh-CN" sz="4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参数设置：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ratio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=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0.5</a:t>
            </a:r>
          </a:p>
          <a:p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kernelsize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=3</a:t>
            </a:r>
          </a:p>
          <a:p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maxdist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= 8</a:t>
            </a:r>
          </a:p>
          <a:p>
            <a:endParaRPr lang="en-US" altLang="zh-CN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优点：颜色一致性好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缺点：容易产生过分割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CA4-A103-4FAF-997D-7BEF6421BE3D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1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5035"/>
              </p:ext>
            </p:extLst>
          </p:nvPr>
        </p:nvGraphicFramePr>
        <p:xfrm>
          <a:off x="683568" y="1276963"/>
          <a:ext cx="7560840" cy="258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Visio" r:id="rId4" imgW="6367095" imgH="2172965" progId="Visio.Drawing.11">
                  <p:embed/>
                </p:oleObj>
              </mc:Choice>
              <mc:Fallback>
                <p:oleObj name="Visio" r:id="rId4" imgW="6367095" imgH="217296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76963"/>
                        <a:ext cx="7560840" cy="2584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76237" y="709117"/>
            <a:ext cx="29915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FFFF00"/>
                </a:solidFill>
              </a:rPr>
              <a:t>QuickShift</a:t>
            </a:r>
            <a:r>
              <a:rPr lang="zh-CN" altLang="en-US" sz="3000" b="1" dirty="0" smtClean="0">
                <a:solidFill>
                  <a:srgbClr val="FFFF00"/>
                </a:solidFill>
              </a:rPr>
              <a:t>流程图</a:t>
            </a:r>
            <a:endParaRPr lang="zh-CN" altLang="en-US" sz="3000" b="1" dirty="0">
              <a:solidFill>
                <a:srgbClr val="FFFF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9105"/>
              </p:ext>
            </p:extLst>
          </p:nvPr>
        </p:nvGraphicFramePr>
        <p:xfrm>
          <a:off x="2771800" y="3501008"/>
          <a:ext cx="42957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Equation" r:id="rId6" imgW="4292600" imgH="711200" progId="Equation.DSMT4">
                  <p:embed/>
                </p:oleObj>
              </mc:Choice>
              <mc:Fallback>
                <p:oleObj name="Equation" r:id="rId6" imgW="42926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01008"/>
                        <a:ext cx="42957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36228"/>
              </p:ext>
            </p:extLst>
          </p:nvPr>
        </p:nvGraphicFramePr>
        <p:xfrm>
          <a:off x="2771800" y="4463777"/>
          <a:ext cx="4343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8" imgW="4356100" imgH="330200" progId="Equation.DSMT4">
                  <p:embed/>
                </p:oleObj>
              </mc:Choice>
              <mc:Fallback>
                <p:oleObj name="Equation" r:id="rId8" imgW="43561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463777"/>
                        <a:ext cx="43434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99592" y="501317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计算每个像素点的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，将邻接的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E(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adj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)&gt;E(cur)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的点连接到以当前节点为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root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的树（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Tree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）上成为子节点；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（</a:t>
            </a:r>
            <a:r>
              <a:rPr lang="en-US" altLang="zh-CN" sz="2000" b="1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95000"/>
                  </a:schemeClr>
                </a:solidFill>
              </a:rPr>
              <a:t>）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给定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max_dist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，计算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Tree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dist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x,y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，将距离大于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max_dist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的树枝切断后即形成多个超像素区域；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A2BD-E7B7-4269-9E22-5F876214A78F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47664" y="332656"/>
            <a:ext cx="6048672" cy="1037977"/>
          </a:xfrm>
          <a:noFill/>
        </p:spPr>
        <p:txBody>
          <a:bodyPr>
            <a:normAutofit/>
          </a:bodyPr>
          <a:lstStyle/>
          <a:p>
            <a:r>
              <a:rPr lang="en-US" altLang="zh-CN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Superpixel</a:t>
            </a:r>
            <a:endParaRPr lang="zh-CN" altLang="en-US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2420888"/>
            <a:ext cx="27494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SLIC</a:t>
            </a:r>
          </a:p>
          <a:p>
            <a:pPr lvl="0"/>
            <a:endParaRPr lang="en-US" altLang="zh-CN" sz="2000" dirty="0" smtClean="0">
              <a:solidFill>
                <a:srgbClr val="FFFF00"/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参数设置：</a:t>
            </a:r>
            <a:endParaRPr lang="en-US" altLang="zh-CN" sz="20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regionsize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= 20</a:t>
            </a:r>
          </a:p>
          <a:p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minRegionSize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=11</a:t>
            </a:r>
          </a:p>
          <a:p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regularizer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=0.1</a:t>
            </a:r>
          </a:p>
          <a:p>
            <a:endParaRPr lang="en-US" altLang="zh-CN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优点：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超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像素大小均匀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28799"/>
            <a:ext cx="7416825" cy="51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7351-D38F-41F6-B92B-2191E69018CB}" type="datetime1">
              <a:rPr lang="zh-CN" altLang="en-US" smtClean="0"/>
              <a:t>2013/4/24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6237" y="709117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solidFill>
                  <a:srgbClr val="FFFF00"/>
                </a:solidFill>
              </a:rPr>
              <a:t>SLIC</a:t>
            </a:r>
            <a:r>
              <a:rPr lang="zh-CN" altLang="en-US" sz="3000" b="1" dirty="0" smtClean="0">
                <a:solidFill>
                  <a:srgbClr val="FFFF00"/>
                </a:solidFill>
              </a:rPr>
              <a:t>流程图</a:t>
            </a:r>
            <a:endParaRPr lang="zh-CN" altLang="en-US" sz="3000" b="1" dirty="0">
              <a:solidFill>
                <a:srgbClr val="FFFF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4119860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图像以</a:t>
            </a:r>
            <a:r>
              <a:rPr lang="en-US" altLang="zh-CN" sz="2000" dirty="0" err="1"/>
              <a:t>regionSize</a:t>
            </a:r>
            <a:r>
              <a:rPr lang="zh-CN" altLang="zh-CN" sz="2000" dirty="0"/>
              <a:t>为步长分割成一个个均匀网格区域，用每个网格区域的中心初始化</a:t>
            </a:r>
            <a:r>
              <a:rPr lang="en-US" altLang="zh-CN" sz="2000" dirty="0"/>
              <a:t>k-means</a:t>
            </a:r>
            <a:r>
              <a:rPr lang="zh-CN" altLang="zh-CN" sz="2000" dirty="0"/>
              <a:t>的聚类起始点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k-means</a:t>
            </a:r>
            <a:r>
              <a:rPr lang="zh-CN" altLang="zh-CN" sz="2000" dirty="0"/>
              <a:t>算法通过</a:t>
            </a:r>
            <a:r>
              <a:rPr lang="en-US" altLang="zh-CN" sz="2000" dirty="0"/>
              <a:t>Lloyd</a:t>
            </a:r>
            <a:r>
              <a:rPr lang="zh-CN" altLang="zh-CN" sz="2000" dirty="0"/>
              <a:t>算法迭代产生聚类区域，迭代收敛后同一聚类区域的像素点就形成一个超像素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）对区域大小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</a:rPr>
              <a:t>小于</a:t>
            </a:r>
            <a:r>
              <a:rPr lang="en-US" altLang="zh-CN" sz="2000" dirty="0" err="1" smtClean="0">
                <a:solidFill>
                  <a:schemeClr val="tx1">
                    <a:lumMod val="95000"/>
                  </a:schemeClr>
                </a:solidFill>
              </a:rPr>
              <a:t>minRegionSize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</a:rPr>
              <a:t>的区域合并</a:t>
            </a:r>
            <a:endParaRPr lang="zh-CN" alt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A2BD-E7B7-4269-9E22-5F876214A78F}" type="datetime1">
              <a:rPr lang="zh-CN" altLang="en-US" smtClean="0"/>
              <a:t>2013/4/24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95395"/>
              </p:ext>
            </p:extLst>
          </p:nvPr>
        </p:nvGraphicFramePr>
        <p:xfrm>
          <a:off x="611560" y="1406532"/>
          <a:ext cx="7935168" cy="223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Visio" r:id="rId4" imgW="7464945" imgH="2100893" progId="Visio.Drawing.11">
                  <p:embed/>
                </p:oleObj>
              </mc:Choice>
              <mc:Fallback>
                <p:oleObj name="Visio" r:id="rId4" imgW="7464945" imgH="21008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06532"/>
                        <a:ext cx="7935168" cy="2238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0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532</Words>
  <Application>Microsoft Office PowerPoint</Application>
  <PresentationFormat>全屏显示(4:3)</PresentationFormat>
  <Paragraphs>111</Paragraphs>
  <Slides>17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Visio</vt:lpstr>
      <vt:lpstr>Equation</vt:lpstr>
      <vt:lpstr>毕设第5周</vt:lpstr>
      <vt:lpstr>Contents</vt:lpstr>
      <vt:lpstr>Flow Chart</vt:lpstr>
      <vt:lpstr>Dense Color-SIFT</vt:lpstr>
      <vt:lpstr>PowerPoint 演示文稿</vt:lpstr>
      <vt:lpstr>Superpixel</vt:lpstr>
      <vt:lpstr>PowerPoint 演示文稿</vt:lpstr>
      <vt:lpstr>Superpixel</vt:lpstr>
      <vt:lpstr>PowerPoint 演示文稿</vt:lpstr>
      <vt:lpstr>Histogram Feature</vt:lpstr>
      <vt:lpstr>SVM optimization</vt:lpstr>
      <vt:lpstr>方法： 网格搜索，遗传算法，粒子群优化算法等</vt:lpstr>
      <vt:lpstr>CRF Brief</vt:lpstr>
      <vt:lpstr>CRF Brief</vt:lpstr>
      <vt:lpstr>CRF Brief</vt:lpstr>
      <vt:lpstr>CRF Brief</vt:lpstr>
      <vt:lpstr>Program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monkeyzx</dc:creator>
  <cp:lastModifiedBy>夏侯佐鑫</cp:lastModifiedBy>
  <cp:revision>123</cp:revision>
  <dcterms:created xsi:type="dcterms:W3CDTF">2013-03-31T08:15:49Z</dcterms:created>
  <dcterms:modified xsi:type="dcterms:W3CDTF">2013-04-24T07:32:21Z</dcterms:modified>
</cp:coreProperties>
</file>