
<file path=[Content_Types].xml><?xml version="1.0" encoding="utf-8"?>
<Types xmlns="http://schemas.openxmlformats.org/package/2006/content-types">
  <Default Extension="tmp" ContentType="image/pn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67" r:id="rId4"/>
    <p:sldId id="273" r:id="rId5"/>
    <p:sldId id="271" r:id="rId6"/>
    <p:sldId id="268" r:id="rId7"/>
    <p:sldId id="269" r:id="rId8"/>
    <p:sldId id="275" r:id="rId9"/>
    <p:sldId id="270" r:id="rId10"/>
    <p:sldId id="274" r:id="rId11"/>
    <p:sldId id="276" r:id="rId12"/>
    <p:sldId id="277" r:id="rId13"/>
    <p:sldId id="278" r:id="rId14"/>
    <p:sldId id="279" r:id="rId15"/>
    <p:sldId id="28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7107" autoAdjust="0"/>
  </p:normalViewPr>
  <p:slideViewPr>
    <p:cSldViewPr>
      <p:cViewPr>
        <p:scale>
          <a:sx n="75" d="100"/>
          <a:sy n="75" d="100"/>
        </p:scale>
        <p:origin x="-1236" y="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C7F-CB71-4560-BE3D-0FDBDAAF7F36}" type="datetimeFigureOut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52178-7D38-4FC5-97F7-5D8518FB8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15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CFD-2486-4333-AF25-5F83EAC3901C}" type="datetime1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256" y="0"/>
            <a:ext cx="1124744" cy="1124744"/>
          </a:xfrm>
          <a:prstGeom prst="rect">
            <a:avLst/>
          </a:prstGeom>
          <a:ln>
            <a:noFill/>
          </a:ln>
          <a:effectLst>
            <a:glow>
              <a:schemeClr val="accent1"/>
            </a:glow>
            <a:softEdge rad="190500"/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1E04-BCBE-4A2F-AF24-8CB40BD177BF}" type="datetime1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AA44-28D6-4A9A-BA5D-0A12F0A58580}" type="datetime1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74B2-CD40-4673-9056-6EFBAA16E7BF}" type="datetime1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2787-8866-432B-BDAA-05A6A6034253}" type="datetime1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E626-F7B5-496C-A7D7-59C20039B3F1}" type="datetime1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F734-2223-482F-A2B9-D3A5D0F2DE8B}" type="datetime1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9A32-BEE2-4D5A-B1B1-2EC9E7CBDA4E}" type="datetime1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D4EC-310E-4EF8-A451-67D9F7792863}" type="datetime1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E45B-E5CD-4754-BB2B-11C77A81BE38}" type="datetime1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7F52-7BD8-4ABB-B579-B28B23A93F93}" type="datetime1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4E07-F944-48EB-B716-4B2DEE513523}" type="datetime1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00808"/>
            <a:ext cx="9144000" cy="1470025"/>
          </a:xfrm>
          <a:solidFill>
            <a:schemeClr val="bg2"/>
          </a:solidFill>
        </p:spPr>
        <p:txBody>
          <a:bodyPr/>
          <a:lstStyle/>
          <a:p>
            <a:r>
              <a:rPr lang="zh-CN" altLang="en-US" dirty="0" smtClean="0"/>
              <a:t>毕设第</a:t>
            </a:r>
            <a:r>
              <a:rPr lang="en-US" altLang="zh-CN" dirty="0"/>
              <a:t>6</a:t>
            </a:r>
            <a:r>
              <a:rPr lang="zh-CN" altLang="en-US" dirty="0" smtClean="0"/>
              <a:t>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2013-04-07</a:t>
            </a:r>
          </a:p>
          <a:p>
            <a:r>
              <a:rPr lang="zh-CN" altLang="en-US" dirty="0" smtClean="0"/>
              <a:t>夏侯佐鑫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99FC-C0D5-4BA6-BA3B-74745D4EF5A5}" type="datetime1">
              <a:rPr lang="zh-CN" altLang="en-US" smtClean="0"/>
              <a:t>2013/4/8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57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043608" y="332656"/>
            <a:ext cx="6696744" cy="1008112"/>
          </a:xfrm>
        </p:spPr>
        <p:txBody>
          <a:bodyPr>
            <a:normAutofit/>
          </a:bodyPr>
          <a:lstStyle/>
          <a:p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AQ2</a:t>
            </a:r>
            <a:r>
              <a:rPr lang="zh-CN" alt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6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-expansion</a:t>
            </a:r>
            <a:endParaRPr lang="zh-CN" altLang="en-US" sz="60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74B2-CD40-4673-9056-6EFBAA16E7BF}" type="datetime1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6" y="1556792"/>
            <a:ext cx="8734628" cy="4320480"/>
          </a:xfrm>
          <a:prstGeom prst="rect">
            <a:avLst/>
          </a:prstGeom>
        </p:spPr>
      </p:pic>
      <p:sp>
        <p:nvSpPr>
          <p:cNvPr id="10" name="椭圆形标注 9"/>
          <p:cNvSpPr/>
          <p:nvPr/>
        </p:nvSpPr>
        <p:spPr>
          <a:xfrm>
            <a:off x="3599892" y="2276872"/>
            <a:ext cx="3492388" cy="1152128"/>
          </a:xfrm>
          <a:prstGeom prst="wedgeEllipseCallout">
            <a:avLst>
              <a:gd name="adj1" fmla="val -86532"/>
              <a:gd name="adj2" fmla="val 65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Graph-cut</a:t>
            </a:r>
            <a:endParaRPr lang="zh-CN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6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043608" y="332656"/>
            <a:ext cx="6696744" cy="1008112"/>
          </a:xfrm>
        </p:spPr>
        <p:txBody>
          <a:bodyPr>
            <a:normAutofit/>
          </a:bodyPr>
          <a:lstStyle/>
          <a:p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AQ2</a:t>
            </a:r>
            <a:r>
              <a:rPr lang="zh-CN" alt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Graph-cut</a:t>
            </a:r>
            <a:endParaRPr lang="zh-CN" altLang="en-US" sz="60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74B2-CD40-4673-9056-6EFBAA16E7BF}" type="datetime1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3"/>
          <a:stretch/>
        </p:blipFill>
        <p:spPr bwMode="auto">
          <a:xfrm>
            <a:off x="179512" y="1412776"/>
            <a:ext cx="6408712" cy="47525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4" name="曲线连接符 13"/>
          <p:cNvCxnSpPr/>
          <p:nvPr/>
        </p:nvCxnSpPr>
        <p:spPr>
          <a:xfrm flipV="1">
            <a:off x="5724128" y="2204864"/>
            <a:ext cx="1224136" cy="360040"/>
          </a:xfrm>
          <a:prstGeom prst="curvedConnector3">
            <a:avLst/>
          </a:prstGeom>
          <a:ln w="25400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48263" y="1850921"/>
            <a:ext cx="1781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latin typeface="Times New Roman" pitchFamily="18" charset="0"/>
                <a:cs typeface="Times New Roman" pitchFamily="18" charset="0"/>
              </a:rPr>
              <a:t>Unaries</a:t>
            </a:r>
            <a:endParaRPr lang="en-US" altLang="zh-CN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size:CxN</a:t>
            </a:r>
            <a:endParaRPr lang="zh-CN" altLang="en-US" sz="3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曲线连接符 16"/>
          <p:cNvCxnSpPr/>
          <p:nvPr/>
        </p:nvCxnSpPr>
        <p:spPr>
          <a:xfrm>
            <a:off x="5112060" y="4509120"/>
            <a:ext cx="1620180" cy="576064"/>
          </a:xfrm>
          <a:prstGeom prst="curvedConnector3">
            <a:avLst/>
          </a:prstGeom>
          <a:ln w="25400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32240" y="4731241"/>
            <a:ext cx="1952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Pairwise</a:t>
            </a:r>
          </a:p>
          <a:p>
            <a:r>
              <a:rPr lang="en-US" altLang="zh-CN" sz="32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size:NxN</a:t>
            </a:r>
            <a:endParaRPr lang="zh-CN" altLang="en-US" sz="3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7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043608" y="332656"/>
            <a:ext cx="6696744" cy="1008112"/>
          </a:xfrm>
        </p:spPr>
        <p:txBody>
          <a:bodyPr>
            <a:normAutofit/>
          </a:bodyPr>
          <a:lstStyle/>
          <a:p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AQ3</a:t>
            </a:r>
            <a:endParaRPr lang="zh-CN" altLang="en-US" sz="60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74B2-CD40-4673-9056-6EFBAA16E7BF}" type="datetime1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896627" y="1412776"/>
            <a:ext cx="5541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5400" dirty="0" smtClean="0">
                <a:latin typeface="Times New Roman" pitchFamily="18" charset="0"/>
                <a:cs typeface="Times New Roman" pitchFamily="18" charset="0"/>
              </a:rPr>
              <a:t>hy is </a:t>
            </a:r>
            <a:r>
              <a:rPr lang="en-US" altLang="zh-CN" sz="5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min{En}</a:t>
            </a:r>
            <a:r>
              <a:rPr lang="zh-CN" altLang="en-US" sz="5400" dirty="0" smtClean="0">
                <a:latin typeface="Times New Roman" pitchFamily="18" charset="0"/>
                <a:cs typeface="Times New Roman" pitchFamily="18" charset="0"/>
              </a:rPr>
              <a:t>？</a:t>
            </a:r>
            <a:endParaRPr lang="zh-CN" alt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3688" y="3476352"/>
            <a:ext cx="5051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5400" dirty="0" smtClean="0">
                <a:latin typeface="Times New Roman" pitchFamily="18" charset="0"/>
                <a:cs typeface="Times New Roman" pitchFamily="18" charset="0"/>
              </a:rPr>
              <a:t>ow to train </a:t>
            </a:r>
            <a:r>
              <a:rPr lang="en-US" altLang="zh-CN" sz="5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5400" dirty="0" smtClean="0">
                <a:latin typeface="Times New Roman" pitchFamily="18" charset="0"/>
                <a:cs typeface="Times New Roman" pitchFamily="18" charset="0"/>
              </a:rPr>
              <a:t>？</a:t>
            </a:r>
            <a:endParaRPr lang="zh-CN" alt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3491880" y="2336106"/>
            <a:ext cx="1175698" cy="1164902"/>
          </a:xfrm>
          <a:prstGeom prst="downArrow">
            <a:avLst>
              <a:gd name="adj1" fmla="val 50000"/>
              <a:gd name="adj2" fmla="val 4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4912" y="4725144"/>
            <a:ext cx="4076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使观测概率</a:t>
            </a:r>
            <a:r>
              <a:rPr lang="en-US" altLang="zh-CN" sz="3200" dirty="0" smtClean="0"/>
              <a:t>p(</a:t>
            </a:r>
            <a:r>
              <a:rPr lang="en-US" altLang="zh-CN" sz="3200" dirty="0" err="1" smtClean="0"/>
              <a:t>y|x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最大</a:t>
            </a:r>
            <a:endParaRPr lang="zh-CN" altLang="en-US" sz="3200" dirty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309918"/>
            <a:ext cx="5400600" cy="50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1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043608" y="332656"/>
            <a:ext cx="6696744" cy="1008112"/>
          </a:xfrm>
        </p:spPr>
        <p:txBody>
          <a:bodyPr>
            <a:normAutofit/>
          </a:bodyPr>
          <a:lstStyle/>
          <a:p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AQ3</a:t>
            </a:r>
            <a:endParaRPr lang="zh-CN" altLang="en-US" sz="60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74B2-CD40-4673-9056-6EFBAA16E7BF}" type="datetime1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699503"/>
              </p:ext>
            </p:extLst>
          </p:nvPr>
        </p:nvGraphicFramePr>
        <p:xfrm>
          <a:off x="611560" y="1556792"/>
          <a:ext cx="7619191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7" name="Equation" r:id="rId3" imgW="3073400" imgH="558800" progId="Equation.DSMT4">
                  <p:embed/>
                </p:oleObj>
              </mc:Choice>
              <mc:Fallback>
                <p:oleObj name="Equation" r:id="rId3" imgW="3073400" imgH="558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556792"/>
                        <a:ext cx="7619191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401795"/>
              </p:ext>
            </p:extLst>
          </p:nvPr>
        </p:nvGraphicFramePr>
        <p:xfrm>
          <a:off x="755576" y="3068960"/>
          <a:ext cx="298505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8" name="Equation" r:id="rId5" imgW="723600" imgH="203040" progId="Equation.DSMT4">
                  <p:embed/>
                </p:oleObj>
              </mc:Choice>
              <mc:Fallback>
                <p:oleObj name="Equation" r:id="rId5" imgW="7236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068960"/>
                        <a:ext cx="2985059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083310"/>
              </p:ext>
            </p:extLst>
          </p:nvPr>
        </p:nvGraphicFramePr>
        <p:xfrm>
          <a:off x="611560" y="4005064"/>
          <a:ext cx="8186173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9" name="Equation" r:id="rId7" imgW="4343400" imgH="685800" progId="Equation.DSMT4">
                  <p:embed/>
                </p:oleObj>
              </mc:Choice>
              <mc:Fallback>
                <p:oleObj name="Equation" r:id="rId7" imgW="434340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005064"/>
                        <a:ext cx="8186173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圆角矩形标注 16"/>
          <p:cNvSpPr/>
          <p:nvPr/>
        </p:nvSpPr>
        <p:spPr>
          <a:xfrm>
            <a:off x="4211960" y="3573016"/>
            <a:ext cx="2448272" cy="792088"/>
          </a:xfrm>
          <a:prstGeom prst="wedgeRoundRectCallout">
            <a:avLst>
              <a:gd name="adj1" fmla="val -81806"/>
              <a:gd name="adj2" fmla="val 687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QP</a:t>
            </a:r>
            <a:r>
              <a:rPr lang="zh-CN" altLang="en-US" sz="4000" dirty="0" smtClean="0"/>
              <a:t>问题</a:t>
            </a:r>
            <a:endParaRPr lang="zh-CN" altLang="en-US" sz="4000" dirty="0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118354"/>
              </p:ext>
            </p:extLst>
          </p:nvPr>
        </p:nvGraphicFramePr>
        <p:xfrm>
          <a:off x="4860032" y="5589240"/>
          <a:ext cx="313234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0" name="Equation" r:id="rId9" imgW="1651000" imgH="342900" progId="Equation.DSMT4">
                  <p:embed/>
                </p:oleObj>
              </mc:Choice>
              <mc:Fallback>
                <p:oleObj name="Equation" r:id="rId9" imgW="1651000" imgH="3429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5589240"/>
                        <a:ext cx="3132348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07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043608" y="332656"/>
            <a:ext cx="6696744" cy="1008112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program modules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74B2-CD40-4673-9056-6EFBAA16E7BF}" type="datetime1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754973"/>
              </p:ext>
            </p:extLst>
          </p:nvPr>
        </p:nvGraphicFramePr>
        <p:xfrm>
          <a:off x="35496" y="2366297"/>
          <a:ext cx="8921893" cy="271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Visio" r:id="rId3" imgW="9170971" imgH="2353011" progId="Visio.Drawing.11">
                  <p:embed/>
                </p:oleObj>
              </mc:Choice>
              <mc:Fallback>
                <p:oleObj name="Visio" r:id="rId3" imgW="9170971" imgH="235301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2366297"/>
                        <a:ext cx="8921893" cy="2718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34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043608" y="332656"/>
            <a:ext cx="6696744" cy="1008112"/>
          </a:xfrm>
        </p:spPr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磁盘存储数据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74B2-CD40-4673-9056-6EFBAA16E7BF}" type="datetime1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26" y="1268760"/>
            <a:ext cx="8784976" cy="424847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44635" y="5517232"/>
            <a:ext cx="84478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图注：（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Level1</a:t>
            </a:r>
            <a:r>
              <a:rPr lang="zh-CN" altLang="zh-CN" dirty="0"/>
              <a:t>为</a:t>
            </a:r>
            <a:r>
              <a:rPr lang="en-US" altLang="zh-CN" dirty="0" err="1"/>
              <a:t>tmp_dir</a:t>
            </a:r>
            <a:r>
              <a:rPr lang="zh-CN" altLang="zh-CN" dirty="0"/>
              <a:t>，</a:t>
            </a:r>
            <a:r>
              <a:rPr lang="en-US" altLang="zh-CN" dirty="0" err="1"/>
              <a:t>tmp_dir</a:t>
            </a:r>
            <a:r>
              <a:rPr lang="zh-CN" altLang="zh-CN" dirty="0"/>
              <a:t>为设置在</a:t>
            </a:r>
            <a:r>
              <a:rPr lang="en-US" altLang="zh-CN" dirty="0" err="1"/>
              <a:t>module_main</a:t>
            </a:r>
            <a:r>
              <a:rPr lang="zh-CN" altLang="zh-CN" dirty="0"/>
              <a:t>中的一个结构体变量；（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Level2</a:t>
            </a:r>
            <a:r>
              <a:rPr lang="zh-CN" altLang="zh-CN" dirty="0"/>
              <a:t>为模块，为</a:t>
            </a:r>
            <a:r>
              <a:rPr lang="en-US" altLang="zh-CN" dirty="0" err="1"/>
              <a:t>tmp_dir</a:t>
            </a:r>
            <a:r>
              <a:rPr lang="zh-CN" altLang="zh-CN" dirty="0"/>
              <a:t>的域名，对应到具体的文件夹；（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Level3</a:t>
            </a:r>
            <a:r>
              <a:rPr lang="zh-CN" altLang="zh-CN" dirty="0"/>
              <a:t>为存储文件名；（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/>
              <a:t>Level4</a:t>
            </a:r>
            <a:r>
              <a:rPr lang="zh-CN" altLang="zh-CN" dirty="0"/>
              <a:t>为存储变量。</a:t>
            </a:r>
          </a:p>
        </p:txBody>
      </p:sp>
    </p:spTree>
    <p:extLst>
      <p:ext uri="{BB962C8B-B14F-4D97-AF65-F5344CB8AC3E}">
        <p14:creationId xmlns:p14="http://schemas.microsoft.com/office/powerpoint/2010/main" val="41813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>
            <a:spLocks/>
          </p:cNvSpPr>
          <p:nvPr/>
        </p:nvSpPr>
        <p:spPr>
          <a:xfrm>
            <a:off x="-3256047" y="2013625"/>
            <a:ext cx="6799109" cy="6713183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547664" y="692696"/>
            <a:ext cx="6048672" cy="1037977"/>
          </a:xfrm>
          <a:noFill/>
        </p:spPr>
        <p:txBody>
          <a:bodyPr>
            <a:normAutofit/>
          </a:bodyPr>
          <a:lstStyle/>
          <a:p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zh-CN" altLang="en-US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标题 1">
            <a:hlinkClick r:id="rId3" action="ppaction://hlinksldjump"/>
          </p:cNvPr>
          <p:cNvSpPr txBox="1">
            <a:spLocks/>
          </p:cNvSpPr>
          <p:nvPr/>
        </p:nvSpPr>
        <p:spPr>
          <a:xfrm>
            <a:off x="1187624" y="2267642"/>
            <a:ext cx="3456384" cy="893961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  <a:effectLst>
            <a:outerShdw blurRad="50800" dist="203200" dir="5400000" sx="120000" sy="120000" algn="t" rotWithShape="0">
              <a:schemeClr val="bg1">
                <a:lumMod val="75000"/>
                <a:lumOff val="25000"/>
                <a:alpha val="40000"/>
              </a:schemeClr>
            </a:outerShdw>
            <a:softEdge rad="31750"/>
          </a:effectLst>
        </p:spPr>
        <p:txBody>
          <a:bodyPr vert="horz" lIns="91440" tIns="45720" rIns="91440" bIns="45720" rtlCol="0" anchor="ctr">
            <a:normAutofit/>
            <a:flatTx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just">
              <a:buFont typeface="+mj-lt"/>
              <a:buAutoNum type="alphaUcPeriod"/>
            </a:pP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CRF Brief</a:t>
            </a:r>
            <a:endParaRPr lang="en-US" altLang="zh-C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2" name="椭圆 1"/>
          <p:cNvSpPr>
            <a:spLocks/>
          </p:cNvSpPr>
          <p:nvPr/>
        </p:nvSpPr>
        <p:spPr>
          <a:xfrm>
            <a:off x="-2052736" y="3161604"/>
            <a:ext cx="4392488" cy="4336976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>
            <a:hlinkClick r:id="rId4" action="ppaction://hlinksldjump"/>
          </p:cNvPr>
          <p:cNvSpPr txBox="1">
            <a:spLocks/>
          </p:cNvSpPr>
          <p:nvPr/>
        </p:nvSpPr>
        <p:spPr>
          <a:xfrm>
            <a:off x="2915816" y="5619777"/>
            <a:ext cx="4427984" cy="893961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  <a:effectLst>
            <a:outerShdw blurRad="50800" dist="203200" dir="5400000" sx="120000" sy="120000" algn="t" rotWithShape="0">
              <a:schemeClr val="bg1">
                <a:lumMod val="75000"/>
                <a:lumOff val="25000"/>
                <a:alpha val="40000"/>
              </a:schemeClr>
            </a:outerShdw>
            <a:softEdge rad="31750"/>
          </a:effectLst>
        </p:spPr>
        <p:txBody>
          <a:bodyPr vert="horz" lIns="91440" tIns="45720" rIns="91440" bIns="45720" rtlCol="0" anchor="ctr">
            <a:normAutofit fontScale="85000" lnSpcReduction="10000"/>
            <a:flatTx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just">
              <a:buFont typeface="+mj-lt"/>
              <a:buAutoNum type="alphaUcPeriod" startAt="3"/>
            </a:pP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altLang="zh-C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标题 1">
            <a:hlinkClick r:id="rId5" action="ppaction://hlinksldjump"/>
          </p:cNvPr>
          <p:cNvSpPr txBox="1">
            <a:spLocks/>
          </p:cNvSpPr>
          <p:nvPr/>
        </p:nvSpPr>
        <p:spPr>
          <a:xfrm>
            <a:off x="2654790" y="3972357"/>
            <a:ext cx="3456384" cy="893961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  <a:effectLst>
            <a:outerShdw blurRad="50800" dist="203200" dir="5400000" sx="120000" sy="120000" algn="t" rotWithShape="0">
              <a:schemeClr val="bg1">
                <a:lumMod val="75000"/>
                <a:lumOff val="25000"/>
                <a:alpha val="40000"/>
              </a:schemeClr>
            </a:outerShdw>
            <a:softEdge rad="31750"/>
          </a:effectLst>
        </p:spPr>
        <p:txBody>
          <a:bodyPr vert="horz" lIns="91440" tIns="45720" rIns="91440" bIns="45720" rtlCol="0" anchor="ctr">
            <a:normAutofit fontScale="85000" lnSpcReduction="10000"/>
            <a:flatTx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just">
              <a:buFont typeface="+mj-lt"/>
              <a:buAutoNum type="alphaUcPeriod" startAt="2"/>
            </a:pP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3AQ for CRF</a:t>
            </a:r>
          </a:p>
        </p:txBody>
      </p:sp>
    </p:spTree>
    <p:extLst>
      <p:ext uri="{BB962C8B-B14F-4D97-AF65-F5344CB8AC3E}">
        <p14:creationId xmlns:p14="http://schemas.microsoft.com/office/powerpoint/2010/main" val="396387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727684" y="374799"/>
            <a:ext cx="5688632" cy="1254001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CRF </a:t>
            </a:r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Brief</a:t>
            </a:r>
            <a:endParaRPr lang="zh-CN" altLang="en-US" sz="60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74B2-CD40-4673-9056-6EFBAA16E7BF}" type="datetime1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264" name="组合 8263"/>
          <p:cNvGrpSpPr/>
          <p:nvPr/>
        </p:nvGrpSpPr>
        <p:grpSpPr>
          <a:xfrm>
            <a:off x="323528" y="2359949"/>
            <a:ext cx="8533724" cy="3013267"/>
            <a:chOff x="323528" y="2636912"/>
            <a:chExt cx="8533724" cy="3013267"/>
          </a:xfrm>
        </p:grpSpPr>
        <p:sp>
          <p:nvSpPr>
            <p:cNvPr id="19" name="TextBox 18"/>
            <p:cNvSpPr txBox="1"/>
            <p:nvPr/>
          </p:nvSpPr>
          <p:spPr>
            <a:xfrm>
              <a:off x="467544" y="32129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31640" y="339764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8259" name="TextBox 8258"/>
            <p:cNvSpPr txBox="1"/>
            <p:nvPr/>
          </p:nvSpPr>
          <p:spPr>
            <a:xfrm>
              <a:off x="899592" y="32129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pic>
          <p:nvPicPr>
            <p:cNvPr id="8261" name="图片 8260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2636912"/>
              <a:ext cx="8533724" cy="2995755"/>
            </a:xfrm>
            <a:prstGeom prst="rect">
              <a:avLst/>
            </a:prstGeom>
            <a:ln w="50800">
              <a:solidFill>
                <a:schemeClr val="tx1"/>
              </a:solidFill>
            </a:ln>
          </p:spPr>
        </p:pic>
        <p:sp>
          <p:nvSpPr>
            <p:cNvPr id="8262" name="椭圆 8261"/>
            <p:cNvSpPr/>
            <p:nvPr/>
          </p:nvSpPr>
          <p:spPr>
            <a:xfrm>
              <a:off x="323528" y="3838982"/>
              <a:ext cx="3960440" cy="670138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467544" y="4980041"/>
              <a:ext cx="3528392" cy="670138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63" name="圆角矩形标注 8262"/>
          <p:cNvSpPr/>
          <p:nvPr/>
        </p:nvSpPr>
        <p:spPr>
          <a:xfrm>
            <a:off x="3995936" y="5556105"/>
            <a:ext cx="2592288" cy="1041247"/>
          </a:xfrm>
          <a:prstGeom prst="wedgeRoundRectCallout">
            <a:avLst>
              <a:gd name="adj1" fmla="val -53674"/>
              <a:gd name="adj2" fmla="val -838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我们应该尽可能使观测序列发生的概率最大</a:t>
            </a:r>
            <a:endParaRPr lang="zh-CN" altLang="en-US" dirty="0"/>
          </a:p>
        </p:txBody>
      </p:sp>
      <p:sp>
        <p:nvSpPr>
          <p:cNvPr id="8265" name="TextBox 8264"/>
          <p:cNvSpPr txBox="1"/>
          <p:nvPr/>
        </p:nvSpPr>
        <p:spPr>
          <a:xfrm>
            <a:off x="323528" y="1718598"/>
            <a:ext cx="373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CRF’s definition</a:t>
            </a: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66" name="Rectangle 1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68" name="椭圆 8267"/>
          <p:cNvSpPr/>
          <p:nvPr/>
        </p:nvSpPr>
        <p:spPr>
          <a:xfrm>
            <a:off x="4427984" y="4365104"/>
            <a:ext cx="4464496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max{p(</a:t>
            </a:r>
            <a:r>
              <a:rPr lang="en-US" altLang="zh-CN" sz="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y|x</a:t>
            </a:r>
            <a:r>
              <a:rPr lang="en-US" altLang="zh-CN" sz="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)}</a:t>
            </a:r>
            <a:endParaRPr lang="zh-CN" altLang="en-US" sz="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35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727684" y="374799"/>
            <a:ext cx="5688632" cy="1254001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Why is min{En}</a:t>
            </a:r>
            <a:r>
              <a:rPr lang="zh-CN" altLang="en-US" sz="6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74B2-CD40-4673-9056-6EFBAA16E7BF}" type="datetime1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66" name="Rectangle 1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576" y="1681644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In my project</a:t>
            </a: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56179"/>
              </p:ext>
            </p:extLst>
          </p:nvPr>
        </p:nvGraphicFramePr>
        <p:xfrm>
          <a:off x="1331640" y="2384929"/>
          <a:ext cx="3075012" cy="1358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7" name="Equation" r:id="rId3" imgW="1091880" imgH="482400" progId="Equation.DSMT4">
                  <p:embed/>
                </p:oleObj>
              </mc:Choice>
              <mc:Fallback>
                <p:oleObj name="Equation" r:id="rId3" imgW="1091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2384929"/>
                        <a:ext cx="3075012" cy="1358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518810"/>
              </p:ext>
            </p:extLst>
          </p:nvPr>
        </p:nvGraphicFramePr>
        <p:xfrm>
          <a:off x="1331640" y="3935941"/>
          <a:ext cx="4752528" cy="828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8" name="Equation" r:id="rId5" imgW="1295280" imgH="228600" progId="Equation.DSMT4">
                  <p:embed/>
                </p:oleObj>
              </mc:Choice>
              <mc:Fallback>
                <p:oleObj name="Equation" r:id="rId5" imgW="12952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935941"/>
                        <a:ext cx="4752528" cy="8280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流程图: 可选过程 16"/>
          <p:cNvSpPr/>
          <p:nvPr/>
        </p:nvSpPr>
        <p:spPr>
          <a:xfrm>
            <a:off x="3707904" y="4725144"/>
            <a:ext cx="3960440" cy="13681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为求</a:t>
            </a:r>
            <a:r>
              <a:rPr lang="en-US" altLang="zh-CN"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max{p(</a:t>
            </a:r>
            <a:r>
              <a:rPr lang="en-US" altLang="zh-CN" sz="3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y|x</a:t>
            </a:r>
            <a:r>
              <a:rPr lang="en-US" altLang="zh-CN"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)}</a:t>
            </a:r>
            <a:r>
              <a:rPr lang="zh-CN" altLang="en-US"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3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r>
              <a:rPr lang="zh-CN" altLang="en-US"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转化为</a:t>
            </a:r>
            <a:r>
              <a:rPr lang="en-US" altLang="zh-CN"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min{En</a:t>
            </a:r>
            <a:r>
              <a:rPr lang="en-US" altLang="zh-CN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3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43808" y="2004809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99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727684" y="374799"/>
            <a:ext cx="5688632" cy="1254001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CRF </a:t>
            </a:r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Brief</a:t>
            </a:r>
            <a:endParaRPr lang="zh-CN" altLang="en-US" sz="60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74B2-CD40-4673-9056-6EFBAA16E7BF}" type="datetime1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39953"/>
              </p:ext>
            </p:extLst>
          </p:nvPr>
        </p:nvGraphicFramePr>
        <p:xfrm>
          <a:off x="539552" y="3861048"/>
          <a:ext cx="8277130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8" name="Equation" r:id="rId3" imgW="3466800" imgH="368280" progId="Equation.DSMT4">
                  <p:embed/>
                </p:oleObj>
              </mc:Choice>
              <mc:Fallback>
                <p:oleObj name="Equation" r:id="rId3" imgW="34668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861048"/>
                        <a:ext cx="8277130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3568" y="2347719"/>
            <a:ext cx="24689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 smtClean="0"/>
              <a:t>CRF</a:t>
            </a:r>
            <a:r>
              <a:rPr lang="zh-CN" altLang="en-US" sz="5000" b="1" dirty="0" smtClean="0"/>
              <a:t>目标</a:t>
            </a:r>
            <a:endParaRPr lang="zh-CN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78953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727684" y="374799"/>
            <a:ext cx="5688632" cy="1254001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3AQ for CRF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74B2-CD40-4673-9056-6EFBAA16E7BF}" type="datetime1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5536" y="1700808"/>
            <a:ext cx="835292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0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5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00" b="1" dirty="0" smtClean="0">
                <a:latin typeface="Times New Roman" pitchFamily="18" charset="0"/>
                <a:cs typeface="Times New Roman" pitchFamily="18" charset="0"/>
              </a:rPr>
              <a:t>Questions</a:t>
            </a:r>
            <a:r>
              <a:rPr lang="zh-CN" altLang="en-US" sz="50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5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30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000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3000" dirty="0">
                <a:latin typeface="Times New Roman" pitchFamily="18" charset="0"/>
                <a:cs typeface="Times New Roman" pitchFamily="18" charset="0"/>
              </a:rPr>
              <a:t>如何选择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zh-CN" sz="30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zh-CN" sz="3000" dirty="0">
                <a:latin typeface="Times New Roman" pitchFamily="18" charset="0"/>
                <a:cs typeface="Times New Roman" pitchFamily="18" charset="0"/>
              </a:rPr>
              <a:t>使得对</a:t>
            </a:r>
            <a:r>
              <a:rPr lang="zh-CN" altLang="zh-CN" sz="3000" dirty="0" smtClean="0"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zh-CN" altLang="en-US" sz="3000" dirty="0" smtClean="0">
                <a:latin typeface="Times New Roman" pitchFamily="18" charset="0"/>
                <a:cs typeface="Times New Roman" pitchFamily="18" charset="0"/>
              </a:rPr>
              <a:t>像</a:t>
            </a:r>
            <a:r>
              <a:rPr lang="zh-CN" altLang="zh-CN" sz="300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3000" dirty="0">
                <a:latin typeface="Times New Roman" pitchFamily="18" charset="0"/>
                <a:cs typeface="Times New Roman" pitchFamily="18" charset="0"/>
              </a:rPr>
              <a:t>描述最为</a:t>
            </a:r>
            <a:r>
              <a:rPr lang="zh-CN" altLang="zh-CN" sz="3000" dirty="0" smtClean="0">
                <a:latin typeface="Times New Roman" pitchFamily="18" charset="0"/>
                <a:cs typeface="Times New Roman" pitchFamily="18" charset="0"/>
              </a:rPr>
              <a:t>准确</a:t>
            </a:r>
            <a:r>
              <a:rPr lang="zh-CN" altLang="en-US" sz="3000" dirty="0" smtClean="0"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CN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30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0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0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3200" dirty="0">
                <a:latin typeface="Times New Roman" pitchFamily="18" charset="0"/>
                <a:cs typeface="Times New Roman" pitchFamily="18" charset="0"/>
              </a:rPr>
              <a:t>如何求解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zh-CN" altLang="zh-CN" sz="32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3200" dirty="0" smtClean="0">
                <a:latin typeface="Times New Roman" pitchFamily="18" charset="0"/>
                <a:cs typeface="Times New Roman" pitchFamily="18" charset="0"/>
              </a:rPr>
              <a:t>最小值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3200" dirty="0" smtClean="0">
                <a:latin typeface="Times New Roman" pitchFamily="18" charset="0"/>
                <a:cs typeface="Times New Roman" pitchFamily="18" charset="0"/>
              </a:rPr>
              <a:t>如何</a:t>
            </a:r>
            <a:r>
              <a:rPr lang="zh-CN" altLang="zh-CN" sz="3200" dirty="0">
                <a:latin typeface="Times New Roman" pitchFamily="18" charset="0"/>
                <a:cs typeface="Times New Roman" pitchFamily="18" charset="0"/>
              </a:rPr>
              <a:t>更好地选择或估计</a:t>
            </a:r>
            <a:r>
              <a:rPr lang="zh-CN" altLang="zh-CN" sz="3200" dirty="0" smtClean="0">
                <a:latin typeface="Times New Roman" pitchFamily="18" charset="0"/>
                <a:cs typeface="Times New Roman" pitchFamily="18" charset="0"/>
              </a:rPr>
              <a:t>参数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w1</a:t>
            </a:r>
            <a:r>
              <a:rPr lang="zh-CN" altLang="zh-CN" sz="32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w2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？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727684" y="374799"/>
            <a:ext cx="5688632" cy="1254001"/>
          </a:xfrm>
        </p:spPr>
        <p:txBody>
          <a:bodyPr>
            <a:normAutofit/>
          </a:bodyPr>
          <a:lstStyle/>
          <a:p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AQ1</a:t>
            </a:r>
            <a:r>
              <a:rPr lang="zh-CN" alt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60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74B2-CD40-4673-9056-6EFBAA16E7BF}" type="datetime1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821328"/>
              </p:ext>
            </p:extLst>
          </p:nvPr>
        </p:nvGraphicFramePr>
        <p:xfrm>
          <a:off x="727075" y="1773238"/>
          <a:ext cx="75120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7" name="Equation" r:id="rId3" imgW="1612800" imgH="228600" progId="Equation.DSMT4">
                  <p:embed/>
                </p:oleObj>
              </mc:Choice>
              <mc:Fallback>
                <p:oleObj name="Equation" r:id="rId3" imgW="16128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1773238"/>
                        <a:ext cx="7512050" cy="1063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460990"/>
              </p:ext>
            </p:extLst>
          </p:nvPr>
        </p:nvGraphicFramePr>
        <p:xfrm>
          <a:off x="793750" y="2781300"/>
          <a:ext cx="7812088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8" name="Equation" r:id="rId5" imgW="2590560" imgH="507960" progId="Equation.DSMT4">
                  <p:embed/>
                </p:oleObj>
              </mc:Choice>
              <mc:Fallback>
                <p:oleObj name="Equation" r:id="rId5" imgW="2590560" imgH="507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2781300"/>
                        <a:ext cx="7812088" cy="1525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98583" y="4486761"/>
            <a:ext cx="645262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500" dirty="0" err="1" smtClean="0">
                <a:latin typeface="Times New Roman" pitchFamily="18" charset="0"/>
                <a:cs typeface="Times New Roman" pitchFamily="18" charset="0"/>
              </a:rPr>
              <a:t>superpixel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label                   </a:t>
            </a:r>
            <a:r>
              <a:rPr lang="en-US" altLang="zh-CN" sz="2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s</a:t>
            </a:r>
            <a:r>
              <a:rPr lang="zh-CN" altLang="en-US" sz="2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500" dirty="0" err="1" smtClean="0">
                <a:latin typeface="Times New Roman" pitchFamily="18" charset="0"/>
                <a:cs typeface="Times New Roman" pitchFamily="18" charset="0"/>
              </a:rPr>
              <a:t>superpixel</a:t>
            </a:r>
            <a:endParaRPr lang="en-US" altLang="zh-CN" sz="2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L(</a:t>
            </a:r>
            <a:r>
              <a:rPr lang="en-US" altLang="zh-CN" sz="25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si,sj</a:t>
            </a:r>
            <a:r>
              <a:rPr lang="en-US" altLang="zh-CN" sz="2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share boundary between </a:t>
            </a:r>
            <a:r>
              <a:rPr lang="en-US" altLang="zh-CN" sz="2500" dirty="0" err="1" smtClean="0">
                <a:latin typeface="Times New Roman" pitchFamily="18" charset="0"/>
                <a:cs typeface="Times New Roman" pitchFamily="18" charset="0"/>
              </a:rPr>
              <a:t>superpixels</a:t>
            </a:r>
            <a:endParaRPr lang="en-US" altLang="zh-CN" sz="2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||Si-</a:t>
            </a:r>
            <a:r>
              <a:rPr lang="en-US" altLang="zh-CN" sz="25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Sj</a:t>
            </a:r>
            <a:r>
              <a:rPr lang="en-US" altLang="zh-CN" sz="2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zh-CN" altLang="en-US" sz="2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color </a:t>
            </a:r>
            <a:r>
              <a:rPr lang="en-US" altLang="zh-CN" sz="2500" dirty="0" err="1" smtClean="0">
                <a:latin typeface="Times New Roman" pitchFamily="18" charset="0"/>
                <a:cs typeface="Times New Roman" pitchFamily="18" charset="0"/>
              </a:rPr>
              <a:t>diffrence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in LUV color space</a:t>
            </a:r>
          </a:p>
        </p:txBody>
      </p:sp>
    </p:spTree>
    <p:extLst>
      <p:ext uri="{BB962C8B-B14F-4D97-AF65-F5344CB8AC3E}">
        <p14:creationId xmlns:p14="http://schemas.microsoft.com/office/powerpoint/2010/main" val="27439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727684" y="374799"/>
            <a:ext cx="5688632" cy="1254001"/>
          </a:xfrm>
        </p:spPr>
        <p:txBody>
          <a:bodyPr>
            <a:normAutofit/>
          </a:bodyPr>
          <a:lstStyle/>
          <a:p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AQ1</a:t>
            </a:r>
            <a:r>
              <a:rPr lang="zh-CN" alt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之约束</a:t>
            </a:r>
            <a:endParaRPr lang="zh-CN" altLang="en-US" sz="60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74B2-CD40-4673-9056-6EFBAA16E7BF}" type="datetime1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95536" y="4365104"/>
            <a:ext cx="79854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Pairwise</a:t>
            </a:r>
            <a:r>
              <a:rPr lang="zh-CN" altLang="en-US" sz="3600" dirty="0" smtClean="0"/>
              <a:t>：非负、对称、对角线元素为</a:t>
            </a:r>
            <a:r>
              <a:rPr lang="en-US" altLang="zh-CN" sz="3600" dirty="0" smtClean="0"/>
              <a:t>0</a:t>
            </a:r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U</a:t>
            </a:r>
            <a:r>
              <a:rPr lang="zh-CN" altLang="en-US" sz="3600" dirty="0" smtClean="0"/>
              <a:t>和</a:t>
            </a:r>
            <a:r>
              <a:rPr lang="en-US" altLang="zh-CN" sz="3600" dirty="0" smtClean="0"/>
              <a:t>V</a:t>
            </a:r>
            <a:r>
              <a:rPr lang="zh-CN" altLang="en-US" sz="3600" dirty="0" smtClean="0"/>
              <a:t>都要求单调递减</a:t>
            </a:r>
            <a:endParaRPr lang="zh-CN" altLang="en-US" sz="3600" dirty="0"/>
          </a:p>
        </p:txBody>
      </p:sp>
      <p:pic>
        <p:nvPicPr>
          <p:cNvPr id="22" name="图片 2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67" y="1772816"/>
            <a:ext cx="8201881" cy="2304256"/>
          </a:xfrm>
          <a:prstGeom prst="rect">
            <a:avLst/>
          </a:prstGeom>
        </p:spPr>
      </p:pic>
      <p:sp>
        <p:nvSpPr>
          <p:cNvPr id="25" name="矩形标注 24"/>
          <p:cNvSpPr/>
          <p:nvPr/>
        </p:nvSpPr>
        <p:spPr>
          <a:xfrm>
            <a:off x="395536" y="4365104"/>
            <a:ext cx="7985456" cy="720080"/>
          </a:xfrm>
          <a:prstGeom prst="wedgeRectCallout">
            <a:avLst>
              <a:gd name="adj1" fmla="val -33179"/>
              <a:gd name="adj2" fmla="val -9623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>
            <a:hlinkClick r:id="rId3" action="ppaction://hlinksldjump"/>
          </p:cNvPr>
          <p:cNvSpPr/>
          <p:nvPr/>
        </p:nvSpPr>
        <p:spPr>
          <a:xfrm>
            <a:off x="4860032" y="5242267"/>
            <a:ext cx="2578332" cy="1080120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FF00"/>
                </a:solidFill>
              </a:rPr>
              <a:t>参考图的构建</a:t>
            </a:r>
            <a:r>
              <a:rPr lang="zh-CN" altLang="en-US" b="1" dirty="0" smtClean="0">
                <a:solidFill>
                  <a:srgbClr val="FFFF00"/>
                </a:solidFill>
              </a:rPr>
              <a:t>过程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727684" y="374799"/>
            <a:ext cx="5688632" cy="1254001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AQ2: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74B2-CD40-4673-9056-6EFBAA16E7BF}" type="datetime1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97525" y="2132856"/>
            <a:ext cx="7560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Ref</a:t>
            </a:r>
            <a:r>
              <a:rPr lang="zh-CN" altLang="en-US" sz="3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Fast 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Approximate 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Energy Minimization via 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Graph Cuts</a:t>
            </a:r>
            <a:endParaRPr lang="zh-CN" alt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108307"/>
              </p:ext>
            </p:extLst>
          </p:nvPr>
        </p:nvGraphicFramePr>
        <p:xfrm>
          <a:off x="823272" y="3514299"/>
          <a:ext cx="366712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9" name="Equation" r:id="rId3" imgW="799920" imgH="203040" progId="Equation.DSMT4">
                  <p:embed/>
                </p:oleObj>
              </mc:Choice>
              <mc:Fallback>
                <p:oleObj name="Equation" r:id="rId3" imgW="799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3272" y="3514299"/>
                        <a:ext cx="3667125" cy="931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779687"/>
              </p:ext>
            </p:extLst>
          </p:nvPr>
        </p:nvGraphicFramePr>
        <p:xfrm>
          <a:off x="1188397" y="4302145"/>
          <a:ext cx="2795587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0" name="Equation" r:id="rId5" imgW="609480" imgH="203040" progId="Equation.DSMT4">
                  <p:embed/>
                </p:oleObj>
              </mc:Choice>
              <mc:Fallback>
                <p:oleObj name="Equation" r:id="rId5" imgW="609480" imgH="20304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397" y="4302145"/>
                        <a:ext cx="2795587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右箭头 25"/>
          <p:cNvSpPr/>
          <p:nvPr/>
        </p:nvSpPr>
        <p:spPr>
          <a:xfrm>
            <a:off x="4441941" y="3798089"/>
            <a:ext cx="1584176" cy="1080120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54109" y="3942105"/>
            <a:ext cx="2794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Graph </a:t>
            </a:r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Cuts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34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273</Words>
  <Application>Microsoft Office PowerPoint</Application>
  <PresentationFormat>全屏显示(4:3)</PresentationFormat>
  <Paragraphs>68</Paragraphs>
  <Slides>15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Office 主题</vt:lpstr>
      <vt:lpstr>Equation</vt:lpstr>
      <vt:lpstr>Visio</vt:lpstr>
      <vt:lpstr>毕设第6周</vt:lpstr>
      <vt:lpstr>Contents</vt:lpstr>
      <vt:lpstr>CRF Brief</vt:lpstr>
      <vt:lpstr>Why is min{En}？</vt:lpstr>
      <vt:lpstr>CRF Brief</vt:lpstr>
      <vt:lpstr>3AQ for CRF</vt:lpstr>
      <vt:lpstr>AQ1：</vt:lpstr>
      <vt:lpstr>AQ1之约束</vt:lpstr>
      <vt:lpstr>AQ2:</vt:lpstr>
      <vt:lpstr>AQ2：α-expansion</vt:lpstr>
      <vt:lpstr>AQ2：Graph-cut</vt:lpstr>
      <vt:lpstr>AQ3</vt:lpstr>
      <vt:lpstr>AQ3</vt:lpstr>
      <vt:lpstr>program modules</vt:lpstr>
      <vt:lpstr>磁盘存储数据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monkeyzx</dc:creator>
  <cp:lastModifiedBy>夏侯佐鑫</cp:lastModifiedBy>
  <cp:revision>237</cp:revision>
  <dcterms:created xsi:type="dcterms:W3CDTF">2013-03-31T08:15:49Z</dcterms:created>
  <dcterms:modified xsi:type="dcterms:W3CDTF">2013-04-08T03:47:04Z</dcterms:modified>
</cp:coreProperties>
</file>