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9" r:id="rId16"/>
    <p:sldId id="285" r:id="rId17"/>
    <p:sldId id="286" r:id="rId18"/>
    <p:sldId id="287" r:id="rId19"/>
    <p:sldId id="288" r:id="rId20"/>
    <p:sldId id="290" r:id="rId21"/>
    <p:sldId id="294" r:id="rId22"/>
    <p:sldId id="293" r:id="rId23"/>
    <p:sldId id="291" r:id="rId24"/>
    <p:sldId id="29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956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CFD-2486-4333-AF25-5F83EAC3901C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6" y="0"/>
            <a:ext cx="1124744" cy="1124744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E04-BCBE-4A2F-AF24-8CB40BD177BF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A44-28D6-4A9A-BA5D-0A12F0A58580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787-8866-432B-BDAA-05A6A603425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626-F7B5-496C-A7D7-59C20039B3F1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734-2223-482F-A2B9-D3A5D0F2DE8B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A32-BEE2-4D5A-B1B1-2EC9E7CBDA4E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D4EC-310E-4EF8-A451-67D9F779286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45B-E5CD-4754-BB2B-11C77A81BE38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7F52-7BD8-4ABB-B579-B28B23A93F9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4E07-F944-48EB-B716-4B2DEE51352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zh-CN" altLang="en-US" dirty="0" smtClean="0"/>
              <a:t>毕设第</a:t>
            </a:r>
            <a:r>
              <a:rPr lang="en-US" altLang="zh-CN" dirty="0"/>
              <a:t>7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A4ECAA16-EB51-4701-9EC5-2231577CEC61}" type="datetime5">
              <a:rPr lang="en-US" altLang="zh-CN" smtClean="0"/>
              <a:t>15-Apr-13</a:t>
            </a:fld>
            <a:endParaRPr lang="en-US" altLang="zh-CN" dirty="0" smtClean="0"/>
          </a:p>
          <a:p>
            <a:r>
              <a:rPr lang="zh-CN" altLang="en-US" dirty="0" smtClean="0"/>
              <a:t>夏侯佐鑫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9FC-C0D5-4BA6-BA3B-74745D4EF5A5}" type="datetime1">
              <a:rPr lang="zh-CN" altLang="en-US" smtClean="0"/>
              <a:t>2013/4/15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481500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HIKM 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1916831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4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HIKM</a:t>
            </a:r>
            <a:r>
              <a:rPr lang="zh-CN" altLang="en-US" sz="4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聚类数目</a:t>
            </a:r>
            <a:endParaRPr lang="en-US" altLang="zh-CN" sz="40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84323"/>
              </p:ext>
            </p:extLst>
          </p:nvPr>
        </p:nvGraphicFramePr>
        <p:xfrm>
          <a:off x="3203848" y="3861048"/>
          <a:ext cx="4723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4" imgW="1536033" imgH="253890" progId="Equation.DSMT4">
                  <p:embed/>
                </p:oleObj>
              </mc:Choice>
              <mc:Fallback>
                <p:oleObj name="Equation" r:id="rId4" imgW="1536033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861048"/>
                        <a:ext cx="472319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87624" y="3212976"/>
            <a:ext cx="30925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4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HIKM</a:t>
            </a:r>
            <a:r>
              <a:rPr lang="zh-CN" altLang="zh-CN" sz="4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zh-CN" altLang="zh-CN" sz="4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深度</a:t>
            </a:r>
            <a:endParaRPr lang="en-US" altLang="zh-CN" sz="40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840" y="2564904"/>
            <a:ext cx="2863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max_nleaves</a:t>
            </a:r>
            <a:endParaRPr lang="en-US" altLang="zh-CN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7623" y="4725144"/>
            <a:ext cx="30925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4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HIKM</a:t>
            </a:r>
            <a:r>
              <a:rPr lang="zh-CN" altLang="zh-CN" sz="4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zh-CN" altLang="en-US" sz="4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求解</a:t>
            </a:r>
            <a:endParaRPr lang="en-US" altLang="zh-CN" sz="40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4838" y="5461547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zh-CN" altLang="en-US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递归</a:t>
            </a:r>
            <a:endParaRPr lang="en-US" altLang="zh-CN" sz="4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481500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HIKM 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85878"/>
              </p:ext>
            </p:extLst>
          </p:nvPr>
        </p:nvGraphicFramePr>
        <p:xfrm>
          <a:off x="298145" y="1772816"/>
          <a:ext cx="859433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Visio" r:id="rId4" imgW="6672938" imgH="1668999" progId="Visio.Drawing.11">
                  <p:embed/>
                </p:oleObj>
              </mc:Choice>
              <mc:Fallback>
                <p:oleObj name="Visio" r:id="rId4" imgW="6672938" imgH="16689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45" y="1772816"/>
                        <a:ext cx="8594335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730" y="4509120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HIKM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使用树的一条路径代表一个聚类，</a:t>
            </a:r>
            <a:endParaRPr lang="en-US" altLang="zh-CN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因此在构造直方图时要将路径映射为一个值。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984776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Optimizing Algorithm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1502662" y="1988839"/>
            <a:ext cx="6093674" cy="1656185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 anchor="ctr">
            <a:noAutofit/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itchFamily="2" charset="2"/>
              <a:buChar char="n"/>
            </a:pPr>
            <a:r>
              <a:rPr lang="zh-CN" alt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传统规划</a:t>
            </a:r>
            <a:r>
              <a:rPr lang="zh-CN" alt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endParaRPr lang="en-US" altLang="zh-CN" sz="4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4000" b="1" dirty="0" smtClean="0">
                <a:latin typeface="Times New Roman" pitchFamily="18" charset="0"/>
                <a:cs typeface="Times New Roman" pitchFamily="18" charset="0"/>
              </a:rPr>
              <a:t>比如动态线性规划，二次规划等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1502662" y="4001963"/>
            <a:ext cx="6525722" cy="1299245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 anchor="ctr">
            <a:noAutofit/>
            <a:flatTx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itchFamily="2" charset="2"/>
              <a:buChar char="n"/>
            </a:pPr>
            <a:r>
              <a:rPr lang="zh-CN" alt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智能启发式算法</a:t>
            </a:r>
            <a:endParaRPr lang="en-US" altLang="zh-CN" sz="4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4000" b="1" dirty="0" smtClean="0">
                <a:latin typeface="Times New Roman" pitchFamily="18" charset="0"/>
                <a:cs typeface="Times New Roman" pitchFamily="18" charset="0"/>
              </a:rPr>
              <a:t>比如遗传，粒子群，蚁群等</a:t>
            </a:r>
            <a:endParaRPr lang="en-US" altLang="zh-CN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遗传算法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参数优化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1624290"/>
            <a:ext cx="6048672" cy="4396998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" name="椭圆 6"/>
          <p:cNvSpPr/>
          <p:nvPr/>
        </p:nvSpPr>
        <p:spPr>
          <a:xfrm>
            <a:off x="2195736" y="4653136"/>
            <a:ext cx="273630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遗传算法路径优化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66782"/>
            <a:ext cx="6552728" cy="491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4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遗传算法应用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7024" y="1698970"/>
            <a:ext cx="68813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遗传算法和粒子群算法应用举例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）可用在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PID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等控制系统的参数优化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参数优化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CRF/MRF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参数优化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）路径规划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）图像边缘检测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…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307" y="5022956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FFF00"/>
                </a:solidFill>
              </a:rPr>
              <a:t>我认为：</a:t>
            </a:r>
            <a:r>
              <a:rPr lang="zh-CN" altLang="en-US" sz="3000" dirty="0" smtClean="0"/>
              <a:t>一般的问题，选择何种算法差别</a:t>
            </a:r>
            <a:endParaRPr lang="en-US" altLang="zh-CN" sz="3000" dirty="0" smtClean="0"/>
          </a:p>
          <a:p>
            <a:r>
              <a:rPr lang="zh-CN" altLang="en-US" sz="3000" dirty="0" smtClean="0"/>
              <a:t>不大，关键是</a:t>
            </a:r>
            <a:r>
              <a:rPr lang="zh-CN" altLang="en-US" sz="3000" dirty="0" smtClean="0"/>
              <a:t>如何能</a:t>
            </a:r>
            <a:r>
              <a:rPr lang="zh-CN" altLang="en-US" sz="3000" dirty="0" smtClean="0"/>
              <a:t>改善</a:t>
            </a:r>
            <a:r>
              <a:rPr lang="zh-CN" altLang="en-US" sz="3000" dirty="0" smtClean="0"/>
              <a:t>使其效用最大化。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8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LinearSVM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CN" sz="6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LibSVM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0748"/>
            <a:ext cx="7056784" cy="52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0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LinearSVM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CN" sz="6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LibSVM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6" y="1096727"/>
            <a:ext cx="7238156" cy="542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6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LinearSVM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CN" sz="6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LibSVM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9" y="1077330"/>
            <a:ext cx="7360029" cy="55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99592" y="548680"/>
            <a:ext cx="7344816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LinearSVM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LibSVM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456" y="2708920"/>
            <a:ext cx="665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708920"/>
            <a:ext cx="7685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CN" sz="5000" dirty="0" err="1">
                <a:latin typeface="Times New Roman" pitchFamily="18" charset="0"/>
                <a:cs typeface="Times New Roman" pitchFamily="18" charset="0"/>
              </a:rPr>
              <a:t>LinearSVM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instead of </a:t>
            </a:r>
          </a:p>
          <a:p>
            <a:r>
              <a:rPr lang="en-US" altLang="zh-CN" sz="5000" dirty="0" err="1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altLang="zh-CN" sz="5000" dirty="0">
                <a:latin typeface="Times New Roman" pitchFamily="18" charset="0"/>
                <a:cs typeface="Times New Roman" pitchFamily="18" charset="0"/>
              </a:rPr>
              <a:t> with big </a:t>
            </a:r>
            <a:r>
              <a:rPr lang="en-US" altLang="zh-CN" sz="50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altLang="zh-CN" sz="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1214630" y="1844824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About Features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标题 1">
            <a:hlinkClick r:id="rId4" action="ppaction://hlinksldjump"/>
          </p:cNvPr>
          <p:cNvSpPr txBox="1">
            <a:spLocks/>
          </p:cNvSpPr>
          <p:nvPr/>
        </p:nvSpPr>
        <p:spPr>
          <a:xfrm>
            <a:off x="1214630" y="3933056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Optimizing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标题 1">
            <a:hlinkClick r:id="rId5" action="ppaction://hlinksldjump"/>
          </p:cNvPr>
          <p:cNvSpPr txBox="1">
            <a:spLocks/>
          </p:cNvSpPr>
          <p:nvPr/>
        </p:nvSpPr>
        <p:spPr>
          <a:xfrm>
            <a:off x="1214630" y="2895079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HIKM </a:t>
            </a:r>
          </a:p>
        </p:txBody>
      </p:sp>
      <p:sp>
        <p:nvSpPr>
          <p:cNvPr id="11" name="标题 1">
            <a:hlinkClick r:id="rId6" action="ppaction://hlinksldjump"/>
          </p:cNvPr>
          <p:cNvSpPr txBox="1">
            <a:spLocks/>
          </p:cNvSpPr>
          <p:nvPr/>
        </p:nvSpPr>
        <p:spPr>
          <a:xfrm>
            <a:off x="1214630" y="5013176"/>
            <a:ext cx="6813754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err="1" smtClean="0">
                <a:latin typeface="Times New Roman" pitchFamily="18" charset="0"/>
                <a:cs typeface="Times New Roman" pitchFamily="18" charset="0"/>
              </a:rPr>
              <a:t>LinearSVM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CN" sz="4000" b="1" dirty="0" err="1" smtClean="0">
                <a:latin typeface="Times New Roman" pitchFamily="18" charset="0"/>
                <a:cs typeface="Times New Roman" pitchFamily="18" charset="0"/>
              </a:rPr>
              <a:t>LibSVM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19004" y="620688"/>
            <a:ext cx="7344816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附录：程序架构方法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3105" y="3475131"/>
            <a:ext cx="35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82307" y="5877272"/>
            <a:ext cx="49936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solidFill>
                  <a:srgbClr val="FFFF00"/>
                </a:solidFill>
              </a:rPr>
              <a:t>注：依据经验自己总结，仅供参考</a:t>
            </a:r>
            <a:endParaRPr lang="zh-CN" altLang="en-US" sz="2500" dirty="0">
              <a:solidFill>
                <a:srgbClr val="FFFF00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41193"/>
              </p:ext>
            </p:extLst>
          </p:nvPr>
        </p:nvGraphicFramePr>
        <p:xfrm>
          <a:off x="745031" y="3279970"/>
          <a:ext cx="7715401" cy="252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Visio" r:id="rId4" imgW="6349009" imgH="2077139" progId="Visio.Drawing.11">
                  <p:embed/>
                </p:oleObj>
              </mc:Choice>
              <mc:Fallback>
                <p:oleObj name="Visio" r:id="rId4" imgW="6349009" imgH="207713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31" y="3279970"/>
                        <a:ext cx="7715401" cy="2525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9552" y="1844824"/>
            <a:ext cx="83529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FFFF00"/>
                </a:solidFill>
              </a:rPr>
              <a:t>模型不保证正确有效，在不断学习中。希望这些模型不仅在程序设计上，而且在学会理解问题上对大家有所</a:t>
            </a:r>
            <a:r>
              <a:rPr lang="zh-CN" altLang="en-US" sz="2500" dirty="0">
                <a:solidFill>
                  <a:srgbClr val="FFFF00"/>
                </a:solidFill>
              </a:rPr>
              <a:t>助益</a:t>
            </a:r>
            <a:r>
              <a:rPr lang="zh-CN" altLang="en-US" sz="2500" dirty="0" smtClean="0">
                <a:solidFill>
                  <a:srgbClr val="FFFF00"/>
                </a:solidFill>
              </a:rPr>
              <a:t>！</a:t>
            </a:r>
            <a:endParaRPr lang="en-US" altLang="zh-CN" sz="2500" dirty="0" smtClean="0">
              <a:solidFill>
                <a:srgbClr val="FFFF00"/>
              </a:solidFill>
            </a:endParaRPr>
          </a:p>
          <a:p>
            <a:r>
              <a:rPr lang="zh-CN" altLang="en-US" sz="2500" dirty="0" smtClean="0">
                <a:solidFill>
                  <a:srgbClr val="FFFF00"/>
                </a:solidFill>
              </a:rPr>
              <a:t>记住一</a:t>
            </a:r>
            <a:r>
              <a:rPr lang="zh-CN" altLang="en-US" sz="2500" dirty="0">
                <a:solidFill>
                  <a:srgbClr val="FFFF00"/>
                </a:solidFill>
              </a:rPr>
              <a:t>位数学教授的话</a:t>
            </a:r>
            <a:r>
              <a:rPr lang="zh-CN" altLang="en-US" sz="2500" dirty="0" smtClean="0">
                <a:solidFill>
                  <a:srgbClr val="FFFF00"/>
                </a:solidFill>
              </a:rPr>
              <a:t>：</a:t>
            </a:r>
            <a:r>
              <a:rPr lang="zh-CN" altLang="en-US" sz="2500" dirty="0" smtClean="0">
                <a:solidFill>
                  <a:srgbClr val="FF0000"/>
                </a:solidFill>
              </a:rPr>
              <a:t>“从</a:t>
            </a:r>
            <a:r>
              <a:rPr lang="en-US" altLang="zh-CN" sz="2500" dirty="0">
                <a:solidFill>
                  <a:srgbClr val="FF0000"/>
                </a:solidFill>
              </a:rPr>
              <a:t>1</a:t>
            </a:r>
            <a:r>
              <a:rPr lang="zh-CN" altLang="en-US" sz="2500" dirty="0">
                <a:solidFill>
                  <a:srgbClr val="FF0000"/>
                </a:solidFill>
              </a:rPr>
              <a:t>做起，从最简单做</a:t>
            </a:r>
            <a:r>
              <a:rPr lang="zh-CN" altLang="en-US" sz="2500" dirty="0" smtClean="0">
                <a:solidFill>
                  <a:srgbClr val="FF0000"/>
                </a:solidFill>
              </a:rPr>
              <a:t>起”</a:t>
            </a:r>
            <a:endParaRPr lang="zh-CN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19004" y="620688"/>
            <a:ext cx="7344816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附录：程序架构方法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75162" y="5517232"/>
            <a:ext cx="49936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solidFill>
                  <a:srgbClr val="FFFF00"/>
                </a:solidFill>
              </a:rPr>
              <a:t>注：依据经验自己总结，仅供参考</a:t>
            </a:r>
            <a:endParaRPr lang="zh-CN" altLang="en-US" sz="2500" dirty="0">
              <a:solidFill>
                <a:srgbClr val="FFFF00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72538"/>
              </p:ext>
            </p:extLst>
          </p:nvPr>
        </p:nvGraphicFramePr>
        <p:xfrm>
          <a:off x="755576" y="1988840"/>
          <a:ext cx="783079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Visio" r:id="rId4" imgW="6529060" imgH="2821076" progId="Visio.Drawing.11">
                  <p:embed/>
                </p:oleObj>
              </mc:Choice>
              <mc:Fallback>
                <p:oleObj name="Visio" r:id="rId4" imgW="6529060" imgH="28210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8840"/>
                        <a:ext cx="7830795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0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19004" y="620688"/>
            <a:ext cx="7344816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附录：程序架构方法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456" y="3140968"/>
            <a:ext cx="665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93105" y="3125579"/>
            <a:ext cx="35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32890"/>
              </p:ext>
            </p:extLst>
          </p:nvPr>
        </p:nvGraphicFramePr>
        <p:xfrm>
          <a:off x="471762" y="2204864"/>
          <a:ext cx="8420718" cy="363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Visio" r:id="rId4" imgW="6529060" imgH="2821076" progId="Visio.Drawing.11">
                  <p:embed/>
                </p:oleObj>
              </mc:Choice>
              <mc:Fallback>
                <p:oleObj name="Visio" r:id="rId4" imgW="6529060" imgH="28210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62" y="2204864"/>
                        <a:ext cx="8420718" cy="3639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75162" y="5904274"/>
            <a:ext cx="49936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solidFill>
                  <a:srgbClr val="FFFF00"/>
                </a:solidFill>
              </a:rPr>
              <a:t>注：依据经验自己总结，仅供参考</a:t>
            </a:r>
            <a:endParaRPr lang="zh-CN" altLang="en-US" sz="2500" dirty="0">
              <a:solidFill>
                <a:srgbClr val="FFFF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24128" y="4221088"/>
            <a:ext cx="3096344" cy="1683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rgbClr val="FF0000"/>
                </a:solidFill>
              </a:rPr>
              <a:t>本工程使用此模型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0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819004" y="620688"/>
            <a:ext cx="7344816" cy="1037977"/>
          </a:xfrm>
          <a:noFill/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附录：程序架构方法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456" y="2708920"/>
            <a:ext cx="665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93105" y="2693531"/>
            <a:ext cx="35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40929"/>
              </p:ext>
            </p:extLst>
          </p:nvPr>
        </p:nvGraphicFramePr>
        <p:xfrm>
          <a:off x="1373183" y="1700808"/>
          <a:ext cx="6079137" cy="414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Visio" r:id="rId4" imgW="3865553" imgH="2628073" progId="Visio.Drawing.11">
                  <p:embed/>
                </p:oleObj>
              </mc:Choice>
              <mc:Fallback>
                <p:oleObj name="Visio" r:id="rId4" imgW="3865553" imgH="26280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3" y="1700808"/>
                        <a:ext cx="6079137" cy="4143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39752" y="5805264"/>
            <a:ext cx="49936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solidFill>
                  <a:srgbClr val="FFFF00"/>
                </a:solidFill>
              </a:rPr>
              <a:t>注：依据经验自己总结，仅供参考</a:t>
            </a:r>
            <a:endParaRPr lang="zh-CN" altLang="en-US" sz="2500" dirty="0">
              <a:solidFill>
                <a:srgbClr val="FFFF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08104" y="3717032"/>
            <a:ext cx="3528392" cy="2009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rgbClr val="FF0000"/>
                </a:solidFill>
              </a:rPr>
              <a:t>用在复杂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000" dirty="0" smtClean="0">
                <a:solidFill>
                  <a:srgbClr val="FF0000"/>
                </a:solidFill>
              </a:rPr>
              <a:t>场合，比如机器人控制、网络协议等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谢谢！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153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998606" y="1988840"/>
            <a:ext cx="8037890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988840"/>
            <a:ext cx="60007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3928" y="3597984"/>
            <a:ext cx="147187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0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  <a:endParaRPr lang="zh-CN" altLang="en-US" sz="1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6854" y="2453904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怎样组合多种特征</a:t>
            </a:r>
          </a:p>
        </p:txBody>
      </p:sp>
    </p:spTree>
    <p:extLst>
      <p:ext uri="{BB962C8B-B14F-4D97-AF65-F5344CB8AC3E}">
        <p14:creationId xmlns:p14="http://schemas.microsoft.com/office/powerpoint/2010/main" val="12208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97794"/>
              </p:ext>
            </p:extLst>
          </p:nvPr>
        </p:nvGraphicFramePr>
        <p:xfrm>
          <a:off x="109574" y="1700808"/>
          <a:ext cx="9047163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Visio" r:id="rId4" imgW="12258825" imgH="6205773" progId="Visio.Drawing.11">
                  <p:embed/>
                </p:oleObj>
              </mc:Choice>
              <mc:Fallback>
                <p:oleObj name="Visio" r:id="rId4" imgW="12258825" imgH="62057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74" y="1700808"/>
                        <a:ext cx="9047163" cy="458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5940152" y="3933056"/>
            <a:ext cx="1296144" cy="79646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85002" y="4960086"/>
            <a:ext cx="1008112" cy="5848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87084" y="5190826"/>
            <a:ext cx="881060" cy="46185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4160" y="3539021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97076" y="496008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2046" y="462157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方案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直方图组合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60891"/>
              </p:ext>
            </p:extLst>
          </p:nvPr>
        </p:nvGraphicFramePr>
        <p:xfrm>
          <a:off x="899592" y="3284984"/>
          <a:ext cx="7669697" cy="134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4" imgW="1676160" imgH="228600" progId="Equation.DSMT4">
                  <p:embed/>
                </p:oleObj>
              </mc:Choice>
              <mc:Fallback>
                <p:oleObj name="Equation" r:id="rId4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3284984"/>
                        <a:ext cx="7669697" cy="134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1088" y="2348880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设共有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种特征，则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66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方案</a:t>
            </a:r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核函数组合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1088" y="3729226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设共有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种特征，则</a:t>
            </a:r>
            <a:endParaRPr lang="zh-CN" altLang="en-US" sz="4000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61591"/>
              </p:ext>
            </p:extLst>
          </p:nvPr>
        </p:nvGraphicFramePr>
        <p:xfrm>
          <a:off x="800819" y="2924944"/>
          <a:ext cx="5176074" cy="60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4" imgW="2272314" imgH="266584" progId="Equation.DSMT4">
                  <p:embed/>
                </p:oleObj>
              </mc:Choice>
              <mc:Fallback>
                <p:oleObj name="Equation" r:id="rId4" imgW="2272314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19" y="2924944"/>
                        <a:ext cx="5176074" cy="606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4836" y="1988840"/>
            <a:ext cx="4548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种特征时，核函数</a:t>
            </a:r>
            <a:endParaRPr lang="zh-CN" altLang="en-US" sz="40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1554"/>
              </p:ext>
            </p:extLst>
          </p:nvPr>
        </p:nvGraphicFramePr>
        <p:xfrm>
          <a:off x="683568" y="4581128"/>
          <a:ext cx="820158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Equation" r:id="rId6" imgW="4267080" imgH="558720" progId="Equation.DSMT4">
                  <p:embed/>
                </p:oleObj>
              </mc:Choice>
              <mc:Fallback>
                <p:oleObj name="Equation" r:id="rId6" imgW="426708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81128"/>
                        <a:ext cx="8201589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9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481500" cy="103797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方案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能量函数组合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1088" y="3729226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设共有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种特征，则</a:t>
            </a:r>
            <a:endParaRPr lang="zh-CN" altLang="en-US" sz="4000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4836" y="1988840"/>
            <a:ext cx="5573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种特征时，能量函数为</a:t>
            </a:r>
            <a:endParaRPr lang="zh-CN" altLang="en-US" sz="40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95610"/>
              </p:ext>
            </p:extLst>
          </p:nvPr>
        </p:nvGraphicFramePr>
        <p:xfrm>
          <a:off x="1907704" y="2868557"/>
          <a:ext cx="45767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8" name="Equation" r:id="rId4" imgW="1892160" imgH="368280" progId="Equation.DSMT4">
                  <p:embed/>
                </p:oleObj>
              </mc:Choice>
              <mc:Fallback>
                <p:oleObj name="Equation" r:id="rId4" imgW="189216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868557"/>
                        <a:ext cx="4576762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88831"/>
              </p:ext>
            </p:extLst>
          </p:nvPr>
        </p:nvGraphicFramePr>
        <p:xfrm>
          <a:off x="1884363" y="4797425"/>
          <a:ext cx="5375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9" name="Equation" r:id="rId6" imgW="2222280" imgH="368280" progId="Equation.DSMT4">
                  <p:embed/>
                </p:oleObj>
              </mc:Choice>
              <mc:Fallback>
                <p:oleObj name="Equation" r:id="rId6" imgW="2222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4797425"/>
                        <a:ext cx="5375275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481500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HIKM 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1916831"/>
            <a:ext cx="705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HIKM:</a:t>
            </a:r>
          </a:p>
          <a:p>
            <a:pPr lvl="0" algn="just"/>
            <a:r>
              <a:rPr lang="en-US" altLang="zh-CN" sz="4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Hierarchical </a:t>
            </a:r>
            <a:r>
              <a:rPr lang="en-US" altLang="zh-CN" sz="4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altLang="zh-CN" sz="4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K-Means</a:t>
            </a:r>
          </a:p>
          <a:p>
            <a:pPr lvl="0" algn="just"/>
            <a:r>
              <a:rPr lang="zh-CN" altLang="en-US" sz="4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层次整数</a:t>
            </a:r>
            <a:r>
              <a:rPr lang="en-US" altLang="zh-CN" sz="4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K-means</a:t>
            </a:r>
            <a:endParaRPr lang="en-US" altLang="zh-CN" sz="4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12" y="3866898"/>
            <a:ext cx="528559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9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421</Words>
  <Application>Microsoft Office PowerPoint</Application>
  <PresentationFormat>全屏显示(4:3)</PresentationFormat>
  <Paragraphs>128</Paragraphs>
  <Slides>24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</vt:lpstr>
      <vt:lpstr>Visio</vt:lpstr>
      <vt:lpstr>Equation</vt:lpstr>
      <vt:lpstr>毕设第7周</vt:lpstr>
      <vt:lpstr>Contents</vt:lpstr>
      <vt:lpstr>About Features</vt:lpstr>
      <vt:lpstr>About Features</vt:lpstr>
      <vt:lpstr>About Features</vt:lpstr>
      <vt:lpstr>方案1 直方图组合</vt:lpstr>
      <vt:lpstr>方案2 核函数组合</vt:lpstr>
      <vt:lpstr>方案3 能量函数组合</vt:lpstr>
      <vt:lpstr>HIKM </vt:lpstr>
      <vt:lpstr>HIKM </vt:lpstr>
      <vt:lpstr>HIKM </vt:lpstr>
      <vt:lpstr>Optimizing Algorithm</vt:lpstr>
      <vt:lpstr>遗传算法SVM参数优化</vt:lpstr>
      <vt:lpstr>遗传算法路径优化</vt:lpstr>
      <vt:lpstr>遗传算法应用</vt:lpstr>
      <vt:lpstr>LinearSVM &amp; LibSVM</vt:lpstr>
      <vt:lpstr>LinearSVM &amp; LibSVM</vt:lpstr>
      <vt:lpstr>LinearSVM &amp; LibSVM</vt:lpstr>
      <vt:lpstr>LinearSVM &amp; LibSVM</vt:lpstr>
      <vt:lpstr>附录：程序架构方法</vt:lpstr>
      <vt:lpstr>附录：程序架构方法</vt:lpstr>
      <vt:lpstr>附录：程序架构方法</vt:lpstr>
      <vt:lpstr>附录：程序架构方法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夏侯佐鑫</cp:lastModifiedBy>
  <cp:revision>263</cp:revision>
  <dcterms:created xsi:type="dcterms:W3CDTF">2013-03-31T08:15:49Z</dcterms:created>
  <dcterms:modified xsi:type="dcterms:W3CDTF">2013-04-15T07:59:40Z</dcterms:modified>
</cp:coreProperties>
</file>