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6" r:id="rId4"/>
    <p:sldId id="296" r:id="rId5"/>
    <p:sldId id="297" r:id="rId6"/>
    <p:sldId id="298" r:id="rId7"/>
    <p:sldId id="299" r:id="rId8"/>
    <p:sldId id="311" r:id="rId9"/>
    <p:sldId id="301" r:id="rId10"/>
    <p:sldId id="302" r:id="rId11"/>
    <p:sldId id="312" r:id="rId12"/>
    <p:sldId id="303" r:id="rId13"/>
    <p:sldId id="304" r:id="rId14"/>
    <p:sldId id="305" r:id="rId15"/>
    <p:sldId id="307" r:id="rId16"/>
    <p:sldId id="306" r:id="rId17"/>
    <p:sldId id="308" r:id="rId18"/>
    <p:sldId id="309" r:id="rId19"/>
    <p:sldId id="310" r:id="rId20"/>
    <p:sldId id="29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5479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大学之道，在明明德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57D52-DAD8-40BE-B6F7-69F2B4959F36}" type="datetimeFigureOut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C4B65-07E0-4E48-840F-192EC3BF7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993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大学之道，在明明德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C7F-CB71-4560-BE3D-0FDBDAAF7F36}" type="datetimeFigureOut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2178-7D38-4FC5-97F7-5D8518FB8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582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CRF</a:t>
            </a:r>
            <a:r>
              <a:rPr lang="zh-CN" altLang="en-US" dirty="0" smtClean="0"/>
              <a:t>之后效果变差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有些图片，</a:t>
            </a:r>
            <a:r>
              <a:rPr lang="en-US" altLang="zh-CN" dirty="0" smtClean="0"/>
              <a:t>SVM</a:t>
            </a:r>
            <a:r>
              <a:rPr lang="zh-CN" altLang="en-US" dirty="0" smtClean="0"/>
              <a:t>本身效果比较差，</a:t>
            </a:r>
            <a:r>
              <a:rPr lang="en-US" altLang="zh-CN" dirty="0" smtClean="0"/>
              <a:t>CRF</a:t>
            </a:r>
            <a:r>
              <a:rPr lang="zh-CN" altLang="en-US" dirty="0" smtClean="0"/>
              <a:t>后比较好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56" y="0"/>
            <a:ext cx="1124744" cy="1124744"/>
          </a:xfrm>
          <a:prstGeom prst="rect">
            <a:avLst/>
          </a:prstGeom>
          <a:ln>
            <a:noFill/>
          </a:ln>
          <a:effectLst>
            <a:glow>
              <a:schemeClr val="accent1"/>
            </a:glow>
            <a:softEdge rad="190500"/>
          </a:effectLst>
        </p:spPr>
      </p:pic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44E1-F27A-4F13-A8E9-B6BD239C5265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大学之道，在明明德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285C-9198-4EDB-94B1-D2EDD94C7498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FD69-ADE3-4194-BC30-0CEBF0B75ED2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4E17-2ABA-4384-A63C-92219492C549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C87-C50B-404A-AD12-44F0DA161135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6CC1-0DF3-49FD-887F-37F23567C7C6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0C2-3415-4B49-ACCE-46C59FFE2EB3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27A6-29F7-4186-ACA8-B23A2AF04378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8939-74FD-4A40-81ED-64576E5A9DBE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E6F-3986-4A3C-BE22-2C32A81DC779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7602-44E2-49CA-861F-157BE27D1D08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84C13-1CCF-4FF9-8373-876CB234FB3A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7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00808"/>
            <a:ext cx="9144000" cy="1470025"/>
          </a:xfrm>
          <a:solidFill>
            <a:schemeClr val="bg2"/>
          </a:solidFill>
        </p:spPr>
        <p:txBody>
          <a:bodyPr/>
          <a:lstStyle/>
          <a:p>
            <a:r>
              <a:rPr lang="zh-CN" altLang="en-US" dirty="0" smtClean="0"/>
              <a:t>毕设第</a:t>
            </a:r>
            <a:r>
              <a:rPr lang="en-US" altLang="zh-CN" dirty="0"/>
              <a:t>8</a:t>
            </a:r>
            <a:r>
              <a:rPr lang="zh-CN" altLang="en-US" dirty="0" smtClean="0"/>
              <a:t>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A4ECAA16-EB51-4701-9EC5-2231577CEC61}" type="datetime5">
              <a:rPr lang="en-US" altLang="zh-CN" smtClean="0"/>
              <a:t>26-Apr-13</a:t>
            </a:fld>
            <a:endParaRPr lang="en-US" altLang="zh-CN" dirty="0" smtClean="0"/>
          </a:p>
          <a:p>
            <a:r>
              <a:rPr lang="zh-CN" altLang="en-US" dirty="0" smtClean="0"/>
              <a:t>夏侯佐鑫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44E1-F27A-4F13-A8E9-B6BD239C5265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大学之道，在明明德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57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69"/>
            <a:ext cx="7092280" cy="518457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44E1-F27A-4F13-A8E9-B6BD239C5265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大学之道，在明明德</a:t>
            </a: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1619672" y="116632"/>
            <a:ext cx="6048672" cy="1037977"/>
          </a:xfrm>
          <a:noFill/>
        </p:spPr>
        <p:txBody>
          <a:bodyPr>
            <a:normAutofit/>
          </a:bodyPr>
          <a:lstStyle/>
          <a:p>
            <a:r>
              <a:rPr lang="en-US" altLang="zh-CN" sz="6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Expriments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3227425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 smtClean="0"/>
              <a:t>scaled</a:t>
            </a:r>
            <a:endParaRPr lang="en-US" altLang="zh-CN" sz="3000" dirty="0"/>
          </a:p>
          <a:p>
            <a:r>
              <a:rPr lang="en-US" altLang="zh-CN" sz="3000" dirty="0" err="1" smtClean="0"/>
              <a:t>bac</a:t>
            </a:r>
            <a:endParaRPr lang="zh-CN" altLang="en-US" sz="3000" dirty="0"/>
          </a:p>
        </p:txBody>
      </p:sp>
      <p:sp>
        <p:nvSpPr>
          <p:cNvPr id="7" name="椭圆 6"/>
          <p:cNvSpPr/>
          <p:nvPr/>
        </p:nvSpPr>
        <p:spPr>
          <a:xfrm>
            <a:off x="2195736" y="1196752"/>
            <a:ext cx="2736304" cy="43204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78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44E1-F27A-4F13-A8E9-B6BD239C5265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大学之道，在明明德</a:t>
            </a: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1619672" y="116632"/>
            <a:ext cx="6048672" cy="1037977"/>
          </a:xfrm>
          <a:noFill/>
        </p:spPr>
        <p:txBody>
          <a:bodyPr>
            <a:normAutofit/>
          </a:bodyPr>
          <a:lstStyle/>
          <a:p>
            <a:r>
              <a:rPr lang="en-US" altLang="zh-CN" sz="6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Expriments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92280" y="3140968"/>
            <a:ext cx="1837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 err="1" smtClean="0"/>
              <a:t>hikm,K</a:t>
            </a:r>
            <a:r>
              <a:rPr lang="en-US" altLang="zh-CN" sz="3000" dirty="0" smtClean="0"/>
              <a:t>=10</a:t>
            </a:r>
            <a:endParaRPr lang="en-US" altLang="zh-CN" sz="3000" dirty="0"/>
          </a:p>
          <a:p>
            <a:r>
              <a:rPr lang="en-US" altLang="zh-CN" sz="3000" dirty="0" err="1" smtClean="0"/>
              <a:t>scaled,bac</a:t>
            </a:r>
            <a:endParaRPr lang="zh-CN" altLang="en-US" sz="3000" dirty="0"/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08" y="1124744"/>
            <a:ext cx="7668344" cy="55092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椭圆 7"/>
          <p:cNvSpPr/>
          <p:nvPr/>
        </p:nvSpPr>
        <p:spPr>
          <a:xfrm>
            <a:off x="2051720" y="1196752"/>
            <a:ext cx="3528392" cy="43204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4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44E1-F27A-4F13-A8E9-B6BD239C5265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大学之道，在明明德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1475656" y="84338"/>
            <a:ext cx="6048672" cy="1037977"/>
          </a:xfrm>
          <a:noFill/>
        </p:spPr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SVM </a:t>
            </a:r>
            <a:r>
              <a:rPr lang="en-US" altLang="zh-CN" sz="6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CRF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748883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94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44E1-F27A-4F13-A8E9-B6BD239C5265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大学之道，在明明德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1475656" y="84338"/>
            <a:ext cx="6048672" cy="1037977"/>
          </a:xfrm>
          <a:noFill/>
        </p:spPr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SVM </a:t>
            </a:r>
            <a:r>
              <a:rPr lang="en-US" altLang="zh-CN" sz="6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CRF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46702"/>
            <a:ext cx="7992888" cy="599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3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44E1-F27A-4F13-A8E9-B6BD239C5265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大学之道，在明明德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1475656" y="84338"/>
            <a:ext cx="6048672" cy="1037977"/>
          </a:xfrm>
          <a:noFill/>
        </p:spPr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SVM </a:t>
            </a:r>
            <a:r>
              <a:rPr lang="en-US" altLang="zh-CN" sz="6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CRF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704856" cy="57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24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44E1-F27A-4F13-A8E9-B6BD239C5265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大学之道，在明明德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1475656" y="84338"/>
            <a:ext cx="6048672" cy="1037977"/>
          </a:xfrm>
          <a:noFill/>
        </p:spPr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SVM </a:t>
            </a:r>
            <a:r>
              <a:rPr lang="en-US" altLang="zh-CN" sz="6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CRF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7848872" cy="588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94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44E1-F27A-4F13-A8E9-B6BD239C5265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大学之道，在明明德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1475656" y="84338"/>
            <a:ext cx="6048672" cy="1037977"/>
          </a:xfrm>
          <a:noFill/>
        </p:spPr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SVM </a:t>
            </a:r>
            <a:r>
              <a:rPr lang="en-US" altLang="zh-CN" sz="6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CRF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1556792"/>
            <a:ext cx="6853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l"/>
            </a:pPr>
            <a:r>
              <a:rPr lang="en-US" altLang="zh-CN" sz="4000" dirty="0" smtClean="0">
                <a:latin typeface="Courier New" pitchFamily="49" charset="0"/>
                <a:cs typeface="Courier New" pitchFamily="49" charset="0"/>
              </a:rPr>
              <a:t>CRF</a:t>
            </a:r>
            <a:r>
              <a:rPr lang="zh-CN" altLang="en-US" sz="4000" dirty="0" smtClean="0">
                <a:latin typeface="Courier New" pitchFamily="49" charset="0"/>
                <a:cs typeface="Courier New" pitchFamily="49" charset="0"/>
              </a:rPr>
              <a:t>具有平滑目标边缘，</a:t>
            </a:r>
            <a:endParaRPr lang="en-US" altLang="zh-CN" sz="4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sz="4000" dirty="0" smtClean="0">
                <a:latin typeface="Courier New" pitchFamily="49" charset="0"/>
                <a:cs typeface="Courier New" pitchFamily="49" charset="0"/>
              </a:rPr>
              <a:t>根据</a:t>
            </a:r>
            <a:r>
              <a:rPr lang="zh-CN" altLang="en-US" sz="4000" dirty="0">
                <a:latin typeface="Courier New" pitchFamily="49" charset="0"/>
                <a:cs typeface="Courier New" pitchFamily="49" charset="0"/>
              </a:rPr>
              <a:t>邻域</a:t>
            </a:r>
            <a:r>
              <a:rPr lang="zh-CN" altLang="en-US" sz="4000" dirty="0" smtClean="0">
                <a:latin typeface="Courier New" pitchFamily="49" charset="0"/>
                <a:cs typeface="Courier New" pitchFamily="49" charset="0"/>
              </a:rPr>
              <a:t>信息整合图像的效果</a:t>
            </a:r>
            <a:endParaRPr lang="zh-CN" altLang="en-US" sz="4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44E1-F27A-4F13-A8E9-B6BD239C5265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大学之道，在明明德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1475656" y="84338"/>
            <a:ext cx="6048672" cy="1037977"/>
          </a:xfrm>
          <a:noFill/>
        </p:spPr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Questions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1556792"/>
            <a:ext cx="65527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l"/>
            </a:pPr>
            <a:r>
              <a:rPr lang="zh-CN" altLang="en-US" sz="4000" dirty="0">
                <a:latin typeface="Courier New" pitchFamily="49" charset="0"/>
                <a:cs typeface="Courier New" pitchFamily="49" charset="0"/>
              </a:rPr>
              <a:t>怎样在</a:t>
            </a:r>
            <a:r>
              <a:rPr lang="en-US" altLang="zh-CN" sz="4000" dirty="0">
                <a:latin typeface="Courier New" pitchFamily="49" charset="0"/>
                <a:cs typeface="Courier New" pitchFamily="49" charset="0"/>
              </a:rPr>
              <a:t>CRF</a:t>
            </a:r>
            <a:r>
              <a:rPr lang="zh-CN" altLang="en-US" sz="4000" dirty="0"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 sz="4000" dirty="0" err="1">
                <a:latin typeface="Courier New" pitchFamily="49" charset="0"/>
                <a:cs typeface="Courier New" pitchFamily="49" charset="0"/>
              </a:rPr>
              <a:t>Unaries</a:t>
            </a:r>
            <a:r>
              <a:rPr lang="zh-CN" altLang="en-US" sz="4000" dirty="0">
                <a:latin typeface="Courier New" pitchFamily="49" charset="0"/>
                <a:cs typeface="Courier New" pitchFamily="49" charset="0"/>
              </a:rPr>
              <a:t>项</a:t>
            </a:r>
            <a:r>
              <a:rPr lang="zh-CN" altLang="en-US" sz="4000" dirty="0" smtClean="0">
                <a:latin typeface="Courier New" pitchFamily="49" charset="0"/>
                <a:cs typeface="Courier New" pitchFamily="49" charset="0"/>
              </a:rPr>
              <a:t>中植入</a:t>
            </a:r>
            <a:r>
              <a:rPr lang="zh-CN" altLang="en-US" sz="4000" dirty="0">
                <a:latin typeface="Courier New" pitchFamily="49" charset="0"/>
                <a:cs typeface="Courier New" pitchFamily="49" charset="0"/>
              </a:rPr>
              <a:t>多种特征？</a:t>
            </a:r>
            <a:endParaRPr lang="en-US" altLang="zh-CN" sz="4000" dirty="0">
              <a:latin typeface="Courier New" pitchFamily="49" charset="0"/>
              <a:cs typeface="Courier New" pitchFamily="49" charset="0"/>
            </a:endParaRPr>
          </a:p>
          <a:p>
            <a:pPr marL="571500" indent="-571500">
              <a:buFont typeface="Wingdings" pitchFamily="2" charset="2"/>
              <a:buChar char="l"/>
            </a:pPr>
            <a:r>
              <a:rPr lang="en-US" altLang="zh-CN" sz="4000" dirty="0" err="1" smtClean="0">
                <a:latin typeface="Courier New" pitchFamily="49" charset="0"/>
                <a:cs typeface="Courier New" pitchFamily="49" charset="0"/>
              </a:rPr>
              <a:t>Textons</a:t>
            </a:r>
            <a:r>
              <a:rPr lang="zh-CN" altLang="en-US" sz="4000" dirty="0" smtClean="0">
                <a:latin typeface="Courier New" pitchFamily="49" charset="0"/>
                <a:cs typeface="Courier New" pitchFamily="49" charset="0"/>
              </a:rPr>
              <a:t>特征的</a:t>
            </a:r>
            <a:r>
              <a:rPr lang="en-US" altLang="zh-CN" sz="4000" dirty="0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zh-CN" altLang="en-US" sz="4000" dirty="0" smtClean="0">
                <a:latin typeface="Courier New" pitchFamily="49" charset="0"/>
                <a:cs typeface="Courier New" pitchFamily="49" charset="0"/>
              </a:rPr>
              <a:t>图是怎样生成的</a:t>
            </a:r>
            <a:r>
              <a:rPr lang="zh-CN" altLang="en-US" sz="4000" dirty="0">
                <a:latin typeface="Courier New" pitchFamily="49" charset="0"/>
                <a:cs typeface="Courier New" pitchFamily="49" charset="0"/>
              </a:rPr>
              <a:t>？</a:t>
            </a:r>
            <a:r>
              <a:rPr lang="zh-CN" altLang="en-US" sz="4000" dirty="0" smtClean="0">
                <a:latin typeface="Courier New" pitchFamily="49" charset="0"/>
                <a:cs typeface="Courier New" pitchFamily="49" charset="0"/>
              </a:rPr>
              <a:t>没看明白。</a:t>
            </a:r>
            <a:r>
              <a:rPr lang="en-US" altLang="zh-CN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4000" dirty="0" err="1">
                <a:latin typeface="Courier New" pitchFamily="49" charset="0"/>
                <a:cs typeface="Courier New" pitchFamily="49" charset="0"/>
              </a:rPr>
              <a:t>Textons</a:t>
            </a:r>
            <a:r>
              <a:rPr lang="zh-CN" altLang="en-US" sz="4000" dirty="0">
                <a:latin typeface="Courier New" pitchFamily="49" charset="0"/>
                <a:cs typeface="Courier New" pitchFamily="49" charset="0"/>
              </a:rPr>
              <a:t>特征怎样</a:t>
            </a:r>
            <a:r>
              <a:rPr lang="zh-CN" altLang="en-US" sz="4000" dirty="0" smtClean="0">
                <a:latin typeface="Courier New" pitchFamily="49" charset="0"/>
                <a:cs typeface="Courier New" pitchFamily="49" charset="0"/>
              </a:rPr>
              <a:t>与超像素联系起来</a:t>
            </a:r>
            <a:r>
              <a:rPr lang="zh-CN" altLang="en-US" sz="4000" dirty="0">
                <a:latin typeface="Courier New" pitchFamily="49" charset="0"/>
                <a:cs typeface="Courier New" pitchFamily="49" charset="0"/>
              </a:rPr>
              <a:t>？</a:t>
            </a:r>
            <a:endParaRPr lang="en-US" altLang="zh-CN" sz="4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28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44E1-F27A-4F13-A8E9-B6BD239C5265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大学之道，在明明德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1475656" y="84338"/>
            <a:ext cx="6048672" cy="1037977"/>
          </a:xfrm>
          <a:noFill/>
        </p:spPr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附录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19672" y="1340768"/>
            <a:ext cx="6048672" cy="4396998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sp>
        <p:nvSpPr>
          <p:cNvPr id="8" name="椭圆 7"/>
          <p:cNvSpPr/>
          <p:nvPr/>
        </p:nvSpPr>
        <p:spPr>
          <a:xfrm>
            <a:off x="2195736" y="4369614"/>
            <a:ext cx="273630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1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44E1-F27A-4F13-A8E9-B6BD239C5265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大学之道，在明明德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1475656" y="84338"/>
            <a:ext cx="6048672" cy="1037977"/>
          </a:xfrm>
          <a:noFill/>
        </p:spPr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附录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0610" y="1484784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/>
              <a:t>编码</a:t>
            </a:r>
            <a:endParaRPr lang="en-US" altLang="zh-CN" sz="3000" dirty="0" smtClean="0"/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105217"/>
              </p:ext>
            </p:extLst>
          </p:nvPr>
        </p:nvGraphicFramePr>
        <p:xfrm>
          <a:off x="683568" y="1998132"/>
          <a:ext cx="7368036" cy="566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9" name="Equation" r:id="rId4" imgW="2971800" imgH="228600" progId="Equation.DSMT4">
                  <p:embed/>
                </p:oleObj>
              </mc:Choice>
              <mc:Fallback>
                <p:oleObj name="Equation" r:id="rId4" imgW="29718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998132"/>
                        <a:ext cx="7368036" cy="5667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297354"/>
              </p:ext>
            </p:extLst>
          </p:nvPr>
        </p:nvGraphicFramePr>
        <p:xfrm>
          <a:off x="687022" y="2996952"/>
          <a:ext cx="5236282" cy="1060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0" name="Equation" r:id="rId6" imgW="1942920" imgH="393480" progId="Equation.DSMT4">
                  <p:embed/>
                </p:oleObj>
              </mc:Choice>
              <mc:Fallback>
                <p:oleObj name="Equation" r:id="rId6" imgW="1942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7022" y="2996952"/>
                        <a:ext cx="5236282" cy="1060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0610" y="2564904"/>
            <a:ext cx="40318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/>
              <a:t>适应度函数，用于选择</a:t>
            </a:r>
            <a:endParaRPr lang="en-US" altLang="zh-CN" sz="30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670610" y="3933056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/>
              <a:t>交叉</a:t>
            </a:r>
            <a:endParaRPr lang="en-US" altLang="zh-CN" sz="3000" dirty="0" smtClean="0"/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872382"/>
              </p:ext>
            </p:extLst>
          </p:nvPr>
        </p:nvGraphicFramePr>
        <p:xfrm>
          <a:off x="713672" y="4512174"/>
          <a:ext cx="2994232" cy="1005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1" name="Equation" r:id="rId8" imgW="1358900" imgH="457200" progId="Equation.DSMT4">
                  <p:embed/>
                </p:oleObj>
              </mc:Choice>
              <mc:Fallback>
                <p:oleObj name="Equation" r:id="rId8" imgW="1358900" imgH="4572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72" y="4512174"/>
                        <a:ext cx="2994232" cy="1005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860032" y="3933056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/>
              <a:t>变异</a:t>
            </a:r>
            <a:endParaRPr lang="en-US" altLang="zh-CN" sz="3000" dirty="0" smtClean="0"/>
          </a:p>
        </p:txBody>
      </p:sp>
      <p:sp>
        <p:nvSpPr>
          <p:cNvPr id="41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523975"/>
              </p:ext>
            </p:extLst>
          </p:nvPr>
        </p:nvGraphicFramePr>
        <p:xfrm>
          <a:off x="5049054" y="4592705"/>
          <a:ext cx="3365270" cy="492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2" name="Equation" r:id="rId10" imgW="1562100" imgH="228600" progId="Equation.DSMT4">
                  <p:embed/>
                </p:oleObj>
              </mc:Choice>
              <mc:Fallback>
                <p:oleObj name="Equation" r:id="rId10" imgW="1562100" imgH="2286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054" y="4592705"/>
                        <a:ext cx="3365270" cy="492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4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47664" y="692696"/>
            <a:ext cx="6048672" cy="1037977"/>
          </a:xfrm>
          <a:noFill/>
        </p:spPr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zh-CN" altLang="en-US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标题 1">
            <a:hlinkClick r:id="rId3" action="ppaction://hlinksldjump"/>
          </p:cNvPr>
          <p:cNvSpPr txBox="1">
            <a:spLocks/>
          </p:cNvSpPr>
          <p:nvPr/>
        </p:nvSpPr>
        <p:spPr>
          <a:xfrm>
            <a:off x="1214630" y="1844824"/>
            <a:ext cx="6813754" cy="89396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Autofit/>
            <a:flatTx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just">
              <a:buFont typeface="Wingdings" pitchFamily="2" charset="2"/>
              <a:buChar char="Ø"/>
            </a:pP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Tips for using SVM</a:t>
            </a:r>
            <a:endParaRPr lang="en-US" altLang="zh-C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44E1-F27A-4F13-A8E9-B6BD239C5265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大学之道，在明明德</a:t>
            </a:r>
            <a:endParaRPr lang="zh-CN" altLang="en-US" dirty="0"/>
          </a:p>
        </p:txBody>
      </p:sp>
      <p:sp>
        <p:nvSpPr>
          <p:cNvPr id="10" name="标题 1">
            <a:hlinkClick r:id="rId4" action="ppaction://hlinksldjump"/>
          </p:cNvPr>
          <p:cNvSpPr txBox="1">
            <a:spLocks/>
          </p:cNvSpPr>
          <p:nvPr/>
        </p:nvSpPr>
        <p:spPr>
          <a:xfrm>
            <a:off x="1214630" y="2920731"/>
            <a:ext cx="6813754" cy="89396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Autofit/>
            <a:flatTx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just">
              <a:buFont typeface="Wingdings" pitchFamily="2" charset="2"/>
              <a:buChar char="Ø"/>
            </a:pPr>
            <a:r>
              <a:rPr lang="en-US" altLang="zh-CN" sz="4000" b="1" dirty="0" err="1" smtClean="0">
                <a:latin typeface="Times New Roman" pitchFamily="18" charset="0"/>
                <a:cs typeface="Times New Roman" pitchFamily="18" charset="0"/>
              </a:rPr>
              <a:t>Expriments</a:t>
            </a:r>
            <a:endParaRPr lang="en-US" altLang="zh-C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标题 1">
            <a:hlinkClick r:id="rId5" action="ppaction://hlinksldjump"/>
          </p:cNvPr>
          <p:cNvSpPr txBox="1">
            <a:spLocks/>
          </p:cNvSpPr>
          <p:nvPr/>
        </p:nvSpPr>
        <p:spPr>
          <a:xfrm>
            <a:off x="1214630" y="4077072"/>
            <a:ext cx="6813754" cy="89396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Autofit/>
            <a:flatTx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just">
              <a:buFont typeface="Wingdings" pitchFamily="2" charset="2"/>
              <a:buChar char="Ø"/>
            </a:pP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Questions</a:t>
            </a:r>
            <a:endParaRPr lang="en-US" altLang="zh-C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971600" y="242088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8000" dirty="0" smtClean="0"/>
              <a:t>谢谢！</a:t>
            </a:r>
            <a:endParaRPr lang="zh-CN" altLang="en-US" sz="80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44E1-F27A-4F13-A8E9-B6BD239C5265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大学之道，在明明德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3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47664" y="692696"/>
            <a:ext cx="6048672" cy="1037977"/>
          </a:xfrm>
          <a:noFill/>
        </p:spPr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Last Time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37220"/>
              </p:ext>
            </p:extLst>
          </p:nvPr>
        </p:nvGraphicFramePr>
        <p:xfrm>
          <a:off x="617941" y="2780928"/>
          <a:ext cx="7669697" cy="1343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9" name="Equation" r:id="rId4" imgW="1676160" imgH="228600" progId="Equation.DSMT4">
                  <p:embed/>
                </p:oleObj>
              </mc:Choice>
              <mc:Fallback>
                <p:oleObj name="Equation" r:id="rId4" imgW="1676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7941" y="2780928"/>
                        <a:ext cx="7669697" cy="1343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9437" y="1844824"/>
            <a:ext cx="4520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设共有</a:t>
            </a:r>
            <a:r>
              <a:rPr lang="en-US" altLang="zh-CN" sz="4000" dirty="0" smtClean="0"/>
              <a:t>k</a:t>
            </a:r>
            <a:r>
              <a:rPr lang="zh-CN" altLang="en-US" sz="4000" dirty="0" smtClean="0"/>
              <a:t>种特征，则</a:t>
            </a:r>
            <a:endParaRPr lang="zh-CN" altLang="en-US" sz="4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44E1-F27A-4F13-A8E9-B6BD239C5265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大学之道，在明明德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828640" y="2852936"/>
            <a:ext cx="5396931" cy="2547581"/>
            <a:chOff x="2110291" y="3356992"/>
            <a:chExt cx="5396931" cy="2547581"/>
          </a:xfrm>
        </p:grpSpPr>
        <p:sp>
          <p:nvSpPr>
            <p:cNvPr id="5" name="椭圆 4"/>
            <p:cNvSpPr/>
            <p:nvPr/>
          </p:nvSpPr>
          <p:spPr>
            <a:xfrm>
              <a:off x="3059832" y="3356992"/>
              <a:ext cx="936104" cy="1224136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860032" y="3356992"/>
              <a:ext cx="936104" cy="1224136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H="1">
              <a:off x="2843808" y="4581128"/>
              <a:ext cx="497674" cy="64807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14" idx="0"/>
            </p:cNvCxnSpPr>
            <p:nvPr/>
          </p:nvCxnSpPr>
          <p:spPr>
            <a:xfrm>
              <a:off x="5328084" y="4581128"/>
              <a:ext cx="975122" cy="61555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10291" y="5178824"/>
              <a:ext cx="2521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denseColor</a:t>
              </a:r>
              <a:endParaRPr lang="zh-CN" alt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99190" y="5196687"/>
              <a:ext cx="24080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denseSIFT</a:t>
              </a:r>
              <a:endParaRPr lang="zh-CN" alt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90621" y="5400517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串联组合的缺点：特征维度增加</a:t>
            </a:r>
            <a:endParaRPr lang="zh-CN" altLang="en-US" sz="40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164434"/>
              </p:ext>
            </p:extLst>
          </p:nvPr>
        </p:nvGraphicFramePr>
        <p:xfrm>
          <a:off x="7164288" y="4365104"/>
          <a:ext cx="1809230" cy="1233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0" name="Equation" r:id="rId6" imgW="812520" imgH="431640" progId="Equation.DSMT4">
                  <p:embed/>
                </p:oleObj>
              </mc:Choice>
              <mc:Fallback>
                <p:oleObj name="Equation" r:id="rId6" imgW="812520" imgH="4316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4365104"/>
                        <a:ext cx="1809230" cy="1233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667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67843" y="188640"/>
            <a:ext cx="6048672" cy="1037977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Tips for using </a:t>
            </a:r>
            <a:r>
              <a:rPr lang="en-US" altLang="zh-CN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SVM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44E1-F27A-4F13-A8E9-B6BD239C5265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大学之道，在明明德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95636" y="2169438"/>
            <a:ext cx="6593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Tip 1</a:t>
            </a:r>
            <a:r>
              <a:rPr lang="zh-CN" altLang="en-US" sz="4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：对数据线性缩放映射</a:t>
            </a:r>
            <a:endParaRPr lang="zh-CN" altLang="en-US" sz="4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5251" y="3356992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[min(data), max(data)]-&gt;[0,1]</a:t>
            </a:r>
            <a:endParaRPr lang="zh-CN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457453" y="188640"/>
            <a:ext cx="6048672" cy="1037977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Tips for using </a:t>
            </a:r>
            <a:r>
              <a:rPr lang="en-US" altLang="zh-CN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SVM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44E1-F27A-4F13-A8E9-B6BD239C5265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大学之道，在明明德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73084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Tip 2</a:t>
            </a:r>
            <a:r>
              <a:rPr lang="zh-CN" altLang="en-US" sz="4000" dirty="0" smtClean="0">
                <a:latin typeface="Times New Roman" pitchFamily="18" charset="0"/>
                <a:cs typeface="Times New Roman" pitchFamily="18" charset="0"/>
              </a:rPr>
              <a:t>：正负样本不平衡，</a:t>
            </a:r>
            <a:endParaRPr lang="en-US" altLang="zh-CN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4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4000" dirty="0" smtClean="0">
                <a:latin typeface="Times New Roman" pitchFamily="18" charset="0"/>
                <a:cs typeface="Times New Roman" pitchFamily="18" charset="0"/>
              </a:rPr>
              <a:t>）在交叉验证中使用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BAC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4000" dirty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4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4000" dirty="0" smtClean="0">
                <a:latin typeface="Times New Roman" pitchFamily="18" charset="0"/>
                <a:cs typeface="Times New Roman" pitchFamily="18" charset="0"/>
              </a:rPr>
              <a:t>）使用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4000" dirty="0" err="1" smtClean="0">
                <a:latin typeface="Times New Roman" pitchFamily="18" charset="0"/>
                <a:cs typeface="Times New Roman" pitchFamily="18" charset="0"/>
              </a:rPr>
              <a:t>wi</a:t>
            </a:r>
            <a:r>
              <a:rPr lang="zh-CN" altLang="en-US" sz="4000" dirty="0" smtClean="0">
                <a:latin typeface="Times New Roman" pitchFamily="18" charset="0"/>
                <a:cs typeface="Times New Roman" pitchFamily="18" charset="0"/>
              </a:rPr>
              <a:t>参数，调节惩罚项</a:t>
            </a:r>
            <a:endParaRPr lang="en-US" altLang="zh-CN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590469"/>
              </p:ext>
            </p:extLst>
          </p:nvPr>
        </p:nvGraphicFramePr>
        <p:xfrm>
          <a:off x="1894021" y="4018955"/>
          <a:ext cx="5414283" cy="92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1" name="Equation" r:id="rId4" imgW="2311200" imgH="393480" progId="Equation.DSMT4">
                  <p:embed/>
                </p:oleObj>
              </mc:Choice>
              <mc:Fallback>
                <p:oleObj name="Equation" r:id="rId4" imgW="2311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94021" y="4018955"/>
                        <a:ext cx="5414283" cy="922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/>
          <p:cNvSpPr/>
          <p:nvPr/>
        </p:nvSpPr>
        <p:spPr>
          <a:xfrm>
            <a:off x="3779912" y="4149080"/>
            <a:ext cx="504056" cy="72008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580112" y="4149080"/>
            <a:ext cx="432048" cy="72008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0"/>
            <a:endCxn id="18" idx="4"/>
          </p:cNvCxnSpPr>
          <p:nvPr/>
        </p:nvCxnSpPr>
        <p:spPr>
          <a:xfrm flipH="1" flipV="1">
            <a:off x="3519924" y="3645024"/>
            <a:ext cx="512016" cy="50405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0"/>
            <a:endCxn id="18" idx="5"/>
          </p:cNvCxnSpPr>
          <p:nvPr/>
        </p:nvCxnSpPr>
        <p:spPr>
          <a:xfrm flipH="1" flipV="1">
            <a:off x="3805598" y="3539571"/>
            <a:ext cx="1990538" cy="609509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115919" y="2924944"/>
            <a:ext cx="808009" cy="72008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9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44E1-F27A-4F13-A8E9-B6BD239C5265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大学之道，在明明德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22523"/>
              </p:ext>
            </p:extLst>
          </p:nvPr>
        </p:nvGraphicFramePr>
        <p:xfrm>
          <a:off x="971600" y="1495817"/>
          <a:ext cx="7223842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7" name="Equation" r:id="rId4" imgW="3352680" imgH="1269720" progId="Equation.DSMT4">
                  <p:embed/>
                </p:oleObj>
              </mc:Choice>
              <mc:Fallback>
                <p:oleObj name="Equation" r:id="rId4" imgW="335268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1495817"/>
                        <a:ext cx="7223842" cy="2736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836712"/>
            <a:ext cx="60994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/>
              <a:t>平衡精度（</a:t>
            </a:r>
            <a:r>
              <a:rPr lang="en-US" altLang="zh-CN" sz="3000" dirty="0" smtClean="0"/>
              <a:t>Balanced </a:t>
            </a:r>
            <a:r>
              <a:rPr lang="en-US" altLang="zh-CN" sz="3000" dirty="0" err="1" smtClean="0"/>
              <a:t>Accuracy,BAC</a:t>
            </a:r>
            <a:r>
              <a:rPr lang="zh-CN" altLang="en-US" sz="3000" dirty="0" smtClean="0"/>
              <a:t>）</a:t>
            </a:r>
            <a:endParaRPr lang="zh-CN" altLang="en-US" sz="3000" dirty="0"/>
          </a:p>
        </p:txBody>
      </p:sp>
      <p:sp>
        <p:nvSpPr>
          <p:cNvPr id="8" name="矩形 7"/>
          <p:cNvSpPr/>
          <p:nvPr/>
        </p:nvSpPr>
        <p:spPr>
          <a:xfrm>
            <a:off x="872296" y="4696026"/>
            <a:ext cx="75253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[label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, accuracy, </a:t>
            </a:r>
            <a:r>
              <a:rPr lang="en-US" altLang="zh-CN" sz="3000" dirty="0" err="1" smtClean="0">
                <a:latin typeface="Times New Roman" pitchFamily="18" charset="0"/>
                <a:cs typeface="Times New Roman" pitchFamily="18" charset="0"/>
              </a:rPr>
              <a:t>dec_values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altLang="zh-CN" sz="3000" dirty="0" err="1" smtClean="0">
                <a:latin typeface="Times New Roman" pitchFamily="18" charset="0"/>
                <a:cs typeface="Times New Roman" pitchFamily="18" charset="0"/>
              </a:rPr>
              <a:t>svmpredict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(…)</a:t>
            </a:r>
            <a:endParaRPr lang="zh-CN" alt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86088" y="1484784"/>
            <a:ext cx="914400" cy="77481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979712" y="4515825"/>
            <a:ext cx="1512168" cy="914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肘形连接符 13"/>
          <p:cNvCxnSpPr>
            <a:stCxn id="11" idx="2"/>
          </p:cNvCxnSpPr>
          <p:nvPr/>
        </p:nvCxnSpPr>
        <p:spPr>
          <a:xfrm rot="10800000" flipH="1" flipV="1">
            <a:off x="886087" y="1872189"/>
            <a:ext cx="1925121" cy="2643635"/>
          </a:xfrm>
          <a:prstGeom prst="bentConnector4">
            <a:avLst>
              <a:gd name="adj1" fmla="val -21800"/>
              <a:gd name="adj2" fmla="val 85721"/>
            </a:avLst>
          </a:prstGeom>
          <a:ln w="63500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3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44E1-F27A-4F13-A8E9-B6BD239C5265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大学之道，在明明德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9888" y="1628799"/>
            <a:ext cx="8084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Tip 3</a:t>
            </a:r>
            <a:r>
              <a:rPr lang="zh-CN" altLang="en-US" sz="4000" dirty="0" smtClean="0">
                <a:latin typeface="Times New Roman" pitchFamily="18" charset="0"/>
                <a:cs typeface="Times New Roman" pitchFamily="18" charset="0"/>
              </a:rPr>
              <a:t>：如果要使用</a:t>
            </a:r>
            <a:r>
              <a:rPr lang="en-US" altLang="zh-CN" sz="4000" dirty="0" err="1" smtClean="0">
                <a:latin typeface="Courier New" pitchFamily="49" charset="0"/>
                <a:cs typeface="Courier New" pitchFamily="49" charset="0"/>
              </a:rPr>
              <a:t>dec_value</a:t>
            </a:r>
            <a:r>
              <a:rPr lang="zh-CN" altLang="en-US" sz="4000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4000" dirty="0" smtClean="0">
                <a:latin typeface="Times New Roman" pitchFamily="18" charset="0"/>
                <a:cs typeface="Times New Roman" pitchFamily="18" charset="0"/>
              </a:rPr>
              <a:t>注意</a:t>
            </a:r>
            <a:r>
              <a:rPr lang="en-US" altLang="zh-CN" sz="4000" dirty="0" err="1" smtClean="0">
                <a:latin typeface="Courier New" pitchFamily="49" charset="0"/>
                <a:cs typeface="Courier New" pitchFamily="49" charset="0"/>
              </a:rPr>
              <a:t>dec_value</a:t>
            </a:r>
            <a:r>
              <a:rPr lang="zh-CN" altLang="en-US" sz="4000" dirty="0" smtClean="0">
                <a:latin typeface="Times New Roman" pitchFamily="18" charset="0"/>
                <a:cs typeface="Times New Roman" pitchFamily="18" charset="0"/>
              </a:rPr>
              <a:t>与标签的对应顺序</a:t>
            </a:r>
            <a:endParaRPr lang="en-US" altLang="zh-CN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1539586" y="188640"/>
            <a:ext cx="6048672" cy="1037977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Tips for using </a:t>
            </a:r>
            <a:r>
              <a:rPr lang="en-US" altLang="zh-CN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SVM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605" y="2985899"/>
            <a:ext cx="4336635" cy="274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771800" y="5373216"/>
            <a:ext cx="3960440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8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44E1-F27A-4F13-A8E9-B6BD239C5265}" type="datetime1">
              <a:rPr lang="zh-CN" altLang="en-US" smtClean="0">
                <a:latin typeface="Courier New" pitchFamily="49" charset="0"/>
                <a:cs typeface="Courier New" pitchFamily="49" charset="0"/>
              </a:rPr>
              <a:t>2013/4/26</a:t>
            </a:fld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Courier New" pitchFamily="49" charset="0"/>
                <a:cs typeface="Courier New" pitchFamily="49" charset="0"/>
              </a:rPr>
              <a:t>大学之道，在明明德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1475656" y="84338"/>
            <a:ext cx="6048672" cy="1037977"/>
          </a:xfrm>
          <a:noFill/>
        </p:spPr>
        <p:txBody>
          <a:bodyPr>
            <a:normAutofit/>
          </a:bodyPr>
          <a:lstStyle/>
          <a:p>
            <a:r>
              <a:rPr lang="en-US" altLang="zh-CN" sz="6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Expriments</a:t>
            </a:r>
            <a:endParaRPr lang="en-US" altLang="zh-CN" sz="6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2584" y="1844824"/>
            <a:ext cx="665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3000" dirty="0" err="1" smtClean="0">
                <a:latin typeface="Courier New" pitchFamily="49" charset="0"/>
                <a:cs typeface="Courier New" pitchFamily="49" charset="0"/>
              </a:rPr>
              <a:t>linearsvm</a:t>
            </a:r>
            <a:r>
              <a:rPr lang="en-US" altLang="zh-CN" sz="3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000" dirty="0" err="1" smtClean="0">
                <a:latin typeface="Courier New" pitchFamily="49" charset="0"/>
                <a:cs typeface="Courier New" pitchFamily="49" charset="0"/>
              </a:rPr>
              <a:t>gs</a:t>
            </a:r>
            <a:r>
              <a:rPr lang="en-US" altLang="zh-CN" sz="3000" dirty="0" smtClean="0">
                <a:latin typeface="Courier New" pitchFamily="49" charset="0"/>
                <a:cs typeface="Courier New" pitchFamily="49" charset="0"/>
              </a:rPr>
              <a:t>):2 classes </a:t>
            </a:r>
            <a:r>
              <a:rPr lang="en-US" altLang="zh-CN" sz="3000" dirty="0" err="1" smtClean="0">
                <a:latin typeface="Courier New" pitchFamily="49" charset="0"/>
                <a:cs typeface="Courier New" pitchFamily="49" charset="0"/>
              </a:rPr>
              <a:t>scaled,bac</a:t>
            </a:r>
            <a:endParaRPr lang="en-US" altLang="zh-CN" sz="3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3000" dirty="0" smtClean="0">
                <a:latin typeface="Courier New" pitchFamily="49" charset="0"/>
                <a:cs typeface="Courier New" pitchFamily="49" charset="0"/>
              </a:rPr>
              <a:t>crf:w1=w2=1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number of images:120(cars)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3000" dirty="0" err="1">
                <a:latin typeface="Courier New" pitchFamily="49" charset="0"/>
                <a:cs typeface="Courier New" pitchFamily="49" charset="0"/>
              </a:rPr>
              <a:t>denseColor</a:t>
            </a:r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zh-CN" sz="3000" dirty="0" err="1">
                <a:latin typeface="Courier New" pitchFamily="49" charset="0"/>
                <a:cs typeface="Courier New" pitchFamily="49" charset="0"/>
              </a:rPr>
              <a:t>gray_phow</a:t>
            </a:r>
            <a:endParaRPr lang="en-US" altLang="zh-CN" sz="3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3000" dirty="0" err="1">
                <a:latin typeface="Courier New" pitchFamily="49" charset="0"/>
                <a:cs typeface="Courier New" pitchFamily="49" charset="0"/>
              </a:rPr>
              <a:t>slic</a:t>
            </a:r>
            <a:endParaRPr lang="en-US" altLang="zh-CN" sz="3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3000" dirty="0" err="1">
                <a:latin typeface="Courier New" pitchFamily="49" charset="0"/>
                <a:cs typeface="Courier New" pitchFamily="49" charset="0"/>
              </a:rPr>
              <a:t>hikm:K</a:t>
            </a:r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=20,max_leaves=50</a:t>
            </a:r>
          </a:p>
          <a:p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000" dirty="0" err="1">
                <a:latin typeface="Courier New" pitchFamily="49" charset="0"/>
                <a:cs typeface="Courier New" pitchFamily="49" charset="0"/>
              </a:rPr>
              <a:t>real_K</a:t>
            </a:r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=20^2=400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3000" dirty="0" err="1" smtClean="0">
                <a:latin typeface="Courier New" pitchFamily="49" charset="0"/>
                <a:cs typeface="Courier New" pitchFamily="49" charset="0"/>
              </a:rPr>
              <a:t>hist:an</a:t>
            </a:r>
            <a:r>
              <a:rPr lang="en-US" altLang="zh-CN" sz="3000" dirty="0" smtClean="0">
                <a:latin typeface="Courier New" pitchFamily="49" charset="0"/>
                <a:cs typeface="Courier New" pitchFamily="49" charset="0"/>
              </a:rPr>
              <a:t>=3</a:t>
            </a:r>
            <a:endParaRPr lang="en-US" altLang="zh-CN" sz="3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7636" y="1117288"/>
            <a:ext cx="57246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default parameters</a:t>
            </a:r>
            <a:endParaRPr lang="en-US" altLang="zh-CN" sz="400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1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44E1-F27A-4F13-A8E9-B6BD239C5265}" type="datetime1">
              <a:rPr lang="zh-CN" altLang="en-US" smtClean="0"/>
              <a:t>2013/4/26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大学之道，在明明德</a:t>
            </a: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1616939" y="116632"/>
            <a:ext cx="6048672" cy="1037977"/>
          </a:xfrm>
          <a:noFill/>
        </p:spPr>
        <p:txBody>
          <a:bodyPr>
            <a:normAutofit/>
          </a:bodyPr>
          <a:lstStyle/>
          <a:p>
            <a:r>
              <a:rPr lang="en-US" altLang="zh-CN" sz="6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Expriments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2" name="Picture 2" descr="E:\ImageAudio\image recgnition\superpixel\scale_ac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7504"/>
            <a:ext cx="6948263" cy="520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64288" y="3226717"/>
            <a:ext cx="15810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 smtClean="0"/>
              <a:t>scaled</a:t>
            </a:r>
            <a:endParaRPr lang="en-US" altLang="zh-CN" sz="3000" dirty="0"/>
          </a:p>
          <a:p>
            <a:r>
              <a:rPr lang="en-US" altLang="zh-CN" sz="3000" dirty="0" smtClean="0"/>
              <a:t>Accuracy</a:t>
            </a:r>
            <a:endParaRPr lang="zh-CN" altLang="en-US" sz="3000" dirty="0"/>
          </a:p>
        </p:txBody>
      </p:sp>
      <p:sp>
        <p:nvSpPr>
          <p:cNvPr id="3" name="椭圆 2"/>
          <p:cNvSpPr/>
          <p:nvPr/>
        </p:nvSpPr>
        <p:spPr>
          <a:xfrm>
            <a:off x="2339752" y="1268760"/>
            <a:ext cx="2592288" cy="43204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392</Words>
  <Application>Microsoft Office PowerPoint</Application>
  <PresentationFormat>全屏显示(4:3)</PresentationFormat>
  <Paragraphs>101</Paragraphs>
  <Slides>20</Slides>
  <Notes>20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</vt:lpstr>
      <vt:lpstr>Equation</vt:lpstr>
      <vt:lpstr>毕设第8周</vt:lpstr>
      <vt:lpstr>Contents</vt:lpstr>
      <vt:lpstr>Last Time</vt:lpstr>
      <vt:lpstr>Tips for using SVM</vt:lpstr>
      <vt:lpstr>Tips for using SVM</vt:lpstr>
      <vt:lpstr>PowerPoint 演示文稿</vt:lpstr>
      <vt:lpstr>Tips for using SVM</vt:lpstr>
      <vt:lpstr>Expriments</vt:lpstr>
      <vt:lpstr>Expriments</vt:lpstr>
      <vt:lpstr>Expriments</vt:lpstr>
      <vt:lpstr>Expriments</vt:lpstr>
      <vt:lpstr>SVM vs CRF</vt:lpstr>
      <vt:lpstr>SVM vs CRF</vt:lpstr>
      <vt:lpstr>SVM vs CRF</vt:lpstr>
      <vt:lpstr>SVM vs CRF</vt:lpstr>
      <vt:lpstr>SVM vs CRF</vt:lpstr>
      <vt:lpstr>Questions</vt:lpstr>
      <vt:lpstr>附录</vt:lpstr>
      <vt:lpstr>附录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monkeyzx</dc:creator>
  <cp:lastModifiedBy>夏侯佐鑫</cp:lastModifiedBy>
  <cp:revision>404</cp:revision>
  <dcterms:created xsi:type="dcterms:W3CDTF">2013-03-31T08:15:49Z</dcterms:created>
  <dcterms:modified xsi:type="dcterms:W3CDTF">2013-04-26T03:41:07Z</dcterms:modified>
</cp:coreProperties>
</file>