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315200" cy="13358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31" autoAdjust="0"/>
  </p:normalViewPr>
  <p:slideViewPr>
    <p:cSldViewPr snapToGrid="0">
      <p:cViewPr varScale="1">
        <p:scale>
          <a:sx n="52" d="100"/>
          <a:sy n="52" d="100"/>
        </p:scale>
        <p:origin x="12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70261"/>
          </a:xfrm>
          <a:prstGeom prst="rect">
            <a:avLst/>
          </a:prstGeom>
        </p:spPr>
        <p:txBody>
          <a:bodyPr vert="horz" lIns="118131" tIns="59066" rIns="118131" bIns="59066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70261"/>
          </a:xfrm>
          <a:prstGeom prst="rect">
            <a:avLst/>
          </a:prstGeom>
        </p:spPr>
        <p:txBody>
          <a:bodyPr vert="horz" lIns="118131" tIns="59066" rIns="118131" bIns="59066" rtlCol="0"/>
          <a:lstStyle>
            <a:lvl1pPr algn="r">
              <a:defRPr sz="1600"/>
            </a:lvl1pPr>
          </a:lstStyle>
          <a:p>
            <a:fld id="{FE75F925-A596-4672-B7A3-6D4C85F065F3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49250" y="1670050"/>
            <a:ext cx="8013700" cy="4508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8131" tIns="59066" rIns="118131" bIns="59066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6428929"/>
            <a:ext cx="5852160" cy="5260033"/>
          </a:xfrm>
          <a:prstGeom prst="rect">
            <a:avLst/>
          </a:prstGeom>
        </p:spPr>
        <p:txBody>
          <a:bodyPr vert="horz" lIns="118131" tIns="59066" rIns="118131" bIns="59066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2688555"/>
            <a:ext cx="3169920" cy="670259"/>
          </a:xfrm>
          <a:prstGeom prst="rect">
            <a:avLst/>
          </a:prstGeom>
        </p:spPr>
        <p:txBody>
          <a:bodyPr vert="horz" lIns="118131" tIns="59066" rIns="118131" bIns="59066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12688555"/>
            <a:ext cx="3169920" cy="670259"/>
          </a:xfrm>
          <a:prstGeom prst="rect">
            <a:avLst/>
          </a:prstGeom>
        </p:spPr>
        <p:txBody>
          <a:bodyPr vert="horz" lIns="118131" tIns="59066" rIns="118131" bIns="59066" rtlCol="0" anchor="b"/>
          <a:lstStyle>
            <a:lvl1pPr algn="r">
              <a:defRPr sz="1600"/>
            </a:lvl1pPr>
          </a:lstStyle>
          <a:p>
            <a:fld id="{016F72A3-8ACC-471B-952B-CA8A0DAA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现在很多词向量都是基于“相似度”，是不是能够加入其他的信息？</a:t>
            </a:r>
            <a:endParaRPr lang="en-US" altLang="zh-CN" dirty="0"/>
          </a:p>
          <a:p>
            <a:r>
              <a:rPr lang="zh-CN" altLang="en-US" dirty="0"/>
              <a:t>在向量空间中，反义词的关系是怎样的呢？</a:t>
            </a:r>
            <a:endParaRPr lang="en-US" altLang="zh-CN" dirty="0"/>
          </a:p>
          <a:p>
            <a:r>
              <a:rPr lang="zh-CN" altLang="en-US" dirty="0"/>
              <a:t>表示出的词向量在语义发生瞬间变化的时候，好不好很快地修订？</a:t>
            </a:r>
            <a:endParaRPr lang="en-US" altLang="zh-CN" dirty="0"/>
          </a:p>
          <a:p>
            <a:r>
              <a:rPr lang="zh-CN" altLang="en-US" dirty="0"/>
              <a:t>加入人工的表示学习，能够加快深度网络的收敛么？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F72A3-8ACC-471B-952B-CA8A0DAA8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A677B-5C08-4301-9165-E093F5E0C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1251F-F320-41AA-BAED-BB7B1EBB1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F9C5D-584F-48E2-985F-B537DD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4BB17-26D1-46A1-B722-5B753E13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427EC-4026-4B22-A8AD-1FBD9D6F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E365-0D53-4086-91A8-BADE5249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A2892-AD10-48DA-91A0-5BE1B82D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4C42C-2308-4456-BDC5-E54A6F27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DB4AE-E6A3-45C3-90AC-682CD76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7D677-9AAD-4F68-B7A3-1D80436C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5ED5F-4466-4C28-A4F9-7DD4FA980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2F648-9FE9-4EBD-BDA4-5CC39C75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319D7-C62F-4ED0-9CC7-C635096D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7AAC8-C77C-4023-9C12-9CD918D2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810B-F7A5-4CF9-9A24-1790F3D5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4688-953A-426D-BCF0-0DAC33E0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F9C9B-A9AC-41D1-8E98-05A49071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93D29-35B9-47A4-B687-47695D39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6B736-3E19-4EF2-8241-2FC787A1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37BFD-2291-46AC-9F2B-6C7967E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3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DE2E-08BB-4461-B0CE-63357C07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E8BCB-EBA8-4E57-BEB3-1FEA7877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21B3-A427-474E-96E2-7EB389AF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C818-2275-4A17-8A94-027CDF75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1746C-ADE2-43EA-A8EC-495F5A9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444E-5E88-45E5-8A01-F8CEDE4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50E26-9998-4D97-844A-2ADF59C22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F38B8-43FB-40FF-8578-5D4F8813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756-C340-4C72-95A3-0C4445F8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04954-07C4-43C1-AA95-C0D83678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74DC8-B3E9-40E2-9BEC-041106A1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DD6DA-BD10-49A2-B8E8-F48C5F2C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96934-8C94-4663-92DC-9DB259E0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CF271-59E7-4724-B655-92885526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EBFF42-03A6-4BA7-9AB5-3819320B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AD76D6-2D21-40E9-BE2F-4F6EB853F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02BEB-3F25-4CD3-80C1-06E1A144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863710-7E57-4580-816E-389470EC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11455-FF9D-44E2-AA8E-174DE58B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57BFB-A323-4FF2-9DE3-378D7F01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4AB728-2CAC-49B9-8D28-37944FF8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61DCC8-495F-4F34-B143-D90C787E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3E78CC-5FE5-4AC2-89D5-66356D93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B4B3B4-0A10-4842-B9E9-10A1F965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AFF46-CF46-42FF-8269-4D5FA139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5F412-5460-4385-9F72-DF1DB0D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50819-6C3F-4D5C-8566-9B330117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A2F45-6E2B-4C72-8647-69D8DC98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FFBA3-A552-420D-841B-19321E14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4056A-5C3B-4E9A-B6D8-935AA5F4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9F5FE-886E-48A1-AEDA-89D0FB87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D428E-092E-4EC3-830E-C46B0643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2DB80-C6F2-47EB-AEBA-9356360B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B99EE5-DAB3-4340-B9D2-01E7E482B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392A8-BAF2-4D62-9585-F86B50C0E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CABC7-7573-40B2-8F91-511EB0A4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82F24D-103C-42DF-923B-0A5F4B8B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813F8-EA65-493A-B210-C503544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BDE5B9-1B12-4BC7-BAD9-C823B47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86628-675E-44C4-AE60-17F4ACFD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F553-24ED-459C-82B7-458398498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733F-B17E-4C3C-BADC-EE7B87D64E35}" type="datetimeFigureOut">
              <a:rPr lang="en-US" smtClean="0"/>
              <a:t>2019-08-31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2185F-B80A-4768-8D65-17B9CFC18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0CF28-4716-49FF-8F8E-3F35F97A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30F6-6D3B-4073-87C5-9B5BE97B6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B96347-3857-4B33-9077-55D250AE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AEE9D3-7EF5-4460-B402-A8213D4A4853}"/>
              </a:ext>
            </a:extLst>
          </p:cNvPr>
          <p:cNvSpPr txBox="1"/>
          <p:nvPr/>
        </p:nvSpPr>
        <p:spPr>
          <a:xfrm flipH="1">
            <a:off x="2433316" y="3230880"/>
            <a:ext cx="2108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人工智能</a:t>
            </a:r>
            <a:endParaRPr lang="en-US" altLang="zh-CN" sz="3600" b="1" dirty="0"/>
          </a:p>
          <a:p>
            <a:r>
              <a:rPr lang="zh-CN" altLang="en-US" sz="3600" b="1" dirty="0"/>
              <a:t>（</a:t>
            </a:r>
            <a:r>
              <a:rPr lang="en-US" altLang="zh-CN" sz="3600" b="1" dirty="0"/>
              <a:t>1956</a:t>
            </a:r>
            <a:r>
              <a:rPr lang="zh-CN" altLang="en-US" sz="3600" b="1" dirty="0"/>
              <a:t>）</a:t>
            </a:r>
            <a:endParaRPr lang="en-US" sz="36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322BCD-FE29-406F-BCCB-0DE84E8D35A8}"/>
              </a:ext>
            </a:extLst>
          </p:cNvPr>
          <p:cNvCxnSpPr/>
          <p:nvPr/>
        </p:nvCxnSpPr>
        <p:spPr>
          <a:xfrm>
            <a:off x="416560" y="0"/>
            <a:ext cx="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3E374D-1E97-4721-BBDF-241F3F88FF2A}"/>
              </a:ext>
            </a:extLst>
          </p:cNvPr>
          <p:cNvCxnSpPr/>
          <p:nvPr/>
        </p:nvCxnSpPr>
        <p:spPr>
          <a:xfrm>
            <a:off x="2149463" y="1865084"/>
            <a:ext cx="0" cy="3931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7933E65-C678-4071-8FAE-ED5FF145202A}"/>
              </a:ext>
            </a:extLst>
          </p:cNvPr>
          <p:cNvSpPr txBox="1"/>
          <p:nvPr/>
        </p:nvSpPr>
        <p:spPr>
          <a:xfrm flipH="1">
            <a:off x="1628144" y="1986701"/>
            <a:ext cx="492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推理期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7760F3-64EC-4541-873F-54BD088F0442}"/>
              </a:ext>
            </a:extLst>
          </p:cNvPr>
          <p:cNvSpPr txBox="1"/>
          <p:nvPr/>
        </p:nvSpPr>
        <p:spPr>
          <a:xfrm flipH="1">
            <a:off x="1628145" y="3286482"/>
            <a:ext cx="492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知识期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181EC-2390-4890-A884-0322CF406518}"/>
              </a:ext>
            </a:extLst>
          </p:cNvPr>
          <p:cNvSpPr txBox="1"/>
          <p:nvPr/>
        </p:nvSpPr>
        <p:spPr>
          <a:xfrm flipH="1">
            <a:off x="1628144" y="4516676"/>
            <a:ext cx="414025" cy="93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学习期</a:t>
            </a:r>
            <a:endParaRPr 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6D7D23-D838-4E58-9657-BE7F323CC90A}"/>
              </a:ext>
            </a:extLst>
          </p:cNvPr>
          <p:cNvCxnSpPr>
            <a:endCxn id="6" idx="1"/>
          </p:cNvCxnSpPr>
          <p:nvPr/>
        </p:nvCxnSpPr>
        <p:spPr>
          <a:xfrm flipH="1">
            <a:off x="4541519" y="3831044"/>
            <a:ext cx="24892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DDD618-949D-4484-BD61-FD0DC66BAE4E}"/>
              </a:ext>
            </a:extLst>
          </p:cNvPr>
          <p:cNvSpPr txBox="1"/>
          <p:nvPr/>
        </p:nvSpPr>
        <p:spPr>
          <a:xfrm flipH="1">
            <a:off x="5184139" y="3286482"/>
            <a:ext cx="1203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图灵测试</a:t>
            </a:r>
            <a:endParaRPr lang="en-US" sz="20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297E019-80BB-4B1D-8072-166F1CE9C637}"/>
              </a:ext>
            </a:extLst>
          </p:cNvPr>
          <p:cNvSpPr/>
          <p:nvPr/>
        </p:nvSpPr>
        <p:spPr>
          <a:xfrm>
            <a:off x="7162837" y="1986701"/>
            <a:ext cx="355525" cy="3688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8E9B51-E62C-4AFA-8365-BA100FD78350}"/>
              </a:ext>
            </a:extLst>
          </p:cNvPr>
          <p:cNvSpPr txBox="1"/>
          <p:nvPr/>
        </p:nvSpPr>
        <p:spPr>
          <a:xfrm>
            <a:off x="7650479" y="1944721"/>
            <a:ext cx="226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感知：</a:t>
            </a:r>
            <a:r>
              <a:rPr lang="en-US" altLang="zh-CN" sz="2000" b="1" dirty="0"/>
              <a:t>CV, </a:t>
            </a:r>
            <a:r>
              <a:rPr lang="zh-CN" altLang="en-US" sz="2000" b="1" dirty="0"/>
              <a:t>语音</a:t>
            </a:r>
            <a:endParaRPr 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033917-792F-4D8B-B417-F929E78FCD28}"/>
              </a:ext>
            </a:extLst>
          </p:cNvPr>
          <p:cNvSpPr txBox="1"/>
          <p:nvPr/>
        </p:nvSpPr>
        <p:spPr>
          <a:xfrm>
            <a:off x="7650479" y="2787855"/>
            <a:ext cx="394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/>
              <a:t>学习：</a:t>
            </a:r>
            <a:r>
              <a:rPr lang="en-US" altLang="zh-CN" sz="2000" b="1" dirty="0"/>
              <a:t>PR, ML (</a:t>
            </a:r>
            <a:r>
              <a:rPr lang="zh-CN" altLang="en-US" sz="2000" b="1" dirty="0"/>
              <a:t>表示学习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DL), RL</a:t>
            </a:r>
            <a:endParaRPr 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7E4D0C-B3A5-449B-8C39-6C9CDA6FFC66}"/>
              </a:ext>
            </a:extLst>
          </p:cNvPr>
          <p:cNvSpPr txBox="1"/>
          <p:nvPr/>
        </p:nvSpPr>
        <p:spPr>
          <a:xfrm>
            <a:off x="7650479" y="3630989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/>
              <a:t>语言： </a:t>
            </a:r>
            <a:r>
              <a:rPr lang="en-US" altLang="zh-CN" sz="2000" b="1" dirty="0"/>
              <a:t>NLP</a:t>
            </a:r>
            <a:endParaRPr 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15F91E-4311-4E36-B3FE-D0B2AAF3D8DC}"/>
              </a:ext>
            </a:extLst>
          </p:cNvPr>
          <p:cNvSpPr txBox="1"/>
          <p:nvPr/>
        </p:nvSpPr>
        <p:spPr>
          <a:xfrm>
            <a:off x="7650479" y="4474123"/>
            <a:ext cx="1306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/>
              <a:t>记忆： </a:t>
            </a:r>
            <a:r>
              <a:rPr lang="en-US" altLang="zh-CN" sz="2000" b="1" dirty="0"/>
              <a:t>KG</a:t>
            </a:r>
            <a:endParaRPr 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BD5171-A472-4BB2-9129-1355789EC806}"/>
              </a:ext>
            </a:extLst>
          </p:cNvPr>
          <p:cNvSpPr txBox="1"/>
          <p:nvPr/>
        </p:nvSpPr>
        <p:spPr>
          <a:xfrm>
            <a:off x="7650479" y="5254635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/>
              <a:t>决策： </a:t>
            </a:r>
            <a:r>
              <a:rPr lang="en-US" altLang="zh-CN" sz="2000" b="1" dirty="0"/>
              <a:t>DM</a:t>
            </a:r>
            <a:r>
              <a:rPr lang="zh-CN" altLang="en-US" sz="2000" b="1" dirty="0"/>
              <a:t>、规划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7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90D1-5F3F-4845-B19C-8A7281F3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表示学习：“好的表示”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0FF7F-4F6A-46B2-B368-ACBE8CD5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同样大小的向量应该可以表示</a:t>
            </a:r>
            <a:r>
              <a:rPr lang="zh-CN" altLang="en-US" dirty="0">
                <a:solidFill>
                  <a:srgbClr val="7030A0"/>
                </a:solidFill>
              </a:rPr>
              <a:t>更多的信息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zh-CN" altLang="en-US" dirty="0"/>
              <a:t>使后续学习任务变得简单，需要包含</a:t>
            </a:r>
            <a:r>
              <a:rPr lang="zh-CN" altLang="en-US" dirty="0">
                <a:solidFill>
                  <a:srgbClr val="7030A0"/>
                </a:solidFill>
              </a:rPr>
              <a:t>更高层次</a:t>
            </a:r>
            <a:r>
              <a:rPr lang="zh-CN" altLang="en-US" dirty="0"/>
              <a:t>的语义信息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具有一般性，是任务或领域独立的，可以比较容易地</a:t>
            </a:r>
            <a:r>
              <a:rPr lang="zh-CN" altLang="en-US" dirty="0">
                <a:solidFill>
                  <a:srgbClr val="7030A0"/>
                </a:solidFill>
              </a:rPr>
              <a:t>迁移</a:t>
            </a:r>
            <a:r>
              <a:rPr lang="zh-CN" altLang="en-US" dirty="0"/>
              <a:t>到其他任务上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B51B-29AF-4608-B3D3-29446A53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19D82-4839-447B-99F0-47276D90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现在很多词向量都是基于“相似度”，是不是能够加入其他的信息？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在向量空间中，反义词的关系是怎样的呢？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表示出的词向量在语义发生瞬间变化的时候，好不好很快地修订？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加入人工的表示学习，能够加快深度网络的收敛么？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213</Words>
  <Application>Microsoft Office PowerPoint</Application>
  <PresentationFormat>宽屏</PresentationFormat>
  <Paragraphs>31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第一章 绪论</vt:lpstr>
      <vt:lpstr>表示学习：“好的表示”</vt:lpstr>
      <vt:lpstr>思考：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李 鹏</dc:creator>
  <cp:lastModifiedBy>李 鹏</cp:lastModifiedBy>
  <cp:revision>3</cp:revision>
  <cp:lastPrinted>2019-08-30T17:25:25Z</cp:lastPrinted>
  <dcterms:created xsi:type="dcterms:W3CDTF">2019-08-30T17:02:06Z</dcterms:created>
  <dcterms:modified xsi:type="dcterms:W3CDTF">2019-08-30T17:25:30Z</dcterms:modified>
</cp:coreProperties>
</file>