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g"/>
  <Override PartName="/ppt/media/image9.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3.jpg" ContentType="image/jpg"/>
  <Override PartName="/ppt/media/image14.jpg" ContentType="image/jpg"/>
  <Override PartName="/ppt/media/image15.jpg" ContentType="image/jpg"/>
  <Override PartName="/ppt/notesSlides/notesSlide9.xml" ContentType="application/vnd.openxmlformats-officedocument.presentationml.notesSlide+xml"/>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notesSlides/notesSlide10.xml" ContentType="application/vnd.openxmlformats-officedocument.presentationml.notesSlide+xml"/>
  <Override PartName="/ppt/media/image21.jpg" ContentType="image/jpg"/>
  <Override PartName="/ppt/notesSlides/notesSlide11.xml" ContentType="application/vnd.openxmlformats-officedocument.presentationml.notesSlide+xml"/>
  <Override PartName="/ppt/media/image24.jpg" ContentType="image/jpg"/>
  <Override PartName="/ppt/media/image25.jpg" ContentType="image/jpg"/>
  <Override PartName="/ppt/media/image26.jpg" ContentType="image/jpg"/>
  <Override PartName="/ppt/notesSlides/notesSlide12.xml" ContentType="application/vnd.openxmlformats-officedocument.presentationml.notesSlide+xml"/>
  <Override PartName="/ppt/media/image28.jpg" ContentType="image/jpg"/>
  <Override PartName="/ppt/media/image29.jpg" ContentType="image/jpg"/>
  <Override PartName="/ppt/notesSlides/notesSlide13.xml" ContentType="application/vnd.openxmlformats-officedocument.presentationml.notesSlide+xml"/>
  <Override PartName="/ppt/media/image30.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1.jpg" ContentType="image/jpg"/>
  <Override PartName="/ppt/media/image32.jpg" ContentType="image/jpg"/>
  <Override PartName="/ppt/media/image33.jpg" ContentType="image/jpg"/>
  <Override PartName="/ppt/media/image34.jpg" ContentType="image/jpg"/>
  <Override PartName="/ppt/notesSlides/notesSlide16.xml" ContentType="application/vnd.openxmlformats-officedocument.presentationml.notesSlide+xml"/>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notesSlides/notesSlide17.xml" ContentType="application/vnd.openxmlformats-officedocument.presentationml.notesSlide+xml"/>
  <Override PartName="/ppt/media/image40.jpg" ContentType="image/jpg"/>
  <Override PartName="/ppt/notesSlides/notesSlide18.xml" ContentType="application/vnd.openxmlformats-officedocument.presentationml.notesSlide+xml"/>
  <Override PartName="/ppt/media/image41.jpg" ContentType="image/jpg"/>
  <Override PartName="/ppt/notesSlides/notesSlide19.xml" ContentType="application/vnd.openxmlformats-officedocument.presentationml.notesSlide+xml"/>
  <Override PartName="/ppt/media/image42.jpg" ContentType="image/jpg"/>
  <Override PartName="/ppt/media/image43.jpg" ContentType="image/jpg"/>
  <Override PartName="/ppt/media/image44.jpg" ContentType="image/jpg"/>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45.jpg" ContentType="image/jpg"/>
  <Override PartName="/ppt/media/image46.jpg" ContentType="image/jpg"/>
  <Override PartName="/ppt/media/image47.jpg" ContentType="image/jpg"/>
  <Override PartName="/ppt/notesSlides/notesSlide22.xml" ContentType="application/vnd.openxmlformats-officedocument.presentationml.notesSlide+xml"/>
  <Override PartName="/ppt/media/image49.jpg" ContentType="image/jpg"/>
  <Override PartName="/ppt/media/image50.jpg" ContentType="image/jpg"/>
  <Override PartName="/ppt/media/image51.jpg" ContentType="image/jpg"/>
  <Override PartName="/ppt/media/image52.jpg" ContentType="image/jpg"/>
  <Override PartName="/ppt/notesSlides/notesSlide23.xml" ContentType="application/vnd.openxmlformats-officedocument.presentationml.notesSlide+xml"/>
  <Override PartName="/ppt/media/image53.jpg" ContentType="image/jpg"/>
  <Override PartName="/ppt/media/image54.jpg" ContentType="image/jpg"/>
  <Override PartName="/ppt/media/image55.jpg" ContentType="image/jp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56.jpg" ContentType="image/jpg"/>
  <Override PartName="/ppt/notesSlides/notesSlide27.xml" ContentType="application/vnd.openxmlformats-officedocument.presentationml.notesSlide+xml"/>
  <Override PartName="/ppt/media/image57.jpg" ContentType="image/jpg"/>
  <Override PartName="/ppt/media/image58.jpg" ContentType="image/jpg"/>
  <Override PartName="/ppt/media/image59.jpg" ContentType="image/jpg"/>
  <Override PartName="/ppt/media/image60.jpg" ContentType="image/jpg"/>
  <Override PartName="/ppt/notesSlides/notesSlide28.xml" ContentType="application/vnd.openxmlformats-officedocument.presentationml.notesSlide+xml"/>
  <Override PartName="/ppt/media/image61.jpg" ContentType="image/jpg"/>
  <Override PartName="/ppt/media/image62.jpg" ContentType="image/jpg"/>
  <Override PartName="/ppt/media/image63.jpg" ContentType="image/jpg"/>
  <Override PartName="/ppt/media/image64.jpg" ContentType="image/jpg"/>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65.jpg" ContentType="image/jpg"/>
  <Override PartName="/ppt/media/image66.jpg" ContentType="image/jpg"/>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7"/>
  </p:notesMasterIdLst>
  <p:sldIdLst>
    <p:sldId id="288" r:id="rId2"/>
    <p:sldId id="29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9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4" r:id="rId34"/>
    <p:sldId id="286" r:id="rId35"/>
    <p:sldId id="287" r:id="rId36"/>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48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62245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845808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43571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55545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729325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189251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99452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309786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595206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999434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85490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42384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4017350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374794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29551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67328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878365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944456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887238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930561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503715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293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3696018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130524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314370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1918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25380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52700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84435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294127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a:p>
        </p:txBody>
      </p:sp>
    </p:spTree>
    <p:extLst>
      <p:ext uri="{BB962C8B-B14F-4D97-AF65-F5344CB8AC3E}">
        <p14:creationId xmlns:p14="http://schemas.microsoft.com/office/powerpoint/2010/main" val="125510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1432" tIns="45716" rIns="91432" bIns="45716">
            <a:normAutofit fontScale="25000" lnSpcReduction="20000"/>
          </a:bodyPr>
          <a:lstStyle/>
          <a:p>
            <a:endParaRPr dirty="0"/>
          </a:p>
        </p:txBody>
      </p:sp>
    </p:spTree>
    <p:extLst>
      <p:ext uri="{BB962C8B-B14F-4D97-AF65-F5344CB8AC3E}">
        <p14:creationId xmlns:p14="http://schemas.microsoft.com/office/powerpoint/2010/main" val="508610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D8BD707-D9CF-40AE-B4C6-C98DA3205C09}" type="datetimeFigureOut">
              <a:rPr lang="en-US" smtClean="0"/>
              <a:t>2/20/2019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pic>
        <p:nvPicPr>
          <p:cNvPr id="7" name="图片 6"/>
          <p:cNvPicPr>
            <a:picLocks noChangeAspect="1"/>
          </p:cNvPicPr>
          <p:nvPr/>
        </p:nvPicPr>
        <p:blipFill>
          <a:blip r:embed="rId2"/>
          <a:stretch>
            <a:fillRect/>
          </a:stretch>
        </p:blipFill>
        <p:spPr>
          <a:xfrm>
            <a:off x="1" y="0"/>
            <a:ext cx="1142999" cy="112236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858" y="3"/>
            <a:ext cx="687050" cy="916067"/>
          </a:xfrm>
          <a:prstGeom prst="rect">
            <a:avLst/>
          </a:prstGeom>
        </p:spPr>
      </p:pic>
    </p:spTree>
    <p:extLst>
      <p:ext uri="{BB962C8B-B14F-4D97-AF65-F5344CB8AC3E}">
        <p14:creationId xmlns:p14="http://schemas.microsoft.com/office/powerpoint/2010/main" val="7812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t>2/20/2019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93111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t>2/20/2019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69764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70229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588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0" i="0">
                <a:solidFill>
                  <a:srgbClr val="004646"/>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35599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lnSpc>
                <a:spcPct val="100000"/>
              </a:lnSpc>
              <a:defRPr sz="6000" baseline="0">
                <a:solidFill>
                  <a:schemeClr val="tx2"/>
                </a:solidFill>
                <a:latin typeface="Times New Roman" panose="02020603050405020304" pitchFamily="18" charset="0"/>
                <a:ea typeface="幼圆" panose="020105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33171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56546"/>
            <a:ext cx="7886700" cy="1080039"/>
          </a:xfr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28650" y="1469905"/>
            <a:ext cx="7886700" cy="4722250"/>
          </a:xfrm>
        </p:spPr>
        <p:txBody>
          <a:bodyPr/>
          <a:lstStyle>
            <a:lvl1pPr>
              <a:lnSpc>
                <a:spcPct val="125000"/>
              </a:lnSpc>
              <a:defRPr>
                <a:latin typeface="微软雅黑" panose="020B0503020204020204" pitchFamily="34" charset="-122"/>
                <a:ea typeface="微软雅黑" panose="020B0503020204020204" pitchFamily="34" charset="-122"/>
              </a:defRPr>
            </a:lvl1pPr>
            <a:lvl2pPr>
              <a:lnSpc>
                <a:spcPct val="125000"/>
              </a:lnSpc>
              <a:defRPr>
                <a:latin typeface="微软雅黑" panose="020B0503020204020204" pitchFamily="34" charset="-122"/>
                <a:ea typeface="微软雅黑" panose="020B0503020204020204" pitchFamily="34" charset="-122"/>
              </a:defRPr>
            </a:lvl2pPr>
            <a:lvl3pPr>
              <a:lnSpc>
                <a:spcPct val="125000"/>
              </a:lnSpc>
              <a:defRPr>
                <a:latin typeface="微软雅黑" panose="020B0503020204020204" pitchFamily="34" charset="-122"/>
                <a:ea typeface="微软雅黑" panose="020B0503020204020204" pitchFamily="34" charset="-122"/>
              </a:defRPr>
            </a:lvl3pPr>
            <a:lvl4pPr>
              <a:lnSpc>
                <a:spcPct val="125000"/>
              </a:lnSpc>
              <a:defRPr>
                <a:latin typeface="微软雅黑" panose="020B0503020204020204" pitchFamily="34" charset="-122"/>
                <a:ea typeface="微软雅黑" panose="020B0503020204020204" pitchFamily="34" charset="-122"/>
              </a:defRPr>
            </a:lvl4pPr>
            <a:lvl5pPr>
              <a:lnSpc>
                <a:spcPct val="125000"/>
              </a:lnSpc>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页脚占位符 4"/>
          <p:cNvSpPr txBox="1">
            <a:spLocks/>
          </p:cNvSpPr>
          <p:nvPr/>
        </p:nvSpPr>
        <p:spPr>
          <a:xfrm>
            <a:off x="4214061" y="6483712"/>
            <a:ext cx="646232" cy="266641"/>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8D74C0-279B-4CA7-B242-86446B2938C3}" type="slidenum">
              <a:rPr lang="zh-CN" altLang="en-US" sz="1350" smtClean="0">
                <a:solidFill>
                  <a:prstClr val="black">
                    <a:tint val="75000"/>
                  </a:prstClr>
                </a:solidFill>
              </a:rPr>
              <a:pPr/>
              <a:t>‹#›</a:t>
            </a:fld>
            <a:endParaRPr lang="zh-CN" altLang="en-US" sz="1350" dirty="0">
              <a:solidFill>
                <a:prstClr val="black">
                  <a:tint val="75000"/>
                </a:prstClr>
              </a:solidFill>
            </a:endParaRPr>
          </a:p>
        </p:txBody>
      </p:sp>
      <p:cxnSp>
        <p:nvCxnSpPr>
          <p:cNvPr id="9" name="直接连接符 8"/>
          <p:cNvCxnSpPr/>
          <p:nvPr/>
        </p:nvCxnSpPr>
        <p:spPr>
          <a:xfrm>
            <a:off x="3113925" y="6617032"/>
            <a:ext cx="1100138" cy="0"/>
          </a:xfrm>
          <a:prstGeom prst="line">
            <a:avLst/>
          </a:prstGeom>
          <a:ln>
            <a:solidFill>
              <a:srgbClr val="FF6600"/>
            </a:solidFill>
            <a:tailEnd type="oval"/>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4860294" y="6617032"/>
            <a:ext cx="1100138" cy="0"/>
          </a:xfrm>
          <a:prstGeom prst="line">
            <a:avLst/>
          </a:prstGeom>
          <a:ln>
            <a:solidFill>
              <a:srgbClr val="FF6600"/>
            </a:solidFill>
            <a:headEnd type="oval"/>
            <a:tailEnd type="none"/>
          </a:ln>
        </p:spPr>
        <p:style>
          <a:lnRef idx="1">
            <a:schemeClr val="accent6"/>
          </a:lnRef>
          <a:fillRef idx="0">
            <a:schemeClr val="accent6"/>
          </a:fillRef>
          <a:effectRef idx="0">
            <a:schemeClr val="accent6"/>
          </a:effectRef>
          <a:fontRef idx="minor">
            <a:schemeClr val="tx1"/>
          </a:fontRef>
        </p:style>
      </p:cxnSp>
      <p:sp>
        <p:nvSpPr>
          <p:cNvPr id="11" name="文本框 10"/>
          <p:cNvSpPr txBox="1"/>
          <p:nvPr/>
        </p:nvSpPr>
        <p:spPr>
          <a:xfrm>
            <a:off x="117505" y="6466991"/>
            <a:ext cx="1095997" cy="300082"/>
          </a:xfrm>
          <a:prstGeom prst="rect">
            <a:avLst/>
          </a:prstGeom>
          <a:noFill/>
        </p:spPr>
        <p:txBody>
          <a:bodyPr wrap="square" rtlCol="0">
            <a:spAutoFit/>
          </a:bodyPr>
          <a:lstStyle/>
          <a:p>
            <a:fld id="{E54884E3-5FEF-4E80-B05D-959E2BC66694}" type="datetime1">
              <a:rPr lang="zh-CN" altLang="en-US" sz="1350" smtClean="0">
                <a:solidFill>
                  <a:srgbClr val="E7E6E6">
                    <a:lumMod val="50000"/>
                  </a:srgbClr>
                </a:solidFill>
              </a:rPr>
              <a:pPr/>
              <a:t>2019/2/20</a:t>
            </a:fld>
            <a:endParaRPr lang="zh-CN" altLang="en-US" sz="1350" dirty="0">
              <a:solidFill>
                <a:srgbClr val="E7E6E6">
                  <a:lumMod val="50000"/>
                </a:srgbClr>
              </a:solidFill>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212" y="6424607"/>
            <a:ext cx="288638" cy="384850"/>
          </a:xfrm>
          <a:prstGeom prst="rect">
            <a:avLst/>
          </a:prstGeom>
        </p:spPr>
      </p:pic>
      <p:sp>
        <p:nvSpPr>
          <p:cNvPr id="13" name="矩形 12"/>
          <p:cNvSpPr/>
          <p:nvPr/>
        </p:nvSpPr>
        <p:spPr>
          <a:xfrm>
            <a:off x="7195850" y="6455450"/>
            <a:ext cx="1991251" cy="323165"/>
          </a:xfrm>
          <a:prstGeom prst="rect">
            <a:avLst/>
          </a:prstGeom>
        </p:spPr>
        <p:txBody>
          <a:bodyPr wrap="none">
            <a:spAutoFit/>
          </a:bodyPr>
          <a:lstStyle/>
          <a:p>
            <a:pPr algn="just"/>
            <a:r>
              <a:rPr lang="zh-CN" altLang="en-US" sz="900" kern="1300" spc="23" dirty="0">
                <a:solidFill>
                  <a:srgbClr val="7030A0"/>
                </a:solidFill>
                <a:latin typeface="微软雅黑" panose="020B0503020204020204" pitchFamily="34" charset="-122"/>
                <a:ea typeface="微软雅黑" panose="020B0503020204020204" pitchFamily="34" charset="-122"/>
              </a:rPr>
              <a:t>华东师范大学数据科学与工程学院</a:t>
            </a:r>
            <a:endParaRPr lang="en-US" altLang="zh-CN" sz="900" kern="1300" spc="23" dirty="0">
              <a:solidFill>
                <a:srgbClr val="7030A0"/>
              </a:solidFill>
              <a:latin typeface="微软雅黑" panose="020B0503020204020204" pitchFamily="34" charset="-122"/>
              <a:ea typeface="微软雅黑" panose="020B0503020204020204" pitchFamily="34" charset="-122"/>
            </a:endParaRPr>
          </a:p>
          <a:p>
            <a:pPr algn="just"/>
            <a:r>
              <a:rPr lang="en-US" altLang="zh-CN" sz="600" dirty="0">
                <a:solidFill>
                  <a:srgbClr val="7030A0"/>
                </a:solidFill>
                <a:latin typeface="微软雅黑" panose="020B0503020204020204" pitchFamily="34" charset="-122"/>
                <a:ea typeface="微软雅黑" panose="020B0503020204020204" pitchFamily="34" charset="-122"/>
              </a:rPr>
              <a:t>School of Data Science and Engineering at ECNU</a:t>
            </a:r>
            <a:endParaRPr lang="zh-CN" altLang="en-US" sz="6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345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t>2/20/2019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10574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8BD707-D9CF-40AE-B4C6-C98DA3205C09}" type="datetimeFigureOut">
              <a:rPr lang="en-US" smtClean="0"/>
              <a:t>2/20/2019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58203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8BD707-D9CF-40AE-B4C6-C98DA3205C09}" type="datetimeFigureOut">
              <a:rPr lang="en-US" smtClean="0"/>
              <a:t>2/20/2019</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87335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8BD707-D9CF-40AE-B4C6-C98DA3205C09}" type="datetimeFigureOut">
              <a:rPr lang="en-US" smtClean="0"/>
              <a:t>2/20/2019</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9525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t>2/20/2019</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68403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2/20/2019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30715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2/20/2019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68150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2/20/2019</a:t>
            </a:fld>
            <a:endParaRPr lang="en-US"/>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32321180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jpg"/><Relationship Id="rId4" Type="http://schemas.openxmlformats.org/officeDocument/2006/relationships/image" Target="../media/image46.jp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s/_rels/slide2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5.jpg"/><Relationship Id="rId4" Type="http://schemas.openxmlformats.org/officeDocument/2006/relationships/image" Target="../media/image54.jpg"/></Relationships>
</file>

<file path=ppt/slides/_rels/slide2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7.jpg"/><Relationship Id="rId7"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0.jpg"/><Relationship Id="rId5" Type="http://schemas.openxmlformats.org/officeDocument/2006/relationships/image" Target="../media/image59.jpg"/><Relationship Id="rId4" Type="http://schemas.openxmlformats.org/officeDocument/2006/relationships/image" Target="../media/image58.jpg"/></Relationships>
</file>

<file path=ppt/slides/_rels/slide3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jpg"/><Relationship Id="rId5" Type="http://schemas.openxmlformats.org/officeDocument/2006/relationships/image" Target="../media/image63.jpg"/><Relationship Id="rId4" Type="http://schemas.openxmlformats.org/officeDocument/2006/relationships/image" Target="../media/image6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6.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6800" y="76200"/>
            <a:ext cx="6858000" cy="1905000"/>
          </a:xfrm>
        </p:spPr>
        <p:txBody>
          <a:bodyPr/>
          <a:lstStyle/>
          <a:p>
            <a:r>
              <a:rPr kumimoji="1" lang="zh-CN" altLang="en-US" sz="4400" b="1" dirty="0">
                <a:solidFill>
                  <a:srgbClr val="0070C0"/>
                </a:solidFill>
                <a:cs typeface="Verdana" pitchFamily="34" charset="0"/>
              </a:rPr>
              <a:t>机器学习</a:t>
            </a:r>
            <a:endParaRPr lang="zh-CN" altLang="en-US" sz="4400" dirty="0">
              <a:solidFill>
                <a:srgbClr val="0070C0"/>
              </a:solidFill>
            </a:endParaRPr>
          </a:p>
        </p:txBody>
      </p:sp>
      <p:sp>
        <p:nvSpPr>
          <p:cNvPr id="3" name="标题 1"/>
          <p:cNvSpPr txBox="1">
            <a:spLocks/>
          </p:cNvSpPr>
          <p:nvPr/>
        </p:nvSpPr>
        <p:spPr>
          <a:xfrm>
            <a:off x="457777" y="2578388"/>
            <a:ext cx="7886700" cy="16241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baseline="0">
                <a:solidFill>
                  <a:schemeClr val="tx2"/>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a:lstStyle>
          <a:p>
            <a:pPr>
              <a:lnSpc>
                <a:spcPct val="125000"/>
              </a:lnSpc>
            </a:pPr>
            <a:r>
              <a:rPr kumimoji="1" lang="zh-CN" altLang="en-US" sz="3200" b="0" dirty="0">
                <a:effectLst/>
                <a:latin typeface="微软雅黑" panose="020B0503020204020204" pitchFamily="34" charset="-122"/>
                <a:ea typeface="微软雅黑" panose="020B0503020204020204" pitchFamily="34" charset="-122"/>
                <a:cs typeface="Verdana" pitchFamily="34" charset="0"/>
              </a:rPr>
              <a:t>董启文</a:t>
            </a:r>
            <a:r>
              <a:rPr kumimoji="1" lang="en-US" altLang="zh-CN" sz="3200" b="0" dirty="0">
                <a:effectLst/>
                <a:latin typeface="微软雅黑" panose="020B0503020204020204" pitchFamily="34" charset="-122"/>
                <a:ea typeface="微软雅黑" panose="020B0503020204020204" pitchFamily="34" charset="-122"/>
                <a:cs typeface="Verdana" pitchFamily="34" charset="0"/>
              </a:rPr>
              <a:t>:</a:t>
            </a:r>
          </a:p>
          <a:p>
            <a:pPr algn="l">
              <a:lnSpc>
                <a:spcPct val="125000"/>
              </a:lnSpc>
            </a:pPr>
            <a:r>
              <a:rPr lang="en-US" altLang="zh-CN" sz="2400" b="0" dirty="0">
                <a:effectLst/>
                <a:latin typeface="微软雅黑" panose="020B0503020204020204" pitchFamily="34" charset="-122"/>
                <a:ea typeface="微软雅黑" panose="020B0503020204020204" pitchFamily="34" charset="-122"/>
              </a:rPr>
              <a:t>	E-mail: qwdong@dase.ecnu.edu.cn</a:t>
            </a:r>
          </a:p>
          <a:p>
            <a:pPr algn="l">
              <a:lnSpc>
                <a:spcPct val="125000"/>
              </a:lnSpc>
            </a:pPr>
            <a:r>
              <a:rPr lang="en-US" altLang="zh-CN" sz="2400" b="0" dirty="0">
                <a:effectLst/>
                <a:latin typeface="微软雅黑" panose="020B0503020204020204" pitchFamily="34" charset="-122"/>
                <a:ea typeface="微软雅黑" panose="020B0503020204020204" pitchFamily="34" charset="-122"/>
              </a:rPr>
              <a:t>	</a:t>
            </a:r>
            <a:r>
              <a:rPr lang="zh-CN" altLang="en-US" sz="2400" b="0" dirty="0">
                <a:effectLst/>
                <a:latin typeface="微软雅黑" panose="020B0503020204020204" pitchFamily="34" charset="-122"/>
                <a:ea typeface="微软雅黑" panose="020B0503020204020204" pitchFamily="34" charset="-122"/>
              </a:rPr>
              <a:t>手机：</a:t>
            </a:r>
            <a:r>
              <a:rPr lang="en-US" altLang="zh-CN" sz="2400" b="0" dirty="0">
                <a:effectLst/>
                <a:latin typeface="微软雅黑" panose="020B0503020204020204" pitchFamily="34" charset="-122"/>
                <a:ea typeface="微软雅黑" panose="020B0503020204020204" pitchFamily="34" charset="-122"/>
              </a:rPr>
              <a:t>13817021601</a:t>
            </a:r>
            <a:endParaRPr lang="zh-CN" altLang="en-US" sz="2400" b="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115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6098"/>
            <a:ext cx="2564130" cy="633730"/>
          </a:xfrm>
          <a:prstGeom prst="rect">
            <a:avLst/>
          </a:prstGeom>
        </p:spPr>
        <p:txBody>
          <a:bodyPr vert="horz" wrap="square" lIns="0" tIns="0" rIns="0" bIns="0" rtlCol="0">
            <a:spAutoFit/>
          </a:bodyPr>
          <a:lstStyle/>
          <a:p>
            <a:pPr marL="12700">
              <a:lnSpc>
                <a:spcPct val="100000"/>
              </a:lnSpc>
            </a:pPr>
            <a:r>
              <a:rPr sz="4950" spc="10" dirty="0">
                <a:solidFill>
                  <a:srgbClr val="004646"/>
                </a:solidFill>
                <a:latin typeface="微软雅黑"/>
                <a:cs typeface="微软雅黑"/>
              </a:rPr>
              <a:t>监督学</a:t>
            </a:r>
            <a:r>
              <a:rPr sz="4950" dirty="0">
                <a:solidFill>
                  <a:srgbClr val="004646"/>
                </a:solidFill>
                <a:latin typeface="微软雅黑"/>
                <a:cs typeface="微软雅黑"/>
              </a:rPr>
              <a:t>习</a:t>
            </a:r>
            <a:endParaRPr sz="4950">
              <a:latin typeface="微软雅黑"/>
              <a:cs typeface="微软雅黑"/>
            </a:endParaRPr>
          </a:p>
        </p:txBody>
      </p:sp>
      <p:sp>
        <p:nvSpPr>
          <p:cNvPr id="3" name="object 3"/>
          <p:cNvSpPr txBox="1"/>
          <p:nvPr/>
        </p:nvSpPr>
        <p:spPr>
          <a:xfrm>
            <a:off x="186245" y="1559613"/>
            <a:ext cx="2319020" cy="342900"/>
          </a:xfrm>
          <a:prstGeom prst="rect">
            <a:avLst/>
          </a:prstGeom>
        </p:spPr>
        <p:txBody>
          <a:bodyPr vert="horz" wrap="square" lIns="0" tIns="0" rIns="0" bIns="0" rtlCol="0">
            <a:spAutoFit/>
          </a:bodyPr>
          <a:lstStyle/>
          <a:p>
            <a:pPr marL="12700">
              <a:lnSpc>
                <a:spcPts val="3070"/>
              </a:lnSpc>
            </a:pPr>
            <a:r>
              <a:rPr sz="2450" dirty="0">
                <a:solidFill>
                  <a:srgbClr val="33BC55"/>
                </a:solidFill>
                <a:latin typeface="Wingdings"/>
                <a:cs typeface="Wingdings"/>
              </a:rPr>
              <a:t></a:t>
            </a:r>
            <a:r>
              <a:rPr sz="2600" spc="-20" dirty="0">
                <a:latin typeface="宋体"/>
                <a:cs typeface="宋体"/>
              </a:rPr>
              <a:t>问题的形式</a:t>
            </a:r>
            <a:r>
              <a:rPr sz="2600" spc="-30" dirty="0">
                <a:latin typeface="宋体"/>
                <a:cs typeface="宋体"/>
              </a:rPr>
              <a:t>化</a:t>
            </a:r>
            <a:endParaRPr sz="2600">
              <a:latin typeface="宋体"/>
              <a:cs typeface="宋体"/>
            </a:endParaRPr>
          </a:p>
        </p:txBody>
      </p:sp>
      <p:sp>
        <p:nvSpPr>
          <p:cNvPr id="4" name="object 4"/>
          <p:cNvSpPr/>
          <p:nvPr/>
        </p:nvSpPr>
        <p:spPr>
          <a:xfrm>
            <a:off x="1999488" y="1990344"/>
            <a:ext cx="5306568" cy="30967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916935" y="5391911"/>
            <a:ext cx="4032504" cy="70104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005327" y="6166103"/>
            <a:ext cx="1926336" cy="51206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三、统计学习三要</a:t>
            </a:r>
            <a:r>
              <a:rPr dirty="0"/>
              <a:t>素</a:t>
            </a:r>
          </a:p>
        </p:txBody>
      </p:sp>
      <p:sp>
        <p:nvSpPr>
          <p:cNvPr id="3" name="object 3"/>
          <p:cNvSpPr txBox="1"/>
          <p:nvPr/>
        </p:nvSpPr>
        <p:spPr>
          <a:xfrm>
            <a:off x="402272" y="2021893"/>
            <a:ext cx="3115945" cy="34353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模型</a:t>
            </a:r>
            <a:r>
              <a:rPr sz="2600" spc="-30" dirty="0">
                <a:latin typeface="宋体"/>
                <a:cs typeface="宋体"/>
              </a:rPr>
              <a:t>：</a:t>
            </a:r>
            <a:endParaRPr sz="2600" dirty="0">
              <a:latin typeface="宋体"/>
              <a:cs typeface="宋体"/>
            </a:endParaRPr>
          </a:p>
          <a:p>
            <a:pPr marL="405765">
              <a:lnSpc>
                <a:spcPct val="100000"/>
              </a:lnSpc>
              <a:spcBef>
                <a:spcPts val="585"/>
              </a:spcBef>
            </a:pPr>
            <a:r>
              <a:rPr sz="2000" spc="20" dirty="0">
                <a:solidFill>
                  <a:srgbClr val="50742E"/>
                </a:solidFill>
                <a:latin typeface="Wingdings"/>
                <a:cs typeface="Wingdings"/>
              </a:rPr>
              <a:t></a:t>
            </a:r>
            <a:r>
              <a:rPr sz="2400" spc="20" dirty="0">
                <a:latin typeface="宋体"/>
                <a:cs typeface="宋体"/>
              </a:rPr>
              <a:t>决策函数的集合：</a:t>
            </a:r>
            <a:endParaRPr sz="2400" dirty="0">
              <a:latin typeface="宋体"/>
              <a:cs typeface="宋体"/>
            </a:endParaRPr>
          </a:p>
          <a:p>
            <a:pPr>
              <a:lnSpc>
                <a:spcPct val="100000"/>
              </a:lnSpc>
              <a:spcBef>
                <a:spcPts val="5"/>
              </a:spcBef>
            </a:pPr>
            <a:endParaRPr sz="3500" dirty="0">
              <a:latin typeface="Times New Roman"/>
              <a:cs typeface="Times New Roman"/>
            </a:endParaRPr>
          </a:p>
          <a:p>
            <a:pPr marL="405765">
              <a:lnSpc>
                <a:spcPct val="100000"/>
              </a:lnSpc>
            </a:pPr>
            <a:r>
              <a:rPr sz="2000" spc="40" dirty="0">
                <a:solidFill>
                  <a:srgbClr val="50742E"/>
                </a:solidFill>
                <a:latin typeface="Wingdings"/>
                <a:cs typeface="Wingdings"/>
              </a:rPr>
              <a:t></a:t>
            </a:r>
            <a:r>
              <a:rPr sz="2400" spc="40" dirty="0">
                <a:latin typeface="宋体"/>
                <a:cs typeface="宋体"/>
              </a:rPr>
              <a:t>参数空间</a:t>
            </a:r>
            <a:endParaRPr sz="2400" dirty="0">
              <a:latin typeface="宋体"/>
              <a:cs typeface="宋体"/>
            </a:endParaRPr>
          </a:p>
          <a:p>
            <a:pPr>
              <a:lnSpc>
                <a:spcPct val="100000"/>
              </a:lnSpc>
              <a:spcBef>
                <a:spcPts val="5"/>
              </a:spcBef>
            </a:pPr>
            <a:endParaRPr sz="3500" dirty="0">
              <a:latin typeface="Times New Roman"/>
              <a:cs typeface="Times New Roman"/>
            </a:endParaRPr>
          </a:p>
          <a:p>
            <a:pPr marL="405765">
              <a:lnSpc>
                <a:spcPct val="100000"/>
              </a:lnSpc>
            </a:pPr>
            <a:r>
              <a:rPr sz="2050" spc="-25" dirty="0">
                <a:solidFill>
                  <a:srgbClr val="50742E"/>
                </a:solidFill>
                <a:latin typeface="Wingdings"/>
                <a:cs typeface="Wingdings"/>
              </a:rPr>
              <a:t></a:t>
            </a:r>
            <a:r>
              <a:rPr sz="2400" spc="-25" dirty="0">
                <a:latin typeface="宋体"/>
                <a:cs typeface="宋体"/>
              </a:rPr>
              <a:t>条件概率的集合：</a:t>
            </a:r>
            <a:endParaRPr sz="2400" dirty="0">
              <a:latin typeface="宋体"/>
              <a:cs typeface="宋体"/>
            </a:endParaRPr>
          </a:p>
          <a:p>
            <a:pPr>
              <a:lnSpc>
                <a:spcPct val="100000"/>
              </a:lnSpc>
              <a:spcBef>
                <a:spcPts val="5"/>
              </a:spcBef>
            </a:pPr>
            <a:endParaRPr sz="3500" dirty="0">
              <a:latin typeface="Times New Roman"/>
              <a:cs typeface="Times New Roman"/>
            </a:endParaRPr>
          </a:p>
          <a:p>
            <a:pPr marL="405765">
              <a:lnSpc>
                <a:spcPct val="100000"/>
              </a:lnSpc>
            </a:pPr>
            <a:r>
              <a:rPr sz="2000" spc="20" dirty="0">
                <a:solidFill>
                  <a:srgbClr val="50742E"/>
                </a:solidFill>
                <a:latin typeface="Wingdings"/>
                <a:cs typeface="Wingdings"/>
              </a:rPr>
              <a:t></a:t>
            </a:r>
            <a:r>
              <a:rPr sz="2400" spc="20" dirty="0">
                <a:latin typeface="宋体"/>
                <a:cs typeface="宋体"/>
              </a:rPr>
              <a:t>参数空间</a:t>
            </a:r>
            <a:endParaRPr sz="2400" dirty="0">
              <a:latin typeface="宋体"/>
              <a:cs typeface="宋体"/>
            </a:endParaRPr>
          </a:p>
        </p:txBody>
      </p:sp>
      <p:sp>
        <p:nvSpPr>
          <p:cNvPr id="4" name="object 4"/>
          <p:cNvSpPr/>
          <p:nvPr/>
        </p:nvSpPr>
        <p:spPr>
          <a:xfrm>
            <a:off x="2770632" y="1664207"/>
            <a:ext cx="3264408" cy="35966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523488" y="2636520"/>
            <a:ext cx="2200656" cy="3444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17162" y="3519161"/>
            <a:ext cx="3349751" cy="46329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742945" y="4520674"/>
            <a:ext cx="2292095" cy="43281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246709" y="5491706"/>
            <a:ext cx="3389376" cy="432815"/>
          </a:xfrm>
          <a:prstGeom prst="rect">
            <a:avLst/>
          </a:prstGeom>
          <a:blipFill>
            <a:blip r:embed="rId7" cstate="print"/>
            <a:stretch>
              <a:fillRect/>
            </a:stretch>
          </a:blipFill>
        </p:spPr>
        <p:txBody>
          <a:bodyPr wrap="square" lIns="0" tIns="0" rIns="0" bIns="0" rtlCol="0"/>
          <a:lstStyle/>
          <a:p>
            <a:endParaRPr/>
          </a:p>
        </p:txBody>
      </p:sp>
      <p:sp>
        <p:nvSpPr>
          <p:cNvPr id="9" name="文本框 8">
            <a:extLst>
              <a:ext uri="{FF2B5EF4-FFF2-40B4-BE49-F238E27FC236}">
                <a16:creationId xmlns:a16="http://schemas.microsoft.com/office/drawing/2014/main" id="{20D744E7-6405-4C3B-B570-1941F0C14AD5}"/>
              </a:ext>
            </a:extLst>
          </p:cNvPr>
          <p:cNvSpPr txBox="1"/>
          <p:nvPr/>
        </p:nvSpPr>
        <p:spPr>
          <a:xfrm>
            <a:off x="6172200" y="2624066"/>
            <a:ext cx="1338828" cy="369332"/>
          </a:xfrm>
          <a:prstGeom prst="rect">
            <a:avLst/>
          </a:prstGeom>
          <a:noFill/>
        </p:spPr>
        <p:txBody>
          <a:bodyPr wrap="none" rtlCol="0">
            <a:spAutoFit/>
          </a:bodyPr>
          <a:lstStyle/>
          <a:p>
            <a:r>
              <a:rPr lang="zh-CN" altLang="en-US" dirty="0">
                <a:solidFill>
                  <a:srgbClr val="FF0000"/>
                </a:solidFill>
              </a:rPr>
              <a:t>非概率模型</a:t>
            </a:r>
          </a:p>
        </p:txBody>
      </p:sp>
      <p:sp>
        <p:nvSpPr>
          <p:cNvPr id="10" name="文本框 9">
            <a:extLst>
              <a:ext uri="{FF2B5EF4-FFF2-40B4-BE49-F238E27FC236}">
                <a16:creationId xmlns:a16="http://schemas.microsoft.com/office/drawing/2014/main" id="{E340C532-BF38-4385-B3CE-39E71704A1F2}"/>
              </a:ext>
            </a:extLst>
          </p:cNvPr>
          <p:cNvSpPr txBox="1"/>
          <p:nvPr/>
        </p:nvSpPr>
        <p:spPr>
          <a:xfrm>
            <a:off x="6172200" y="4589449"/>
            <a:ext cx="1107996" cy="369332"/>
          </a:xfrm>
          <a:prstGeom prst="rect">
            <a:avLst/>
          </a:prstGeom>
          <a:noFill/>
        </p:spPr>
        <p:txBody>
          <a:bodyPr wrap="none" rtlCol="0">
            <a:spAutoFit/>
          </a:bodyPr>
          <a:lstStyle/>
          <a:p>
            <a:r>
              <a:rPr lang="zh-CN" altLang="en-US" dirty="0">
                <a:solidFill>
                  <a:srgbClr val="FF0000"/>
                </a:solidFill>
              </a:rPr>
              <a:t>概率模型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统计学习三要</a:t>
            </a:r>
            <a:r>
              <a:rPr dirty="0"/>
              <a:t>素</a:t>
            </a:r>
          </a:p>
        </p:txBody>
      </p:sp>
      <p:sp>
        <p:nvSpPr>
          <p:cNvPr id="3" name="object 3"/>
          <p:cNvSpPr txBox="1"/>
          <p:nvPr/>
        </p:nvSpPr>
        <p:spPr>
          <a:xfrm>
            <a:off x="402272" y="1559612"/>
            <a:ext cx="6227128" cy="3844642"/>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策</a:t>
            </a:r>
            <a:r>
              <a:rPr sz="2600" spc="-30" dirty="0">
                <a:latin typeface="宋体"/>
                <a:cs typeface="宋体"/>
              </a:rPr>
              <a:t>略</a:t>
            </a:r>
            <a:endParaRPr sz="2600" dirty="0">
              <a:latin typeface="宋体"/>
              <a:cs typeface="宋体"/>
            </a:endParaRPr>
          </a:p>
          <a:p>
            <a:pPr marL="405765">
              <a:lnSpc>
                <a:spcPct val="100000"/>
              </a:lnSpc>
              <a:spcBef>
                <a:spcPts val="585"/>
              </a:spcBef>
            </a:pPr>
            <a:r>
              <a:rPr sz="2000" spc="40" dirty="0">
                <a:solidFill>
                  <a:srgbClr val="50742E"/>
                </a:solidFill>
                <a:latin typeface="Wingdings"/>
                <a:cs typeface="Wingdings"/>
              </a:rPr>
              <a:t></a:t>
            </a:r>
            <a:r>
              <a:rPr sz="2400" spc="40" dirty="0">
                <a:latin typeface="宋体"/>
                <a:cs typeface="宋体"/>
              </a:rPr>
              <a:t>损失函数：</a:t>
            </a:r>
            <a:r>
              <a:rPr sz="2400" spc="40" dirty="0">
                <a:solidFill>
                  <a:srgbClr val="FF0000"/>
                </a:solidFill>
                <a:latin typeface="宋体"/>
                <a:cs typeface="宋体"/>
              </a:rPr>
              <a:t>一次预测的好坏</a:t>
            </a:r>
            <a:endParaRPr sz="2400" dirty="0">
              <a:solidFill>
                <a:srgbClr val="FF0000"/>
              </a:solidFill>
              <a:latin typeface="宋体"/>
              <a:cs typeface="宋体"/>
            </a:endParaRPr>
          </a:p>
          <a:p>
            <a:pPr marL="405765">
              <a:lnSpc>
                <a:spcPct val="100000"/>
              </a:lnSpc>
              <a:spcBef>
                <a:spcPts val="575"/>
              </a:spcBef>
            </a:pPr>
            <a:r>
              <a:rPr sz="2000" spc="20" dirty="0">
                <a:solidFill>
                  <a:srgbClr val="50742E"/>
                </a:solidFill>
                <a:latin typeface="Wingdings"/>
                <a:cs typeface="Wingdings"/>
              </a:rPr>
              <a:t></a:t>
            </a:r>
            <a:r>
              <a:rPr sz="2400" spc="20" dirty="0" err="1">
                <a:latin typeface="宋体"/>
                <a:cs typeface="宋体"/>
              </a:rPr>
              <a:t>风险函数：</a:t>
            </a:r>
            <a:r>
              <a:rPr sz="2400" spc="20" dirty="0" err="1">
                <a:solidFill>
                  <a:srgbClr val="FF0000"/>
                </a:solidFill>
                <a:latin typeface="宋体"/>
                <a:cs typeface="宋体"/>
              </a:rPr>
              <a:t>平均意义下模型预测的</a:t>
            </a:r>
            <a:r>
              <a:rPr lang="zh-CN" altLang="en-US" sz="2400" spc="20" dirty="0">
                <a:solidFill>
                  <a:srgbClr val="FF0000"/>
                </a:solidFill>
                <a:latin typeface="宋体"/>
                <a:cs typeface="宋体"/>
              </a:rPr>
              <a:t>好</a:t>
            </a:r>
            <a:r>
              <a:rPr sz="2400" spc="20" dirty="0">
                <a:solidFill>
                  <a:srgbClr val="FF0000"/>
                </a:solidFill>
                <a:latin typeface="宋体"/>
                <a:cs typeface="宋体"/>
              </a:rPr>
              <a:t>坏</a:t>
            </a:r>
            <a:endParaRPr sz="2400" dirty="0">
              <a:solidFill>
                <a:srgbClr val="FF0000"/>
              </a:solidFill>
              <a:latin typeface="宋体"/>
              <a:cs typeface="宋体"/>
            </a:endParaRPr>
          </a:p>
          <a:p>
            <a:pPr marL="405765">
              <a:lnSpc>
                <a:spcPct val="100000"/>
              </a:lnSpc>
              <a:spcBef>
                <a:spcPts val="575"/>
              </a:spcBef>
            </a:pPr>
            <a:r>
              <a:rPr sz="2050" spc="-25" dirty="0">
                <a:solidFill>
                  <a:srgbClr val="50742E"/>
                </a:solidFill>
                <a:latin typeface="Wingdings"/>
                <a:cs typeface="Wingdings"/>
              </a:rPr>
              <a:t></a:t>
            </a:r>
            <a:r>
              <a:rPr sz="2400" spc="-15" dirty="0">
                <a:latin typeface="Constantia"/>
                <a:cs typeface="Constantia"/>
              </a:rPr>
              <a:t>0-</a:t>
            </a:r>
            <a:r>
              <a:rPr sz="2400" spc="-10" dirty="0">
                <a:latin typeface="Constantia"/>
                <a:cs typeface="Constantia"/>
              </a:rPr>
              <a:t>1</a:t>
            </a:r>
            <a:r>
              <a:rPr sz="2400" spc="-10" dirty="0">
                <a:latin typeface="宋体"/>
                <a:cs typeface="宋体"/>
              </a:rPr>
              <a:t>损失函数</a:t>
            </a:r>
            <a:r>
              <a:rPr sz="2400" spc="-600" dirty="0">
                <a:latin typeface="宋体"/>
                <a:cs typeface="宋体"/>
              </a:rPr>
              <a:t> </a:t>
            </a:r>
            <a:r>
              <a:rPr sz="2400" spc="-15" dirty="0">
                <a:latin typeface="Constantia"/>
                <a:cs typeface="Constantia"/>
              </a:rPr>
              <a:t>0</a:t>
            </a:r>
            <a:r>
              <a:rPr sz="2400" dirty="0">
                <a:latin typeface="Constantia"/>
                <a:cs typeface="Constantia"/>
              </a:rPr>
              <a:t>-</a:t>
            </a:r>
            <a:r>
              <a:rPr sz="2400" spc="-10" dirty="0">
                <a:latin typeface="Constantia"/>
                <a:cs typeface="Constantia"/>
              </a:rPr>
              <a:t>1</a:t>
            </a:r>
            <a:r>
              <a:rPr sz="2400" spc="-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sz="2400" spc="-7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p>
          <a:p>
            <a:pPr>
              <a:lnSpc>
                <a:spcPct val="100000"/>
              </a:lnSpc>
              <a:spcBef>
                <a:spcPts val="45"/>
              </a:spcBef>
            </a:pPr>
            <a:endParaRPr sz="850" dirty="0">
              <a:latin typeface="Times New Roman"/>
              <a:cs typeface="Times New Roman"/>
            </a:endParaRPr>
          </a:p>
          <a:p>
            <a:pPr marL="2008505">
              <a:lnSpc>
                <a:spcPts val="1000"/>
              </a:lnSpc>
            </a:pPr>
            <a:endParaRPr sz="850" dirty="0">
              <a:latin typeface="Times New Roman"/>
              <a:cs typeface="Times New Roman"/>
            </a:endParaRPr>
          </a:p>
          <a:p>
            <a:pPr marL="405765">
              <a:lnSpc>
                <a:spcPct val="100000"/>
              </a:lnSpc>
              <a:spcBef>
                <a:spcPts val="509"/>
              </a:spcBef>
            </a:pPr>
            <a:endParaRPr lang="en-US" sz="2000" spc="40" dirty="0">
              <a:solidFill>
                <a:srgbClr val="50742E"/>
              </a:solidFill>
              <a:latin typeface="Wingdings"/>
              <a:cs typeface="Wingdings"/>
            </a:endParaRPr>
          </a:p>
          <a:p>
            <a:pPr marL="405765">
              <a:lnSpc>
                <a:spcPct val="100000"/>
              </a:lnSpc>
              <a:spcBef>
                <a:spcPts val="509"/>
              </a:spcBef>
            </a:pPr>
            <a:r>
              <a:rPr sz="2000" spc="40" dirty="0">
                <a:solidFill>
                  <a:srgbClr val="50742E"/>
                </a:solidFill>
                <a:latin typeface="Wingdings"/>
                <a:cs typeface="Wingdings"/>
              </a:rPr>
              <a:t></a:t>
            </a:r>
            <a:r>
              <a:rPr sz="2400" spc="40" dirty="0" err="1">
                <a:latin typeface="宋体"/>
                <a:cs typeface="宋体"/>
              </a:rPr>
              <a:t>平方损失函数</a:t>
            </a:r>
            <a:r>
              <a:rPr sz="2400" spc="-600" dirty="0">
                <a:latin typeface="宋体"/>
                <a:cs typeface="宋体"/>
              </a:rPr>
              <a:t> </a:t>
            </a:r>
            <a:r>
              <a:rPr sz="2400" dirty="0">
                <a:latin typeface="Constantia"/>
                <a:cs typeface="Constantia"/>
              </a:rPr>
              <a:t>q</a:t>
            </a:r>
            <a:r>
              <a:rPr sz="2400" spc="-5" dirty="0">
                <a:latin typeface="Constantia"/>
                <a:cs typeface="Constantia"/>
              </a:rPr>
              <a:t>u</a:t>
            </a:r>
            <a:r>
              <a:rPr sz="2400" spc="-15" dirty="0">
                <a:latin typeface="Constantia"/>
                <a:cs typeface="Constantia"/>
              </a:rPr>
              <a:t>a</a:t>
            </a:r>
            <a:r>
              <a:rPr sz="2400" spc="-5" dirty="0">
                <a:latin typeface="Constantia"/>
                <a:cs typeface="Constantia"/>
              </a:rPr>
              <a:t>d</a:t>
            </a:r>
            <a:r>
              <a:rPr sz="2400" spc="-45" dirty="0">
                <a:latin typeface="Constantia"/>
                <a:cs typeface="Constantia"/>
              </a:rPr>
              <a:t>r</a:t>
            </a:r>
            <a:r>
              <a:rPr sz="2400" spc="-15" dirty="0">
                <a:latin typeface="Constantia"/>
                <a:cs typeface="Constantia"/>
              </a:rPr>
              <a:t>a</a:t>
            </a:r>
            <a:r>
              <a:rPr sz="2400" spc="-5" dirty="0">
                <a:latin typeface="Constantia"/>
                <a:cs typeface="Constantia"/>
              </a:rPr>
              <a:t>t</a:t>
            </a:r>
            <a:r>
              <a:rPr sz="2400" dirty="0">
                <a:latin typeface="Constantia"/>
                <a:cs typeface="Constantia"/>
              </a:rPr>
              <a:t>ic</a:t>
            </a:r>
            <a:r>
              <a:rPr sz="2400" spc="-6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sz="2400" spc="-7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p>
          <a:p>
            <a:pPr>
              <a:lnSpc>
                <a:spcPct val="100000"/>
              </a:lnSpc>
            </a:pPr>
            <a:endParaRPr sz="1000" dirty="0">
              <a:latin typeface="Times New Roman"/>
              <a:cs typeface="Times New Roman"/>
            </a:endParaRPr>
          </a:p>
          <a:p>
            <a:pPr>
              <a:lnSpc>
                <a:spcPct val="100000"/>
              </a:lnSpc>
              <a:spcBef>
                <a:spcPts val="56"/>
              </a:spcBef>
            </a:pPr>
            <a:endParaRPr sz="1200" dirty="0">
              <a:latin typeface="Times New Roman"/>
              <a:cs typeface="Times New Roman"/>
            </a:endParaRPr>
          </a:p>
          <a:p>
            <a:pPr marL="1938020">
              <a:lnSpc>
                <a:spcPts val="1000"/>
              </a:lnSpc>
            </a:pPr>
            <a:endParaRPr sz="1200" dirty="0">
              <a:latin typeface="Times New Roman"/>
              <a:cs typeface="Times New Roman"/>
            </a:endParaRPr>
          </a:p>
          <a:p>
            <a:pPr marL="405765">
              <a:lnSpc>
                <a:spcPct val="100000"/>
              </a:lnSpc>
              <a:spcBef>
                <a:spcPts val="1505"/>
              </a:spcBef>
            </a:pPr>
            <a:r>
              <a:rPr sz="2050" spc="-25" dirty="0">
                <a:solidFill>
                  <a:srgbClr val="50742E"/>
                </a:solidFill>
                <a:latin typeface="Wingdings"/>
                <a:cs typeface="Wingdings"/>
              </a:rPr>
              <a:t></a:t>
            </a:r>
            <a:r>
              <a:rPr sz="2400" spc="-25" dirty="0">
                <a:latin typeface="宋体"/>
                <a:cs typeface="宋体"/>
              </a:rPr>
              <a:t>绝对损失函数</a:t>
            </a:r>
            <a:r>
              <a:rPr sz="2400" spc="-600" dirty="0">
                <a:latin typeface="宋体"/>
                <a:cs typeface="宋体"/>
              </a:rPr>
              <a:t> </a:t>
            </a:r>
            <a:r>
              <a:rPr sz="2400" spc="-15" dirty="0">
                <a:latin typeface="Constantia"/>
                <a:cs typeface="Constantia"/>
              </a:rPr>
              <a:t>a</a:t>
            </a:r>
            <a:r>
              <a:rPr sz="2400" spc="-5" dirty="0">
                <a:latin typeface="Constantia"/>
                <a:cs typeface="Constantia"/>
              </a:rPr>
              <a:t>b</a:t>
            </a:r>
            <a:r>
              <a:rPr sz="2400" spc="-10" dirty="0">
                <a:latin typeface="Constantia"/>
                <a:cs typeface="Constantia"/>
              </a:rPr>
              <a:t>s</a:t>
            </a:r>
            <a:r>
              <a:rPr sz="2400" spc="-20" dirty="0">
                <a:latin typeface="Constantia"/>
                <a:cs typeface="Constantia"/>
              </a:rPr>
              <a:t>o</a:t>
            </a:r>
            <a:r>
              <a:rPr sz="2400" spc="-10" dirty="0">
                <a:latin typeface="Constantia"/>
                <a:cs typeface="Constantia"/>
              </a:rPr>
              <a:t>l</a:t>
            </a:r>
            <a:r>
              <a:rPr sz="2400" spc="-5" dirty="0">
                <a:latin typeface="Constantia"/>
                <a:cs typeface="Constantia"/>
              </a:rPr>
              <a:t>u</a:t>
            </a:r>
            <a:r>
              <a:rPr sz="2400" spc="-45" dirty="0">
                <a:latin typeface="Constantia"/>
                <a:cs typeface="Constantia"/>
              </a:rPr>
              <a:t>t</a:t>
            </a:r>
            <a:r>
              <a:rPr sz="2400" dirty="0">
                <a:latin typeface="Constantia"/>
                <a:cs typeface="Constantia"/>
              </a:rPr>
              <a:t>e</a:t>
            </a:r>
            <a:r>
              <a:rPr sz="2400" spc="-6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sz="2400" spc="-7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p>
        </p:txBody>
      </p:sp>
      <p:sp>
        <p:nvSpPr>
          <p:cNvPr id="4" name="object 4"/>
          <p:cNvSpPr/>
          <p:nvPr/>
        </p:nvSpPr>
        <p:spPr>
          <a:xfrm>
            <a:off x="2362200" y="5486400"/>
            <a:ext cx="3215640" cy="502920"/>
          </a:xfrm>
          <a:prstGeom prst="rect">
            <a:avLst/>
          </a:prstGeom>
          <a:blipFill>
            <a:blip r:embed="rId3" cstate="print"/>
            <a:stretch>
              <a:fillRect/>
            </a:stretch>
          </a:blipFill>
        </p:spPr>
        <p:txBody>
          <a:bodyPr wrap="square" lIns="0" tIns="0" rIns="0" bIns="0" rtlCol="0"/>
          <a:lstStyle/>
          <a:p>
            <a:endParaRPr/>
          </a:p>
        </p:txBody>
      </p:sp>
      <p:pic>
        <p:nvPicPr>
          <p:cNvPr id="5" name="图片 4"/>
          <p:cNvPicPr>
            <a:picLocks noChangeAspect="1"/>
          </p:cNvPicPr>
          <p:nvPr/>
        </p:nvPicPr>
        <p:blipFill>
          <a:blip r:embed="rId4"/>
          <a:stretch>
            <a:fillRect/>
          </a:stretch>
        </p:blipFill>
        <p:spPr>
          <a:xfrm>
            <a:off x="2338873" y="3276600"/>
            <a:ext cx="2588625" cy="598000"/>
          </a:xfrm>
          <a:prstGeom prst="rect">
            <a:avLst/>
          </a:prstGeom>
        </p:spPr>
      </p:pic>
      <p:pic>
        <p:nvPicPr>
          <p:cNvPr id="6" name="图片 5"/>
          <p:cNvPicPr>
            <a:picLocks noChangeAspect="1"/>
          </p:cNvPicPr>
          <p:nvPr/>
        </p:nvPicPr>
        <p:blipFill>
          <a:blip r:embed="rId5"/>
          <a:stretch>
            <a:fillRect/>
          </a:stretch>
        </p:blipFill>
        <p:spPr>
          <a:xfrm>
            <a:off x="2338873" y="4572000"/>
            <a:ext cx="2708100" cy="3388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统计学习三要</a:t>
            </a:r>
            <a:r>
              <a:rPr dirty="0"/>
              <a:t>素</a:t>
            </a:r>
          </a:p>
        </p:txBody>
      </p:sp>
      <p:sp>
        <p:nvSpPr>
          <p:cNvPr id="3" name="object 3"/>
          <p:cNvSpPr txBox="1"/>
          <p:nvPr/>
        </p:nvSpPr>
        <p:spPr>
          <a:xfrm>
            <a:off x="402272" y="1559613"/>
            <a:ext cx="8070215" cy="4057521"/>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策</a:t>
            </a:r>
            <a:r>
              <a:rPr sz="2600" spc="-30" dirty="0">
                <a:latin typeface="宋体"/>
                <a:cs typeface="宋体"/>
              </a:rPr>
              <a:t>略</a:t>
            </a:r>
            <a:endParaRPr sz="2600" dirty="0">
              <a:latin typeface="宋体"/>
              <a:cs typeface="宋体"/>
            </a:endParaRPr>
          </a:p>
          <a:p>
            <a:pPr marL="652780" marR="5080" indent="-247015">
              <a:lnSpc>
                <a:spcPct val="100000"/>
              </a:lnSpc>
              <a:spcBef>
                <a:spcPts val="585"/>
              </a:spcBef>
            </a:pPr>
            <a:r>
              <a:rPr sz="2000" spc="40" dirty="0">
                <a:solidFill>
                  <a:srgbClr val="50742E"/>
                </a:solidFill>
                <a:latin typeface="Wingdings"/>
                <a:cs typeface="Wingdings"/>
              </a:rPr>
              <a:t></a:t>
            </a:r>
            <a:r>
              <a:rPr sz="2400" spc="40" dirty="0" err="1">
                <a:latin typeface="宋体"/>
                <a:cs typeface="宋体"/>
              </a:rPr>
              <a:t>对数损失函数</a:t>
            </a:r>
            <a:r>
              <a:rPr lang="en-US" altLang="zh-CN" sz="2400" spc="40" dirty="0">
                <a:latin typeface="宋体"/>
                <a:cs typeface="宋体"/>
              </a:rPr>
              <a:t>(</a:t>
            </a:r>
            <a:r>
              <a:rPr sz="2400" spc="-600" dirty="0">
                <a:latin typeface="宋体"/>
                <a:cs typeface="宋体"/>
              </a:rPr>
              <a:t> </a:t>
            </a:r>
            <a:r>
              <a:rPr sz="2400" spc="-10" dirty="0">
                <a:latin typeface="Constantia"/>
                <a:cs typeface="Constantia"/>
              </a:rPr>
              <a:t>l</a:t>
            </a:r>
            <a:r>
              <a:rPr sz="2400" spc="-20" dirty="0">
                <a:latin typeface="Constantia"/>
                <a:cs typeface="Constantia"/>
              </a:rPr>
              <a:t>o</a:t>
            </a:r>
            <a:r>
              <a:rPr sz="2400" spc="-15" dirty="0">
                <a:latin typeface="Constantia"/>
                <a:cs typeface="Constantia"/>
              </a:rPr>
              <a:t>ga</a:t>
            </a:r>
            <a:r>
              <a:rPr sz="2400" dirty="0">
                <a:latin typeface="Constantia"/>
                <a:cs typeface="Constantia"/>
              </a:rPr>
              <a:t>ri</a:t>
            </a:r>
            <a:r>
              <a:rPr sz="2400" spc="-5" dirty="0">
                <a:latin typeface="Constantia"/>
                <a:cs typeface="Constantia"/>
              </a:rPr>
              <a:t>t</a:t>
            </a:r>
            <a:r>
              <a:rPr sz="2400" spc="-15" dirty="0">
                <a:latin typeface="Constantia"/>
                <a:cs typeface="Constantia"/>
              </a:rPr>
              <a:t>h</a:t>
            </a:r>
            <a:r>
              <a:rPr sz="2400" dirty="0">
                <a:latin typeface="Constantia"/>
                <a:cs typeface="Constantia"/>
              </a:rPr>
              <a:t>mic</a:t>
            </a:r>
            <a:r>
              <a:rPr sz="2400" spc="-6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sz="2400" spc="-7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r>
              <a:rPr sz="2400" spc="-45" dirty="0">
                <a:latin typeface="Constantia"/>
                <a:cs typeface="Constantia"/>
              </a:rPr>
              <a:t> </a:t>
            </a:r>
            <a:r>
              <a:rPr lang="en-US" altLang="zh-CN" sz="2400" spc="-45" dirty="0">
                <a:latin typeface="Constantia"/>
                <a:cs typeface="Constantia"/>
              </a:rPr>
              <a:t>)</a:t>
            </a:r>
            <a:r>
              <a:rPr sz="2400" dirty="0" err="1">
                <a:latin typeface="宋体"/>
                <a:cs typeface="宋体"/>
              </a:rPr>
              <a:t>或对数似然损失函数</a:t>
            </a:r>
            <a:r>
              <a:rPr sz="2400" spc="-600" dirty="0">
                <a:latin typeface="宋体"/>
                <a:cs typeface="宋体"/>
              </a:rPr>
              <a:t> </a:t>
            </a:r>
            <a:r>
              <a:rPr lang="en-US" altLang="zh-CN" sz="2400" spc="-600" dirty="0">
                <a:latin typeface="宋体"/>
                <a:cs typeface="宋体"/>
              </a:rPr>
              <a:t>( </a:t>
            </a:r>
            <a:r>
              <a:rPr sz="2400" spc="-10" dirty="0">
                <a:latin typeface="Constantia"/>
                <a:cs typeface="Constantia"/>
              </a:rPr>
              <a:t>l</a:t>
            </a:r>
            <a:r>
              <a:rPr sz="2400" spc="-20" dirty="0">
                <a:latin typeface="Constantia"/>
                <a:cs typeface="Constantia"/>
              </a:rPr>
              <a:t>o</a:t>
            </a:r>
            <a:r>
              <a:rPr sz="2400" spc="-40" dirty="0">
                <a:latin typeface="Constantia"/>
                <a:cs typeface="Constantia"/>
              </a:rPr>
              <a:t>g</a:t>
            </a:r>
            <a:r>
              <a:rPr sz="2400" spc="-10" dirty="0">
                <a:latin typeface="Constantia"/>
                <a:cs typeface="Constantia"/>
              </a:rPr>
              <a:t>l</a:t>
            </a:r>
            <a:r>
              <a:rPr sz="2400" dirty="0">
                <a:latin typeface="Constantia"/>
                <a:cs typeface="Constantia"/>
              </a:rPr>
              <a:t>i</a:t>
            </a:r>
            <a:r>
              <a:rPr sz="2400" spc="-70" dirty="0">
                <a:latin typeface="Constantia"/>
                <a:cs typeface="Constantia"/>
              </a:rPr>
              <a:t>k</a:t>
            </a:r>
            <a:r>
              <a:rPr sz="2400" dirty="0">
                <a:latin typeface="Constantia"/>
                <a:cs typeface="Constantia"/>
              </a:rPr>
              <a:t>e</a:t>
            </a:r>
            <a:r>
              <a:rPr sz="2400" spc="-10" dirty="0">
                <a:latin typeface="Constantia"/>
                <a:cs typeface="Constantia"/>
              </a:rPr>
              <a:t>l</a:t>
            </a:r>
            <a:r>
              <a:rPr sz="2400" dirty="0">
                <a:latin typeface="Constantia"/>
                <a:cs typeface="Constantia"/>
              </a:rPr>
              <a:t>i</a:t>
            </a:r>
            <a:r>
              <a:rPr sz="2400" spc="-15" dirty="0">
                <a:latin typeface="Constantia"/>
                <a:cs typeface="Constantia"/>
              </a:rPr>
              <a:t>h</a:t>
            </a:r>
            <a:r>
              <a:rPr sz="2400" spc="-20" dirty="0">
                <a:latin typeface="Constantia"/>
                <a:cs typeface="Constantia"/>
              </a:rPr>
              <a:t>oo</a:t>
            </a:r>
            <a:r>
              <a:rPr sz="2400" dirty="0">
                <a:latin typeface="Constantia"/>
                <a:cs typeface="Constantia"/>
              </a:rPr>
              <a:t>d</a:t>
            </a:r>
            <a:r>
              <a:rPr sz="2400" spc="-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sz="2400" spc="-7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r>
              <a:rPr lang="en-US" altLang="zh-CN" sz="2400" dirty="0">
                <a:latin typeface="Constantia"/>
                <a:cs typeface="Constantia"/>
              </a:rPr>
              <a:t> )</a:t>
            </a:r>
            <a:endParaRPr sz="2400" dirty="0">
              <a:latin typeface="Constantia"/>
              <a:cs typeface="Constantia"/>
            </a:endParaRPr>
          </a:p>
          <a:p>
            <a:pPr>
              <a:lnSpc>
                <a:spcPct val="100000"/>
              </a:lnSpc>
              <a:spcBef>
                <a:spcPts val="5"/>
              </a:spcBef>
            </a:pPr>
            <a:endParaRPr sz="3500" dirty="0">
              <a:latin typeface="Times New Roman"/>
              <a:cs typeface="Times New Roman"/>
            </a:endParaRPr>
          </a:p>
          <a:p>
            <a:pPr marL="405765">
              <a:lnSpc>
                <a:spcPct val="100000"/>
              </a:lnSpc>
            </a:pPr>
            <a:r>
              <a:rPr sz="2000" spc="20" dirty="0">
                <a:solidFill>
                  <a:srgbClr val="50742E"/>
                </a:solidFill>
                <a:latin typeface="Wingdings"/>
                <a:cs typeface="Wingdings"/>
              </a:rPr>
              <a:t></a:t>
            </a:r>
            <a:r>
              <a:rPr sz="2400" spc="20" dirty="0">
                <a:latin typeface="宋体"/>
                <a:cs typeface="宋体"/>
              </a:rPr>
              <a:t>损失函数的期望</a:t>
            </a:r>
            <a:endParaRPr sz="2400" dirty="0">
              <a:latin typeface="宋体"/>
              <a:cs typeface="宋体"/>
            </a:endParaRPr>
          </a:p>
          <a:p>
            <a:pPr>
              <a:lnSpc>
                <a:spcPct val="100000"/>
              </a:lnSpc>
              <a:spcBef>
                <a:spcPts val="5"/>
              </a:spcBef>
            </a:pPr>
            <a:endParaRPr sz="3500" dirty="0">
              <a:latin typeface="Times New Roman"/>
              <a:cs typeface="Times New Roman"/>
            </a:endParaRPr>
          </a:p>
          <a:p>
            <a:pPr marL="405765">
              <a:lnSpc>
                <a:spcPct val="100000"/>
              </a:lnSpc>
            </a:pPr>
            <a:r>
              <a:rPr lang="zh-CN" altLang="en-US" sz="2000" spc="40" dirty="0">
                <a:solidFill>
                  <a:srgbClr val="50742E"/>
                </a:solidFill>
                <a:latin typeface="Wingdings"/>
                <a:cs typeface="宋体"/>
              </a:rPr>
              <a:t>：</a:t>
            </a:r>
            <a:r>
              <a:rPr sz="2400" spc="40" dirty="0" err="1">
                <a:latin typeface="宋体"/>
                <a:cs typeface="宋体"/>
              </a:rPr>
              <a:t>风险函数</a:t>
            </a:r>
            <a:r>
              <a:rPr sz="2400" spc="-600" dirty="0">
                <a:latin typeface="宋体"/>
                <a:cs typeface="宋体"/>
              </a:rPr>
              <a:t> </a:t>
            </a:r>
            <a:r>
              <a:rPr lang="en-US" altLang="zh-CN" sz="2400" spc="-600" dirty="0">
                <a:latin typeface="宋体"/>
                <a:cs typeface="宋体"/>
              </a:rPr>
              <a:t>(</a:t>
            </a:r>
            <a:r>
              <a:rPr lang="zh-CN" altLang="en-US" sz="2400" spc="-600" dirty="0">
                <a:latin typeface="宋体"/>
                <a:cs typeface="宋体"/>
              </a:rPr>
              <a:t> </a:t>
            </a:r>
            <a:r>
              <a:rPr sz="2400" dirty="0">
                <a:latin typeface="Constantia"/>
                <a:cs typeface="Constantia"/>
              </a:rPr>
              <a:t>ri</a:t>
            </a:r>
            <a:r>
              <a:rPr sz="2400" spc="-15" dirty="0">
                <a:latin typeface="Constantia"/>
                <a:cs typeface="Constantia"/>
              </a:rPr>
              <a:t>sk</a:t>
            </a:r>
            <a:r>
              <a:rPr sz="2400" spc="-40" dirty="0">
                <a:latin typeface="Constantia"/>
                <a:cs typeface="Constantia"/>
              </a:rPr>
              <a:t> </a:t>
            </a:r>
            <a:r>
              <a:rPr sz="2400" spc="-10" dirty="0">
                <a:latin typeface="Constantia"/>
                <a:cs typeface="Constantia"/>
              </a:rPr>
              <a:t>f</a:t>
            </a:r>
            <a:r>
              <a:rPr sz="2400" spc="-5" dirty="0">
                <a:latin typeface="Constantia"/>
                <a:cs typeface="Constantia"/>
              </a:rPr>
              <a:t>unct</a:t>
            </a:r>
            <a:r>
              <a:rPr sz="2400" dirty="0">
                <a:latin typeface="Constantia"/>
                <a:cs typeface="Constantia"/>
              </a:rPr>
              <a:t>i</a:t>
            </a:r>
            <a:r>
              <a:rPr sz="2400" spc="-20" dirty="0">
                <a:latin typeface="Constantia"/>
                <a:cs typeface="Constantia"/>
              </a:rPr>
              <a:t>o</a:t>
            </a:r>
            <a:r>
              <a:rPr sz="2400" dirty="0">
                <a:latin typeface="Constantia"/>
                <a:cs typeface="Constantia"/>
              </a:rPr>
              <a:t>n</a:t>
            </a:r>
            <a:r>
              <a:rPr lang="en-US" altLang="zh-CN" sz="2400" dirty="0">
                <a:latin typeface="Constantia"/>
                <a:cs typeface="Constantia"/>
              </a:rPr>
              <a:t> )</a:t>
            </a:r>
            <a:r>
              <a:rPr sz="2400" spc="-45" dirty="0">
                <a:latin typeface="Constantia"/>
                <a:cs typeface="Constantia"/>
              </a:rPr>
              <a:t> </a:t>
            </a:r>
            <a:r>
              <a:rPr sz="2400" dirty="0" err="1">
                <a:latin typeface="宋体"/>
                <a:cs typeface="宋体"/>
              </a:rPr>
              <a:t>期望损失</a:t>
            </a:r>
            <a:r>
              <a:rPr sz="2400" spc="-600" dirty="0">
                <a:latin typeface="宋体"/>
                <a:cs typeface="宋体"/>
              </a:rPr>
              <a:t> </a:t>
            </a:r>
            <a:r>
              <a:rPr lang="en-US" altLang="zh-CN" sz="2400" spc="-600" dirty="0">
                <a:latin typeface="宋体"/>
                <a:cs typeface="宋体"/>
              </a:rPr>
              <a:t>( </a:t>
            </a:r>
            <a:r>
              <a:rPr sz="2400" dirty="0">
                <a:latin typeface="Constantia"/>
                <a:cs typeface="Constantia"/>
              </a:rPr>
              <a:t>e</a:t>
            </a:r>
            <a:r>
              <a:rPr sz="2400" spc="-25" dirty="0">
                <a:latin typeface="Constantia"/>
                <a:cs typeface="Constantia"/>
              </a:rPr>
              <a:t>x</a:t>
            </a:r>
            <a:r>
              <a:rPr sz="2400" spc="-15" dirty="0">
                <a:latin typeface="Constantia"/>
                <a:cs typeface="Constantia"/>
              </a:rPr>
              <a:t>p</a:t>
            </a:r>
            <a:r>
              <a:rPr sz="2400" dirty="0">
                <a:latin typeface="Constantia"/>
                <a:cs typeface="Constantia"/>
              </a:rPr>
              <a:t>e</a:t>
            </a:r>
            <a:r>
              <a:rPr sz="2400" spc="-5" dirty="0">
                <a:latin typeface="Constantia"/>
                <a:cs typeface="Constantia"/>
              </a:rPr>
              <a:t>c</a:t>
            </a:r>
            <a:r>
              <a:rPr sz="2400" spc="-45" dirty="0">
                <a:latin typeface="Constantia"/>
                <a:cs typeface="Constantia"/>
              </a:rPr>
              <a:t>t</a:t>
            </a:r>
            <a:r>
              <a:rPr sz="2400" dirty="0">
                <a:latin typeface="Constantia"/>
                <a:cs typeface="Constantia"/>
              </a:rPr>
              <a:t>ed</a:t>
            </a:r>
            <a:r>
              <a:rPr sz="2400" spc="-5"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r>
              <a:rPr lang="en-US" altLang="zh-CN" sz="2400" spc="-10" dirty="0">
                <a:latin typeface="Constantia"/>
                <a:cs typeface="Constantia"/>
              </a:rPr>
              <a:t> )</a:t>
            </a:r>
            <a:endParaRPr sz="2400" dirty="0">
              <a:latin typeface="Constantia"/>
              <a:cs typeface="Constantia"/>
            </a:endParaRPr>
          </a:p>
          <a:p>
            <a:pPr marL="405765">
              <a:lnSpc>
                <a:spcPct val="100000"/>
              </a:lnSpc>
              <a:spcBef>
                <a:spcPts val="575"/>
              </a:spcBef>
            </a:pPr>
            <a:r>
              <a:rPr sz="2050" spc="-25" dirty="0">
                <a:solidFill>
                  <a:srgbClr val="50742E"/>
                </a:solidFill>
                <a:latin typeface="Wingdings"/>
                <a:cs typeface="Wingdings"/>
              </a:rPr>
              <a:t></a:t>
            </a:r>
            <a:r>
              <a:rPr sz="2400" spc="-25" dirty="0">
                <a:latin typeface="宋体"/>
                <a:cs typeface="宋体"/>
              </a:rPr>
              <a:t>由</a:t>
            </a:r>
            <a:r>
              <a:rPr sz="2400" spc="-15" dirty="0">
                <a:latin typeface="Constantia"/>
                <a:cs typeface="Constantia"/>
              </a:rPr>
              <a:t>P(x</a:t>
            </a:r>
            <a:r>
              <a:rPr sz="2400" spc="-10" dirty="0">
                <a:latin typeface="Constantia"/>
                <a:cs typeface="Constantia"/>
              </a:rPr>
              <a:t>,y)</a:t>
            </a:r>
            <a:r>
              <a:rPr sz="2400" spc="-10" dirty="0">
                <a:latin typeface="宋体"/>
                <a:cs typeface="宋体"/>
              </a:rPr>
              <a:t>可以直接求出</a:t>
            </a:r>
            <a:r>
              <a:rPr sz="2400" spc="-15" dirty="0">
                <a:latin typeface="Constantia"/>
                <a:cs typeface="Constantia"/>
              </a:rPr>
              <a:t>P(x</a:t>
            </a:r>
            <a:r>
              <a:rPr sz="2400" spc="-10" dirty="0">
                <a:latin typeface="Constantia"/>
                <a:cs typeface="Constantia"/>
              </a:rPr>
              <a:t>|y),</a:t>
            </a:r>
            <a:r>
              <a:rPr sz="2400" spc="-10" dirty="0" err="1">
                <a:latin typeface="宋体"/>
                <a:cs typeface="宋体"/>
              </a:rPr>
              <a:t>但不知道</a:t>
            </a:r>
            <a:r>
              <a:rPr lang="zh-CN" altLang="en-US" sz="2400" spc="-10" dirty="0">
                <a:latin typeface="宋体"/>
                <a:cs typeface="宋体"/>
              </a:rPr>
              <a:t>（也不可能知道）</a:t>
            </a:r>
            <a:endParaRPr sz="2400" dirty="0">
              <a:latin typeface="宋体"/>
              <a:cs typeface="宋体"/>
            </a:endParaRPr>
          </a:p>
          <a:p>
            <a:pPr>
              <a:lnSpc>
                <a:spcPct val="100000"/>
              </a:lnSpc>
              <a:spcBef>
                <a:spcPts val="27"/>
              </a:spcBef>
            </a:pPr>
            <a:endParaRPr sz="200" dirty="0">
              <a:latin typeface="Times New Roman"/>
              <a:cs typeface="Times New Roman"/>
            </a:endParaRPr>
          </a:p>
          <a:p>
            <a:pPr marL="1986914">
              <a:lnSpc>
                <a:spcPts val="1000"/>
              </a:lnSpc>
            </a:pPr>
            <a:endParaRPr sz="200" dirty="0">
              <a:latin typeface="Times New Roman"/>
              <a:cs typeface="Times New Roman"/>
            </a:endParaRPr>
          </a:p>
          <a:p>
            <a:pPr marL="405765">
              <a:lnSpc>
                <a:spcPct val="100000"/>
              </a:lnSpc>
              <a:spcBef>
                <a:spcPts val="370"/>
              </a:spcBef>
            </a:pPr>
            <a:r>
              <a:rPr sz="2050" spc="-25" dirty="0">
                <a:solidFill>
                  <a:srgbClr val="50742E"/>
                </a:solidFill>
                <a:latin typeface="Wingdings"/>
                <a:cs typeface="Wingdings"/>
              </a:rPr>
              <a:t></a:t>
            </a:r>
            <a:r>
              <a:rPr sz="2400" spc="-25" dirty="0">
                <a:latin typeface="宋体"/>
                <a:cs typeface="宋体"/>
              </a:rPr>
              <a:t>经验风险</a:t>
            </a:r>
            <a:r>
              <a:rPr sz="2400" spc="-600" dirty="0">
                <a:latin typeface="宋体"/>
                <a:cs typeface="宋体"/>
              </a:rPr>
              <a:t> </a:t>
            </a:r>
            <a:r>
              <a:rPr sz="2400" dirty="0">
                <a:latin typeface="Constantia"/>
                <a:cs typeface="Constantia"/>
              </a:rPr>
              <a:t>em</a:t>
            </a:r>
            <a:r>
              <a:rPr sz="2400" spc="-15" dirty="0">
                <a:latin typeface="Constantia"/>
                <a:cs typeface="Constantia"/>
              </a:rPr>
              <a:t>p</a:t>
            </a:r>
            <a:r>
              <a:rPr sz="2400" dirty="0">
                <a:latin typeface="Constantia"/>
                <a:cs typeface="Constantia"/>
              </a:rPr>
              <a:t>iri</a:t>
            </a:r>
            <a:r>
              <a:rPr sz="2400" spc="-5" dirty="0">
                <a:latin typeface="Constantia"/>
                <a:cs typeface="Constantia"/>
              </a:rPr>
              <a:t>c</a:t>
            </a:r>
            <a:r>
              <a:rPr sz="2400" spc="-10" dirty="0">
                <a:latin typeface="Constantia"/>
                <a:cs typeface="Constantia"/>
              </a:rPr>
              <a:t>al</a:t>
            </a:r>
            <a:r>
              <a:rPr sz="2400" spc="-40" dirty="0">
                <a:latin typeface="Constantia"/>
                <a:cs typeface="Constantia"/>
              </a:rPr>
              <a:t> </a:t>
            </a:r>
            <a:r>
              <a:rPr sz="2400" dirty="0">
                <a:latin typeface="Constantia"/>
                <a:cs typeface="Constantia"/>
              </a:rPr>
              <a:t>ri</a:t>
            </a:r>
            <a:r>
              <a:rPr sz="2400" spc="-15" dirty="0">
                <a:latin typeface="Constantia"/>
                <a:cs typeface="Constantia"/>
              </a:rPr>
              <a:t>sk</a:t>
            </a:r>
            <a:r>
              <a:rPr sz="2400" spc="-25" dirty="0">
                <a:latin typeface="Constantia"/>
                <a:cs typeface="Constantia"/>
              </a:rPr>
              <a:t> </a:t>
            </a:r>
            <a:r>
              <a:rPr sz="2400" dirty="0">
                <a:latin typeface="宋体"/>
                <a:cs typeface="宋体"/>
              </a:rPr>
              <a:t>，经验损失</a:t>
            </a:r>
            <a:r>
              <a:rPr sz="2400" spc="-600" dirty="0">
                <a:latin typeface="宋体"/>
                <a:cs typeface="宋体"/>
              </a:rPr>
              <a:t> </a:t>
            </a:r>
            <a:r>
              <a:rPr sz="2400" dirty="0">
                <a:latin typeface="Constantia"/>
                <a:cs typeface="Constantia"/>
              </a:rPr>
              <a:t>em</a:t>
            </a:r>
            <a:r>
              <a:rPr sz="2400" spc="-15" dirty="0">
                <a:latin typeface="Constantia"/>
                <a:cs typeface="Constantia"/>
              </a:rPr>
              <a:t>p</a:t>
            </a:r>
            <a:r>
              <a:rPr sz="2400" dirty="0">
                <a:latin typeface="Constantia"/>
                <a:cs typeface="Constantia"/>
              </a:rPr>
              <a:t>iri</a:t>
            </a:r>
            <a:r>
              <a:rPr sz="2400" spc="-5" dirty="0">
                <a:latin typeface="Constantia"/>
                <a:cs typeface="Constantia"/>
              </a:rPr>
              <a:t>c</a:t>
            </a:r>
            <a:r>
              <a:rPr sz="2400" spc="-10" dirty="0">
                <a:latin typeface="Constantia"/>
                <a:cs typeface="Constantia"/>
              </a:rPr>
              <a:t>al</a:t>
            </a:r>
            <a:r>
              <a:rPr sz="2400" dirty="0">
                <a:latin typeface="Constantia"/>
                <a:cs typeface="Constantia"/>
              </a:rPr>
              <a:t> </a:t>
            </a:r>
            <a:r>
              <a:rPr sz="2400" spc="-10" dirty="0">
                <a:latin typeface="Constantia"/>
                <a:cs typeface="Constantia"/>
              </a:rPr>
              <a:t>l</a:t>
            </a:r>
            <a:r>
              <a:rPr sz="2400" spc="-20" dirty="0">
                <a:latin typeface="Constantia"/>
                <a:cs typeface="Constantia"/>
              </a:rPr>
              <a:t>o</a:t>
            </a:r>
            <a:r>
              <a:rPr sz="2400" spc="-10" dirty="0">
                <a:latin typeface="Constantia"/>
                <a:cs typeface="Constantia"/>
              </a:rPr>
              <a:t>ss</a:t>
            </a:r>
            <a:endParaRPr sz="2400" dirty="0">
              <a:latin typeface="Constantia"/>
              <a:cs typeface="Constantia"/>
            </a:endParaRPr>
          </a:p>
        </p:txBody>
      </p:sp>
      <p:sp>
        <p:nvSpPr>
          <p:cNvPr id="4" name="object 4"/>
          <p:cNvSpPr/>
          <p:nvPr/>
        </p:nvSpPr>
        <p:spPr>
          <a:xfrm>
            <a:off x="2389632" y="2779776"/>
            <a:ext cx="4114800" cy="4846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42872" y="3633216"/>
            <a:ext cx="6406896" cy="5577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667000" y="5644221"/>
            <a:ext cx="3102864" cy="697992"/>
          </a:xfrm>
          <a:prstGeom prst="rect">
            <a:avLst/>
          </a:prstGeom>
          <a:blipFill>
            <a:blip r:embed="rId5" cstate="print"/>
            <a:stretch>
              <a:fillRect/>
            </a:stretch>
          </a:blipFill>
        </p:spPr>
        <p:txBody>
          <a:bodyPr wrap="square" lIns="0" tIns="0" rIns="0" bIns="0" rtlCol="0"/>
          <a:lstStyle/>
          <a:p>
            <a:endParaRPr/>
          </a:p>
        </p:txBody>
      </p:sp>
      <p:pic>
        <p:nvPicPr>
          <p:cNvPr id="8" name="图片 7">
            <a:extLst>
              <a:ext uri="{FF2B5EF4-FFF2-40B4-BE49-F238E27FC236}">
                <a16:creationId xmlns:a16="http://schemas.microsoft.com/office/drawing/2014/main" id="{580ED543-8DD6-4722-A833-FD485A865E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7800" y="137909"/>
            <a:ext cx="3055786" cy="1785937"/>
          </a:xfrm>
          <a:prstGeom prst="rect">
            <a:avLst/>
          </a:prstGeom>
        </p:spPr>
      </p:pic>
      <p:sp>
        <p:nvSpPr>
          <p:cNvPr id="9" name="文本框 8">
            <a:extLst>
              <a:ext uri="{FF2B5EF4-FFF2-40B4-BE49-F238E27FC236}">
                <a16:creationId xmlns:a16="http://schemas.microsoft.com/office/drawing/2014/main" id="{BD219C1F-1461-4991-A6A4-3630758FD9BA}"/>
              </a:ext>
            </a:extLst>
          </p:cNvPr>
          <p:cNvSpPr txBox="1"/>
          <p:nvPr/>
        </p:nvSpPr>
        <p:spPr>
          <a:xfrm>
            <a:off x="5638800" y="5808551"/>
            <a:ext cx="3647152" cy="369332"/>
          </a:xfrm>
          <a:prstGeom prst="rect">
            <a:avLst/>
          </a:prstGeom>
          <a:noFill/>
        </p:spPr>
        <p:txBody>
          <a:bodyPr wrap="none" rtlCol="0">
            <a:spAutoFit/>
          </a:bodyPr>
          <a:lstStyle/>
          <a:p>
            <a:r>
              <a:rPr lang="zh-CN" altLang="en-US" dirty="0"/>
              <a:t>（</a:t>
            </a:r>
            <a:r>
              <a:rPr lang="zh-CN" altLang="en-US" dirty="0">
                <a:solidFill>
                  <a:srgbClr val="FF0000"/>
                </a:solidFill>
              </a:rPr>
              <a:t>基于大数定律，但是要求大数</a:t>
            </a:r>
            <a:r>
              <a:rPr lang="zh-CN" alt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统计学习三要</a:t>
            </a:r>
            <a:r>
              <a:rPr dirty="0"/>
              <a:t>素</a:t>
            </a:r>
          </a:p>
        </p:txBody>
      </p:sp>
      <p:sp>
        <p:nvSpPr>
          <p:cNvPr id="3" name="object 3"/>
          <p:cNvSpPr txBox="1"/>
          <p:nvPr/>
        </p:nvSpPr>
        <p:spPr>
          <a:xfrm>
            <a:off x="402272" y="1559613"/>
            <a:ext cx="6281420" cy="77724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策略：经验风险最小化与结构风险最小</a:t>
            </a:r>
            <a:r>
              <a:rPr sz="2600" spc="-30" dirty="0">
                <a:latin typeface="宋体"/>
                <a:cs typeface="宋体"/>
              </a:rPr>
              <a:t>化</a:t>
            </a:r>
            <a:endParaRPr sz="2600">
              <a:latin typeface="宋体"/>
              <a:cs typeface="宋体"/>
            </a:endParaRPr>
          </a:p>
          <a:p>
            <a:pPr marL="405765">
              <a:lnSpc>
                <a:spcPts val="2790"/>
              </a:lnSpc>
              <a:spcBef>
                <a:spcPts val="585"/>
              </a:spcBef>
            </a:pPr>
            <a:r>
              <a:rPr sz="2000" spc="40" dirty="0">
                <a:solidFill>
                  <a:srgbClr val="50742E"/>
                </a:solidFill>
                <a:latin typeface="Wingdings"/>
                <a:cs typeface="Wingdings"/>
              </a:rPr>
              <a:t></a:t>
            </a:r>
            <a:r>
              <a:rPr sz="2400" spc="40" dirty="0">
                <a:latin typeface="宋体"/>
                <a:cs typeface="宋体"/>
              </a:rPr>
              <a:t>经验风险最小化最优模型</a:t>
            </a:r>
            <a:endParaRPr sz="2400">
              <a:latin typeface="宋体"/>
              <a:cs typeface="宋体"/>
            </a:endParaRPr>
          </a:p>
        </p:txBody>
      </p:sp>
      <p:sp>
        <p:nvSpPr>
          <p:cNvPr id="4" name="object 4"/>
          <p:cNvSpPr txBox="1"/>
          <p:nvPr/>
        </p:nvSpPr>
        <p:spPr>
          <a:xfrm>
            <a:off x="795337" y="3329139"/>
            <a:ext cx="7635875" cy="1899920"/>
          </a:xfrm>
          <a:prstGeom prst="rect">
            <a:avLst/>
          </a:prstGeom>
        </p:spPr>
        <p:txBody>
          <a:bodyPr vert="horz" wrap="square" lIns="0" tIns="0" rIns="0" bIns="0" rtlCol="0">
            <a:spAutoFit/>
          </a:bodyPr>
          <a:lstStyle/>
          <a:p>
            <a:pPr marL="259715" marR="41275" indent="-247015" algn="just">
              <a:lnSpc>
                <a:spcPct val="100000"/>
              </a:lnSpc>
            </a:pPr>
            <a:r>
              <a:rPr sz="2000" spc="20" dirty="0">
                <a:solidFill>
                  <a:srgbClr val="50742E"/>
                </a:solidFill>
                <a:latin typeface="Wingdings"/>
                <a:cs typeface="Wingdings"/>
              </a:rPr>
              <a:t></a:t>
            </a:r>
            <a:r>
              <a:rPr sz="2400" spc="20" dirty="0">
                <a:latin typeface="宋体"/>
                <a:cs typeface="宋体"/>
              </a:rPr>
              <a:t>当样本容量很小时，经验风险最小化学习的效果未必很 好，会产生“过拟合</a:t>
            </a:r>
            <a:r>
              <a:rPr sz="2400" spc="-60" dirty="0">
                <a:latin typeface="Constantia"/>
                <a:cs typeface="Constantia"/>
              </a:rPr>
              <a:t>o</a:t>
            </a:r>
            <a:r>
              <a:rPr sz="2400" spc="-75" dirty="0">
                <a:latin typeface="Constantia"/>
                <a:cs typeface="Constantia"/>
              </a:rPr>
              <a:t>v</a:t>
            </a:r>
            <a:r>
              <a:rPr sz="2400" dirty="0">
                <a:latin typeface="Constantia"/>
                <a:cs typeface="Constantia"/>
              </a:rPr>
              <a:t>er-</a:t>
            </a:r>
            <a:r>
              <a:rPr sz="2400" spc="45" dirty="0">
                <a:latin typeface="Constantia"/>
                <a:cs typeface="Constantia"/>
              </a:rPr>
              <a:t>f</a:t>
            </a:r>
            <a:r>
              <a:rPr sz="2400" dirty="0">
                <a:latin typeface="Constantia"/>
                <a:cs typeface="Constantia"/>
              </a:rPr>
              <a:t>i</a:t>
            </a:r>
            <a:r>
              <a:rPr sz="2400" spc="-45" dirty="0">
                <a:latin typeface="Constantia"/>
                <a:cs typeface="Constantia"/>
              </a:rPr>
              <a:t>t</a:t>
            </a:r>
            <a:r>
              <a:rPr sz="2400" spc="-5" dirty="0">
                <a:latin typeface="Constantia"/>
                <a:cs typeface="Constantia"/>
              </a:rPr>
              <a:t>t</a:t>
            </a:r>
            <a:r>
              <a:rPr sz="2400" dirty="0">
                <a:latin typeface="Constantia"/>
                <a:cs typeface="Constantia"/>
              </a:rPr>
              <a:t>i</a:t>
            </a:r>
            <a:r>
              <a:rPr sz="2400" spc="-5" dirty="0">
                <a:latin typeface="Constantia"/>
                <a:cs typeface="Constantia"/>
              </a:rPr>
              <a:t>n</a:t>
            </a:r>
            <a:r>
              <a:rPr sz="2400" spc="-15" dirty="0">
                <a:latin typeface="Constantia"/>
                <a:cs typeface="Constantia"/>
              </a:rPr>
              <a:t>g</a:t>
            </a:r>
            <a:r>
              <a:rPr sz="2400" dirty="0">
                <a:latin typeface="宋体"/>
                <a:cs typeface="宋体"/>
              </a:rPr>
              <a:t>”</a:t>
            </a:r>
            <a:endParaRPr sz="2400">
              <a:latin typeface="宋体"/>
              <a:cs typeface="宋体"/>
            </a:endParaRPr>
          </a:p>
          <a:p>
            <a:pPr marL="259715" marR="5080" indent="-247015" algn="just">
              <a:lnSpc>
                <a:spcPct val="100000"/>
              </a:lnSpc>
              <a:spcBef>
                <a:spcPts val="575"/>
              </a:spcBef>
            </a:pPr>
            <a:r>
              <a:rPr sz="2000" spc="40" dirty="0">
                <a:solidFill>
                  <a:srgbClr val="50742E"/>
                </a:solidFill>
                <a:latin typeface="Wingdings"/>
                <a:cs typeface="Wingdings"/>
              </a:rPr>
              <a:t></a:t>
            </a:r>
            <a:r>
              <a:rPr sz="2400" spc="40" dirty="0">
                <a:latin typeface="宋体"/>
                <a:cs typeface="宋体"/>
              </a:rPr>
              <a:t>结构风险最小化</a:t>
            </a:r>
            <a:r>
              <a:rPr sz="2400" spc="-600" dirty="0">
                <a:latin typeface="宋体"/>
                <a:cs typeface="宋体"/>
              </a:rPr>
              <a:t> </a:t>
            </a:r>
            <a:r>
              <a:rPr sz="2400" spc="-10" dirty="0">
                <a:latin typeface="Constantia"/>
                <a:cs typeface="Constantia"/>
              </a:rPr>
              <a:t>s</a:t>
            </a:r>
            <a:r>
              <a:rPr sz="2400" spc="-5" dirty="0">
                <a:latin typeface="Constantia"/>
                <a:cs typeface="Constantia"/>
              </a:rPr>
              <a:t>t</a:t>
            </a:r>
            <a:r>
              <a:rPr sz="2400" dirty="0">
                <a:latin typeface="Constantia"/>
                <a:cs typeface="Constantia"/>
              </a:rPr>
              <a:t>r</a:t>
            </a:r>
            <a:r>
              <a:rPr sz="2400" spc="-5" dirty="0">
                <a:latin typeface="Constantia"/>
                <a:cs typeface="Constantia"/>
              </a:rPr>
              <a:t>uctu</a:t>
            </a:r>
            <a:r>
              <a:rPr sz="2400" spc="-40" dirty="0">
                <a:latin typeface="Constantia"/>
                <a:cs typeface="Constantia"/>
              </a:rPr>
              <a:t>r</a:t>
            </a:r>
            <a:r>
              <a:rPr sz="2400" dirty="0">
                <a:latin typeface="Constantia"/>
                <a:cs typeface="Constantia"/>
              </a:rPr>
              <a:t>e</a:t>
            </a:r>
            <a:r>
              <a:rPr sz="2400" spc="-105" dirty="0">
                <a:latin typeface="Constantia"/>
                <a:cs typeface="Constantia"/>
              </a:rPr>
              <a:t> </a:t>
            </a:r>
            <a:r>
              <a:rPr sz="2400" dirty="0">
                <a:latin typeface="Constantia"/>
                <a:cs typeface="Constantia"/>
              </a:rPr>
              <a:t>ri</a:t>
            </a:r>
            <a:r>
              <a:rPr sz="2400" spc="-15" dirty="0">
                <a:latin typeface="Constantia"/>
                <a:cs typeface="Constantia"/>
              </a:rPr>
              <a:t>sk</a:t>
            </a:r>
            <a:r>
              <a:rPr sz="2400" spc="-25" dirty="0">
                <a:latin typeface="Constantia"/>
                <a:cs typeface="Constantia"/>
              </a:rPr>
              <a:t> </a:t>
            </a:r>
            <a:r>
              <a:rPr sz="2400" dirty="0">
                <a:latin typeface="Constantia"/>
                <a:cs typeface="Constantia"/>
              </a:rPr>
              <a:t>mi</a:t>
            </a:r>
            <a:r>
              <a:rPr sz="2400" spc="-5" dirty="0">
                <a:latin typeface="Constantia"/>
                <a:cs typeface="Constantia"/>
              </a:rPr>
              <a:t>n</a:t>
            </a:r>
            <a:r>
              <a:rPr sz="2400" dirty="0">
                <a:latin typeface="Constantia"/>
                <a:cs typeface="Constantia"/>
              </a:rPr>
              <a:t>imi</a:t>
            </a:r>
            <a:r>
              <a:rPr sz="2400" spc="-15" dirty="0">
                <a:latin typeface="Constantia"/>
                <a:cs typeface="Constantia"/>
              </a:rPr>
              <a:t>za</a:t>
            </a:r>
            <a:r>
              <a:rPr sz="2400" spc="-5" dirty="0">
                <a:latin typeface="Constantia"/>
                <a:cs typeface="Constantia"/>
              </a:rPr>
              <a:t>t</a:t>
            </a:r>
            <a:r>
              <a:rPr sz="2400" dirty="0">
                <a:latin typeface="Constantia"/>
                <a:cs typeface="Constantia"/>
              </a:rPr>
              <a:t>i</a:t>
            </a:r>
            <a:r>
              <a:rPr sz="2400" spc="-20" dirty="0">
                <a:latin typeface="Constantia"/>
                <a:cs typeface="Constantia"/>
              </a:rPr>
              <a:t>o</a:t>
            </a:r>
            <a:r>
              <a:rPr sz="2400" spc="-5" dirty="0">
                <a:latin typeface="Constantia"/>
                <a:cs typeface="Constantia"/>
              </a:rPr>
              <a:t>n</a:t>
            </a:r>
            <a:r>
              <a:rPr sz="2400" dirty="0">
                <a:latin typeface="宋体"/>
                <a:cs typeface="宋体"/>
              </a:rPr>
              <a:t>，为防止过 拟合提出的策略，等价于正则化（</a:t>
            </a:r>
            <a:r>
              <a:rPr sz="2400" spc="-40" dirty="0">
                <a:latin typeface="Constantia"/>
                <a:cs typeface="Constantia"/>
              </a:rPr>
              <a:t>r</a:t>
            </a:r>
            <a:r>
              <a:rPr sz="2400" dirty="0">
                <a:latin typeface="Constantia"/>
                <a:cs typeface="Constantia"/>
              </a:rPr>
              <a:t>e</a:t>
            </a:r>
            <a:r>
              <a:rPr sz="2400" spc="-15" dirty="0">
                <a:latin typeface="Constantia"/>
                <a:cs typeface="Constantia"/>
              </a:rPr>
              <a:t>g</a:t>
            </a:r>
            <a:r>
              <a:rPr sz="2400" spc="-5" dirty="0">
                <a:latin typeface="Constantia"/>
                <a:cs typeface="Constantia"/>
              </a:rPr>
              <a:t>u</a:t>
            </a:r>
            <a:r>
              <a:rPr sz="2400" spc="-10" dirty="0">
                <a:latin typeface="Constantia"/>
                <a:cs typeface="Constantia"/>
              </a:rPr>
              <a:t>la</a:t>
            </a:r>
            <a:r>
              <a:rPr sz="2400" dirty="0">
                <a:latin typeface="Constantia"/>
                <a:cs typeface="Constantia"/>
              </a:rPr>
              <a:t>ri</a:t>
            </a:r>
            <a:r>
              <a:rPr sz="2400" spc="-15" dirty="0">
                <a:latin typeface="Constantia"/>
                <a:cs typeface="Constantia"/>
              </a:rPr>
              <a:t>za</a:t>
            </a:r>
            <a:r>
              <a:rPr sz="2400" spc="-5" dirty="0">
                <a:latin typeface="Constantia"/>
                <a:cs typeface="Constantia"/>
              </a:rPr>
              <a:t>t</a:t>
            </a:r>
            <a:r>
              <a:rPr sz="2400" dirty="0">
                <a:latin typeface="Constantia"/>
                <a:cs typeface="Constantia"/>
              </a:rPr>
              <a:t>i</a:t>
            </a:r>
            <a:r>
              <a:rPr sz="2400" spc="-20" dirty="0">
                <a:latin typeface="Constantia"/>
                <a:cs typeface="Constantia"/>
              </a:rPr>
              <a:t>o</a:t>
            </a:r>
            <a:r>
              <a:rPr sz="2400" spc="-5" dirty="0">
                <a:latin typeface="Constantia"/>
                <a:cs typeface="Constantia"/>
              </a:rPr>
              <a:t>n</a:t>
            </a:r>
            <a:r>
              <a:rPr sz="2400" dirty="0">
                <a:latin typeface="宋体"/>
                <a:cs typeface="宋体"/>
              </a:rPr>
              <a:t>），加 入正则化项</a:t>
            </a:r>
            <a:r>
              <a:rPr sz="2400" spc="-40" dirty="0">
                <a:latin typeface="Constantia"/>
                <a:cs typeface="Constantia"/>
              </a:rPr>
              <a:t>r</a:t>
            </a:r>
            <a:r>
              <a:rPr sz="2400" dirty="0">
                <a:latin typeface="Constantia"/>
                <a:cs typeface="Constantia"/>
              </a:rPr>
              <a:t>e</a:t>
            </a:r>
            <a:r>
              <a:rPr sz="2400" spc="-15" dirty="0">
                <a:latin typeface="Constantia"/>
                <a:cs typeface="Constantia"/>
              </a:rPr>
              <a:t>g</a:t>
            </a:r>
            <a:r>
              <a:rPr sz="2400" spc="-5" dirty="0">
                <a:latin typeface="Constantia"/>
                <a:cs typeface="Constantia"/>
              </a:rPr>
              <a:t>u</a:t>
            </a:r>
            <a:r>
              <a:rPr sz="2400" spc="-10" dirty="0">
                <a:latin typeface="Constantia"/>
                <a:cs typeface="Constantia"/>
              </a:rPr>
              <a:t>la</a:t>
            </a:r>
            <a:r>
              <a:rPr sz="2400" dirty="0">
                <a:latin typeface="Constantia"/>
                <a:cs typeface="Constantia"/>
              </a:rPr>
              <a:t>ri</a:t>
            </a:r>
            <a:r>
              <a:rPr sz="2400" spc="-35" dirty="0">
                <a:latin typeface="Constantia"/>
                <a:cs typeface="Constantia"/>
              </a:rPr>
              <a:t>z</a:t>
            </a:r>
            <a:r>
              <a:rPr sz="2400" dirty="0">
                <a:latin typeface="Constantia"/>
                <a:cs typeface="Constantia"/>
              </a:rPr>
              <a:t>er</a:t>
            </a:r>
            <a:r>
              <a:rPr sz="2400" dirty="0">
                <a:latin typeface="宋体"/>
                <a:cs typeface="宋体"/>
              </a:rPr>
              <a:t>，或罚项</a:t>
            </a:r>
            <a:r>
              <a:rPr sz="2400" spc="-600" dirty="0">
                <a:latin typeface="宋体"/>
                <a:cs typeface="宋体"/>
              </a:rPr>
              <a:t> </a:t>
            </a:r>
            <a:r>
              <a:rPr sz="2400" spc="-15" dirty="0">
                <a:latin typeface="Constantia"/>
                <a:cs typeface="Constantia"/>
              </a:rPr>
              <a:t>p</a:t>
            </a:r>
            <a:r>
              <a:rPr sz="2400" dirty="0">
                <a:latin typeface="Constantia"/>
                <a:cs typeface="Constantia"/>
              </a:rPr>
              <a:t>e</a:t>
            </a:r>
            <a:r>
              <a:rPr sz="2400" spc="-5" dirty="0">
                <a:latin typeface="Constantia"/>
                <a:cs typeface="Constantia"/>
              </a:rPr>
              <a:t>n</a:t>
            </a:r>
            <a:r>
              <a:rPr sz="2400" spc="-10" dirty="0">
                <a:latin typeface="Constantia"/>
                <a:cs typeface="Constantia"/>
              </a:rPr>
              <a:t>al</a:t>
            </a:r>
            <a:r>
              <a:rPr sz="2400" spc="-5" dirty="0">
                <a:latin typeface="Constantia"/>
                <a:cs typeface="Constantia"/>
              </a:rPr>
              <a:t>t</a:t>
            </a:r>
            <a:r>
              <a:rPr sz="2400" dirty="0">
                <a:latin typeface="Constantia"/>
                <a:cs typeface="Constantia"/>
              </a:rPr>
              <a:t>y</a:t>
            </a:r>
            <a:r>
              <a:rPr sz="2400" spc="-90" dirty="0">
                <a:latin typeface="Constantia"/>
                <a:cs typeface="Constantia"/>
              </a:rPr>
              <a:t> </a:t>
            </a:r>
            <a:r>
              <a:rPr sz="2400" spc="-45" dirty="0">
                <a:latin typeface="Constantia"/>
                <a:cs typeface="Constantia"/>
              </a:rPr>
              <a:t>t</a:t>
            </a:r>
            <a:r>
              <a:rPr sz="2400" dirty="0">
                <a:latin typeface="Constantia"/>
                <a:cs typeface="Constantia"/>
              </a:rPr>
              <a:t>erm</a:t>
            </a:r>
            <a:r>
              <a:rPr sz="2400" dirty="0">
                <a:latin typeface="宋体"/>
                <a:cs typeface="宋体"/>
              </a:rPr>
              <a:t>：</a:t>
            </a:r>
            <a:endParaRPr sz="2400">
              <a:latin typeface="宋体"/>
              <a:cs typeface="宋体"/>
            </a:endParaRPr>
          </a:p>
        </p:txBody>
      </p:sp>
      <p:sp>
        <p:nvSpPr>
          <p:cNvPr id="5" name="object 5"/>
          <p:cNvSpPr/>
          <p:nvPr/>
        </p:nvSpPr>
        <p:spPr>
          <a:xfrm>
            <a:off x="2843783" y="2420111"/>
            <a:ext cx="2731008" cy="7193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93848" y="5516879"/>
            <a:ext cx="3922776" cy="691895"/>
          </a:xfrm>
          <a:prstGeom prst="rect">
            <a:avLst/>
          </a:prstGeom>
          <a:blipFill>
            <a:blip r:embed="rId4" cstate="print"/>
            <a:stretch>
              <a:fillRect/>
            </a:stretch>
          </a:blipFill>
        </p:spPr>
        <p:txBody>
          <a:bodyPr wrap="square" lIns="0" tIns="0" rIns="0" bIns="0" rtlCol="0"/>
          <a:lstStyle/>
          <a:p>
            <a:endParaRPr/>
          </a:p>
        </p:txBody>
      </p:sp>
      <p:sp>
        <p:nvSpPr>
          <p:cNvPr id="7" name="文本框 6">
            <a:extLst>
              <a:ext uri="{FF2B5EF4-FFF2-40B4-BE49-F238E27FC236}">
                <a16:creationId xmlns:a16="http://schemas.microsoft.com/office/drawing/2014/main" id="{C4349381-3AF6-40EB-B90A-4FD77C8302BC}"/>
              </a:ext>
            </a:extLst>
          </p:cNvPr>
          <p:cNvSpPr txBox="1"/>
          <p:nvPr/>
        </p:nvSpPr>
        <p:spPr>
          <a:xfrm>
            <a:off x="6027044" y="2595108"/>
            <a:ext cx="1976823" cy="369332"/>
          </a:xfrm>
          <a:prstGeom prst="rect">
            <a:avLst/>
          </a:prstGeom>
          <a:noFill/>
        </p:spPr>
        <p:txBody>
          <a:bodyPr wrap="none" rtlCol="0">
            <a:spAutoFit/>
          </a:bodyPr>
          <a:lstStyle/>
          <a:p>
            <a:r>
              <a:rPr lang="zh-CN" altLang="en-US" dirty="0">
                <a:solidFill>
                  <a:srgbClr val="FF0000"/>
                </a:solidFill>
              </a:rPr>
              <a:t>（如</a:t>
            </a:r>
            <a:r>
              <a:rPr lang="en-US" altLang="zh-CN" dirty="0">
                <a:solidFill>
                  <a:srgbClr val="FF0000"/>
                </a:solidFill>
              </a:rPr>
              <a:t>MLE</a:t>
            </a:r>
            <a:r>
              <a:rPr lang="zh-CN" altLang="en-US" dirty="0">
                <a:solidFill>
                  <a:srgbClr val="FF0000"/>
                </a:solidFill>
              </a:rPr>
              <a:t>，证明）</a:t>
            </a:r>
          </a:p>
        </p:txBody>
      </p:sp>
      <p:sp>
        <p:nvSpPr>
          <p:cNvPr id="8" name="文本框 7">
            <a:extLst>
              <a:ext uri="{FF2B5EF4-FFF2-40B4-BE49-F238E27FC236}">
                <a16:creationId xmlns:a16="http://schemas.microsoft.com/office/drawing/2014/main" id="{243A4669-C403-4CDC-93EE-AA341181429F}"/>
              </a:ext>
            </a:extLst>
          </p:cNvPr>
          <p:cNvSpPr txBox="1"/>
          <p:nvPr/>
        </p:nvSpPr>
        <p:spPr>
          <a:xfrm>
            <a:off x="6683692" y="5678160"/>
            <a:ext cx="2018501" cy="369332"/>
          </a:xfrm>
          <a:prstGeom prst="rect">
            <a:avLst/>
          </a:prstGeom>
          <a:noFill/>
        </p:spPr>
        <p:txBody>
          <a:bodyPr wrap="none" rtlCol="0">
            <a:spAutoFit/>
          </a:bodyPr>
          <a:lstStyle/>
          <a:p>
            <a:r>
              <a:rPr lang="zh-CN" altLang="en-US" dirty="0">
                <a:solidFill>
                  <a:srgbClr val="FF0000"/>
                </a:solidFill>
              </a:rPr>
              <a:t>（如</a:t>
            </a:r>
            <a:r>
              <a:rPr lang="en-US" altLang="zh-CN" dirty="0">
                <a:solidFill>
                  <a:srgbClr val="FF0000"/>
                </a:solidFill>
              </a:rPr>
              <a:t>MAP</a:t>
            </a:r>
            <a:r>
              <a:rPr lang="zh-CN" altLang="en-US" dirty="0">
                <a:solidFill>
                  <a:srgbClr val="FF0000"/>
                </a:solidFill>
              </a:rPr>
              <a:t>，证明）</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6098"/>
            <a:ext cx="4469130" cy="633730"/>
          </a:xfrm>
          <a:prstGeom prst="rect">
            <a:avLst/>
          </a:prstGeom>
        </p:spPr>
        <p:txBody>
          <a:bodyPr vert="horz" wrap="square" lIns="0" tIns="0" rIns="0" bIns="0" rtlCol="0">
            <a:spAutoFit/>
          </a:bodyPr>
          <a:lstStyle/>
          <a:p>
            <a:pPr marL="12700">
              <a:lnSpc>
                <a:spcPct val="100000"/>
              </a:lnSpc>
            </a:pPr>
            <a:r>
              <a:rPr sz="4950" spc="10" dirty="0">
                <a:solidFill>
                  <a:srgbClr val="004646"/>
                </a:solidFill>
                <a:latin typeface="微软雅黑"/>
                <a:cs typeface="微软雅黑"/>
              </a:rPr>
              <a:t>统计学习三要</a:t>
            </a:r>
            <a:r>
              <a:rPr sz="4950" dirty="0">
                <a:solidFill>
                  <a:srgbClr val="004646"/>
                </a:solidFill>
                <a:latin typeface="微软雅黑"/>
                <a:cs typeface="微软雅黑"/>
              </a:rPr>
              <a:t>素</a:t>
            </a:r>
            <a:endParaRPr sz="4950">
              <a:latin typeface="微软雅黑"/>
              <a:cs typeface="微软雅黑"/>
            </a:endParaRPr>
          </a:p>
        </p:txBody>
      </p:sp>
      <p:sp>
        <p:nvSpPr>
          <p:cNvPr id="3" name="object 3"/>
          <p:cNvSpPr txBox="1"/>
          <p:nvPr/>
        </p:nvSpPr>
        <p:spPr>
          <a:xfrm>
            <a:off x="795337" y="1556219"/>
            <a:ext cx="4856480" cy="311785"/>
          </a:xfrm>
          <a:prstGeom prst="rect">
            <a:avLst/>
          </a:prstGeom>
        </p:spPr>
        <p:txBody>
          <a:bodyPr vert="horz" wrap="square" lIns="0" tIns="0" rIns="0" bIns="0" rtlCol="0">
            <a:spAutoFit/>
          </a:bodyPr>
          <a:lstStyle/>
          <a:p>
            <a:pPr marL="12700">
              <a:lnSpc>
                <a:spcPts val="2790"/>
              </a:lnSpc>
            </a:pPr>
            <a:r>
              <a:rPr sz="2000" spc="20" dirty="0">
                <a:solidFill>
                  <a:srgbClr val="50742E"/>
                </a:solidFill>
                <a:latin typeface="Wingdings"/>
                <a:cs typeface="Wingdings"/>
              </a:rPr>
              <a:t></a:t>
            </a:r>
            <a:r>
              <a:rPr sz="2400" spc="20" dirty="0">
                <a:latin typeface="宋体"/>
                <a:cs typeface="宋体"/>
              </a:rPr>
              <a:t>求最优模型就是求解</a:t>
            </a:r>
            <a:r>
              <a:rPr sz="2400" spc="20" dirty="0">
                <a:solidFill>
                  <a:srgbClr val="FF0000"/>
                </a:solidFill>
                <a:latin typeface="宋体"/>
                <a:cs typeface="宋体"/>
              </a:rPr>
              <a:t>最优化问题：</a:t>
            </a:r>
            <a:endParaRPr sz="2400">
              <a:latin typeface="宋体"/>
              <a:cs typeface="宋体"/>
            </a:endParaRPr>
          </a:p>
        </p:txBody>
      </p:sp>
      <p:sp>
        <p:nvSpPr>
          <p:cNvPr id="4" name="object 4"/>
          <p:cNvSpPr/>
          <p:nvPr/>
        </p:nvSpPr>
        <p:spPr>
          <a:xfrm>
            <a:off x="2124455" y="2203704"/>
            <a:ext cx="3742944" cy="75285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统计学习三要</a:t>
            </a:r>
            <a:r>
              <a:rPr dirty="0"/>
              <a:t>素</a:t>
            </a:r>
          </a:p>
        </p:txBody>
      </p:sp>
      <p:sp>
        <p:nvSpPr>
          <p:cNvPr id="3" name="object 3"/>
          <p:cNvSpPr txBox="1"/>
          <p:nvPr/>
        </p:nvSpPr>
        <p:spPr>
          <a:xfrm>
            <a:off x="402272" y="1559613"/>
            <a:ext cx="7078345" cy="2087751"/>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算法</a:t>
            </a:r>
            <a:r>
              <a:rPr sz="2600" spc="-30" dirty="0">
                <a:solidFill>
                  <a:srgbClr val="380F80"/>
                </a:solidFill>
                <a:latin typeface="宋体"/>
                <a:cs typeface="宋体"/>
              </a:rPr>
              <a:t>：</a:t>
            </a:r>
            <a:endParaRPr sz="2600" dirty="0">
              <a:latin typeface="宋体"/>
              <a:cs typeface="宋体"/>
            </a:endParaRPr>
          </a:p>
          <a:p>
            <a:pPr marL="405765">
              <a:lnSpc>
                <a:spcPct val="100000"/>
              </a:lnSpc>
              <a:spcBef>
                <a:spcPts val="585"/>
              </a:spcBef>
            </a:pPr>
            <a:r>
              <a:rPr sz="2000" spc="40" dirty="0">
                <a:solidFill>
                  <a:srgbClr val="50742E"/>
                </a:solidFill>
                <a:latin typeface="Wingdings"/>
                <a:cs typeface="Wingdings"/>
              </a:rPr>
              <a:t></a:t>
            </a:r>
            <a:r>
              <a:rPr sz="2400" spc="40" dirty="0">
                <a:solidFill>
                  <a:srgbClr val="380F80"/>
                </a:solidFill>
                <a:latin typeface="宋体"/>
                <a:cs typeface="宋体"/>
              </a:rPr>
              <a:t>如果最优化问题有显式的解析式，算法比较简单</a:t>
            </a:r>
            <a:endParaRPr sz="2400" dirty="0">
              <a:latin typeface="宋体"/>
              <a:cs typeface="宋体"/>
            </a:endParaRPr>
          </a:p>
          <a:p>
            <a:pPr marL="405765">
              <a:lnSpc>
                <a:spcPts val="2790"/>
              </a:lnSpc>
              <a:spcBef>
                <a:spcPts val="575"/>
              </a:spcBef>
            </a:pPr>
            <a:r>
              <a:rPr sz="2000" spc="20" dirty="0">
                <a:solidFill>
                  <a:srgbClr val="50742E"/>
                </a:solidFill>
                <a:latin typeface="Wingdings"/>
                <a:cs typeface="Wingdings"/>
              </a:rPr>
              <a:t></a:t>
            </a:r>
            <a:r>
              <a:rPr sz="2400" spc="20" dirty="0" err="1">
                <a:solidFill>
                  <a:srgbClr val="380F80"/>
                </a:solidFill>
                <a:latin typeface="宋体"/>
                <a:cs typeface="宋体"/>
              </a:rPr>
              <a:t>但通常解析式不存在，就需要数值计算的方法</a:t>
            </a:r>
            <a:endParaRPr lang="en-US" altLang="zh-CN" sz="2400" spc="20" dirty="0">
              <a:solidFill>
                <a:srgbClr val="380F80"/>
              </a:solidFill>
              <a:latin typeface="宋体"/>
              <a:cs typeface="宋体"/>
            </a:endParaRPr>
          </a:p>
          <a:p>
            <a:pPr marL="405765">
              <a:lnSpc>
                <a:spcPts val="2790"/>
              </a:lnSpc>
              <a:spcBef>
                <a:spcPts val="575"/>
              </a:spcBef>
            </a:pPr>
            <a:r>
              <a:rPr lang="zh-CN" altLang="en-US" sz="2400" spc="20" dirty="0">
                <a:solidFill>
                  <a:srgbClr val="50742E"/>
                </a:solidFill>
                <a:latin typeface="Wingdings"/>
                <a:cs typeface="Wingdings"/>
              </a:rPr>
              <a:t></a:t>
            </a:r>
            <a:r>
              <a:rPr lang="zh-CN" altLang="en-US" sz="2400" spc="20" dirty="0">
                <a:solidFill>
                  <a:srgbClr val="380F80"/>
                </a:solidFill>
                <a:latin typeface="宋体"/>
                <a:cs typeface="Wingdings"/>
              </a:rPr>
              <a:t>要考虑高效性问题</a:t>
            </a:r>
            <a:endParaRPr lang="zh-CN" altLang="en-US" sz="2400" spc="20" dirty="0">
              <a:solidFill>
                <a:srgbClr val="380F80"/>
              </a:solidFill>
              <a:latin typeface="宋体"/>
              <a:cs typeface="宋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438504"/>
            <a:ext cx="7886700" cy="507831"/>
          </a:xfrm>
          <a:prstGeom prst="rect">
            <a:avLst/>
          </a:prstGeom>
        </p:spPr>
        <p:txBody>
          <a:bodyPr vert="horz" wrap="square" lIns="0" tIns="0" rIns="0" bIns="0" rtlCol="0">
            <a:spAutoFit/>
          </a:bodyPr>
          <a:lstStyle/>
          <a:p>
            <a:pPr marL="12700">
              <a:lnSpc>
                <a:spcPct val="100000"/>
              </a:lnSpc>
            </a:pPr>
            <a:r>
              <a:rPr spc="10" dirty="0"/>
              <a:t>四、</a:t>
            </a:r>
            <a:r>
              <a:rPr spc="10" dirty="0">
                <a:solidFill>
                  <a:srgbClr val="FF0000"/>
                </a:solidFill>
              </a:rPr>
              <a:t>模型评估</a:t>
            </a:r>
            <a:r>
              <a:rPr spc="10" dirty="0"/>
              <a:t>与模型选</a:t>
            </a:r>
            <a:r>
              <a:rPr dirty="0"/>
              <a:t>择</a:t>
            </a:r>
          </a:p>
        </p:txBody>
      </p:sp>
      <p:sp>
        <p:nvSpPr>
          <p:cNvPr id="3" name="object 3"/>
          <p:cNvSpPr txBox="1"/>
          <p:nvPr/>
        </p:nvSpPr>
        <p:spPr>
          <a:xfrm>
            <a:off x="402272" y="1178613"/>
            <a:ext cx="5290820" cy="342900"/>
          </a:xfrm>
          <a:prstGeom prst="rect">
            <a:avLst/>
          </a:prstGeom>
        </p:spPr>
        <p:txBody>
          <a:bodyPr vert="horz" wrap="square" lIns="0" tIns="0" rIns="0" bIns="0" rtlCol="0">
            <a:spAutoFit/>
          </a:bodyPr>
          <a:lstStyle/>
          <a:p>
            <a:pPr marL="12700">
              <a:lnSpc>
                <a:spcPts val="3070"/>
              </a:lnSpc>
            </a:pPr>
            <a:r>
              <a:rPr sz="2450" dirty="0">
                <a:solidFill>
                  <a:srgbClr val="33BC55"/>
                </a:solidFill>
                <a:latin typeface="Wingdings"/>
                <a:cs typeface="Wingdings"/>
              </a:rPr>
              <a:t></a:t>
            </a:r>
            <a:r>
              <a:rPr sz="2600" spc="-20" dirty="0">
                <a:latin typeface="宋体"/>
                <a:cs typeface="宋体"/>
              </a:rPr>
              <a:t>训练误差，训练数据集的平均损</a:t>
            </a:r>
            <a:r>
              <a:rPr sz="2600" spc="-30" dirty="0">
                <a:latin typeface="宋体"/>
                <a:cs typeface="宋体"/>
              </a:rPr>
              <a:t>失</a:t>
            </a:r>
            <a:endParaRPr sz="2600" dirty="0">
              <a:latin typeface="宋体"/>
              <a:cs typeface="宋体"/>
            </a:endParaRPr>
          </a:p>
        </p:txBody>
      </p:sp>
      <p:sp>
        <p:nvSpPr>
          <p:cNvPr id="4" name="object 4"/>
          <p:cNvSpPr txBox="1"/>
          <p:nvPr/>
        </p:nvSpPr>
        <p:spPr>
          <a:xfrm>
            <a:off x="402272" y="2590853"/>
            <a:ext cx="7522528" cy="39241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err="1">
                <a:latin typeface="宋体"/>
                <a:cs typeface="宋体"/>
              </a:rPr>
              <a:t>测试误差，测试数据集的平均损</a:t>
            </a:r>
            <a:r>
              <a:rPr sz="2550" spc="25" dirty="0" err="1">
                <a:latin typeface="宋体"/>
                <a:cs typeface="宋体"/>
              </a:rPr>
              <a:t>失</a:t>
            </a:r>
            <a:r>
              <a:rPr lang="en-US" altLang="zh-CN" sz="2550" spc="25" dirty="0">
                <a:latin typeface="宋体"/>
                <a:cs typeface="宋体"/>
              </a:rPr>
              <a:t> </a:t>
            </a:r>
            <a:r>
              <a:rPr lang="zh-CN" altLang="en-US" sz="2550" spc="25" dirty="0">
                <a:latin typeface="宋体"/>
                <a:cs typeface="宋体"/>
              </a:rPr>
              <a:t>（重要概念）</a:t>
            </a:r>
            <a:endParaRPr sz="2550" dirty="0">
              <a:latin typeface="宋体"/>
              <a:cs typeface="宋体"/>
            </a:endParaRPr>
          </a:p>
        </p:txBody>
      </p:sp>
      <p:sp>
        <p:nvSpPr>
          <p:cNvPr id="5" name="object 5"/>
          <p:cNvSpPr txBox="1"/>
          <p:nvPr/>
        </p:nvSpPr>
        <p:spPr>
          <a:xfrm>
            <a:off x="402272" y="4015158"/>
            <a:ext cx="3792854" cy="39052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损失函数是</a:t>
            </a:r>
            <a:r>
              <a:rPr sz="2600" spc="-10" dirty="0">
                <a:latin typeface="Constantia"/>
                <a:cs typeface="Constantia"/>
              </a:rPr>
              <a:t>0-1</a:t>
            </a:r>
            <a:r>
              <a:rPr sz="2600" spc="5" dirty="0">
                <a:latin typeface="Constantia"/>
                <a:cs typeface="Constantia"/>
              </a:rPr>
              <a:t> </a:t>
            </a:r>
            <a:r>
              <a:rPr sz="2600" spc="-20" dirty="0">
                <a:latin typeface="宋体"/>
                <a:cs typeface="宋体"/>
              </a:rPr>
              <a:t>损失时</a:t>
            </a:r>
            <a:r>
              <a:rPr sz="2600" spc="-30" dirty="0">
                <a:latin typeface="宋体"/>
                <a:cs typeface="宋体"/>
              </a:rPr>
              <a:t>：</a:t>
            </a:r>
            <a:endParaRPr sz="2600">
              <a:latin typeface="宋体"/>
              <a:cs typeface="宋体"/>
            </a:endParaRPr>
          </a:p>
        </p:txBody>
      </p:sp>
      <p:sp>
        <p:nvSpPr>
          <p:cNvPr id="6" name="object 6"/>
          <p:cNvSpPr txBox="1"/>
          <p:nvPr/>
        </p:nvSpPr>
        <p:spPr>
          <a:xfrm>
            <a:off x="402272" y="5440733"/>
            <a:ext cx="3639820" cy="39241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a:latin typeface="宋体"/>
                <a:cs typeface="宋体"/>
              </a:rPr>
              <a:t>测试数据集的</a:t>
            </a:r>
            <a:r>
              <a:rPr sz="2550" spc="35" dirty="0">
                <a:solidFill>
                  <a:srgbClr val="FF0000"/>
                </a:solidFill>
                <a:latin typeface="宋体"/>
                <a:cs typeface="宋体"/>
              </a:rPr>
              <a:t>准确率</a:t>
            </a:r>
            <a:r>
              <a:rPr sz="2550" spc="25" dirty="0">
                <a:latin typeface="宋体"/>
                <a:cs typeface="宋体"/>
              </a:rPr>
              <a:t>：</a:t>
            </a:r>
            <a:endParaRPr sz="2550" dirty="0">
              <a:latin typeface="宋体"/>
              <a:cs typeface="宋体"/>
            </a:endParaRPr>
          </a:p>
        </p:txBody>
      </p:sp>
      <p:sp>
        <p:nvSpPr>
          <p:cNvPr id="7" name="object 7"/>
          <p:cNvSpPr/>
          <p:nvPr/>
        </p:nvSpPr>
        <p:spPr>
          <a:xfrm>
            <a:off x="2194560" y="1679448"/>
            <a:ext cx="3383279" cy="75285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194560" y="3078479"/>
            <a:ext cx="3145536" cy="83515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15895" y="4486655"/>
            <a:ext cx="3078480" cy="77419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47682" y="5774821"/>
            <a:ext cx="2953512" cy="755904"/>
          </a:xfrm>
          <a:prstGeom prst="rect">
            <a:avLst/>
          </a:prstGeom>
          <a:blipFill>
            <a:blip r:embed="rId6" cstate="print"/>
            <a:stretch>
              <a:fillRect/>
            </a:stretch>
          </a:blipFill>
        </p:spPr>
        <p:txBody>
          <a:bodyPr wrap="square" lIns="0" tIns="0" rIns="0" bIns="0" rtlCol="0"/>
          <a:lstStyle/>
          <a:p>
            <a:endParaRPr/>
          </a:p>
        </p:txBody>
      </p:sp>
      <p:sp>
        <p:nvSpPr>
          <p:cNvPr id="11" name="文本框 10">
            <a:extLst>
              <a:ext uri="{FF2B5EF4-FFF2-40B4-BE49-F238E27FC236}">
                <a16:creationId xmlns:a16="http://schemas.microsoft.com/office/drawing/2014/main" id="{E3B4118E-12E2-47F6-AD00-085E92312271}"/>
              </a:ext>
            </a:extLst>
          </p:cNvPr>
          <p:cNvSpPr txBox="1"/>
          <p:nvPr/>
        </p:nvSpPr>
        <p:spPr>
          <a:xfrm>
            <a:off x="5340096" y="3200417"/>
            <a:ext cx="3911648" cy="646331"/>
          </a:xfrm>
          <a:prstGeom prst="rect">
            <a:avLst/>
          </a:prstGeom>
          <a:noFill/>
        </p:spPr>
        <p:txBody>
          <a:bodyPr wrap="none" rtlCol="0">
            <a:spAutoFit/>
          </a:bodyPr>
          <a:lstStyle/>
          <a:p>
            <a:r>
              <a:rPr lang="zh-CN" altLang="en-US" dirty="0"/>
              <a:t>（注：训练误差和测试误差的损失</a:t>
            </a:r>
            <a:endParaRPr lang="en-US" altLang="zh-CN" dirty="0"/>
          </a:p>
          <a:p>
            <a:r>
              <a:rPr lang="en-US" altLang="zh-CN" dirty="0"/>
              <a:t>     </a:t>
            </a:r>
            <a:r>
              <a:rPr lang="zh-CN" altLang="en-US" dirty="0"/>
              <a:t>函数不一定相同，但是最好相同）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42650"/>
            <a:ext cx="7886700" cy="507831"/>
          </a:xfrm>
          <a:prstGeom prst="rect">
            <a:avLst/>
          </a:prstGeom>
        </p:spPr>
        <p:txBody>
          <a:bodyPr vert="horz" wrap="square" lIns="0" tIns="0" rIns="0" bIns="0" rtlCol="0">
            <a:spAutoFit/>
          </a:bodyPr>
          <a:lstStyle/>
          <a:p>
            <a:pPr marL="12700">
              <a:lnSpc>
                <a:spcPct val="100000"/>
              </a:lnSpc>
            </a:pPr>
            <a:r>
              <a:rPr spc="10" dirty="0" err="1"/>
              <a:t>模型评估与</a:t>
            </a:r>
            <a:r>
              <a:rPr spc="10" dirty="0" err="1">
                <a:solidFill>
                  <a:srgbClr val="FF0000"/>
                </a:solidFill>
              </a:rPr>
              <a:t>模型选</a:t>
            </a:r>
            <a:r>
              <a:rPr dirty="0" err="1">
                <a:solidFill>
                  <a:srgbClr val="FF0000"/>
                </a:solidFill>
              </a:rPr>
              <a:t>择</a:t>
            </a:r>
            <a:r>
              <a:rPr lang="en-US" altLang="zh-CN" dirty="0"/>
              <a:t> </a:t>
            </a:r>
            <a:endParaRPr dirty="0"/>
          </a:p>
        </p:txBody>
      </p:sp>
      <p:sp>
        <p:nvSpPr>
          <p:cNvPr id="3" name="object 3"/>
          <p:cNvSpPr txBox="1"/>
          <p:nvPr/>
        </p:nvSpPr>
        <p:spPr>
          <a:xfrm>
            <a:off x="402272" y="1559613"/>
            <a:ext cx="5084128" cy="874598"/>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err="1">
                <a:latin typeface="宋体"/>
                <a:cs typeface="宋体"/>
              </a:rPr>
              <a:t>过拟合与模型选</a:t>
            </a:r>
            <a:r>
              <a:rPr sz="2600" spc="-30" dirty="0" err="1">
                <a:latin typeface="宋体"/>
                <a:cs typeface="宋体"/>
              </a:rPr>
              <a:t>择</a:t>
            </a:r>
            <a:r>
              <a:rPr lang="zh-CN" altLang="en-US" sz="2600" spc="-30" dirty="0">
                <a:latin typeface="宋体"/>
                <a:cs typeface="宋体"/>
              </a:rPr>
              <a:t>（如参数个数）</a:t>
            </a:r>
            <a:endParaRPr sz="2600" dirty="0">
              <a:latin typeface="宋体"/>
              <a:cs typeface="宋体"/>
            </a:endParaRPr>
          </a:p>
          <a:p>
            <a:pPr marL="12700">
              <a:lnSpc>
                <a:spcPts val="3070"/>
              </a:lnSpc>
              <a:spcBef>
                <a:spcPts val="620"/>
              </a:spcBef>
            </a:pPr>
            <a:r>
              <a:rPr sz="2450" dirty="0">
                <a:solidFill>
                  <a:srgbClr val="33BC55"/>
                </a:solidFill>
                <a:latin typeface="Wingdings"/>
                <a:cs typeface="Wingdings"/>
              </a:rPr>
              <a:t></a:t>
            </a:r>
            <a:r>
              <a:rPr sz="2600" spc="-20" dirty="0">
                <a:latin typeface="宋体"/>
                <a:cs typeface="宋体"/>
              </a:rPr>
              <a:t>假设给定训练数据</a:t>
            </a:r>
            <a:r>
              <a:rPr sz="2600" spc="-30" dirty="0">
                <a:latin typeface="宋体"/>
                <a:cs typeface="宋体"/>
              </a:rPr>
              <a:t>集</a:t>
            </a:r>
            <a:endParaRPr sz="2600" dirty="0">
              <a:latin typeface="宋体"/>
              <a:cs typeface="宋体"/>
            </a:endParaRPr>
          </a:p>
        </p:txBody>
      </p:sp>
      <p:sp>
        <p:nvSpPr>
          <p:cNvPr id="4" name="object 4"/>
          <p:cNvSpPr txBox="1"/>
          <p:nvPr/>
        </p:nvSpPr>
        <p:spPr>
          <a:xfrm>
            <a:off x="402272" y="3446833"/>
            <a:ext cx="2649220" cy="36830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经验风险最小</a:t>
            </a:r>
            <a:r>
              <a:rPr sz="2600" spc="-30" dirty="0">
                <a:latin typeface="宋体"/>
                <a:cs typeface="宋体"/>
              </a:rPr>
              <a:t>：</a:t>
            </a:r>
            <a:endParaRPr sz="2600">
              <a:latin typeface="宋体"/>
              <a:cs typeface="宋体"/>
            </a:endParaRPr>
          </a:p>
        </p:txBody>
      </p:sp>
      <p:sp>
        <p:nvSpPr>
          <p:cNvPr id="5" name="object 5"/>
          <p:cNvSpPr/>
          <p:nvPr/>
        </p:nvSpPr>
        <p:spPr>
          <a:xfrm>
            <a:off x="3922776" y="1917192"/>
            <a:ext cx="4047744" cy="5029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95983" y="2447544"/>
            <a:ext cx="5980175" cy="8534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25423" y="3883152"/>
            <a:ext cx="3404616" cy="79248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959096" y="3773423"/>
            <a:ext cx="3166872" cy="90220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87751" y="4858511"/>
            <a:ext cx="3596640" cy="149961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294A1-FCD2-45B3-A686-E7A1C93361C7}"/>
              </a:ext>
            </a:extLst>
          </p:cNvPr>
          <p:cNvSpPr>
            <a:spLocks noGrp="1"/>
          </p:cNvSpPr>
          <p:nvPr>
            <p:ph type="title"/>
          </p:nvPr>
        </p:nvSpPr>
        <p:spPr/>
        <p:txBody>
          <a:bodyPr/>
          <a:lstStyle/>
          <a:p>
            <a:r>
              <a:rPr lang="zh-CN" altLang="en-US" dirty="0"/>
              <a:t>矩阵表示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678A50-0E07-4084-8138-3E00C5EBDD32}"/>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𝐿</m:t>
                    </m:r>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𝑤</m:t>
                        </m:r>
                      </m:e>
                    </m:d>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1</m:t>
                        </m:r>
                      </m:num>
                      <m:den>
                        <m:r>
                          <a:rPr lang="zh-CN" altLang="en-US" i="1" smtClean="0">
                            <a:latin typeface="Cambria Math" panose="02040503050406030204" pitchFamily="18" charset="0"/>
                          </a:rPr>
                          <m:t>2</m:t>
                        </m:r>
                      </m:den>
                    </m:f>
                    <m:sSup>
                      <m:sSupPr>
                        <m:ctrlPr>
                          <a:rPr lang="zh-CN" altLang="en-US" i="1" smtClean="0">
                            <a:latin typeface="Cambria Math" panose="02040503050406030204" pitchFamily="18" charset="0"/>
                          </a:rPr>
                        </m:ctrlPr>
                      </m:sSupPr>
                      <m:e>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𝑋𝑤</m:t>
                            </m:r>
                            <m:r>
                              <a:rPr lang="zh-CN" altLang="en-US" i="1" smtClean="0">
                                <a:latin typeface="Cambria Math" panose="02040503050406030204" pitchFamily="18" charset="0"/>
                              </a:rPr>
                              <m:t>−</m:t>
                            </m:r>
                            <m:r>
                              <a:rPr lang="zh-CN" altLang="en-US" i="1" smtClean="0">
                                <a:latin typeface="Cambria Math" panose="02040503050406030204" pitchFamily="18" charset="0"/>
                              </a:rPr>
                              <m:t>𝑦</m:t>
                            </m:r>
                          </m:e>
                        </m:d>
                      </m:e>
                      <m:sup>
                        <m:r>
                          <a:rPr lang="zh-CN" altLang="en-US" i="1" smtClean="0">
                            <a:latin typeface="Cambria Math" panose="02040503050406030204" pitchFamily="18" charset="0"/>
                          </a:rPr>
                          <m:t>𝑇</m:t>
                        </m:r>
                      </m:sup>
                    </m:s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𝑋𝑤</m:t>
                        </m:r>
                        <m:r>
                          <a:rPr lang="zh-CN" altLang="en-US" i="1" smtClean="0">
                            <a:latin typeface="Cambria Math" panose="02040503050406030204" pitchFamily="18" charset="0"/>
                          </a:rPr>
                          <m:t>−</m:t>
                        </m:r>
                        <m:r>
                          <a:rPr lang="zh-CN" altLang="en-US" i="1" smtClean="0">
                            <a:latin typeface="Cambria Math" panose="02040503050406030204" pitchFamily="18" charset="0"/>
                          </a:rPr>
                          <m:t>𝑦</m:t>
                        </m:r>
                      </m:e>
                    </m:d>
                  </m:oMath>
                </a14:m>
                <a:endParaRPr lang="en-US" altLang="zh-CN" dirty="0"/>
              </a:p>
              <a:p>
                <a:endParaRPr lang="en-US" altLang="zh-CN" dirty="0"/>
              </a:p>
              <a:p>
                <a14:m>
                  <m:oMath xmlns:m="http://schemas.openxmlformats.org/officeDocument/2006/math">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m:t>
                        </m:r>
                        <m:r>
                          <a:rPr lang="zh-CN" altLang="en-US" i="1" smtClean="0">
                            <a:latin typeface="Cambria Math" panose="02040503050406030204" pitchFamily="18" charset="0"/>
                          </a:rPr>
                          <m:t>𝐿</m:t>
                        </m:r>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𝑤</m:t>
                            </m:r>
                          </m:e>
                        </m:d>
                      </m:num>
                      <m:den>
                        <m:r>
                          <a:rPr lang="zh-CN" altLang="en-US" i="1" smtClean="0">
                            <a:latin typeface="Cambria Math" panose="02040503050406030204" pitchFamily="18" charset="0"/>
                          </a:rPr>
                          <m:t>𝜕</m:t>
                        </m:r>
                        <m:r>
                          <a:rPr lang="zh-CN" altLang="en-US" i="1" smtClean="0">
                            <a:latin typeface="Cambria Math" panose="02040503050406030204" pitchFamily="18" charset="0"/>
                          </a:rPr>
                          <m:t>𝑤</m:t>
                        </m:r>
                      </m:den>
                    </m:f>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𝑋</m:t>
                        </m:r>
                      </m:e>
                      <m:sup>
                        <m:r>
                          <a:rPr lang="zh-CN" altLang="en-US" i="1" smtClean="0">
                            <a:latin typeface="Cambria Math" panose="02040503050406030204" pitchFamily="18" charset="0"/>
                          </a:rPr>
                          <m:t>𝑇</m:t>
                        </m:r>
                      </m:sup>
                    </m:s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𝑋𝑤</m:t>
                        </m:r>
                        <m:r>
                          <a:rPr lang="zh-CN" altLang="en-US" i="1" smtClean="0">
                            <a:latin typeface="Cambria Math" panose="02040503050406030204" pitchFamily="18" charset="0"/>
                          </a:rPr>
                          <m:t>−</m:t>
                        </m:r>
                        <m:r>
                          <a:rPr lang="zh-CN" altLang="en-US" i="1" smtClean="0">
                            <a:latin typeface="Cambria Math" panose="02040503050406030204" pitchFamily="18" charset="0"/>
                          </a:rPr>
                          <m:t>𝑌</m:t>
                        </m:r>
                      </m:e>
                    </m:d>
                  </m:oMath>
                </a14:m>
                <a:r>
                  <a:rPr lang="zh-CN" altLang="en-US" dirty="0"/>
                  <a:t>  </a:t>
                </a:r>
                <a:r>
                  <a:rPr lang="en-US" altLang="zh-CN" dirty="0"/>
                  <a:t>= 0</a:t>
                </a:r>
              </a:p>
              <a:p>
                <a:endParaRPr lang="en-US" altLang="zh-CN" dirty="0"/>
              </a:p>
              <a:p>
                <a14:m>
                  <m:oMath xmlns:m="http://schemas.openxmlformats.org/officeDocument/2006/math">
                    <m:r>
                      <a:rPr lang="zh-CN" altLang="en-US" i="1" smtClean="0">
                        <a:latin typeface="Cambria Math" panose="02040503050406030204" pitchFamily="18" charset="0"/>
                      </a:rPr>
                      <m:t>𝑤</m:t>
                    </m:r>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d>
                          <m:dPr>
                            <m:ctrlPr>
                              <a:rPr lang="zh-CN" altLang="en-US" i="1" smtClean="0">
                                <a:latin typeface="Cambria Math" panose="02040503050406030204" pitchFamily="18" charset="0"/>
                              </a:rPr>
                            </m:ctrlPr>
                          </m:dPr>
                          <m:e>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𝑋</m:t>
                                </m:r>
                              </m:e>
                              <m:sup>
                                <m:r>
                                  <a:rPr lang="zh-CN" altLang="en-US" i="1" smtClean="0">
                                    <a:latin typeface="Cambria Math" panose="02040503050406030204" pitchFamily="18" charset="0"/>
                                  </a:rPr>
                                  <m:t>𝑇</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𝑋</m:t>
                            </m:r>
                          </m:e>
                        </m:d>
                      </m:e>
                      <m:sup>
                        <m:r>
                          <a:rPr lang="zh-CN" altLang="en-US" i="1" smtClean="0">
                            <a:latin typeface="Cambria Math" panose="02040503050406030204" pitchFamily="18" charset="0"/>
                          </a:rPr>
                          <m:t>−1</m:t>
                        </m:r>
                      </m:sup>
                    </m:sSup>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𝑋</m:t>
                        </m:r>
                      </m:e>
                      <m:sup>
                        <m:r>
                          <a:rPr lang="zh-CN" altLang="en-US" i="1" smtClean="0">
                            <a:latin typeface="Cambria Math" panose="02040503050406030204" pitchFamily="18" charset="0"/>
                          </a:rPr>
                          <m:t>𝑇</m:t>
                        </m:r>
                      </m:sup>
                    </m:sSup>
                    <m:r>
                      <a:rPr lang="zh-CN" altLang="en-US" i="1" smtClean="0">
                        <a:latin typeface="Cambria Math" panose="02040503050406030204" pitchFamily="18" charset="0"/>
                      </a:rPr>
                      <m:t>𝑦</m:t>
                    </m:r>
                  </m:oMath>
                </a14:m>
                <a:endParaRPr lang="en-US" altLang="zh-CN" dirty="0"/>
              </a:p>
              <a:p>
                <a:endParaRPr lang="en-US" altLang="zh-CN" dirty="0"/>
              </a:p>
              <a:p>
                <a:r>
                  <a:rPr lang="zh-CN" altLang="en-US" dirty="0"/>
                  <a:t>（矩阵与向量的求导）</a:t>
                </a:r>
              </a:p>
            </p:txBody>
          </p:sp>
        </mc:Choice>
        <mc:Fallback xmlns="">
          <p:sp>
            <p:nvSpPr>
              <p:cNvPr id="3" name="内容占位符 2">
                <a:extLst>
                  <a:ext uri="{FF2B5EF4-FFF2-40B4-BE49-F238E27FC236}">
                    <a16:creationId xmlns:a16="http://schemas.microsoft.com/office/drawing/2014/main" id="{00678A50-0E07-4084-8138-3E00C5EBDD32}"/>
                  </a:ext>
                </a:extLst>
              </p:cNvPr>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zh-CN" altLang="en-US">
                    <a:noFill/>
                  </a:rPr>
                  <a:t> </a:t>
                </a:r>
              </a:p>
            </p:txBody>
          </p:sp>
        </mc:Fallback>
      </mc:AlternateContent>
      <p:sp>
        <p:nvSpPr>
          <p:cNvPr id="5" name="object 7">
            <a:extLst>
              <a:ext uri="{FF2B5EF4-FFF2-40B4-BE49-F238E27FC236}">
                <a16:creationId xmlns:a16="http://schemas.microsoft.com/office/drawing/2014/main" id="{049BF640-90C7-4E5A-971E-51ADA8F6430C}"/>
              </a:ext>
            </a:extLst>
          </p:cNvPr>
          <p:cNvSpPr/>
          <p:nvPr/>
        </p:nvSpPr>
        <p:spPr>
          <a:xfrm>
            <a:off x="5110734" y="1471460"/>
            <a:ext cx="3404616" cy="79248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1226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Ø"/>
            </a:pPr>
            <a:r>
              <a:rPr kumimoji="1" lang="zh-CN" altLang="en-US" sz="2800" dirty="0">
                <a:solidFill>
                  <a:srgbClr val="0070C0"/>
                </a:solidFill>
                <a:cs typeface="Verdana" pitchFamily="34" charset="0"/>
              </a:rPr>
              <a:t> 教材</a:t>
            </a:r>
            <a:r>
              <a:rPr kumimoji="1" lang="en-US" altLang="zh-CN" sz="2800" dirty="0">
                <a:solidFill>
                  <a:srgbClr val="0070C0"/>
                </a:solidFill>
                <a:cs typeface="Verdana" pitchFamily="34" charset="0"/>
              </a:rPr>
              <a:t>:</a:t>
            </a:r>
          </a:p>
          <a:p>
            <a:pPr marL="457200" indent="-457200">
              <a:buAutoNum type="arabicPeriod"/>
            </a:pPr>
            <a:r>
              <a:rPr lang="en-US" altLang="zh-CN" sz="2000" dirty="0">
                <a:solidFill>
                  <a:srgbClr val="0070C0"/>
                </a:solidFill>
              </a:rPr>
              <a:t>“</a:t>
            </a:r>
            <a:r>
              <a:rPr lang="zh-CN" altLang="en-US" sz="2000" dirty="0">
                <a:solidFill>
                  <a:srgbClr val="0070C0"/>
                </a:solidFill>
              </a:rPr>
              <a:t>统计学习方法</a:t>
            </a:r>
            <a:r>
              <a:rPr lang="en-US" altLang="zh-CN" sz="2000" dirty="0">
                <a:solidFill>
                  <a:srgbClr val="0070C0"/>
                </a:solidFill>
              </a:rPr>
              <a:t>”, </a:t>
            </a:r>
            <a:r>
              <a:rPr lang="zh-CN" altLang="en-US" sz="2000" dirty="0">
                <a:solidFill>
                  <a:srgbClr val="0070C0"/>
                </a:solidFill>
              </a:rPr>
              <a:t>李航 著</a:t>
            </a:r>
            <a:r>
              <a:rPr lang="en-US" altLang="zh-CN" sz="2000" dirty="0">
                <a:solidFill>
                  <a:srgbClr val="0070C0"/>
                </a:solidFill>
              </a:rPr>
              <a:t>, </a:t>
            </a:r>
            <a:r>
              <a:rPr lang="zh-CN" altLang="en-US" sz="2000" dirty="0">
                <a:solidFill>
                  <a:srgbClr val="0070C0"/>
                </a:solidFill>
              </a:rPr>
              <a:t>清华大学出版社</a:t>
            </a:r>
            <a:endParaRPr lang="en-US" altLang="zh-CN" sz="2000" dirty="0">
              <a:solidFill>
                <a:srgbClr val="0070C0"/>
              </a:solidFill>
            </a:endParaRPr>
          </a:p>
          <a:p>
            <a:pPr marL="457200" indent="-457200">
              <a:buFont typeface="Arial" panose="020B0604020202020204" pitchFamily="34" charset="0"/>
              <a:buAutoNum type="arabicPeriod"/>
            </a:pPr>
            <a:r>
              <a:rPr lang="en-US" altLang="zh-CN" sz="2000" dirty="0">
                <a:solidFill>
                  <a:srgbClr val="0070C0"/>
                </a:solidFill>
              </a:rPr>
              <a:t>“</a:t>
            </a:r>
            <a:r>
              <a:rPr lang="zh-CN" altLang="en-US" sz="2000" dirty="0">
                <a:solidFill>
                  <a:srgbClr val="0070C0"/>
                </a:solidFill>
              </a:rPr>
              <a:t>机器学习</a:t>
            </a:r>
            <a:r>
              <a:rPr lang="en-US" altLang="zh-CN" sz="2000" dirty="0">
                <a:solidFill>
                  <a:srgbClr val="0070C0"/>
                </a:solidFill>
              </a:rPr>
              <a:t>”, </a:t>
            </a:r>
            <a:r>
              <a:rPr lang="zh-CN" altLang="en-US" sz="2000" dirty="0">
                <a:solidFill>
                  <a:srgbClr val="0070C0"/>
                </a:solidFill>
              </a:rPr>
              <a:t>周志华 著</a:t>
            </a:r>
            <a:r>
              <a:rPr lang="en-US" altLang="zh-CN" sz="2000" dirty="0">
                <a:solidFill>
                  <a:srgbClr val="0070C0"/>
                </a:solidFill>
              </a:rPr>
              <a:t>, </a:t>
            </a:r>
            <a:r>
              <a:rPr lang="zh-CN" altLang="en-US" sz="2000" dirty="0">
                <a:solidFill>
                  <a:srgbClr val="0070C0"/>
                </a:solidFill>
              </a:rPr>
              <a:t>清华大学出版社</a:t>
            </a:r>
            <a:endParaRPr lang="en-US" altLang="zh-CN" sz="2000" dirty="0">
              <a:solidFill>
                <a:srgbClr val="0070C0"/>
              </a:solidFill>
            </a:endParaRPr>
          </a:p>
          <a:p>
            <a:pPr>
              <a:buFont typeface="Wingdings" panose="05000000000000000000" pitchFamily="2" charset="2"/>
              <a:buChar char="Ø"/>
            </a:pPr>
            <a:r>
              <a:rPr kumimoji="1" lang="zh-CN" altLang="en-US" sz="2800" dirty="0">
                <a:solidFill>
                  <a:srgbClr val="0070C0"/>
                </a:solidFill>
                <a:cs typeface="Verdana" pitchFamily="34" charset="0"/>
              </a:rPr>
              <a:t> 课程主页：</a:t>
            </a:r>
            <a:endParaRPr kumimoji="1" lang="en-US" altLang="zh-CN" sz="2800" dirty="0">
              <a:solidFill>
                <a:srgbClr val="0070C0"/>
              </a:solidFill>
              <a:cs typeface="Verdana" pitchFamily="34" charset="0"/>
            </a:endParaRPr>
          </a:p>
          <a:p>
            <a:pPr lvl="1">
              <a:buFont typeface="Wingdings" panose="05000000000000000000" pitchFamily="2" charset="2"/>
              <a:buChar char="u"/>
            </a:pPr>
            <a:r>
              <a:rPr kumimoji="1" lang="en-US" altLang="zh-CN" sz="1900" dirty="0">
                <a:solidFill>
                  <a:srgbClr val="0070C0"/>
                </a:solidFill>
                <a:cs typeface="Verdana" pitchFamily="34" charset="0"/>
              </a:rPr>
              <a:t> http://58.198.176.86/qwdong/machinelearning/</a:t>
            </a:r>
            <a:endParaRPr kumimoji="1" lang="zh-CN" altLang="en-US" sz="1900" dirty="0">
              <a:solidFill>
                <a:srgbClr val="0070C0"/>
              </a:solidFill>
              <a:cs typeface="Verdana" pitchFamily="34" charset="0"/>
            </a:endParaRPr>
          </a:p>
          <a:p>
            <a:pPr>
              <a:buFont typeface="Wingdings" panose="05000000000000000000" pitchFamily="2" charset="2"/>
              <a:buChar char="Ø"/>
            </a:pPr>
            <a:r>
              <a:rPr kumimoji="1" lang="zh-CN" altLang="en-US" sz="2800" dirty="0">
                <a:solidFill>
                  <a:srgbClr val="0070C0"/>
                </a:solidFill>
                <a:cs typeface="Verdana" pitchFamily="34" charset="0"/>
              </a:rPr>
              <a:t> 考核方式：</a:t>
            </a:r>
            <a:endParaRPr kumimoji="1" lang="en-US" altLang="zh-CN" sz="2800" dirty="0">
              <a:solidFill>
                <a:srgbClr val="0070C0"/>
              </a:solidFill>
              <a:cs typeface="Verdana" pitchFamily="34" charset="0"/>
            </a:endParaRPr>
          </a:p>
          <a:p>
            <a:pPr marL="514350" indent="-514350">
              <a:buFont typeface="+mj-lt"/>
              <a:buAutoNum type="arabicPeriod"/>
            </a:pPr>
            <a:r>
              <a:rPr kumimoji="1" lang="zh-CN" altLang="en-US" sz="2400" dirty="0">
                <a:solidFill>
                  <a:srgbClr val="0070C0"/>
                </a:solidFill>
                <a:cs typeface="Verdana" pitchFamily="34" charset="0"/>
              </a:rPr>
              <a:t>平时成绩</a:t>
            </a:r>
            <a:r>
              <a:rPr kumimoji="1" lang="en-US" altLang="zh-CN" sz="2400" dirty="0">
                <a:solidFill>
                  <a:srgbClr val="0070C0"/>
                </a:solidFill>
                <a:cs typeface="Verdana" pitchFamily="34" charset="0"/>
              </a:rPr>
              <a:t>: 50%,</a:t>
            </a:r>
          </a:p>
          <a:p>
            <a:pPr marL="514350"/>
            <a:r>
              <a:rPr kumimoji="1" lang="zh-CN" altLang="en-US" sz="1800" dirty="0">
                <a:solidFill>
                  <a:srgbClr val="0070C0"/>
                </a:solidFill>
                <a:cs typeface="Verdana" pitchFamily="34" charset="0"/>
              </a:rPr>
              <a:t>出勤</a:t>
            </a:r>
            <a:r>
              <a:rPr kumimoji="1" lang="en-US" altLang="zh-CN" sz="1800" dirty="0">
                <a:solidFill>
                  <a:srgbClr val="0070C0"/>
                </a:solidFill>
                <a:cs typeface="Verdana" pitchFamily="34" charset="0"/>
              </a:rPr>
              <a:t>:10%</a:t>
            </a:r>
            <a:r>
              <a:rPr kumimoji="1" lang="zh-CN" altLang="en-US" sz="1800" dirty="0">
                <a:solidFill>
                  <a:srgbClr val="0070C0"/>
                </a:solidFill>
                <a:cs typeface="Verdana" pitchFamily="34" charset="0"/>
              </a:rPr>
              <a:t>；</a:t>
            </a:r>
            <a:r>
              <a:rPr kumimoji="1" lang="en-US" altLang="zh-CN" sz="1800" dirty="0" err="1">
                <a:solidFill>
                  <a:srgbClr val="0070C0"/>
                </a:solidFill>
                <a:cs typeface="Verdana" pitchFamily="34" charset="0"/>
              </a:rPr>
              <a:t>HomeWork</a:t>
            </a:r>
            <a:r>
              <a:rPr kumimoji="1" lang="en-US" altLang="zh-CN" sz="1800" dirty="0">
                <a:solidFill>
                  <a:srgbClr val="0070C0"/>
                </a:solidFill>
                <a:cs typeface="Verdana" pitchFamily="34" charset="0"/>
              </a:rPr>
              <a:t>: 20%; Project: 20%</a:t>
            </a:r>
          </a:p>
          <a:p>
            <a:pPr marL="514350" indent="-514350">
              <a:buFont typeface="+mj-lt"/>
              <a:buAutoNum type="arabicPeriod" startAt="2"/>
            </a:pPr>
            <a:r>
              <a:rPr kumimoji="1" lang="zh-CN" altLang="en-US" sz="2400" dirty="0">
                <a:solidFill>
                  <a:srgbClr val="0070C0"/>
                </a:solidFill>
                <a:cs typeface="Verdana" pitchFamily="34" charset="0"/>
              </a:rPr>
              <a:t>期末考试</a:t>
            </a:r>
            <a:r>
              <a:rPr kumimoji="1" lang="en-US" altLang="zh-CN" sz="2400" dirty="0">
                <a:solidFill>
                  <a:srgbClr val="0070C0"/>
                </a:solidFill>
                <a:cs typeface="Verdana" pitchFamily="34" charset="0"/>
              </a:rPr>
              <a:t>: 50%(</a:t>
            </a:r>
            <a:r>
              <a:rPr kumimoji="1" lang="zh-CN" altLang="en-US" sz="2400" dirty="0">
                <a:solidFill>
                  <a:srgbClr val="0070C0"/>
                </a:solidFill>
                <a:cs typeface="Verdana" pitchFamily="34" charset="0"/>
              </a:rPr>
              <a:t>本科生</a:t>
            </a:r>
            <a:r>
              <a:rPr kumimoji="1" lang="en-US" altLang="zh-CN" sz="2400" dirty="0">
                <a:solidFill>
                  <a:srgbClr val="0070C0"/>
                </a:solidFill>
                <a:cs typeface="Verdana" pitchFamily="34" charset="0"/>
              </a:rPr>
              <a:t>)</a:t>
            </a:r>
            <a:r>
              <a:rPr kumimoji="1" lang="zh-CN" altLang="en-US" sz="2400" dirty="0">
                <a:solidFill>
                  <a:srgbClr val="0070C0"/>
                </a:solidFill>
                <a:cs typeface="Verdana" pitchFamily="34" charset="0"/>
              </a:rPr>
              <a:t>；</a:t>
            </a:r>
            <a:r>
              <a:rPr kumimoji="1" lang="en-US" altLang="zh-CN" sz="2400" dirty="0">
                <a:solidFill>
                  <a:srgbClr val="0070C0"/>
                </a:solidFill>
                <a:cs typeface="Verdana" pitchFamily="34" charset="0"/>
              </a:rPr>
              <a:t>Final Project: 50%(</a:t>
            </a:r>
            <a:r>
              <a:rPr kumimoji="1" lang="zh-CN" altLang="en-US" sz="2400" dirty="0">
                <a:solidFill>
                  <a:srgbClr val="0070C0"/>
                </a:solidFill>
                <a:cs typeface="Verdana" pitchFamily="34" charset="0"/>
              </a:rPr>
              <a:t>研究生</a:t>
            </a:r>
            <a:r>
              <a:rPr kumimoji="1" lang="en-US" altLang="zh-CN" sz="2400" dirty="0">
                <a:solidFill>
                  <a:srgbClr val="0070C0"/>
                </a:solidFill>
                <a:cs typeface="Verdana" pitchFamily="34" charset="0"/>
              </a:rPr>
              <a:t>)</a:t>
            </a:r>
            <a:endParaRPr lang="zh-CN" altLang="en-US" sz="1800" dirty="0">
              <a:solidFill>
                <a:srgbClr val="0070C0"/>
              </a:solidFill>
            </a:endParaRPr>
          </a:p>
          <a:p>
            <a:endParaRPr lang="zh-CN" altLang="en-US" dirty="0"/>
          </a:p>
        </p:txBody>
      </p:sp>
    </p:spTree>
    <p:extLst>
      <p:ext uri="{BB962C8B-B14F-4D97-AF65-F5344CB8AC3E}">
        <p14:creationId xmlns:p14="http://schemas.microsoft.com/office/powerpoint/2010/main" val="304122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模型评估与模型选</a:t>
            </a:r>
            <a:r>
              <a:rPr dirty="0"/>
              <a:t>择</a:t>
            </a:r>
          </a:p>
        </p:txBody>
      </p:sp>
      <p:sp>
        <p:nvSpPr>
          <p:cNvPr id="3" name="object 3"/>
          <p:cNvSpPr/>
          <p:nvPr/>
        </p:nvSpPr>
        <p:spPr>
          <a:xfrm>
            <a:off x="829055" y="1673351"/>
            <a:ext cx="7488935" cy="5053584"/>
          </a:xfrm>
          <a:prstGeom prst="rect">
            <a:avLst/>
          </a:prstGeom>
          <a:blipFill>
            <a:blip r:embed="rId3" cstate="print"/>
            <a:stretch>
              <a:fillRect/>
            </a:stretch>
          </a:blipFill>
        </p:spPr>
        <p:txBody>
          <a:bodyPr wrap="square" lIns="0" tIns="0" rIns="0" bIns="0" rtlCol="0"/>
          <a:lstStyle/>
          <a:p>
            <a:endParaRPr dirty="0"/>
          </a:p>
        </p:txBody>
      </p:sp>
      <p:sp>
        <p:nvSpPr>
          <p:cNvPr id="5" name="文本框 4">
            <a:extLst>
              <a:ext uri="{FF2B5EF4-FFF2-40B4-BE49-F238E27FC236}">
                <a16:creationId xmlns:a16="http://schemas.microsoft.com/office/drawing/2014/main" id="{9D1A34E9-AFE9-441E-9B9D-40B8F1067B93}"/>
              </a:ext>
            </a:extLst>
          </p:cNvPr>
          <p:cNvSpPr txBox="1"/>
          <p:nvPr/>
        </p:nvSpPr>
        <p:spPr>
          <a:xfrm>
            <a:off x="6189345" y="1304019"/>
            <a:ext cx="2954655" cy="369332"/>
          </a:xfrm>
          <a:prstGeom prst="rect">
            <a:avLst/>
          </a:prstGeom>
          <a:noFill/>
        </p:spPr>
        <p:txBody>
          <a:bodyPr wrap="none" rtlCol="0">
            <a:spAutoFit/>
          </a:bodyPr>
          <a:lstStyle/>
          <a:p>
            <a:r>
              <a:rPr lang="zh-CN" altLang="en-US" dirty="0"/>
              <a:t>（训练数据本身存在噪声）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模型评估与模型选</a:t>
            </a:r>
            <a:r>
              <a:rPr dirty="0"/>
              <a:t>择</a:t>
            </a:r>
          </a:p>
        </p:txBody>
      </p:sp>
      <p:sp>
        <p:nvSpPr>
          <p:cNvPr id="3" name="object 3"/>
          <p:cNvSpPr/>
          <p:nvPr/>
        </p:nvSpPr>
        <p:spPr>
          <a:xfrm>
            <a:off x="1042416" y="1917192"/>
            <a:ext cx="6839711" cy="410870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五、正则化与交叉验</a:t>
            </a:r>
            <a:r>
              <a:rPr dirty="0"/>
              <a:t>证</a:t>
            </a:r>
          </a:p>
        </p:txBody>
      </p:sp>
      <p:sp>
        <p:nvSpPr>
          <p:cNvPr id="3" name="object 3"/>
          <p:cNvSpPr txBox="1"/>
          <p:nvPr/>
        </p:nvSpPr>
        <p:spPr>
          <a:xfrm>
            <a:off x="402272" y="1559613"/>
            <a:ext cx="2979420" cy="342900"/>
          </a:xfrm>
          <a:prstGeom prst="rect">
            <a:avLst/>
          </a:prstGeom>
        </p:spPr>
        <p:txBody>
          <a:bodyPr vert="horz" wrap="square" lIns="0" tIns="0" rIns="0" bIns="0" rtlCol="0">
            <a:spAutoFit/>
          </a:bodyPr>
          <a:lstStyle/>
          <a:p>
            <a:pPr marL="12700">
              <a:lnSpc>
                <a:spcPts val="3070"/>
              </a:lnSpc>
            </a:pPr>
            <a:r>
              <a:rPr sz="2450" dirty="0">
                <a:solidFill>
                  <a:srgbClr val="33BC55"/>
                </a:solidFill>
                <a:latin typeface="Wingdings"/>
                <a:cs typeface="Wingdings"/>
              </a:rPr>
              <a:t></a:t>
            </a:r>
            <a:r>
              <a:rPr sz="2600" spc="-20" dirty="0">
                <a:latin typeface="宋体"/>
                <a:cs typeface="宋体"/>
              </a:rPr>
              <a:t>正则化一般形式</a:t>
            </a:r>
            <a:r>
              <a:rPr sz="2600" spc="-30" dirty="0">
                <a:latin typeface="宋体"/>
                <a:cs typeface="宋体"/>
              </a:rPr>
              <a:t>：</a:t>
            </a:r>
            <a:endParaRPr sz="2600">
              <a:latin typeface="宋体"/>
              <a:cs typeface="宋体"/>
            </a:endParaRPr>
          </a:p>
        </p:txBody>
      </p:sp>
      <p:sp>
        <p:nvSpPr>
          <p:cNvPr id="4" name="object 4"/>
          <p:cNvSpPr txBox="1"/>
          <p:nvPr/>
        </p:nvSpPr>
        <p:spPr>
          <a:xfrm>
            <a:off x="402272" y="2971853"/>
            <a:ext cx="2319020" cy="36830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a:latin typeface="宋体"/>
                <a:cs typeface="宋体"/>
              </a:rPr>
              <a:t>回归问题中</a:t>
            </a:r>
            <a:r>
              <a:rPr sz="2550" spc="25" dirty="0">
                <a:latin typeface="宋体"/>
                <a:cs typeface="宋体"/>
              </a:rPr>
              <a:t>：</a:t>
            </a:r>
            <a:endParaRPr sz="2550">
              <a:latin typeface="宋体"/>
              <a:cs typeface="宋体"/>
            </a:endParaRPr>
          </a:p>
        </p:txBody>
      </p:sp>
      <p:sp>
        <p:nvSpPr>
          <p:cNvPr id="5" name="object 5"/>
          <p:cNvSpPr/>
          <p:nvPr/>
        </p:nvSpPr>
        <p:spPr>
          <a:xfrm>
            <a:off x="1981200" y="2036064"/>
            <a:ext cx="4026408" cy="7924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53767" y="3429000"/>
            <a:ext cx="4824983" cy="7772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036064" y="4453128"/>
            <a:ext cx="4742688" cy="83515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正则化与交叉验</a:t>
            </a:r>
            <a:r>
              <a:rPr dirty="0"/>
              <a:t>证</a:t>
            </a:r>
          </a:p>
        </p:txBody>
      </p:sp>
      <p:sp>
        <p:nvSpPr>
          <p:cNvPr id="3" name="object 3"/>
          <p:cNvSpPr txBox="1"/>
          <p:nvPr/>
        </p:nvSpPr>
        <p:spPr>
          <a:xfrm>
            <a:off x="402272" y="1559613"/>
            <a:ext cx="5370830" cy="754053"/>
          </a:xfrm>
          <a:prstGeom prst="rect">
            <a:avLst/>
          </a:prstGeom>
        </p:spPr>
        <p:txBody>
          <a:bodyPr vert="horz" wrap="square" lIns="0" tIns="0" rIns="0" bIns="0" rtlCol="0">
            <a:spAutoFit/>
          </a:bodyPr>
          <a:lstStyle/>
          <a:p>
            <a:pPr marL="12700">
              <a:lnSpc>
                <a:spcPct val="100000"/>
              </a:lnSpc>
            </a:pPr>
            <a:r>
              <a:rPr lang="en-US" altLang="zh-CN" sz="2450" dirty="0">
                <a:solidFill>
                  <a:srgbClr val="33BC55"/>
                </a:solidFill>
                <a:latin typeface="Wingdings"/>
                <a:cs typeface="Wingdings"/>
              </a:rPr>
              <a:t> </a:t>
            </a:r>
            <a:r>
              <a:rPr lang="zh-CN" altLang="en-US" sz="2450" dirty="0">
                <a:solidFill>
                  <a:srgbClr val="33BC55"/>
                </a:solidFill>
                <a:latin typeface="Wingdings"/>
                <a:cs typeface="Wingdings"/>
              </a:rPr>
              <a:t>训练数据足够：</a:t>
            </a:r>
            <a:endParaRPr lang="en-US" altLang="zh-CN" sz="2450" dirty="0">
              <a:solidFill>
                <a:srgbClr val="33BC55"/>
              </a:solidFill>
              <a:latin typeface="Wingdings"/>
              <a:cs typeface="Wingdings"/>
            </a:endParaRPr>
          </a:p>
          <a:p>
            <a:pPr marL="12700">
              <a:lnSpc>
                <a:spcPct val="100000"/>
              </a:lnSpc>
            </a:pPr>
            <a:r>
              <a:rPr lang="en-US" altLang="zh-CN" sz="2450" spc="40" dirty="0">
                <a:solidFill>
                  <a:srgbClr val="33BC55"/>
                </a:solidFill>
                <a:latin typeface="Wingdings"/>
                <a:cs typeface="Wingdings"/>
              </a:rPr>
              <a:t> </a:t>
            </a:r>
            <a:r>
              <a:rPr sz="2000" spc="40" dirty="0">
                <a:solidFill>
                  <a:srgbClr val="50742E"/>
                </a:solidFill>
                <a:latin typeface="Wingdings"/>
                <a:cs typeface="Wingdings"/>
              </a:rPr>
              <a:t></a:t>
            </a:r>
            <a:r>
              <a:rPr sz="2400" spc="40" dirty="0">
                <a:latin typeface="宋体"/>
                <a:cs typeface="宋体"/>
              </a:rPr>
              <a:t>训练集</a:t>
            </a:r>
            <a:r>
              <a:rPr sz="2400" spc="-600" dirty="0">
                <a:latin typeface="宋体"/>
                <a:cs typeface="宋体"/>
              </a:rPr>
              <a:t> </a:t>
            </a:r>
            <a:r>
              <a:rPr sz="2400" spc="-5" dirty="0">
                <a:latin typeface="Constantia"/>
                <a:cs typeface="Constantia"/>
              </a:rPr>
              <a:t>t</a:t>
            </a:r>
            <a:r>
              <a:rPr sz="2400" spc="-45" dirty="0">
                <a:latin typeface="Constantia"/>
                <a:cs typeface="Constantia"/>
              </a:rPr>
              <a:t>r</a:t>
            </a:r>
            <a:r>
              <a:rPr sz="2400" spc="-15" dirty="0">
                <a:latin typeface="Constantia"/>
                <a:cs typeface="Constantia"/>
              </a:rPr>
              <a:t>a</a:t>
            </a:r>
            <a:r>
              <a:rPr sz="2400" dirty="0">
                <a:latin typeface="Constantia"/>
                <a:cs typeface="Constantia"/>
              </a:rPr>
              <a:t>i</a:t>
            </a:r>
            <a:r>
              <a:rPr sz="2400" spc="-5" dirty="0">
                <a:latin typeface="Constantia"/>
                <a:cs typeface="Constantia"/>
              </a:rPr>
              <a:t>n</a:t>
            </a:r>
            <a:r>
              <a:rPr sz="2400" dirty="0">
                <a:latin typeface="Constantia"/>
                <a:cs typeface="Constantia"/>
              </a:rPr>
              <a:t>i</a:t>
            </a:r>
            <a:r>
              <a:rPr sz="2400" spc="-5" dirty="0">
                <a:latin typeface="Constantia"/>
                <a:cs typeface="Constantia"/>
              </a:rPr>
              <a:t>n</a:t>
            </a:r>
            <a:r>
              <a:rPr sz="2400" spc="-15" dirty="0">
                <a:latin typeface="Constantia"/>
                <a:cs typeface="Constantia"/>
              </a:rPr>
              <a:t>g</a:t>
            </a:r>
            <a:r>
              <a:rPr sz="2400" spc="-50" dirty="0">
                <a:latin typeface="Constantia"/>
                <a:cs typeface="Constantia"/>
              </a:rPr>
              <a:t> </a:t>
            </a:r>
            <a:r>
              <a:rPr sz="2400" spc="-10" dirty="0">
                <a:latin typeface="Constantia"/>
                <a:cs typeface="Constantia"/>
              </a:rPr>
              <a:t>s</a:t>
            </a:r>
            <a:r>
              <a:rPr sz="2400" dirty="0">
                <a:latin typeface="Constantia"/>
                <a:cs typeface="Constantia"/>
              </a:rPr>
              <a:t>e</a:t>
            </a:r>
            <a:r>
              <a:rPr sz="2400" spc="-5" dirty="0">
                <a:latin typeface="Constantia"/>
                <a:cs typeface="Constantia"/>
              </a:rPr>
              <a:t>t</a:t>
            </a:r>
            <a:r>
              <a:rPr sz="2400" dirty="0">
                <a:latin typeface="宋体"/>
                <a:cs typeface="宋体"/>
              </a:rPr>
              <a:t>：</a:t>
            </a:r>
            <a:r>
              <a:rPr sz="2400" spc="-600" dirty="0">
                <a:latin typeface="宋体"/>
                <a:cs typeface="宋体"/>
              </a:rPr>
              <a:t> </a:t>
            </a:r>
            <a:r>
              <a:rPr sz="2400" dirty="0">
                <a:latin typeface="宋体"/>
                <a:cs typeface="宋体"/>
              </a:rPr>
              <a:t>用于训练模型</a:t>
            </a:r>
          </a:p>
        </p:txBody>
      </p:sp>
      <p:sp>
        <p:nvSpPr>
          <p:cNvPr id="4" name="object 4"/>
          <p:cNvSpPr txBox="1"/>
          <p:nvPr/>
        </p:nvSpPr>
        <p:spPr>
          <a:xfrm>
            <a:off x="795337" y="2451569"/>
            <a:ext cx="3337560" cy="363855"/>
          </a:xfrm>
          <a:prstGeom prst="rect">
            <a:avLst/>
          </a:prstGeom>
        </p:spPr>
        <p:txBody>
          <a:bodyPr vert="horz" wrap="square" lIns="0" tIns="0" rIns="0" bIns="0" rtlCol="0">
            <a:spAutoFit/>
          </a:bodyPr>
          <a:lstStyle/>
          <a:p>
            <a:pPr marL="12700">
              <a:lnSpc>
                <a:spcPct val="100000"/>
              </a:lnSpc>
            </a:pPr>
            <a:r>
              <a:rPr sz="2000" spc="20" dirty="0">
                <a:solidFill>
                  <a:srgbClr val="50742E"/>
                </a:solidFill>
                <a:latin typeface="Wingdings"/>
                <a:cs typeface="Wingdings"/>
              </a:rPr>
              <a:t></a:t>
            </a:r>
            <a:r>
              <a:rPr sz="2400" spc="20" dirty="0">
                <a:latin typeface="宋体"/>
                <a:cs typeface="宋体"/>
              </a:rPr>
              <a:t>验证集</a:t>
            </a:r>
            <a:r>
              <a:rPr sz="2400" spc="-600" dirty="0">
                <a:latin typeface="宋体"/>
                <a:cs typeface="宋体"/>
              </a:rPr>
              <a:t> </a:t>
            </a:r>
            <a:r>
              <a:rPr sz="2400" spc="-40" dirty="0">
                <a:latin typeface="Constantia"/>
                <a:cs typeface="Constantia"/>
              </a:rPr>
              <a:t>v</a:t>
            </a:r>
            <a:r>
              <a:rPr sz="2400" spc="-10" dirty="0">
                <a:latin typeface="Constantia"/>
                <a:cs typeface="Constantia"/>
              </a:rPr>
              <a:t>al</a:t>
            </a:r>
            <a:r>
              <a:rPr sz="2400" dirty="0">
                <a:latin typeface="Constantia"/>
                <a:cs typeface="Constantia"/>
              </a:rPr>
              <a:t>i</a:t>
            </a:r>
            <a:r>
              <a:rPr sz="2400" spc="-5" dirty="0">
                <a:latin typeface="Constantia"/>
                <a:cs typeface="Constantia"/>
              </a:rPr>
              <a:t>d</a:t>
            </a:r>
            <a:r>
              <a:rPr sz="2400" spc="-15" dirty="0">
                <a:latin typeface="Constantia"/>
                <a:cs typeface="Constantia"/>
              </a:rPr>
              <a:t>a</a:t>
            </a:r>
            <a:r>
              <a:rPr sz="2400" spc="-5" dirty="0">
                <a:latin typeface="Constantia"/>
                <a:cs typeface="Constantia"/>
              </a:rPr>
              <a:t>t</a:t>
            </a:r>
            <a:r>
              <a:rPr sz="2400" dirty="0">
                <a:latin typeface="Constantia"/>
                <a:cs typeface="Constantia"/>
              </a:rPr>
              <a:t>i</a:t>
            </a:r>
            <a:r>
              <a:rPr sz="2400" spc="-20" dirty="0">
                <a:latin typeface="Constantia"/>
                <a:cs typeface="Constantia"/>
              </a:rPr>
              <a:t>o</a:t>
            </a:r>
            <a:r>
              <a:rPr sz="2400" dirty="0">
                <a:latin typeface="Constantia"/>
                <a:cs typeface="Constantia"/>
              </a:rPr>
              <a:t>n</a:t>
            </a:r>
            <a:r>
              <a:rPr sz="2400" spc="-95" dirty="0">
                <a:latin typeface="Constantia"/>
                <a:cs typeface="Constantia"/>
              </a:rPr>
              <a:t> </a:t>
            </a:r>
            <a:r>
              <a:rPr sz="2400" spc="-10" dirty="0">
                <a:latin typeface="Constantia"/>
                <a:cs typeface="Constantia"/>
              </a:rPr>
              <a:t>s</a:t>
            </a:r>
            <a:r>
              <a:rPr sz="2400" dirty="0">
                <a:latin typeface="Constantia"/>
                <a:cs typeface="Constantia"/>
              </a:rPr>
              <a:t>e</a:t>
            </a:r>
            <a:r>
              <a:rPr sz="2400" spc="-5" dirty="0">
                <a:latin typeface="Constantia"/>
                <a:cs typeface="Constantia"/>
              </a:rPr>
              <a:t>t</a:t>
            </a:r>
            <a:r>
              <a:rPr sz="2400" dirty="0">
                <a:latin typeface="宋体"/>
                <a:cs typeface="宋体"/>
              </a:rPr>
              <a:t>：</a:t>
            </a:r>
          </a:p>
        </p:txBody>
      </p:sp>
      <p:sp>
        <p:nvSpPr>
          <p:cNvPr id="5" name="object 5"/>
          <p:cNvSpPr txBox="1"/>
          <p:nvPr/>
        </p:nvSpPr>
        <p:spPr>
          <a:xfrm>
            <a:off x="4336097" y="2451569"/>
            <a:ext cx="1854200" cy="330200"/>
          </a:xfrm>
          <a:prstGeom prst="rect">
            <a:avLst/>
          </a:prstGeom>
        </p:spPr>
        <p:txBody>
          <a:bodyPr vert="horz" wrap="square" lIns="0" tIns="0" rIns="0" bIns="0" rtlCol="0">
            <a:spAutoFit/>
          </a:bodyPr>
          <a:lstStyle/>
          <a:p>
            <a:pPr marL="12700">
              <a:lnSpc>
                <a:spcPts val="2840"/>
              </a:lnSpc>
            </a:pPr>
            <a:r>
              <a:rPr sz="2400" dirty="0">
                <a:latin typeface="宋体"/>
                <a:cs typeface="宋体"/>
              </a:rPr>
              <a:t>用于模型选择</a:t>
            </a:r>
            <a:endParaRPr sz="2400">
              <a:latin typeface="宋体"/>
              <a:cs typeface="宋体"/>
            </a:endParaRPr>
          </a:p>
        </p:txBody>
      </p:sp>
      <p:sp>
        <p:nvSpPr>
          <p:cNvPr id="6" name="object 6"/>
          <p:cNvSpPr txBox="1"/>
          <p:nvPr/>
        </p:nvSpPr>
        <p:spPr>
          <a:xfrm>
            <a:off x="795337" y="2890354"/>
            <a:ext cx="7358063" cy="2377574"/>
          </a:xfrm>
          <a:prstGeom prst="rect">
            <a:avLst/>
          </a:prstGeom>
        </p:spPr>
        <p:txBody>
          <a:bodyPr vert="horz" wrap="square" lIns="0" tIns="0" rIns="0" bIns="0" rtlCol="0">
            <a:spAutoFit/>
          </a:bodyPr>
          <a:lstStyle/>
          <a:p>
            <a:pPr marL="12700">
              <a:lnSpc>
                <a:spcPct val="100000"/>
              </a:lnSpc>
              <a:tabLst>
                <a:tab pos="1337945" algn="l"/>
                <a:tab pos="1955164" algn="l"/>
                <a:tab pos="2788920" algn="l"/>
              </a:tabLst>
            </a:pPr>
            <a:r>
              <a:rPr sz="2050" spc="-25" dirty="0">
                <a:solidFill>
                  <a:srgbClr val="50742E"/>
                </a:solidFill>
                <a:latin typeface="Wingdings"/>
                <a:cs typeface="Wingdings"/>
              </a:rPr>
              <a:t></a:t>
            </a:r>
            <a:r>
              <a:rPr sz="2400" spc="-25" dirty="0">
                <a:latin typeface="宋体"/>
                <a:cs typeface="宋体"/>
              </a:rPr>
              <a:t>测试集	</a:t>
            </a:r>
            <a:r>
              <a:rPr sz="2400" spc="-45" dirty="0">
                <a:latin typeface="Constantia"/>
                <a:cs typeface="Constantia"/>
              </a:rPr>
              <a:t>t</a:t>
            </a:r>
            <a:r>
              <a:rPr sz="2400" dirty="0">
                <a:latin typeface="Constantia"/>
                <a:cs typeface="Constantia"/>
              </a:rPr>
              <a:t>e</a:t>
            </a:r>
            <a:r>
              <a:rPr sz="2400" spc="-10" dirty="0">
                <a:latin typeface="Constantia"/>
                <a:cs typeface="Constantia"/>
              </a:rPr>
              <a:t>s</a:t>
            </a:r>
            <a:r>
              <a:rPr sz="2400" dirty="0">
                <a:latin typeface="Constantia"/>
                <a:cs typeface="Constantia"/>
              </a:rPr>
              <a:t>t	</a:t>
            </a:r>
            <a:r>
              <a:rPr sz="2400" spc="-10" dirty="0">
                <a:latin typeface="Constantia"/>
                <a:cs typeface="Constantia"/>
              </a:rPr>
              <a:t>s</a:t>
            </a:r>
            <a:r>
              <a:rPr sz="2400" dirty="0">
                <a:latin typeface="Constantia"/>
                <a:cs typeface="Constantia"/>
              </a:rPr>
              <a:t>e</a:t>
            </a:r>
            <a:r>
              <a:rPr sz="2400" spc="-5" dirty="0">
                <a:latin typeface="Constantia"/>
                <a:cs typeface="Constantia"/>
              </a:rPr>
              <a:t>t</a:t>
            </a:r>
            <a:r>
              <a:rPr sz="2400" dirty="0">
                <a:latin typeface="宋体"/>
                <a:cs typeface="宋体"/>
              </a:rPr>
              <a:t>：	</a:t>
            </a:r>
            <a:r>
              <a:rPr sz="2400" dirty="0" err="1">
                <a:latin typeface="宋体"/>
                <a:cs typeface="宋体"/>
              </a:rPr>
              <a:t>用于最终对学习方法的评估</a:t>
            </a:r>
            <a:endParaRPr lang="en-US" altLang="zh-CN" sz="2400" dirty="0">
              <a:latin typeface="宋体"/>
              <a:cs typeface="宋体"/>
            </a:endParaRPr>
          </a:p>
          <a:p>
            <a:pPr marL="12700">
              <a:lnSpc>
                <a:spcPct val="100000"/>
              </a:lnSpc>
              <a:tabLst>
                <a:tab pos="1337945" algn="l"/>
                <a:tab pos="1955164" algn="l"/>
                <a:tab pos="2788920" algn="l"/>
              </a:tabLst>
            </a:pPr>
            <a:endParaRPr sz="2400" dirty="0">
              <a:latin typeface="宋体"/>
              <a:cs typeface="宋体"/>
            </a:endParaRPr>
          </a:p>
          <a:p>
            <a:pPr marL="12700" lvl="0"/>
            <a:r>
              <a:rPr lang="zh-CN" altLang="en-US" sz="2450" dirty="0">
                <a:solidFill>
                  <a:srgbClr val="33BC55"/>
                </a:solidFill>
                <a:latin typeface="Wingdings"/>
                <a:cs typeface="Wingdings"/>
              </a:rPr>
              <a:t>训练数据不足：</a:t>
            </a:r>
            <a:endParaRPr sz="3750" dirty="0">
              <a:latin typeface="Times New Roman"/>
              <a:cs typeface="Times New Roman"/>
            </a:endParaRPr>
          </a:p>
          <a:p>
            <a:pPr marL="12700">
              <a:lnSpc>
                <a:spcPct val="100000"/>
              </a:lnSpc>
            </a:pPr>
            <a:r>
              <a:rPr sz="2050" spc="-25" dirty="0">
                <a:solidFill>
                  <a:srgbClr val="50742E"/>
                </a:solidFill>
                <a:latin typeface="Wingdings"/>
                <a:cs typeface="Wingdings"/>
              </a:rPr>
              <a:t></a:t>
            </a:r>
            <a:r>
              <a:rPr sz="2400" spc="-25" dirty="0">
                <a:latin typeface="宋体"/>
                <a:cs typeface="宋体"/>
              </a:rPr>
              <a:t>简单交叉验证</a:t>
            </a:r>
            <a:endParaRPr sz="2400" dirty="0">
              <a:latin typeface="宋体"/>
              <a:cs typeface="宋体"/>
            </a:endParaRPr>
          </a:p>
          <a:p>
            <a:pPr marL="12700">
              <a:lnSpc>
                <a:spcPct val="100000"/>
              </a:lnSpc>
              <a:spcBef>
                <a:spcPts val="575"/>
              </a:spcBef>
            </a:pPr>
            <a:r>
              <a:rPr sz="2050" spc="-25" dirty="0">
                <a:solidFill>
                  <a:srgbClr val="50742E"/>
                </a:solidFill>
                <a:latin typeface="Wingdings"/>
                <a:cs typeface="Wingdings"/>
              </a:rPr>
              <a:t></a:t>
            </a:r>
            <a:r>
              <a:rPr sz="2400" spc="-15" dirty="0" err="1">
                <a:latin typeface="Constantia"/>
                <a:cs typeface="Constantia"/>
              </a:rPr>
              <a:t>S</a:t>
            </a:r>
            <a:r>
              <a:rPr sz="2400" spc="-15" dirty="0" err="1">
                <a:latin typeface="宋体"/>
                <a:cs typeface="宋体"/>
              </a:rPr>
              <a:t>折交叉验证</a:t>
            </a:r>
            <a:r>
              <a:rPr lang="en-US" sz="2400" spc="-15" dirty="0">
                <a:latin typeface="宋体"/>
                <a:cs typeface="宋体"/>
              </a:rPr>
              <a:t> </a:t>
            </a:r>
            <a:r>
              <a:rPr lang="en-US" altLang="zh-CN" sz="2400" spc="-15" dirty="0">
                <a:latin typeface="Times New Roman" panose="02020603050405020304" pitchFamily="18" charset="0"/>
                <a:cs typeface="Times New Roman" panose="02020603050405020304" pitchFamily="18" charset="0"/>
              </a:rPr>
              <a:t>S-Fold Cross Validation </a:t>
            </a:r>
            <a:r>
              <a:rPr lang="zh-CN" altLang="en-US" sz="2400" spc="-15" dirty="0">
                <a:latin typeface="Times New Roman" panose="02020603050405020304" pitchFamily="18" charset="0"/>
                <a:cs typeface="Times New Roman" panose="02020603050405020304" pitchFamily="18" charset="0"/>
              </a:rPr>
              <a:t>（平均误差最小）</a:t>
            </a:r>
            <a:endParaRPr sz="2400" dirty="0">
              <a:latin typeface="Times New Roman" panose="02020603050405020304" pitchFamily="18" charset="0"/>
              <a:cs typeface="Times New Roman" panose="02020603050405020304" pitchFamily="18" charset="0"/>
            </a:endParaRPr>
          </a:p>
          <a:p>
            <a:pPr marL="12700">
              <a:lnSpc>
                <a:spcPct val="100000"/>
              </a:lnSpc>
              <a:spcBef>
                <a:spcPts val="575"/>
              </a:spcBef>
            </a:pPr>
            <a:r>
              <a:rPr sz="2000" spc="20" dirty="0">
                <a:solidFill>
                  <a:srgbClr val="50742E"/>
                </a:solidFill>
                <a:latin typeface="Wingdings"/>
                <a:cs typeface="Wingdings"/>
              </a:rPr>
              <a:t></a:t>
            </a:r>
            <a:r>
              <a:rPr sz="2400" spc="20" dirty="0">
                <a:latin typeface="宋体"/>
                <a:cs typeface="宋体"/>
              </a:rPr>
              <a:t>留一交叉验证</a:t>
            </a:r>
            <a:endParaRPr sz="2400" dirty="0">
              <a:latin typeface="宋体"/>
              <a:cs typeface="宋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452827"/>
            <a:ext cx="7886700" cy="687477"/>
          </a:xfrm>
          <a:prstGeom prst="rect">
            <a:avLst/>
          </a:prstGeom>
        </p:spPr>
        <p:txBody>
          <a:bodyPr vert="horz" wrap="square" lIns="0" tIns="71228" rIns="0" bIns="0" rtlCol="0">
            <a:spAutoFit/>
          </a:bodyPr>
          <a:lstStyle/>
          <a:p>
            <a:pPr marL="12700">
              <a:lnSpc>
                <a:spcPct val="100000"/>
              </a:lnSpc>
            </a:pPr>
            <a:r>
              <a:rPr sz="4000" spc="10" dirty="0"/>
              <a:t>六、泛化能</a:t>
            </a:r>
            <a:r>
              <a:rPr sz="4000" dirty="0"/>
              <a:t>力</a:t>
            </a:r>
            <a:r>
              <a:rPr sz="4000" spc="-295" dirty="0"/>
              <a:t> </a:t>
            </a:r>
            <a:r>
              <a:rPr sz="4000" spc="-35" dirty="0">
                <a:latin typeface="Calibri"/>
                <a:cs typeface="Calibri"/>
              </a:rPr>
              <a:t>g</a:t>
            </a:r>
            <a:r>
              <a:rPr sz="4000" spc="5" dirty="0">
                <a:latin typeface="Calibri"/>
                <a:cs typeface="Calibri"/>
              </a:rPr>
              <a:t>ene</a:t>
            </a:r>
            <a:r>
              <a:rPr sz="4000" spc="-90" dirty="0">
                <a:latin typeface="Calibri"/>
                <a:cs typeface="Calibri"/>
              </a:rPr>
              <a:t>r</a:t>
            </a:r>
            <a:r>
              <a:rPr sz="4000" dirty="0">
                <a:latin typeface="Calibri"/>
                <a:cs typeface="Calibri"/>
              </a:rPr>
              <a:t>a</a:t>
            </a:r>
            <a:r>
              <a:rPr sz="4000" spc="5" dirty="0">
                <a:latin typeface="Calibri"/>
                <a:cs typeface="Calibri"/>
              </a:rPr>
              <a:t>li</a:t>
            </a:r>
            <a:r>
              <a:rPr sz="4000" spc="-70" dirty="0">
                <a:latin typeface="Calibri"/>
                <a:cs typeface="Calibri"/>
              </a:rPr>
              <a:t>z</a:t>
            </a:r>
            <a:r>
              <a:rPr sz="4000" spc="-45" dirty="0">
                <a:latin typeface="Calibri"/>
                <a:cs typeface="Calibri"/>
              </a:rPr>
              <a:t>a</a:t>
            </a:r>
            <a:r>
              <a:rPr sz="4000" spc="5" dirty="0">
                <a:latin typeface="Calibri"/>
                <a:cs typeface="Calibri"/>
              </a:rPr>
              <a:t>tio</a:t>
            </a:r>
            <a:r>
              <a:rPr sz="4000" dirty="0">
                <a:latin typeface="Calibri"/>
                <a:cs typeface="Calibri"/>
              </a:rPr>
              <a:t>n</a:t>
            </a:r>
            <a:r>
              <a:rPr sz="4000" spc="15" dirty="0">
                <a:latin typeface="Calibri"/>
                <a:cs typeface="Calibri"/>
              </a:rPr>
              <a:t> </a:t>
            </a:r>
            <a:r>
              <a:rPr sz="4000" dirty="0">
                <a:latin typeface="Calibri"/>
                <a:cs typeface="Calibri"/>
              </a:rPr>
              <a:t>a</a:t>
            </a:r>
            <a:r>
              <a:rPr sz="4000" spc="5" dirty="0">
                <a:latin typeface="Calibri"/>
                <a:cs typeface="Calibri"/>
              </a:rPr>
              <a:t>bilit</a:t>
            </a:r>
            <a:r>
              <a:rPr sz="4000" dirty="0">
                <a:latin typeface="Calibri"/>
                <a:cs typeface="Calibri"/>
              </a:rPr>
              <a:t>y</a:t>
            </a:r>
          </a:p>
        </p:txBody>
      </p:sp>
      <p:sp>
        <p:nvSpPr>
          <p:cNvPr id="3" name="object 3"/>
          <p:cNvSpPr txBox="1"/>
          <p:nvPr/>
        </p:nvSpPr>
        <p:spPr>
          <a:xfrm>
            <a:off x="402272" y="1525958"/>
            <a:ext cx="7127875" cy="2486660"/>
          </a:xfrm>
          <a:prstGeom prst="rect">
            <a:avLst/>
          </a:prstGeom>
        </p:spPr>
        <p:txBody>
          <a:bodyPr vert="horz" wrap="square" lIns="0" tIns="0" rIns="0" bIns="0" rtlCol="0">
            <a:spAutoFit/>
          </a:bodyPr>
          <a:lstStyle/>
          <a:p>
            <a:pPr marL="12700">
              <a:lnSpc>
                <a:spcPct val="100000"/>
              </a:lnSpc>
              <a:tabLst>
                <a:tab pos="3914775" algn="l"/>
              </a:tabLst>
            </a:pPr>
            <a:r>
              <a:rPr sz="2450" dirty="0">
                <a:solidFill>
                  <a:srgbClr val="33BC55"/>
                </a:solidFill>
                <a:latin typeface="Wingdings"/>
                <a:cs typeface="Wingdings"/>
              </a:rPr>
              <a:t></a:t>
            </a:r>
            <a:r>
              <a:rPr sz="2550" spc="35" dirty="0">
                <a:latin typeface="宋体"/>
                <a:cs typeface="宋体"/>
              </a:rPr>
              <a:t>泛化误</a:t>
            </a:r>
            <a:r>
              <a:rPr sz="2550" spc="25" dirty="0">
                <a:latin typeface="宋体"/>
                <a:cs typeface="宋体"/>
              </a:rPr>
              <a:t>差</a:t>
            </a:r>
            <a:r>
              <a:rPr sz="2550" spc="-610" dirty="0">
                <a:latin typeface="宋体"/>
                <a:cs typeface="宋体"/>
              </a:rPr>
              <a:t> </a:t>
            </a:r>
            <a:r>
              <a:rPr sz="2550" spc="-50" dirty="0">
                <a:latin typeface="Constantia"/>
                <a:cs typeface="Constantia"/>
              </a:rPr>
              <a:t>g</a:t>
            </a:r>
            <a:r>
              <a:rPr sz="2550" spc="10" dirty="0">
                <a:latin typeface="Constantia"/>
                <a:cs typeface="Constantia"/>
              </a:rPr>
              <a:t>e</a:t>
            </a:r>
            <a:r>
              <a:rPr sz="2550" spc="15" dirty="0">
                <a:latin typeface="Constantia"/>
                <a:cs typeface="Constantia"/>
              </a:rPr>
              <a:t>n</a:t>
            </a:r>
            <a:r>
              <a:rPr sz="2550" spc="10" dirty="0">
                <a:latin typeface="Constantia"/>
                <a:cs typeface="Constantia"/>
              </a:rPr>
              <a:t>e</a:t>
            </a:r>
            <a:r>
              <a:rPr sz="2550" spc="-40" dirty="0">
                <a:latin typeface="Constantia"/>
                <a:cs typeface="Constantia"/>
              </a:rPr>
              <a:t>r</a:t>
            </a:r>
            <a:r>
              <a:rPr sz="2550" spc="15" dirty="0">
                <a:latin typeface="Constantia"/>
                <a:cs typeface="Constantia"/>
              </a:rPr>
              <a:t>a</a:t>
            </a:r>
            <a:r>
              <a:rPr sz="2550" spc="5" dirty="0">
                <a:latin typeface="Constantia"/>
                <a:cs typeface="Constantia"/>
              </a:rPr>
              <a:t>li</a:t>
            </a:r>
            <a:r>
              <a:rPr sz="2550" spc="15" dirty="0">
                <a:latin typeface="Constantia"/>
                <a:cs typeface="Constantia"/>
              </a:rPr>
              <a:t>zat</a:t>
            </a:r>
            <a:r>
              <a:rPr sz="2550" spc="5" dirty="0">
                <a:latin typeface="Constantia"/>
                <a:cs typeface="Constantia"/>
              </a:rPr>
              <a:t>i</a:t>
            </a:r>
            <a:r>
              <a:rPr sz="2550" spc="15" dirty="0">
                <a:latin typeface="Constantia"/>
                <a:cs typeface="Constantia"/>
              </a:rPr>
              <a:t>o</a:t>
            </a:r>
            <a:r>
              <a:rPr sz="2550" spc="10" dirty="0">
                <a:latin typeface="Constantia"/>
                <a:cs typeface="Constantia"/>
              </a:rPr>
              <a:t>n</a:t>
            </a:r>
            <a:r>
              <a:rPr sz="2550" dirty="0">
                <a:latin typeface="Constantia"/>
                <a:cs typeface="Constantia"/>
              </a:rPr>
              <a:t>	</a:t>
            </a:r>
            <a:r>
              <a:rPr sz="2550" spc="10" dirty="0">
                <a:latin typeface="Constantia"/>
                <a:cs typeface="Constantia"/>
              </a:rPr>
              <a:t>er</a:t>
            </a:r>
            <a:r>
              <a:rPr sz="2550" spc="-35" dirty="0">
                <a:latin typeface="Constantia"/>
                <a:cs typeface="Constantia"/>
              </a:rPr>
              <a:t>r</a:t>
            </a:r>
            <a:r>
              <a:rPr sz="2550" spc="15" dirty="0">
                <a:latin typeface="Constantia"/>
                <a:cs typeface="Constantia"/>
              </a:rPr>
              <a:t>o</a:t>
            </a:r>
            <a:r>
              <a:rPr sz="2550" spc="5" dirty="0">
                <a:latin typeface="Constantia"/>
                <a:cs typeface="Constantia"/>
              </a:rPr>
              <a:t>r</a:t>
            </a:r>
            <a:endParaRPr sz="2550" dirty="0">
              <a:latin typeface="Constantia"/>
              <a:cs typeface="Constantia"/>
            </a:endParaRPr>
          </a:p>
          <a:p>
            <a:pPr>
              <a:lnSpc>
                <a:spcPct val="100000"/>
              </a:lnSpc>
            </a:pPr>
            <a:endParaRPr sz="1000" dirty="0">
              <a:latin typeface="Times New Roman"/>
              <a:cs typeface="Times New Roman"/>
            </a:endParaRPr>
          </a:p>
          <a:p>
            <a:pPr>
              <a:lnSpc>
                <a:spcPct val="100000"/>
              </a:lnSpc>
              <a:spcBef>
                <a:spcPts val="31"/>
              </a:spcBef>
            </a:pPr>
            <a:endParaRPr sz="650" dirty="0">
              <a:latin typeface="Times New Roman"/>
              <a:cs typeface="Times New Roman"/>
            </a:endParaRPr>
          </a:p>
          <a:p>
            <a:pPr marL="899160">
              <a:lnSpc>
                <a:spcPts val="1000"/>
              </a:lnSpc>
            </a:pPr>
            <a:endParaRPr sz="650" dirty="0">
              <a:latin typeface="Times New Roman"/>
              <a:cs typeface="Times New Roman"/>
            </a:endParaRPr>
          </a:p>
          <a:p>
            <a:pPr marL="12700">
              <a:lnSpc>
                <a:spcPct val="100000"/>
              </a:lnSpc>
              <a:spcBef>
                <a:spcPts val="1285"/>
              </a:spcBef>
            </a:pPr>
            <a:r>
              <a:rPr sz="2450" dirty="0">
                <a:solidFill>
                  <a:srgbClr val="33BC55"/>
                </a:solidFill>
                <a:latin typeface="Wingdings"/>
                <a:cs typeface="Wingdings"/>
              </a:rPr>
              <a:t></a:t>
            </a:r>
            <a:r>
              <a:rPr sz="2600" spc="-20" dirty="0">
                <a:latin typeface="宋体"/>
                <a:cs typeface="宋体"/>
              </a:rPr>
              <a:t>泛化误差上</a:t>
            </a:r>
            <a:r>
              <a:rPr sz="2600" spc="-30" dirty="0">
                <a:latin typeface="宋体"/>
                <a:cs typeface="宋体"/>
              </a:rPr>
              <a:t>界</a:t>
            </a:r>
            <a:endParaRPr sz="2600" dirty="0">
              <a:latin typeface="宋体"/>
              <a:cs typeface="宋体"/>
            </a:endParaRPr>
          </a:p>
          <a:p>
            <a:pPr marL="405765">
              <a:lnSpc>
                <a:spcPct val="100000"/>
              </a:lnSpc>
              <a:spcBef>
                <a:spcPts val="290"/>
              </a:spcBef>
            </a:pPr>
            <a:r>
              <a:rPr sz="2050" spc="-25" dirty="0">
                <a:solidFill>
                  <a:srgbClr val="50742E"/>
                </a:solidFill>
                <a:latin typeface="Wingdings"/>
                <a:cs typeface="Wingdings"/>
              </a:rPr>
              <a:t></a:t>
            </a:r>
            <a:r>
              <a:rPr sz="2400" spc="-25" dirty="0">
                <a:latin typeface="宋体"/>
                <a:cs typeface="宋体"/>
              </a:rPr>
              <a:t>比较学习方法的泛化能力</a:t>
            </a:r>
            <a:r>
              <a:rPr sz="2400" spc="-25" dirty="0">
                <a:latin typeface="Constantia"/>
                <a:cs typeface="Constantia"/>
              </a:rPr>
              <a:t>------</a:t>
            </a:r>
            <a:r>
              <a:rPr sz="2400" spc="-25" dirty="0">
                <a:latin typeface="宋体"/>
                <a:cs typeface="宋体"/>
              </a:rPr>
              <a:t>比较泛化误差上界</a:t>
            </a:r>
            <a:endParaRPr sz="2400" dirty="0">
              <a:latin typeface="宋体"/>
              <a:cs typeface="宋体"/>
            </a:endParaRPr>
          </a:p>
          <a:p>
            <a:pPr marL="405765">
              <a:lnSpc>
                <a:spcPct val="100000"/>
              </a:lnSpc>
              <a:spcBef>
                <a:spcPts val="284"/>
              </a:spcBef>
            </a:pPr>
            <a:r>
              <a:rPr sz="2050" spc="-25" dirty="0">
                <a:solidFill>
                  <a:srgbClr val="50742E"/>
                </a:solidFill>
                <a:latin typeface="Wingdings"/>
                <a:cs typeface="Wingdings"/>
              </a:rPr>
              <a:t></a:t>
            </a:r>
            <a:r>
              <a:rPr sz="2400" spc="-25" dirty="0">
                <a:latin typeface="宋体"/>
                <a:cs typeface="宋体"/>
              </a:rPr>
              <a:t>性质：样本容量增加，泛化误差趋于</a:t>
            </a:r>
            <a:r>
              <a:rPr sz="2400" spc="-15" dirty="0">
                <a:latin typeface="Constantia"/>
                <a:cs typeface="Constantia"/>
              </a:rPr>
              <a:t>0</a:t>
            </a:r>
            <a:endParaRPr sz="2400" dirty="0">
              <a:latin typeface="Constantia"/>
              <a:cs typeface="Constantia"/>
            </a:endParaRPr>
          </a:p>
        </p:txBody>
      </p:sp>
      <p:sp>
        <p:nvSpPr>
          <p:cNvPr id="5" name="object 5"/>
          <p:cNvSpPr txBox="1"/>
          <p:nvPr/>
        </p:nvSpPr>
        <p:spPr>
          <a:xfrm>
            <a:off x="1892617" y="3733800"/>
            <a:ext cx="4673600" cy="330200"/>
          </a:xfrm>
          <a:prstGeom prst="rect">
            <a:avLst/>
          </a:prstGeom>
        </p:spPr>
        <p:txBody>
          <a:bodyPr vert="horz" wrap="square" lIns="0" tIns="0" rIns="0" bIns="0" rtlCol="0">
            <a:spAutoFit/>
          </a:bodyPr>
          <a:lstStyle/>
          <a:p>
            <a:pPr marL="12700">
              <a:lnSpc>
                <a:spcPts val="2840"/>
              </a:lnSpc>
            </a:pPr>
            <a:r>
              <a:rPr sz="2400" dirty="0">
                <a:latin typeface="宋体"/>
                <a:cs typeface="宋体"/>
              </a:rPr>
              <a:t>假设空间容量越大，</a:t>
            </a:r>
            <a:r>
              <a:rPr sz="2400" spc="-600" dirty="0">
                <a:latin typeface="宋体"/>
                <a:cs typeface="宋体"/>
              </a:rPr>
              <a:t> </a:t>
            </a:r>
            <a:r>
              <a:rPr sz="2400" dirty="0">
                <a:latin typeface="宋体"/>
                <a:cs typeface="宋体"/>
              </a:rPr>
              <a:t>泛化误差越大</a:t>
            </a:r>
          </a:p>
        </p:txBody>
      </p:sp>
      <p:sp>
        <p:nvSpPr>
          <p:cNvPr id="6" name="object 6"/>
          <p:cNvSpPr txBox="1"/>
          <p:nvPr/>
        </p:nvSpPr>
        <p:spPr>
          <a:xfrm>
            <a:off x="402272" y="4577299"/>
            <a:ext cx="3309620" cy="12382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二分类问</a:t>
            </a:r>
            <a:r>
              <a:rPr sz="2600" spc="-30" dirty="0">
                <a:latin typeface="宋体"/>
                <a:cs typeface="宋体"/>
              </a:rPr>
              <a:t>题</a:t>
            </a:r>
            <a:endParaRPr sz="2600">
              <a:latin typeface="宋体"/>
              <a:cs typeface="宋体"/>
            </a:endParaRPr>
          </a:p>
          <a:p>
            <a:pPr>
              <a:lnSpc>
                <a:spcPct val="100000"/>
              </a:lnSpc>
              <a:spcBef>
                <a:spcPts val="42"/>
              </a:spcBef>
            </a:pPr>
            <a:endParaRPr sz="325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期望风险和经验风</a:t>
            </a:r>
            <a:r>
              <a:rPr sz="2550" spc="25" dirty="0">
                <a:latin typeface="宋体"/>
                <a:cs typeface="宋体"/>
              </a:rPr>
              <a:t>险</a:t>
            </a:r>
            <a:endParaRPr sz="2550">
              <a:latin typeface="宋体"/>
              <a:cs typeface="宋体"/>
            </a:endParaRPr>
          </a:p>
        </p:txBody>
      </p:sp>
      <p:sp>
        <p:nvSpPr>
          <p:cNvPr id="7" name="object 7"/>
          <p:cNvSpPr/>
          <p:nvPr/>
        </p:nvSpPr>
        <p:spPr>
          <a:xfrm>
            <a:off x="2916935" y="4623474"/>
            <a:ext cx="2807208" cy="49072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34895" y="5992025"/>
            <a:ext cx="2590800" cy="37185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074920" y="5806440"/>
            <a:ext cx="2663952" cy="746760"/>
          </a:xfrm>
          <a:prstGeom prst="rect">
            <a:avLst/>
          </a:prstGeom>
          <a:blipFill>
            <a:blip r:embed="rId5" cstate="print"/>
            <a:stretch>
              <a:fillRect/>
            </a:stretch>
          </a:blipFill>
        </p:spPr>
        <p:txBody>
          <a:bodyPr wrap="square" lIns="0" tIns="0" rIns="0" bIns="0" rtlCol="0"/>
          <a:lstStyle/>
          <a:p>
            <a:endParaRPr/>
          </a:p>
        </p:txBody>
      </p:sp>
      <p:pic>
        <p:nvPicPr>
          <p:cNvPr id="10" name="图片 9"/>
          <p:cNvPicPr>
            <a:picLocks noChangeAspect="1"/>
          </p:cNvPicPr>
          <p:nvPr/>
        </p:nvPicPr>
        <p:blipFill>
          <a:blip r:embed="rId6"/>
          <a:stretch>
            <a:fillRect/>
          </a:stretch>
        </p:blipFill>
        <p:spPr>
          <a:xfrm>
            <a:off x="1636446" y="1997539"/>
            <a:ext cx="4659526" cy="398667"/>
          </a:xfrm>
          <a:prstGeom prst="rect">
            <a:avLst/>
          </a:prstGeom>
        </p:spPr>
      </p:pic>
      <p:sp>
        <p:nvSpPr>
          <p:cNvPr id="11" name="文本框 10">
            <a:extLst>
              <a:ext uri="{FF2B5EF4-FFF2-40B4-BE49-F238E27FC236}">
                <a16:creationId xmlns:a16="http://schemas.microsoft.com/office/drawing/2014/main" id="{F8D86E47-1E72-438D-8525-709A1E7B0A3A}"/>
              </a:ext>
            </a:extLst>
          </p:cNvPr>
          <p:cNvSpPr txBox="1"/>
          <p:nvPr/>
        </p:nvSpPr>
        <p:spPr>
          <a:xfrm>
            <a:off x="6566217" y="1599104"/>
            <a:ext cx="2492990" cy="369332"/>
          </a:xfrm>
          <a:prstGeom prst="rect">
            <a:avLst/>
          </a:prstGeom>
          <a:noFill/>
        </p:spPr>
        <p:txBody>
          <a:bodyPr wrap="none" rtlCol="0">
            <a:spAutoFit/>
          </a:bodyPr>
          <a:lstStyle/>
          <a:p>
            <a:r>
              <a:rPr lang="zh-CN" altLang="en-US" dirty="0"/>
              <a:t>（思考：样本不可靠）</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泛化能</a:t>
            </a:r>
            <a:r>
              <a:rPr dirty="0"/>
              <a:t>力</a:t>
            </a:r>
            <a:r>
              <a:rPr spc="-330" dirty="0"/>
              <a:t> </a:t>
            </a:r>
            <a:r>
              <a:rPr spc="-40" dirty="0">
                <a:latin typeface="Calibri"/>
                <a:cs typeface="Calibri"/>
              </a:rPr>
              <a:t>g</a:t>
            </a:r>
            <a:r>
              <a:rPr spc="10" dirty="0">
                <a:latin typeface="Calibri"/>
                <a:cs typeface="Calibri"/>
              </a:rPr>
              <a:t>e</a:t>
            </a:r>
            <a:r>
              <a:rPr spc="5" dirty="0">
                <a:latin typeface="Calibri"/>
                <a:cs typeface="Calibri"/>
              </a:rPr>
              <a:t>n</a:t>
            </a:r>
            <a:r>
              <a:rPr spc="10" dirty="0">
                <a:latin typeface="Calibri"/>
                <a:cs typeface="Calibri"/>
              </a:rPr>
              <a:t>e</a:t>
            </a:r>
            <a:r>
              <a:rPr spc="-100" dirty="0">
                <a:latin typeface="Calibri"/>
                <a:cs typeface="Calibri"/>
              </a:rPr>
              <a:t>r</a:t>
            </a:r>
            <a:r>
              <a:rPr dirty="0">
                <a:latin typeface="Calibri"/>
                <a:cs typeface="Calibri"/>
              </a:rPr>
              <a:t>ali</a:t>
            </a:r>
            <a:r>
              <a:rPr spc="-85" dirty="0">
                <a:latin typeface="Calibri"/>
                <a:cs typeface="Calibri"/>
              </a:rPr>
              <a:t>z</a:t>
            </a:r>
            <a:r>
              <a:rPr spc="-50" dirty="0">
                <a:latin typeface="Calibri"/>
                <a:cs typeface="Calibri"/>
              </a:rPr>
              <a:t>a</a:t>
            </a:r>
            <a:r>
              <a:rPr spc="5" dirty="0">
                <a:latin typeface="Calibri"/>
                <a:cs typeface="Calibri"/>
              </a:rPr>
              <a:t>t</a:t>
            </a:r>
            <a:r>
              <a:rPr dirty="0">
                <a:latin typeface="Calibri"/>
                <a:cs typeface="Calibri"/>
              </a:rPr>
              <a:t>i</a:t>
            </a:r>
            <a:r>
              <a:rPr spc="5" dirty="0">
                <a:latin typeface="Calibri"/>
                <a:cs typeface="Calibri"/>
              </a:rPr>
              <a:t>o</a:t>
            </a:r>
            <a:r>
              <a:rPr dirty="0">
                <a:latin typeface="Calibri"/>
                <a:cs typeface="Calibri"/>
              </a:rPr>
              <a:t>n</a:t>
            </a:r>
            <a:r>
              <a:rPr spc="15" dirty="0">
                <a:latin typeface="Calibri"/>
                <a:cs typeface="Calibri"/>
              </a:rPr>
              <a:t> </a:t>
            </a:r>
            <a:r>
              <a:rPr dirty="0">
                <a:latin typeface="Calibri"/>
                <a:cs typeface="Calibri"/>
              </a:rPr>
              <a:t>a</a:t>
            </a:r>
            <a:r>
              <a:rPr spc="5" dirty="0">
                <a:latin typeface="Calibri"/>
                <a:cs typeface="Calibri"/>
              </a:rPr>
              <a:t>b</a:t>
            </a:r>
            <a:r>
              <a:rPr dirty="0">
                <a:latin typeface="Calibri"/>
                <a:cs typeface="Calibri"/>
              </a:rPr>
              <a:t>ili</a:t>
            </a:r>
            <a:r>
              <a:rPr spc="5" dirty="0">
                <a:latin typeface="Calibri"/>
                <a:cs typeface="Calibri"/>
              </a:rPr>
              <a:t>t</a:t>
            </a:r>
            <a:r>
              <a:rPr dirty="0">
                <a:latin typeface="Calibri"/>
                <a:cs typeface="Calibri"/>
              </a:rPr>
              <a:t>y</a:t>
            </a:r>
          </a:p>
        </p:txBody>
      </p:sp>
      <mc:AlternateContent xmlns:mc="http://schemas.openxmlformats.org/markup-compatibility/2006" xmlns:a14="http://schemas.microsoft.com/office/drawing/2010/main">
        <mc:Choice Requires="a14">
          <p:sp>
            <p:nvSpPr>
              <p:cNvPr id="3" name="object 3"/>
              <p:cNvSpPr txBox="1"/>
              <p:nvPr/>
            </p:nvSpPr>
            <p:spPr>
              <a:xfrm>
                <a:off x="402272" y="1559613"/>
                <a:ext cx="8262620" cy="2007473"/>
              </a:xfrm>
              <a:prstGeom prst="rect">
                <a:avLst/>
              </a:prstGeom>
            </p:spPr>
            <p:txBody>
              <a:bodyPr vert="horz" wrap="square" lIns="0" tIns="0" rIns="0" bIns="0" rtlCol="0">
                <a:spAutoFit/>
              </a:bodyPr>
              <a:lstStyle/>
              <a:p>
                <a:pPr marL="12700">
                  <a:lnSpc>
                    <a:spcPct val="100000"/>
                  </a:lnSpc>
                </a:pPr>
                <a:r>
                  <a:rPr lang="zh-CN" altLang="en-US" sz="2450" dirty="0">
                    <a:solidFill>
                      <a:srgbClr val="33BC55"/>
                    </a:solidFill>
                    <a:latin typeface="Wingdings"/>
                    <a:cs typeface="Wingdings"/>
                  </a:rPr>
                  <a:t></a:t>
                </a:r>
                <a:r>
                  <a:rPr lang="zh-CN" altLang="en-US" sz="2600" spc="-20" dirty="0">
                    <a:latin typeface="宋体"/>
                    <a:cs typeface="宋体"/>
                  </a:rPr>
                  <a:t>经验风险最小化函数</a:t>
                </a:r>
                <a:r>
                  <a:rPr lang="zh-CN" altLang="en-US" sz="2600" spc="-30" dirty="0">
                    <a:latin typeface="宋体"/>
                    <a:cs typeface="宋体"/>
                  </a:rPr>
                  <a:t>：</a:t>
                </a:r>
                <a:endParaRPr lang="zh-CN" altLang="en-US" sz="2600" dirty="0">
                  <a:latin typeface="宋体"/>
                  <a:cs typeface="宋体"/>
                </a:endParaRPr>
              </a:p>
              <a:p>
                <a:pPr>
                  <a:lnSpc>
                    <a:spcPct val="100000"/>
                  </a:lnSpc>
                  <a:spcBef>
                    <a:spcPts val="40"/>
                  </a:spcBef>
                </a:pPr>
                <a:endParaRPr lang="zh-CN" altLang="en-US" sz="3800" dirty="0">
                  <a:latin typeface="Times New Roman"/>
                  <a:cs typeface="Times New Roman"/>
                </a:endParaRPr>
              </a:p>
              <a:p>
                <a:pPr marL="12700">
                  <a:lnSpc>
                    <a:spcPct val="100000"/>
                  </a:lnSpc>
                </a:pPr>
                <a:r>
                  <a:rPr lang="zh-CN" altLang="en-US" sz="2450" dirty="0">
                    <a:solidFill>
                      <a:srgbClr val="33BC55"/>
                    </a:solidFill>
                    <a:latin typeface="Wingdings"/>
                    <a:cs typeface="Wingdings"/>
                  </a:rPr>
                  <a:t></a:t>
                </a:r>
                <a:r>
                  <a:rPr lang="zh-CN" altLang="en-US" sz="2550" spc="35" dirty="0" err="1">
                    <a:latin typeface="宋体"/>
                    <a:cs typeface="宋体"/>
                  </a:rPr>
                  <a:t>泛化能力</a:t>
                </a:r>
                <a:r>
                  <a:rPr lang="zh-CN" altLang="en-US" sz="2550" spc="25" dirty="0">
                    <a:latin typeface="宋体"/>
                    <a:cs typeface="宋体"/>
                  </a:rPr>
                  <a:t>：</a:t>
                </a:r>
                <a14:m>
                  <m:oMath xmlns:m="http://schemas.openxmlformats.org/officeDocument/2006/math">
                    <m:r>
                      <a:rPr lang="zh-CN" altLang="en-US" sz="2550" i="1" spc="25" smtClean="0">
                        <a:latin typeface="Cambria Math" panose="02040503050406030204" pitchFamily="18" charset="0"/>
                      </a:rPr>
                      <m:t>𝑅</m:t>
                    </m:r>
                    <m:d>
                      <m:dPr>
                        <m:ctrlPr>
                          <a:rPr lang="ar-AE" altLang="zh-CN" sz="2550" i="1" spc="25" smtClean="0">
                            <a:latin typeface="Cambria Math" panose="02040503050406030204" pitchFamily="18" charset="0"/>
                          </a:rPr>
                        </m:ctrlPr>
                      </m:dPr>
                      <m:e>
                        <m:sSub>
                          <m:sSubPr>
                            <m:ctrlPr>
                              <a:rPr lang="ar-AE" altLang="zh-CN" sz="2550" i="1" spc="25" smtClean="0">
                                <a:latin typeface="Cambria Math" panose="02040503050406030204" pitchFamily="18" charset="0"/>
                              </a:rPr>
                            </m:ctrlPr>
                          </m:sSubPr>
                          <m:e>
                            <m:r>
                              <a:rPr lang="zh-CN" altLang="ar-AE" sz="2550" i="1" spc="25" smtClean="0">
                                <a:latin typeface="Cambria Math" panose="02040503050406030204" pitchFamily="18" charset="0"/>
                              </a:rPr>
                              <m:t>𝑓</m:t>
                            </m:r>
                          </m:e>
                          <m:sub>
                            <m:r>
                              <a:rPr lang="zh-CN" altLang="ar-AE" sz="2550" i="1" spc="25" smtClean="0">
                                <a:latin typeface="Cambria Math" panose="02040503050406030204" pitchFamily="18" charset="0"/>
                              </a:rPr>
                              <m:t>𝑁</m:t>
                            </m:r>
                          </m:sub>
                        </m:sSub>
                      </m:e>
                    </m:d>
                    <m:r>
                      <a:rPr lang="ar-AE" altLang="zh-CN" sz="2550" i="1" spc="25" smtClean="0">
                        <a:latin typeface="Cambria Math" panose="02040503050406030204" pitchFamily="18" charset="0"/>
                      </a:rPr>
                      <m:t>=</m:t>
                    </m:r>
                    <m:r>
                      <a:rPr lang="zh-CN" altLang="ar-AE" sz="2550" i="1" spc="25" smtClean="0">
                        <a:latin typeface="Cambria Math" panose="02040503050406030204" pitchFamily="18" charset="0"/>
                      </a:rPr>
                      <m:t>𝐸</m:t>
                    </m:r>
                    <m:d>
                      <m:dPr>
                        <m:begChr m:val="["/>
                        <m:endChr m:val="]"/>
                        <m:ctrlPr>
                          <a:rPr lang="ar-AE" altLang="zh-CN" sz="2550" i="1" spc="25" smtClean="0">
                            <a:latin typeface="Cambria Math" panose="02040503050406030204" pitchFamily="18" charset="0"/>
                          </a:rPr>
                        </m:ctrlPr>
                      </m:dPr>
                      <m:e>
                        <m:r>
                          <a:rPr lang="zh-CN" altLang="ar-AE" sz="2550" i="1" spc="25" smtClean="0">
                            <a:latin typeface="Cambria Math" panose="02040503050406030204" pitchFamily="18" charset="0"/>
                          </a:rPr>
                          <m:t>𝐿</m:t>
                        </m:r>
                        <m:d>
                          <m:dPr>
                            <m:ctrlPr>
                              <a:rPr lang="ar-AE" altLang="zh-CN" sz="2550" i="1" spc="25" smtClean="0">
                                <a:latin typeface="Cambria Math" panose="02040503050406030204" pitchFamily="18" charset="0"/>
                              </a:rPr>
                            </m:ctrlPr>
                          </m:dPr>
                          <m:e>
                            <m:r>
                              <a:rPr lang="zh-CN" altLang="ar-AE" sz="2550" i="1" spc="25" smtClean="0">
                                <a:latin typeface="Cambria Math" panose="02040503050406030204" pitchFamily="18" charset="0"/>
                              </a:rPr>
                              <m:t>𝑌</m:t>
                            </m:r>
                            <m:r>
                              <a:rPr lang="ar-AE" altLang="zh-CN" sz="2550" i="1" spc="25" smtClean="0">
                                <a:latin typeface="Cambria Math" panose="02040503050406030204" pitchFamily="18" charset="0"/>
                              </a:rPr>
                              <m:t>,</m:t>
                            </m:r>
                            <m:sSub>
                              <m:sSubPr>
                                <m:ctrlPr>
                                  <a:rPr lang="ar-AE" altLang="zh-CN" sz="2550" i="1" spc="25" smtClean="0">
                                    <a:latin typeface="Cambria Math" panose="02040503050406030204" pitchFamily="18" charset="0"/>
                                  </a:rPr>
                                </m:ctrlPr>
                              </m:sSubPr>
                              <m:e>
                                <m:r>
                                  <a:rPr lang="en-US" altLang="zh-CN" sz="2550" b="0" i="1" spc="25" smtClean="0">
                                    <a:latin typeface="Cambria Math" panose="02040503050406030204" pitchFamily="18" charset="0"/>
                                  </a:rPr>
                                  <m:t>𝑓</m:t>
                                </m:r>
                              </m:e>
                              <m:sub>
                                <m:r>
                                  <a:rPr lang="zh-CN" altLang="ar-AE" sz="2550" b="0" i="1" spc="25" smtClean="0">
                                    <a:latin typeface="Cambria Math" panose="02040503050406030204" pitchFamily="18" charset="0"/>
                                  </a:rPr>
                                  <m:t>𝑁</m:t>
                                </m:r>
                              </m:sub>
                            </m:sSub>
                            <m:d>
                              <m:dPr>
                                <m:ctrlPr>
                                  <a:rPr lang="ar-AE" altLang="zh-CN" sz="2550" i="1" spc="25" smtClean="0">
                                    <a:latin typeface="Cambria Math" panose="02040503050406030204" pitchFamily="18" charset="0"/>
                                  </a:rPr>
                                </m:ctrlPr>
                              </m:dPr>
                              <m:e>
                                <m:r>
                                  <a:rPr lang="zh-CN" altLang="ar-AE" sz="2550" i="1" spc="25" smtClean="0">
                                    <a:latin typeface="Cambria Math" panose="02040503050406030204" pitchFamily="18" charset="0"/>
                                  </a:rPr>
                                  <m:t>𝑋</m:t>
                                </m:r>
                              </m:e>
                            </m:d>
                          </m:e>
                        </m:d>
                      </m:e>
                    </m:d>
                  </m:oMath>
                </a14:m>
                <a:endParaRPr lang="ar-AE" sz="2550" dirty="0">
                  <a:latin typeface="宋体"/>
                  <a:cs typeface="宋体"/>
                </a:endParaRPr>
              </a:p>
              <a:p>
                <a:pPr marL="2139315">
                  <a:lnSpc>
                    <a:spcPts val="1000"/>
                  </a:lnSpc>
                </a:pPr>
                <a:endParaRPr lang="ar-AE" sz="2550" dirty="0">
                  <a:latin typeface="宋体"/>
                  <a:cs typeface="宋体"/>
                </a:endParaRPr>
              </a:p>
              <a:p>
                <a:pPr marL="12700">
                  <a:lnSpc>
                    <a:spcPct val="100000"/>
                  </a:lnSpc>
                  <a:spcBef>
                    <a:spcPts val="440"/>
                  </a:spcBef>
                </a:pPr>
                <a:r>
                  <a:rPr lang="ar-AE" sz="2450" dirty="0">
                    <a:solidFill>
                      <a:srgbClr val="33BC55"/>
                    </a:solidFill>
                    <a:latin typeface="Wingdings"/>
                    <a:cs typeface="Wingdings"/>
                  </a:rPr>
                  <a:t></a:t>
                </a:r>
                <a:r>
                  <a:rPr lang="zh-CN" altLang="en-US" sz="2600" spc="-20" dirty="0">
                    <a:latin typeface="宋体"/>
                    <a:cs typeface="宋体"/>
                  </a:rPr>
                  <a:t>定理：泛化误差上界，二分类问题，当假设空间是有</a:t>
                </a:r>
                <a:r>
                  <a:rPr lang="zh-CN" altLang="en-US" sz="2600" spc="-30" dirty="0">
                    <a:latin typeface="宋体"/>
                    <a:cs typeface="宋体"/>
                  </a:rPr>
                  <a:t>限</a:t>
                </a:r>
                <a:endParaRPr sz="2600" dirty="0">
                  <a:latin typeface="宋体"/>
                  <a:cs typeface="宋体"/>
                </a:endParaRPr>
              </a:p>
            </p:txBody>
          </p:sp>
        </mc:Choice>
        <mc:Fallback xmlns="">
          <p:sp>
            <p:nvSpPr>
              <p:cNvPr id="3" name="object 3"/>
              <p:cNvSpPr txBox="1">
                <a:spLocks noRot="1" noChangeAspect="1" noMove="1" noResize="1" noEditPoints="1" noAdjustHandles="1" noChangeArrowheads="1" noChangeShapeType="1" noTextEdit="1"/>
              </p:cNvSpPr>
              <p:nvPr/>
            </p:nvSpPr>
            <p:spPr>
              <a:xfrm>
                <a:off x="402272" y="1559613"/>
                <a:ext cx="8262620" cy="2007473"/>
              </a:xfrm>
              <a:prstGeom prst="rect">
                <a:avLst/>
              </a:prstGeom>
              <a:blipFill>
                <a:blip r:embed="rId3"/>
                <a:stretch>
                  <a:fillRect l="-2214" t="-5471" r="-1697" b="-8815"/>
                </a:stretch>
              </a:blipFill>
            </p:spPr>
            <p:txBody>
              <a:bodyPr/>
              <a:lstStyle/>
              <a:p>
                <a:r>
                  <a:rPr lang="zh-CN" altLang="en-US">
                    <a:noFill/>
                  </a:rPr>
                  <a:t> </a:t>
                </a:r>
              </a:p>
            </p:txBody>
          </p:sp>
        </mc:Fallback>
      </mc:AlternateContent>
      <p:sp>
        <p:nvSpPr>
          <p:cNvPr id="4" name="object 4"/>
          <p:cNvSpPr txBox="1"/>
          <p:nvPr/>
        </p:nvSpPr>
        <p:spPr>
          <a:xfrm>
            <a:off x="676592" y="3842438"/>
            <a:ext cx="2005330" cy="354330"/>
          </a:xfrm>
          <a:prstGeom prst="rect">
            <a:avLst/>
          </a:prstGeom>
        </p:spPr>
        <p:txBody>
          <a:bodyPr vert="horz" wrap="square" lIns="0" tIns="0" rIns="0" bIns="0" rtlCol="0">
            <a:spAutoFit/>
          </a:bodyPr>
          <a:lstStyle/>
          <a:p>
            <a:pPr marL="12700">
              <a:lnSpc>
                <a:spcPts val="3015"/>
              </a:lnSpc>
            </a:pPr>
            <a:r>
              <a:rPr sz="2550" spc="35" dirty="0">
                <a:latin typeface="宋体"/>
                <a:cs typeface="宋体"/>
              </a:rPr>
              <a:t>个函数的结</a:t>
            </a:r>
            <a:r>
              <a:rPr sz="2550" spc="25" dirty="0">
                <a:latin typeface="宋体"/>
                <a:cs typeface="宋体"/>
              </a:rPr>
              <a:t>合</a:t>
            </a:r>
            <a:endParaRPr sz="2550">
              <a:latin typeface="宋体"/>
              <a:cs typeface="宋体"/>
            </a:endParaRPr>
          </a:p>
        </p:txBody>
      </p:sp>
      <p:sp>
        <p:nvSpPr>
          <p:cNvPr id="5" name="object 5"/>
          <p:cNvSpPr txBox="1"/>
          <p:nvPr/>
        </p:nvSpPr>
        <p:spPr>
          <a:xfrm>
            <a:off x="4820602" y="3842438"/>
            <a:ext cx="3841750" cy="390525"/>
          </a:xfrm>
          <a:prstGeom prst="rect">
            <a:avLst/>
          </a:prstGeom>
        </p:spPr>
        <p:txBody>
          <a:bodyPr vert="horz" wrap="square" lIns="0" tIns="0" rIns="0" bIns="0" rtlCol="0">
            <a:spAutoFit/>
          </a:bodyPr>
          <a:lstStyle/>
          <a:p>
            <a:pPr marL="12700">
              <a:lnSpc>
                <a:spcPct val="100000"/>
              </a:lnSpc>
            </a:pPr>
            <a:r>
              <a:rPr sz="2550" spc="35" dirty="0">
                <a:latin typeface="宋体"/>
                <a:cs typeface="宋体"/>
              </a:rPr>
              <a:t>，对任意一个函数</a:t>
            </a:r>
            <a:r>
              <a:rPr sz="2550" spc="5" dirty="0">
                <a:latin typeface="Constantia"/>
                <a:cs typeface="Constantia"/>
              </a:rPr>
              <a:t>f</a:t>
            </a:r>
            <a:r>
              <a:rPr sz="2550" spc="25" dirty="0">
                <a:latin typeface="宋体"/>
                <a:cs typeface="宋体"/>
              </a:rPr>
              <a:t>，</a:t>
            </a:r>
            <a:r>
              <a:rPr sz="2550" spc="-610" dirty="0">
                <a:latin typeface="宋体"/>
                <a:cs typeface="宋体"/>
              </a:rPr>
              <a:t> </a:t>
            </a:r>
            <a:r>
              <a:rPr sz="2550" spc="35" dirty="0">
                <a:latin typeface="宋体"/>
                <a:cs typeface="宋体"/>
              </a:rPr>
              <a:t>至</a:t>
            </a:r>
            <a:r>
              <a:rPr sz="2550" spc="25" dirty="0">
                <a:latin typeface="宋体"/>
                <a:cs typeface="宋体"/>
              </a:rPr>
              <a:t>少</a:t>
            </a:r>
            <a:endParaRPr sz="2550">
              <a:latin typeface="宋体"/>
              <a:cs typeface="宋体"/>
            </a:endParaRPr>
          </a:p>
        </p:txBody>
      </p:sp>
      <p:sp>
        <p:nvSpPr>
          <p:cNvPr id="6" name="object 6"/>
          <p:cNvSpPr txBox="1"/>
          <p:nvPr/>
        </p:nvSpPr>
        <p:spPr>
          <a:xfrm>
            <a:off x="676592" y="4238678"/>
            <a:ext cx="4392295" cy="390525"/>
          </a:xfrm>
          <a:prstGeom prst="rect">
            <a:avLst/>
          </a:prstGeom>
        </p:spPr>
        <p:txBody>
          <a:bodyPr vert="horz" wrap="square" lIns="0" tIns="0" rIns="0" bIns="0" rtlCol="0">
            <a:spAutoFit/>
          </a:bodyPr>
          <a:lstStyle/>
          <a:p>
            <a:pPr marL="12700">
              <a:lnSpc>
                <a:spcPct val="100000"/>
              </a:lnSpc>
            </a:pPr>
            <a:r>
              <a:rPr sz="2550" spc="35" dirty="0">
                <a:latin typeface="宋体"/>
                <a:cs typeface="宋体"/>
              </a:rPr>
              <a:t>以概率</a:t>
            </a:r>
            <a:r>
              <a:rPr sz="2550" spc="10" dirty="0">
                <a:latin typeface="Constantia"/>
                <a:cs typeface="Constantia"/>
              </a:rPr>
              <a:t>1-</a:t>
            </a:r>
            <a:r>
              <a:rPr sz="2550" spc="15" dirty="0">
                <a:latin typeface="Arial"/>
                <a:cs typeface="Arial"/>
              </a:rPr>
              <a:t>δ</a:t>
            </a:r>
            <a:r>
              <a:rPr sz="2550" spc="35" dirty="0">
                <a:latin typeface="宋体"/>
                <a:cs typeface="宋体"/>
              </a:rPr>
              <a:t>，以下不等式成立</a:t>
            </a:r>
            <a:r>
              <a:rPr sz="2550" spc="25" dirty="0">
                <a:latin typeface="宋体"/>
                <a:cs typeface="宋体"/>
              </a:rPr>
              <a:t>：</a:t>
            </a:r>
            <a:endParaRPr sz="2550">
              <a:latin typeface="宋体"/>
              <a:cs typeface="宋体"/>
            </a:endParaRPr>
          </a:p>
        </p:txBody>
      </p:sp>
      <p:sp>
        <p:nvSpPr>
          <p:cNvPr id="7" name="object 7"/>
          <p:cNvSpPr/>
          <p:nvPr/>
        </p:nvSpPr>
        <p:spPr>
          <a:xfrm>
            <a:off x="4038600" y="1513647"/>
            <a:ext cx="2462784" cy="57607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73679" y="3901440"/>
            <a:ext cx="1965960" cy="3596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773679" y="4800600"/>
            <a:ext cx="3063240" cy="4724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289048" y="5516879"/>
            <a:ext cx="4075176" cy="957072"/>
          </a:xfrm>
          <a:prstGeom prst="rect">
            <a:avLst/>
          </a:prstGeom>
          <a:blipFill>
            <a:blip r:embed="rId7" cstate="print"/>
            <a:stretch>
              <a:fillRect/>
            </a:stretch>
          </a:blipFill>
        </p:spPr>
        <p:txBody>
          <a:bodyPr wrap="square" lIns="0" tIns="0" rIns="0" bIns="0" rtlCol="0"/>
          <a:lstStyle/>
          <a:p>
            <a:endParaRPr/>
          </a:p>
        </p:txBody>
      </p:sp>
      <p:sp>
        <p:nvSpPr>
          <p:cNvPr id="11" name="文本框 10">
            <a:extLst>
              <a:ext uri="{FF2B5EF4-FFF2-40B4-BE49-F238E27FC236}">
                <a16:creationId xmlns:a16="http://schemas.microsoft.com/office/drawing/2014/main" id="{3364D924-FA99-4A75-ADD6-8D49472F5BAC}"/>
              </a:ext>
            </a:extLst>
          </p:cNvPr>
          <p:cNvSpPr txBox="1"/>
          <p:nvPr/>
        </p:nvSpPr>
        <p:spPr>
          <a:xfrm>
            <a:off x="6874300" y="5810749"/>
            <a:ext cx="1800493" cy="369332"/>
          </a:xfrm>
          <a:prstGeom prst="rect">
            <a:avLst/>
          </a:prstGeom>
          <a:noFill/>
        </p:spPr>
        <p:txBody>
          <a:bodyPr wrap="none" rtlCol="0">
            <a:spAutoFit/>
          </a:bodyPr>
          <a:lstStyle/>
          <a:p>
            <a:r>
              <a:rPr lang="zh-CN" altLang="en-US" dirty="0"/>
              <a:t>（推导见课本）</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七、生成模型与判别模</a:t>
            </a:r>
            <a:r>
              <a:rPr dirty="0"/>
              <a:t>型</a:t>
            </a:r>
          </a:p>
        </p:txBody>
      </p:sp>
      <p:sp>
        <p:nvSpPr>
          <p:cNvPr id="3" name="object 3"/>
          <p:cNvSpPr txBox="1"/>
          <p:nvPr/>
        </p:nvSpPr>
        <p:spPr>
          <a:xfrm>
            <a:off x="78739" y="1559613"/>
            <a:ext cx="8444230" cy="314833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监督学习的目的就是学习一个模型</a:t>
            </a:r>
            <a:r>
              <a:rPr sz="2600" spc="-30" dirty="0">
                <a:latin typeface="宋体"/>
                <a:cs typeface="宋体"/>
              </a:rPr>
              <a:t>：</a:t>
            </a:r>
            <a:endParaRPr sz="2600">
              <a:latin typeface="宋体"/>
              <a:cs typeface="宋体"/>
            </a:endParaRPr>
          </a:p>
          <a:p>
            <a:pPr marL="12700">
              <a:lnSpc>
                <a:spcPct val="100000"/>
              </a:lnSpc>
              <a:spcBef>
                <a:spcPts val="620"/>
              </a:spcBef>
            </a:pPr>
            <a:r>
              <a:rPr sz="2450" dirty="0">
                <a:solidFill>
                  <a:srgbClr val="33BC55"/>
                </a:solidFill>
                <a:latin typeface="Wingdings"/>
                <a:cs typeface="Wingdings"/>
              </a:rPr>
              <a:t></a:t>
            </a:r>
            <a:r>
              <a:rPr sz="2600" spc="-20" dirty="0">
                <a:latin typeface="宋体"/>
                <a:cs typeface="宋体"/>
              </a:rPr>
              <a:t>决策函数</a:t>
            </a:r>
            <a:r>
              <a:rPr sz="2600" spc="-30" dirty="0">
                <a:latin typeface="宋体"/>
                <a:cs typeface="宋体"/>
              </a:rPr>
              <a:t>：</a:t>
            </a:r>
            <a:endParaRPr sz="2600">
              <a:latin typeface="宋体"/>
              <a:cs typeface="宋体"/>
            </a:endParaRPr>
          </a:p>
          <a:p>
            <a:pPr>
              <a:lnSpc>
                <a:spcPct val="100000"/>
              </a:lnSpc>
              <a:spcBef>
                <a:spcPts val="40"/>
              </a:spcBef>
            </a:pPr>
            <a:endParaRPr sz="380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条件概率分布</a:t>
            </a:r>
            <a:r>
              <a:rPr sz="2550" spc="25" dirty="0">
                <a:latin typeface="宋体"/>
                <a:cs typeface="宋体"/>
              </a:rPr>
              <a:t>：</a:t>
            </a:r>
            <a:endParaRPr sz="2550">
              <a:latin typeface="宋体"/>
              <a:cs typeface="宋体"/>
            </a:endParaRPr>
          </a:p>
          <a:p>
            <a:pPr>
              <a:lnSpc>
                <a:spcPct val="100000"/>
              </a:lnSpc>
              <a:spcBef>
                <a:spcPts val="36"/>
              </a:spcBef>
            </a:pPr>
            <a:endParaRPr sz="3800">
              <a:latin typeface="Times New Roman"/>
              <a:cs typeface="Times New Roman"/>
            </a:endParaRPr>
          </a:p>
          <a:p>
            <a:pPr marL="287020" marR="5080" indent="-274320">
              <a:lnSpc>
                <a:spcPct val="100299"/>
              </a:lnSpc>
            </a:pPr>
            <a:r>
              <a:rPr sz="2450" dirty="0">
                <a:solidFill>
                  <a:srgbClr val="33BC55"/>
                </a:solidFill>
                <a:latin typeface="Wingdings"/>
                <a:cs typeface="Wingdings"/>
              </a:rPr>
              <a:t></a:t>
            </a:r>
            <a:r>
              <a:rPr sz="2550" spc="35" dirty="0">
                <a:latin typeface="宋体"/>
                <a:cs typeface="宋体"/>
              </a:rPr>
              <a:t>生成方法</a:t>
            </a:r>
            <a:r>
              <a:rPr sz="2550" spc="20" dirty="0">
                <a:latin typeface="Constantia"/>
                <a:cs typeface="Constantia"/>
              </a:rPr>
              <a:t>G</a:t>
            </a:r>
            <a:r>
              <a:rPr sz="2550" spc="10" dirty="0">
                <a:latin typeface="Constantia"/>
                <a:cs typeface="Constantia"/>
              </a:rPr>
              <a:t>e</a:t>
            </a:r>
            <a:r>
              <a:rPr sz="2550" spc="15" dirty="0">
                <a:latin typeface="Constantia"/>
                <a:cs typeface="Constantia"/>
              </a:rPr>
              <a:t>n</a:t>
            </a:r>
            <a:r>
              <a:rPr sz="2550" spc="10" dirty="0">
                <a:latin typeface="Constantia"/>
                <a:cs typeface="Constantia"/>
              </a:rPr>
              <a:t>e</a:t>
            </a:r>
            <a:r>
              <a:rPr sz="2550" spc="-40" dirty="0">
                <a:latin typeface="Constantia"/>
                <a:cs typeface="Constantia"/>
              </a:rPr>
              <a:t>r</a:t>
            </a:r>
            <a:r>
              <a:rPr sz="2550" spc="15" dirty="0">
                <a:latin typeface="Constantia"/>
                <a:cs typeface="Constantia"/>
              </a:rPr>
              <a:t>at</a:t>
            </a:r>
            <a:r>
              <a:rPr sz="2550" spc="-25" dirty="0">
                <a:latin typeface="Constantia"/>
                <a:cs typeface="Constantia"/>
              </a:rPr>
              <a:t>i</a:t>
            </a:r>
            <a:r>
              <a:rPr sz="2550" spc="-50" dirty="0">
                <a:latin typeface="Constantia"/>
                <a:cs typeface="Constantia"/>
              </a:rPr>
              <a:t>v</a:t>
            </a:r>
            <a:r>
              <a:rPr sz="2550" spc="10" dirty="0">
                <a:latin typeface="Constantia"/>
                <a:cs typeface="Constantia"/>
              </a:rPr>
              <a:t>e</a:t>
            </a:r>
            <a:r>
              <a:rPr sz="2550" spc="-114" dirty="0">
                <a:latin typeface="Constantia"/>
                <a:cs typeface="Constantia"/>
              </a:rPr>
              <a:t> </a:t>
            </a:r>
            <a:r>
              <a:rPr sz="2550" spc="15" dirty="0">
                <a:latin typeface="Constantia"/>
                <a:cs typeface="Constantia"/>
              </a:rPr>
              <a:t>app</a:t>
            </a:r>
            <a:r>
              <a:rPr sz="2550" spc="-35" dirty="0">
                <a:latin typeface="Constantia"/>
                <a:cs typeface="Constantia"/>
              </a:rPr>
              <a:t>r</a:t>
            </a:r>
            <a:r>
              <a:rPr sz="2550" spc="15" dirty="0">
                <a:latin typeface="Constantia"/>
                <a:cs typeface="Constantia"/>
              </a:rPr>
              <a:t>oac</a:t>
            </a:r>
            <a:r>
              <a:rPr sz="2550" spc="10" dirty="0">
                <a:latin typeface="Constantia"/>
                <a:cs typeface="Constantia"/>
              </a:rPr>
              <a:t>h</a:t>
            </a:r>
            <a:r>
              <a:rPr sz="2550" spc="-20" dirty="0">
                <a:latin typeface="Constantia"/>
                <a:cs typeface="Constantia"/>
              </a:rPr>
              <a:t> </a:t>
            </a:r>
            <a:r>
              <a:rPr sz="2550" spc="35" dirty="0">
                <a:latin typeface="宋体"/>
                <a:cs typeface="宋体"/>
              </a:rPr>
              <a:t>对应生成模型：</a:t>
            </a:r>
            <a:r>
              <a:rPr sz="2550" spc="-50" dirty="0">
                <a:latin typeface="Constantia"/>
                <a:cs typeface="Constantia"/>
              </a:rPr>
              <a:t>g</a:t>
            </a:r>
            <a:r>
              <a:rPr sz="2550" spc="10" dirty="0">
                <a:latin typeface="Constantia"/>
                <a:cs typeface="Constantia"/>
              </a:rPr>
              <a:t>e</a:t>
            </a:r>
            <a:r>
              <a:rPr sz="2550" spc="15" dirty="0">
                <a:latin typeface="Constantia"/>
                <a:cs typeface="Constantia"/>
              </a:rPr>
              <a:t>n</a:t>
            </a:r>
            <a:r>
              <a:rPr sz="2550" spc="10" dirty="0">
                <a:latin typeface="Constantia"/>
                <a:cs typeface="Constantia"/>
              </a:rPr>
              <a:t>e</a:t>
            </a:r>
            <a:r>
              <a:rPr sz="2550" spc="-40" dirty="0">
                <a:latin typeface="Constantia"/>
                <a:cs typeface="Constantia"/>
              </a:rPr>
              <a:t>r</a:t>
            </a:r>
            <a:r>
              <a:rPr sz="2550" spc="15" dirty="0">
                <a:latin typeface="Constantia"/>
                <a:cs typeface="Constantia"/>
              </a:rPr>
              <a:t>at</a:t>
            </a:r>
            <a:r>
              <a:rPr sz="2550" spc="-25" dirty="0">
                <a:latin typeface="Constantia"/>
                <a:cs typeface="Constantia"/>
              </a:rPr>
              <a:t>i</a:t>
            </a:r>
            <a:r>
              <a:rPr sz="2550" spc="-50" dirty="0">
                <a:latin typeface="Constantia"/>
                <a:cs typeface="Constantia"/>
              </a:rPr>
              <a:t>v</a:t>
            </a:r>
            <a:r>
              <a:rPr sz="2550" spc="10" dirty="0">
                <a:latin typeface="Constantia"/>
                <a:cs typeface="Constantia"/>
              </a:rPr>
              <a:t>e</a:t>
            </a:r>
            <a:r>
              <a:rPr sz="2550" spc="5" dirty="0">
                <a:latin typeface="Constantia"/>
                <a:cs typeface="Constantia"/>
              </a:rPr>
              <a:t> </a:t>
            </a:r>
            <a:r>
              <a:rPr sz="2600" spc="-15" dirty="0">
                <a:latin typeface="Constantia"/>
                <a:cs typeface="Constantia"/>
              </a:rPr>
              <a:t>mod</a:t>
            </a:r>
            <a:r>
              <a:rPr sz="2600" spc="-10" dirty="0">
                <a:latin typeface="Constantia"/>
                <a:cs typeface="Constantia"/>
              </a:rPr>
              <a:t>el</a:t>
            </a:r>
            <a:r>
              <a:rPr sz="2600" spc="-30" dirty="0">
                <a:latin typeface="宋体"/>
                <a:cs typeface="宋体"/>
              </a:rPr>
              <a:t>，</a:t>
            </a:r>
            <a:endParaRPr sz="2600">
              <a:latin typeface="宋体"/>
              <a:cs typeface="宋体"/>
            </a:endParaRPr>
          </a:p>
        </p:txBody>
      </p:sp>
      <p:sp>
        <p:nvSpPr>
          <p:cNvPr id="4" name="object 4"/>
          <p:cNvSpPr txBox="1"/>
          <p:nvPr/>
        </p:nvSpPr>
        <p:spPr>
          <a:xfrm>
            <a:off x="78739" y="5742993"/>
            <a:ext cx="4960620" cy="36830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a:latin typeface="宋体"/>
                <a:cs typeface="宋体"/>
              </a:rPr>
              <a:t>朴素贝叶斯法和隐马尔科夫模</a:t>
            </a:r>
            <a:r>
              <a:rPr sz="2550" spc="25" dirty="0">
                <a:latin typeface="宋体"/>
                <a:cs typeface="宋体"/>
              </a:rPr>
              <a:t>型</a:t>
            </a:r>
            <a:endParaRPr sz="2550">
              <a:latin typeface="宋体"/>
              <a:cs typeface="宋体"/>
            </a:endParaRPr>
          </a:p>
        </p:txBody>
      </p:sp>
      <p:sp>
        <p:nvSpPr>
          <p:cNvPr id="5" name="object 5"/>
          <p:cNvSpPr/>
          <p:nvPr/>
        </p:nvSpPr>
        <p:spPr>
          <a:xfrm>
            <a:off x="2700527" y="2203704"/>
            <a:ext cx="1459991" cy="4328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64535" y="3212592"/>
            <a:ext cx="1395984" cy="4602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514600" y="4654296"/>
            <a:ext cx="2706624" cy="8625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生成模型与判别模</a:t>
            </a:r>
            <a:r>
              <a:rPr dirty="0"/>
              <a:t>型</a:t>
            </a:r>
          </a:p>
        </p:txBody>
      </p:sp>
      <p:sp>
        <p:nvSpPr>
          <p:cNvPr id="3" name="object 3"/>
          <p:cNvSpPr txBox="1"/>
          <p:nvPr/>
        </p:nvSpPr>
        <p:spPr>
          <a:xfrm>
            <a:off x="78739" y="1558978"/>
            <a:ext cx="8165465" cy="123634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a:latin typeface="宋体"/>
                <a:cs typeface="宋体"/>
              </a:rPr>
              <a:t>判别方法由数据直接学习决策函数</a:t>
            </a:r>
            <a:r>
              <a:rPr sz="2550" spc="5" dirty="0">
                <a:latin typeface="Constantia"/>
                <a:cs typeface="Constantia"/>
              </a:rPr>
              <a:t>f</a:t>
            </a:r>
            <a:r>
              <a:rPr sz="2550" spc="15" dirty="0">
                <a:latin typeface="Constantia"/>
                <a:cs typeface="Constantia"/>
              </a:rPr>
              <a:t>(X)</a:t>
            </a:r>
            <a:r>
              <a:rPr sz="2550" spc="35" dirty="0">
                <a:latin typeface="宋体"/>
                <a:cs typeface="宋体"/>
              </a:rPr>
              <a:t>或条件概率分</a:t>
            </a:r>
            <a:r>
              <a:rPr sz="2550" spc="25" dirty="0">
                <a:latin typeface="宋体"/>
                <a:cs typeface="宋体"/>
              </a:rPr>
              <a:t>布</a:t>
            </a:r>
            <a:endParaRPr sz="2550">
              <a:latin typeface="宋体"/>
              <a:cs typeface="宋体"/>
            </a:endParaRPr>
          </a:p>
          <a:p>
            <a:pPr marL="287020">
              <a:lnSpc>
                <a:spcPct val="100000"/>
              </a:lnSpc>
              <a:spcBef>
                <a:spcPts val="10"/>
              </a:spcBef>
            </a:pPr>
            <a:r>
              <a:rPr sz="2600" spc="-10" dirty="0">
                <a:latin typeface="Constantia"/>
                <a:cs typeface="Constantia"/>
              </a:rPr>
              <a:t>P(</a:t>
            </a:r>
            <a:r>
              <a:rPr sz="2600" spc="-20" dirty="0">
                <a:latin typeface="Constantia"/>
                <a:cs typeface="Constantia"/>
              </a:rPr>
              <a:t>Y</a:t>
            </a:r>
            <a:r>
              <a:rPr sz="2600" spc="-10" dirty="0">
                <a:latin typeface="Constantia"/>
                <a:cs typeface="Constantia"/>
              </a:rPr>
              <a:t>|X)</a:t>
            </a:r>
            <a:r>
              <a:rPr sz="2600" spc="-20" dirty="0">
                <a:latin typeface="宋体"/>
                <a:cs typeface="宋体"/>
              </a:rPr>
              <a:t>作为预测的模型，即判别模</a:t>
            </a:r>
            <a:r>
              <a:rPr sz="2600" spc="-30" dirty="0">
                <a:latin typeface="宋体"/>
                <a:cs typeface="宋体"/>
              </a:rPr>
              <a:t>型</a:t>
            </a:r>
            <a:endParaRPr sz="2600">
              <a:latin typeface="宋体"/>
              <a:cs typeface="宋体"/>
            </a:endParaRPr>
          </a:p>
          <a:p>
            <a:pPr marL="12700">
              <a:lnSpc>
                <a:spcPct val="100000"/>
              </a:lnSpc>
              <a:spcBef>
                <a:spcPts val="670"/>
              </a:spcBef>
            </a:pPr>
            <a:r>
              <a:rPr sz="2450" dirty="0">
                <a:solidFill>
                  <a:srgbClr val="33BC55"/>
                </a:solidFill>
                <a:latin typeface="Wingdings"/>
                <a:cs typeface="Wingdings"/>
              </a:rPr>
              <a:t></a:t>
            </a:r>
            <a:r>
              <a:rPr sz="2550" spc="25" dirty="0">
                <a:latin typeface="Constantia"/>
                <a:cs typeface="Constantia"/>
              </a:rPr>
              <a:t>D</a:t>
            </a:r>
            <a:r>
              <a:rPr sz="2550" spc="5" dirty="0">
                <a:latin typeface="Constantia"/>
                <a:cs typeface="Constantia"/>
              </a:rPr>
              <a:t>is</a:t>
            </a:r>
            <a:r>
              <a:rPr sz="2550" spc="15" dirty="0">
                <a:latin typeface="Constantia"/>
                <a:cs typeface="Constantia"/>
              </a:rPr>
              <a:t>c</a:t>
            </a:r>
            <a:r>
              <a:rPr sz="2550" spc="5" dirty="0">
                <a:latin typeface="Constantia"/>
                <a:cs typeface="Constantia"/>
              </a:rPr>
              <a:t>ri</a:t>
            </a:r>
            <a:r>
              <a:rPr sz="2550" spc="25" dirty="0">
                <a:latin typeface="Constantia"/>
                <a:cs typeface="Constantia"/>
              </a:rPr>
              <a:t>m</a:t>
            </a:r>
            <a:r>
              <a:rPr sz="2550" spc="5" dirty="0">
                <a:latin typeface="Constantia"/>
                <a:cs typeface="Constantia"/>
              </a:rPr>
              <a:t>i</a:t>
            </a:r>
            <a:r>
              <a:rPr sz="2550" spc="15" dirty="0">
                <a:latin typeface="Constantia"/>
                <a:cs typeface="Constantia"/>
              </a:rPr>
              <a:t>nat</a:t>
            </a:r>
            <a:r>
              <a:rPr sz="2550" spc="-25" dirty="0">
                <a:latin typeface="Constantia"/>
                <a:cs typeface="Constantia"/>
              </a:rPr>
              <a:t>i</a:t>
            </a:r>
            <a:r>
              <a:rPr sz="2550" spc="-50" dirty="0">
                <a:latin typeface="Constantia"/>
                <a:cs typeface="Constantia"/>
              </a:rPr>
              <a:t>v</a:t>
            </a:r>
            <a:r>
              <a:rPr sz="2550" spc="10" dirty="0">
                <a:latin typeface="Constantia"/>
                <a:cs typeface="Constantia"/>
              </a:rPr>
              <a:t>e</a:t>
            </a:r>
            <a:r>
              <a:rPr sz="2550" spc="-114" dirty="0">
                <a:latin typeface="Constantia"/>
                <a:cs typeface="Constantia"/>
              </a:rPr>
              <a:t> </a:t>
            </a:r>
            <a:r>
              <a:rPr sz="2550" spc="15" dirty="0">
                <a:latin typeface="Constantia"/>
                <a:cs typeface="Constantia"/>
              </a:rPr>
              <a:t>app</a:t>
            </a:r>
            <a:r>
              <a:rPr sz="2550" spc="-35" dirty="0">
                <a:latin typeface="Constantia"/>
                <a:cs typeface="Constantia"/>
              </a:rPr>
              <a:t>r</a:t>
            </a:r>
            <a:r>
              <a:rPr sz="2550" spc="15" dirty="0">
                <a:latin typeface="Constantia"/>
                <a:cs typeface="Constantia"/>
              </a:rPr>
              <a:t>oach</a:t>
            </a:r>
            <a:r>
              <a:rPr sz="2550" spc="35" dirty="0">
                <a:latin typeface="宋体"/>
                <a:cs typeface="宋体"/>
              </a:rPr>
              <a:t>对应</a:t>
            </a:r>
            <a:r>
              <a:rPr sz="2550" spc="15" dirty="0">
                <a:latin typeface="Constantia"/>
                <a:cs typeface="Constantia"/>
              </a:rPr>
              <a:t>d</a:t>
            </a:r>
            <a:r>
              <a:rPr sz="2550" spc="5" dirty="0">
                <a:latin typeface="Constantia"/>
                <a:cs typeface="Constantia"/>
              </a:rPr>
              <a:t>is</a:t>
            </a:r>
            <a:r>
              <a:rPr sz="2550" spc="15" dirty="0">
                <a:latin typeface="Constantia"/>
                <a:cs typeface="Constantia"/>
              </a:rPr>
              <a:t>c</a:t>
            </a:r>
            <a:r>
              <a:rPr sz="2550" spc="5" dirty="0">
                <a:latin typeface="Constantia"/>
                <a:cs typeface="Constantia"/>
              </a:rPr>
              <a:t>ri</a:t>
            </a:r>
            <a:r>
              <a:rPr sz="2550" spc="25" dirty="0">
                <a:latin typeface="Constantia"/>
                <a:cs typeface="Constantia"/>
              </a:rPr>
              <a:t>m</a:t>
            </a:r>
            <a:r>
              <a:rPr sz="2550" spc="5" dirty="0">
                <a:latin typeface="Constantia"/>
                <a:cs typeface="Constantia"/>
              </a:rPr>
              <a:t>i</a:t>
            </a:r>
            <a:r>
              <a:rPr sz="2550" spc="15" dirty="0">
                <a:latin typeface="Constantia"/>
                <a:cs typeface="Constantia"/>
              </a:rPr>
              <a:t>nat</a:t>
            </a:r>
            <a:r>
              <a:rPr sz="2550" spc="-25" dirty="0">
                <a:latin typeface="Constantia"/>
                <a:cs typeface="Constantia"/>
              </a:rPr>
              <a:t>i</a:t>
            </a:r>
            <a:r>
              <a:rPr sz="2550" spc="-50" dirty="0">
                <a:latin typeface="Constantia"/>
                <a:cs typeface="Constantia"/>
              </a:rPr>
              <a:t>v</a:t>
            </a:r>
            <a:r>
              <a:rPr sz="2550" spc="10" dirty="0">
                <a:latin typeface="Constantia"/>
                <a:cs typeface="Constantia"/>
              </a:rPr>
              <a:t>e</a:t>
            </a:r>
            <a:r>
              <a:rPr sz="2550" spc="-50" dirty="0">
                <a:latin typeface="Constantia"/>
                <a:cs typeface="Constantia"/>
              </a:rPr>
              <a:t> </a:t>
            </a:r>
            <a:r>
              <a:rPr sz="2550" spc="20" dirty="0">
                <a:latin typeface="Constantia"/>
                <a:cs typeface="Constantia"/>
              </a:rPr>
              <a:t>mod</a:t>
            </a:r>
            <a:r>
              <a:rPr sz="2550" spc="5" dirty="0">
                <a:latin typeface="Constantia"/>
                <a:cs typeface="Constantia"/>
              </a:rPr>
              <a:t>el</a:t>
            </a:r>
            <a:endParaRPr sz="2550">
              <a:latin typeface="Constantia"/>
              <a:cs typeface="Constantia"/>
            </a:endParaRPr>
          </a:p>
        </p:txBody>
      </p:sp>
      <p:sp>
        <p:nvSpPr>
          <p:cNvPr id="4" name="object 4"/>
          <p:cNvSpPr txBox="1"/>
          <p:nvPr/>
        </p:nvSpPr>
        <p:spPr>
          <a:xfrm>
            <a:off x="78739" y="4317418"/>
            <a:ext cx="8517890" cy="751205"/>
          </a:xfrm>
          <a:prstGeom prst="rect">
            <a:avLst/>
          </a:prstGeom>
        </p:spPr>
        <p:txBody>
          <a:bodyPr vert="horz" wrap="square" lIns="0" tIns="0" rIns="0" bIns="0" rtlCol="0">
            <a:spAutoFit/>
          </a:bodyPr>
          <a:lstStyle/>
          <a:p>
            <a:pPr marL="287020" marR="5080" indent="-274320">
              <a:lnSpc>
                <a:spcPct val="100000"/>
              </a:lnSpc>
            </a:pPr>
            <a:r>
              <a:rPr sz="2450" dirty="0">
                <a:solidFill>
                  <a:srgbClr val="33BC55"/>
                </a:solidFill>
                <a:latin typeface="Wingdings"/>
                <a:cs typeface="Wingdings"/>
              </a:rPr>
              <a:t></a:t>
            </a:r>
            <a:r>
              <a:rPr sz="2600" spc="-15" dirty="0">
                <a:latin typeface="Constantia"/>
                <a:cs typeface="Constantia"/>
              </a:rPr>
              <a:t>K</a:t>
            </a:r>
            <a:r>
              <a:rPr sz="2600" spc="-20" dirty="0">
                <a:latin typeface="宋体"/>
                <a:cs typeface="宋体"/>
              </a:rPr>
              <a:t>近邻法、感知机、决策树、</a:t>
            </a:r>
            <a:r>
              <a:rPr sz="2600" spc="-10" dirty="0">
                <a:latin typeface="Constantia"/>
                <a:cs typeface="Constantia"/>
              </a:rPr>
              <a:t>logis</a:t>
            </a:r>
            <a:r>
              <a:rPr sz="2600" spc="-5" dirty="0">
                <a:latin typeface="Constantia"/>
                <a:cs typeface="Constantia"/>
              </a:rPr>
              <a:t>t</a:t>
            </a:r>
            <a:r>
              <a:rPr sz="2600" spc="-10" dirty="0">
                <a:latin typeface="Constantia"/>
                <a:cs typeface="Constantia"/>
              </a:rPr>
              <a:t>ic</a:t>
            </a:r>
            <a:r>
              <a:rPr sz="2600" spc="-20" dirty="0">
                <a:latin typeface="宋体"/>
                <a:cs typeface="宋体"/>
              </a:rPr>
              <a:t>回归模型、最大熵</a:t>
            </a:r>
            <a:r>
              <a:rPr sz="2600" spc="-30" dirty="0">
                <a:latin typeface="宋体"/>
                <a:cs typeface="宋体"/>
              </a:rPr>
              <a:t>模</a:t>
            </a:r>
            <a:r>
              <a:rPr sz="2600" spc="-15" dirty="0">
                <a:latin typeface="宋体"/>
                <a:cs typeface="宋体"/>
              </a:rPr>
              <a:t> </a:t>
            </a:r>
            <a:r>
              <a:rPr sz="2600" spc="-20" dirty="0">
                <a:latin typeface="宋体"/>
                <a:cs typeface="宋体"/>
              </a:rPr>
              <a:t>型、支持向量机、提升方法和条件随机场</a:t>
            </a:r>
            <a:r>
              <a:rPr sz="2600" spc="-30" dirty="0">
                <a:latin typeface="宋体"/>
                <a:cs typeface="宋体"/>
              </a:rPr>
              <a:t>。</a:t>
            </a:r>
            <a:endParaRPr sz="2600">
              <a:latin typeface="宋体"/>
              <a:cs typeface="宋体"/>
            </a:endParaRPr>
          </a:p>
        </p:txBody>
      </p:sp>
      <p:sp>
        <p:nvSpPr>
          <p:cNvPr id="5" name="object 5"/>
          <p:cNvSpPr/>
          <p:nvPr/>
        </p:nvSpPr>
        <p:spPr>
          <a:xfrm>
            <a:off x="2782823" y="2996183"/>
            <a:ext cx="1459991" cy="4328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3576" y="3718559"/>
            <a:ext cx="1395984" cy="46024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生成模型与判别模</a:t>
            </a:r>
            <a:r>
              <a:rPr dirty="0"/>
              <a:t>型</a:t>
            </a:r>
          </a:p>
        </p:txBody>
      </p:sp>
      <p:sp>
        <p:nvSpPr>
          <p:cNvPr id="3" name="object 3"/>
          <p:cNvSpPr txBox="1"/>
          <p:nvPr/>
        </p:nvSpPr>
        <p:spPr>
          <a:xfrm>
            <a:off x="78739" y="1559613"/>
            <a:ext cx="8703310" cy="3508653"/>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solidFill>
                  <a:srgbClr val="FF0000"/>
                </a:solidFill>
                <a:latin typeface="宋体"/>
                <a:cs typeface="宋体"/>
              </a:rPr>
              <a:t>各自优缺点</a:t>
            </a:r>
            <a:r>
              <a:rPr sz="2600" spc="-30" dirty="0">
                <a:solidFill>
                  <a:srgbClr val="FF0000"/>
                </a:solidFill>
                <a:latin typeface="宋体"/>
                <a:cs typeface="宋体"/>
              </a:rPr>
              <a:t>：</a:t>
            </a:r>
            <a:endParaRPr sz="2600" dirty="0">
              <a:solidFill>
                <a:srgbClr val="FF0000"/>
              </a:solidFill>
              <a:latin typeface="宋体"/>
              <a:cs typeface="宋体"/>
            </a:endParaRPr>
          </a:p>
          <a:p>
            <a:pPr marL="652780" marR="5080" indent="-247015">
              <a:lnSpc>
                <a:spcPct val="100000"/>
              </a:lnSpc>
              <a:spcBef>
                <a:spcPts val="585"/>
              </a:spcBef>
            </a:pPr>
            <a:r>
              <a:rPr sz="2000" spc="40" dirty="0">
                <a:solidFill>
                  <a:srgbClr val="50742E"/>
                </a:solidFill>
                <a:latin typeface="Wingdings"/>
                <a:cs typeface="Wingdings"/>
              </a:rPr>
              <a:t></a:t>
            </a:r>
            <a:r>
              <a:rPr sz="2400" spc="40" dirty="0">
                <a:latin typeface="宋体"/>
                <a:cs typeface="宋体"/>
              </a:rPr>
              <a:t>生成方法：可还原出联合概率分布</a:t>
            </a:r>
            <a:r>
              <a:rPr sz="2400" spc="-15" dirty="0">
                <a:latin typeface="Constantia"/>
                <a:cs typeface="Constantia"/>
              </a:rPr>
              <a:t>P(</a:t>
            </a:r>
            <a:r>
              <a:rPr sz="2400" spc="-5" dirty="0">
                <a:latin typeface="Constantia"/>
                <a:cs typeface="Constantia"/>
              </a:rPr>
              <a:t>X</a:t>
            </a:r>
            <a:r>
              <a:rPr sz="2400" spc="-10" dirty="0">
                <a:latin typeface="Constantia"/>
                <a:cs typeface="Constantia"/>
              </a:rPr>
              <a:t>,</a:t>
            </a:r>
            <a:r>
              <a:rPr sz="2400" dirty="0">
                <a:latin typeface="Constantia"/>
                <a:cs typeface="Constantia"/>
              </a:rPr>
              <a:t>Y</a:t>
            </a:r>
            <a:r>
              <a:rPr sz="2400" spc="-10" dirty="0">
                <a:latin typeface="Constantia"/>
                <a:cs typeface="Constantia"/>
              </a:rPr>
              <a:t>),</a:t>
            </a:r>
            <a:r>
              <a:rPr sz="2400" dirty="0">
                <a:latin typeface="Constantia"/>
                <a:cs typeface="Constantia"/>
              </a:rPr>
              <a:t> </a:t>
            </a:r>
            <a:r>
              <a:rPr sz="2400" dirty="0" err="1">
                <a:latin typeface="宋体"/>
                <a:cs typeface="宋体"/>
              </a:rPr>
              <a:t>而判别方法不能。生成方法的</a:t>
            </a:r>
            <a:r>
              <a:rPr sz="2400" dirty="0" err="1">
                <a:solidFill>
                  <a:srgbClr val="FF0000"/>
                </a:solidFill>
                <a:latin typeface="宋体"/>
                <a:cs typeface="宋体"/>
              </a:rPr>
              <a:t>收敛速度</a:t>
            </a:r>
            <a:r>
              <a:rPr sz="2400" dirty="0" err="1">
                <a:latin typeface="宋体"/>
                <a:cs typeface="宋体"/>
              </a:rPr>
              <a:t>更快，当样本容量增加的时候，学到的</a:t>
            </a:r>
            <a:r>
              <a:rPr sz="2400" dirty="0">
                <a:latin typeface="宋体"/>
                <a:cs typeface="宋体"/>
              </a:rPr>
              <a:t> </a:t>
            </a:r>
            <a:r>
              <a:rPr sz="2400" dirty="0" err="1">
                <a:latin typeface="宋体"/>
                <a:cs typeface="宋体"/>
              </a:rPr>
              <a:t>模型可以更快地收敛于真实模型；</a:t>
            </a:r>
            <a:r>
              <a:rPr sz="2400" dirty="0" err="1">
                <a:solidFill>
                  <a:srgbClr val="FF0000"/>
                </a:solidFill>
                <a:latin typeface="宋体"/>
                <a:cs typeface="宋体"/>
              </a:rPr>
              <a:t>当存在隐变量时，仍可以使用生成方法，而判别方法则不能用</a:t>
            </a:r>
            <a:r>
              <a:rPr sz="2400" dirty="0">
                <a:latin typeface="宋体"/>
                <a:cs typeface="宋体"/>
              </a:rPr>
              <a:t>。</a:t>
            </a:r>
          </a:p>
          <a:p>
            <a:pPr marL="652780" marR="111125" indent="-247015">
              <a:lnSpc>
                <a:spcPct val="100000"/>
              </a:lnSpc>
              <a:spcBef>
                <a:spcPts val="575"/>
              </a:spcBef>
            </a:pPr>
            <a:r>
              <a:rPr sz="2000" spc="20" dirty="0">
                <a:solidFill>
                  <a:srgbClr val="50742E"/>
                </a:solidFill>
                <a:latin typeface="Wingdings"/>
                <a:cs typeface="Wingdings"/>
              </a:rPr>
              <a:t></a:t>
            </a:r>
            <a:r>
              <a:rPr sz="2400" spc="20" dirty="0">
                <a:latin typeface="宋体"/>
                <a:cs typeface="宋体"/>
              </a:rPr>
              <a:t>判别方法：直接学习到条件概率或决策函数，直接进行预 测，往往学习的</a:t>
            </a:r>
            <a:r>
              <a:rPr sz="2400" spc="20" dirty="0">
                <a:solidFill>
                  <a:srgbClr val="FF0000"/>
                </a:solidFill>
                <a:latin typeface="宋体"/>
                <a:cs typeface="宋体"/>
              </a:rPr>
              <a:t>准确率更高</a:t>
            </a:r>
            <a:r>
              <a:rPr sz="2400" spc="20" dirty="0">
                <a:latin typeface="宋体"/>
                <a:cs typeface="宋体"/>
              </a:rPr>
              <a:t>；由于直接学习</a:t>
            </a:r>
            <a:r>
              <a:rPr sz="2400" spc="20" dirty="0">
                <a:latin typeface="Constantia"/>
                <a:cs typeface="Constantia"/>
              </a:rPr>
              <a:t>Y</a:t>
            </a:r>
            <a:r>
              <a:rPr sz="2400" spc="-10" dirty="0">
                <a:latin typeface="Constantia"/>
                <a:cs typeface="Constantia"/>
              </a:rPr>
              <a:t>=f(</a:t>
            </a:r>
            <a:r>
              <a:rPr sz="2400" spc="-5" dirty="0">
                <a:latin typeface="Constantia"/>
                <a:cs typeface="Constantia"/>
              </a:rPr>
              <a:t>X</a:t>
            </a:r>
            <a:r>
              <a:rPr sz="2400" spc="-10" dirty="0">
                <a:latin typeface="Constantia"/>
                <a:cs typeface="Constantia"/>
              </a:rPr>
              <a:t>)</a:t>
            </a:r>
            <a:r>
              <a:rPr sz="2400" dirty="0">
                <a:latin typeface="宋体"/>
                <a:cs typeface="宋体"/>
              </a:rPr>
              <a:t>或</a:t>
            </a:r>
            <a:r>
              <a:rPr sz="2400" spc="-15" dirty="0">
                <a:latin typeface="Constantia"/>
                <a:cs typeface="Constantia"/>
              </a:rPr>
              <a:t>P(</a:t>
            </a:r>
            <a:r>
              <a:rPr sz="2400" dirty="0">
                <a:latin typeface="Constantia"/>
                <a:cs typeface="Constantia"/>
              </a:rPr>
              <a:t>Y</a:t>
            </a:r>
            <a:r>
              <a:rPr sz="2400" spc="-10" dirty="0">
                <a:latin typeface="Constantia"/>
                <a:cs typeface="Constantia"/>
              </a:rPr>
              <a:t>|</a:t>
            </a:r>
            <a:r>
              <a:rPr sz="2400" spc="-5" dirty="0">
                <a:latin typeface="Constantia"/>
                <a:cs typeface="Constantia"/>
              </a:rPr>
              <a:t>X</a:t>
            </a:r>
            <a:r>
              <a:rPr sz="2400" spc="-10" dirty="0">
                <a:latin typeface="Constantia"/>
                <a:cs typeface="Constantia"/>
              </a:rPr>
              <a:t>), </a:t>
            </a:r>
            <a:r>
              <a:rPr sz="2400" dirty="0" err="1">
                <a:latin typeface="宋体"/>
                <a:cs typeface="宋体"/>
              </a:rPr>
              <a:t>可对数据进行各种程度上的抽象、定义特征并使用特征，因此可以</a:t>
            </a:r>
            <a:r>
              <a:rPr sz="2400" dirty="0" err="1">
                <a:solidFill>
                  <a:srgbClr val="FF0000"/>
                </a:solidFill>
                <a:latin typeface="宋体"/>
                <a:cs typeface="宋体"/>
              </a:rPr>
              <a:t>简化学习过程</a:t>
            </a:r>
            <a:r>
              <a:rPr sz="2400" dirty="0">
                <a:latin typeface="宋体"/>
                <a:cs typeface="宋体"/>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八、分类问</a:t>
            </a:r>
            <a:r>
              <a:rPr dirty="0"/>
              <a:t>题</a:t>
            </a:r>
          </a:p>
        </p:txBody>
      </p:sp>
      <p:sp>
        <p:nvSpPr>
          <p:cNvPr id="3" name="object 3"/>
          <p:cNvSpPr/>
          <p:nvPr/>
        </p:nvSpPr>
        <p:spPr>
          <a:xfrm>
            <a:off x="1548383" y="1990344"/>
            <a:ext cx="6065520" cy="37429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103936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376928" y="0"/>
            <a:ext cx="4767072" cy="60655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89945" cy="102052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0" y="52425"/>
            <a:ext cx="9144000" cy="9017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74520" y="1737360"/>
            <a:ext cx="5349239" cy="2468880"/>
          </a:xfrm>
          <a:prstGeom prst="rect">
            <a:avLst/>
          </a:prstGeom>
          <a:blipFill>
            <a:blip r:embed="rId8" cstate="print"/>
            <a:stretch>
              <a:fillRect/>
            </a:stretch>
          </a:blipFill>
        </p:spPr>
        <p:txBody>
          <a:bodyPr wrap="square" lIns="0" tIns="0" rIns="0" bIns="0" rtlCol="0"/>
          <a:lstStyle/>
          <a:p>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62961"/>
            <a:ext cx="7886700" cy="1080039"/>
          </a:xfrm>
          <a:prstGeom prst="rect">
            <a:avLst/>
          </a:prstGeom>
        </p:spPr>
        <p:txBody>
          <a:bodyPr vert="horz" wrap="square" lIns="0" tIns="0" rIns="0" bIns="0" rtlCol="0">
            <a:spAutoFit/>
          </a:bodyPr>
          <a:lstStyle/>
          <a:p>
            <a:pPr marL="12700">
              <a:lnSpc>
                <a:spcPct val="100000"/>
              </a:lnSpc>
            </a:pPr>
            <a:r>
              <a:rPr spc="10" dirty="0"/>
              <a:t>分类问</a:t>
            </a:r>
            <a:r>
              <a:rPr dirty="0"/>
              <a:t>题</a:t>
            </a:r>
          </a:p>
        </p:txBody>
      </p:sp>
      <p:sp>
        <p:nvSpPr>
          <p:cNvPr id="3" name="object 3"/>
          <p:cNvSpPr txBox="1"/>
          <p:nvPr/>
        </p:nvSpPr>
        <p:spPr>
          <a:xfrm>
            <a:off x="402272" y="1226867"/>
            <a:ext cx="4703128" cy="4616648"/>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二分类评价指</a:t>
            </a:r>
            <a:r>
              <a:rPr sz="2600" spc="-30" dirty="0">
                <a:latin typeface="宋体"/>
                <a:cs typeface="宋体"/>
              </a:rPr>
              <a:t>标</a:t>
            </a:r>
            <a:endParaRPr sz="2600" dirty="0">
              <a:latin typeface="宋体"/>
              <a:cs typeface="宋体"/>
            </a:endParaRPr>
          </a:p>
          <a:p>
            <a:pPr marL="405765">
              <a:lnSpc>
                <a:spcPct val="100000"/>
              </a:lnSpc>
              <a:spcBef>
                <a:spcPts val="585"/>
              </a:spcBef>
              <a:tabLst>
                <a:tab pos="1326515" algn="l"/>
              </a:tabLst>
            </a:pPr>
            <a:r>
              <a:rPr sz="2000" spc="40" dirty="0">
                <a:solidFill>
                  <a:srgbClr val="50742E"/>
                </a:solidFill>
                <a:latin typeface="Wingdings"/>
                <a:cs typeface="Wingdings"/>
              </a:rPr>
              <a:t></a:t>
            </a:r>
            <a:r>
              <a:rPr sz="2400" spc="-5" dirty="0">
                <a:latin typeface="Constantia"/>
                <a:cs typeface="Constantia"/>
              </a:rPr>
              <a:t>T</a:t>
            </a:r>
            <a:r>
              <a:rPr sz="2400" spc="-15" dirty="0">
                <a:latin typeface="Constantia"/>
                <a:cs typeface="Constantia"/>
              </a:rPr>
              <a:t>P</a:t>
            </a:r>
            <a:r>
              <a:rPr sz="2400" dirty="0">
                <a:latin typeface="Constantia"/>
                <a:cs typeface="Constantia"/>
              </a:rPr>
              <a:t>	</a:t>
            </a:r>
            <a:r>
              <a:rPr sz="2400" spc="-5" dirty="0">
                <a:latin typeface="Constantia"/>
                <a:cs typeface="Constantia"/>
              </a:rPr>
              <a:t>t</a:t>
            </a:r>
            <a:r>
              <a:rPr sz="2400" dirty="0">
                <a:latin typeface="Constantia"/>
                <a:cs typeface="Constantia"/>
              </a:rPr>
              <a:t>r</a:t>
            </a:r>
            <a:r>
              <a:rPr sz="2400" spc="-5" dirty="0">
                <a:latin typeface="Constantia"/>
                <a:cs typeface="Constantia"/>
              </a:rPr>
              <a:t>u</a:t>
            </a:r>
            <a:r>
              <a:rPr sz="2400" dirty="0">
                <a:latin typeface="Constantia"/>
                <a:cs typeface="Constantia"/>
              </a:rPr>
              <a:t>e</a:t>
            </a:r>
            <a:r>
              <a:rPr sz="2400" spc="-105" dirty="0">
                <a:latin typeface="Constantia"/>
                <a:cs typeface="Constantia"/>
              </a:rPr>
              <a:t> </a:t>
            </a:r>
            <a:r>
              <a:rPr sz="2400" spc="-15" dirty="0">
                <a:latin typeface="Constantia"/>
                <a:cs typeface="Constantia"/>
              </a:rPr>
              <a:t>p</a:t>
            </a:r>
            <a:r>
              <a:rPr sz="2400" spc="-20" dirty="0">
                <a:latin typeface="Constantia"/>
                <a:cs typeface="Constantia"/>
              </a:rPr>
              <a:t>o</a:t>
            </a:r>
            <a:r>
              <a:rPr sz="2400" spc="-10" dirty="0">
                <a:latin typeface="Constantia"/>
                <a:cs typeface="Constantia"/>
              </a:rPr>
              <a:t>s</a:t>
            </a:r>
            <a:r>
              <a:rPr sz="2400" dirty="0">
                <a:latin typeface="Constantia"/>
                <a:cs typeface="Constantia"/>
              </a:rPr>
              <a:t>i</a:t>
            </a:r>
            <a:r>
              <a:rPr sz="2400" spc="-5" dirty="0">
                <a:latin typeface="Constantia"/>
                <a:cs typeface="Constantia"/>
              </a:rPr>
              <a:t>t</a:t>
            </a:r>
            <a:r>
              <a:rPr sz="2400" spc="-25" dirty="0">
                <a:latin typeface="Constantia"/>
                <a:cs typeface="Constantia"/>
              </a:rPr>
              <a:t>i</a:t>
            </a:r>
            <a:r>
              <a:rPr sz="2400" spc="-75" dirty="0">
                <a:latin typeface="Constantia"/>
                <a:cs typeface="Constantia"/>
              </a:rPr>
              <a:t>v</a:t>
            </a:r>
            <a:r>
              <a:rPr sz="2400" dirty="0">
                <a:latin typeface="Constantia"/>
                <a:cs typeface="Constantia"/>
              </a:rPr>
              <a:t>e</a:t>
            </a:r>
          </a:p>
          <a:p>
            <a:pPr marL="405765">
              <a:lnSpc>
                <a:spcPct val="100000"/>
              </a:lnSpc>
              <a:spcBef>
                <a:spcPts val="575"/>
              </a:spcBef>
              <a:tabLst>
                <a:tab pos="1283970" algn="l"/>
              </a:tabLst>
            </a:pPr>
            <a:r>
              <a:rPr sz="2000" spc="20" dirty="0">
                <a:solidFill>
                  <a:srgbClr val="50742E"/>
                </a:solidFill>
                <a:latin typeface="Wingdings"/>
                <a:cs typeface="Wingdings"/>
              </a:rPr>
              <a:t></a:t>
            </a:r>
            <a:r>
              <a:rPr sz="2400" spc="20" dirty="0">
                <a:latin typeface="Constantia"/>
                <a:cs typeface="Constantia"/>
              </a:rPr>
              <a:t>FN	</a:t>
            </a:r>
            <a:r>
              <a:rPr sz="2400" spc="-10" dirty="0">
                <a:latin typeface="Constantia"/>
                <a:cs typeface="Constantia"/>
              </a:rPr>
              <a:t>false</a:t>
            </a:r>
            <a:r>
              <a:rPr sz="2400" spc="-65" dirty="0">
                <a:latin typeface="Constantia"/>
                <a:cs typeface="Constantia"/>
              </a:rPr>
              <a:t> </a:t>
            </a:r>
            <a:r>
              <a:rPr sz="2400" spc="-5" dirty="0">
                <a:latin typeface="Constantia"/>
                <a:cs typeface="Constantia"/>
              </a:rPr>
              <a:t>n</a:t>
            </a:r>
            <a:r>
              <a:rPr sz="2400" dirty="0">
                <a:latin typeface="Constantia"/>
                <a:cs typeface="Constantia"/>
              </a:rPr>
              <a:t>e</a:t>
            </a:r>
            <a:r>
              <a:rPr sz="2400" spc="-15" dirty="0">
                <a:latin typeface="Constantia"/>
                <a:cs typeface="Constantia"/>
              </a:rPr>
              <a:t>ga</a:t>
            </a:r>
            <a:r>
              <a:rPr sz="2400" spc="-5" dirty="0">
                <a:latin typeface="Constantia"/>
                <a:cs typeface="Constantia"/>
              </a:rPr>
              <a:t>t</a:t>
            </a:r>
            <a:r>
              <a:rPr sz="2400" spc="-25" dirty="0">
                <a:latin typeface="Constantia"/>
                <a:cs typeface="Constantia"/>
              </a:rPr>
              <a:t>i</a:t>
            </a:r>
            <a:r>
              <a:rPr sz="2400" spc="-75" dirty="0">
                <a:latin typeface="Constantia"/>
                <a:cs typeface="Constantia"/>
              </a:rPr>
              <a:t>v</a:t>
            </a:r>
            <a:r>
              <a:rPr sz="2400" dirty="0">
                <a:latin typeface="Constantia"/>
                <a:cs typeface="Constantia"/>
              </a:rPr>
              <a:t>e</a:t>
            </a:r>
          </a:p>
          <a:p>
            <a:pPr marL="405765">
              <a:lnSpc>
                <a:spcPct val="100000"/>
              </a:lnSpc>
              <a:spcBef>
                <a:spcPts val="575"/>
              </a:spcBef>
              <a:tabLst>
                <a:tab pos="1305560" algn="l"/>
              </a:tabLst>
            </a:pPr>
            <a:r>
              <a:rPr sz="2050" spc="-25" dirty="0">
                <a:solidFill>
                  <a:srgbClr val="50742E"/>
                </a:solidFill>
                <a:latin typeface="Wingdings"/>
                <a:cs typeface="Wingdings"/>
              </a:rPr>
              <a:t></a:t>
            </a:r>
            <a:r>
              <a:rPr sz="2400" spc="-25" dirty="0">
                <a:latin typeface="Constantia"/>
                <a:cs typeface="Constantia"/>
              </a:rPr>
              <a:t>F</a:t>
            </a:r>
            <a:r>
              <a:rPr sz="2400" spc="-15" dirty="0">
                <a:latin typeface="Constantia"/>
                <a:cs typeface="Constantia"/>
              </a:rPr>
              <a:t>P	</a:t>
            </a:r>
            <a:r>
              <a:rPr sz="2400" spc="-10" dirty="0">
                <a:latin typeface="Constantia"/>
                <a:cs typeface="Constantia"/>
              </a:rPr>
              <a:t>false</a:t>
            </a:r>
            <a:r>
              <a:rPr sz="2400" spc="-105" dirty="0">
                <a:latin typeface="Constantia"/>
                <a:cs typeface="Constantia"/>
              </a:rPr>
              <a:t> </a:t>
            </a:r>
            <a:r>
              <a:rPr sz="2400" spc="-15" dirty="0">
                <a:latin typeface="Constantia"/>
                <a:cs typeface="Constantia"/>
              </a:rPr>
              <a:t>p</a:t>
            </a:r>
            <a:r>
              <a:rPr sz="2400" spc="-20" dirty="0">
                <a:latin typeface="Constantia"/>
                <a:cs typeface="Constantia"/>
              </a:rPr>
              <a:t>o</a:t>
            </a:r>
            <a:r>
              <a:rPr sz="2400" spc="-10" dirty="0">
                <a:latin typeface="Constantia"/>
                <a:cs typeface="Constantia"/>
              </a:rPr>
              <a:t>s</a:t>
            </a:r>
            <a:r>
              <a:rPr sz="2400" dirty="0">
                <a:latin typeface="Constantia"/>
                <a:cs typeface="Constantia"/>
              </a:rPr>
              <a:t>i</a:t>
            </a:r>
            <a:r>
              <a:rPr sz="2400" spc="-5" dirty="0">
                <a:latin typeface="Constantia"/>
                <a:cs typeface="Constantia"/>
              </a:rPr>
              <a:t>t</a:t>
            </a:r>
            <a:r>
              <a:rPr sz="2400" spc="-25" dirty="0">
                <a:latin typeface="Constantia"/>
                <a:cs typeface="Constantia"/>
              </a:rPr>
              <a:t>i</a:t>
            </a:r>
            <a:r>
              <a:rPr sz="2400" spc="-75" dirty="0">
                <a:latin typeface="Constantia"/>
                <a:cs typeface="Constantia"/>
              </a:rPr>
              <a:t>v</a:t>
            </a:r>
            <a:r>
              <a:rPr sz="2400" dirty="0">
                <a:latin typeface="Constantia"/>
                <a:cs typeface="Constantia"/>
              </a:rPr>
              <a:t>e</a:t>
            </a:r>
          </a:p>
          <a:p>
            <a:pPr marL="405765">
              <a:lnSpc>
                <a:spcPct val="100000"/>
              </a:lnSpc>
              <a:spcBef>
                <a:spcPts val="575"/>
              </a:spcBef>
              <a:tabLst>
                <a:tab pos="1304925" algn="l"/>
                <a:tab pos="1993264" algn="l"/>
              </a:tabLst>
            </a:pPr>
            <a:r>
              <a:rPr sz="2000" spc="20" dirty="0">
                <a:solidFill>
                  <a:srgbClr val="50742E"/>
                </a:solidFill>
                <a:latin typeface="Wingdings"/>
                <a:cs typeface="Wingdings"/>
              </a:rPr>
              <a:t></a:t>
            </a:r>
            <a:r>
              <a:rPr sz="2400" spc="-5" dirty="0">
                <a:latin typeface="Constantia"/>
                <a:cs typeface="Constantia"/>
              </a:rPr>
              <a:t>T</a:t>
            </a:r>
            <a:r>
              <a:rPr sz="2400" dirty="0">
                <a:latin typeface="Constantia"/>
                <a:cs typeface="Constantia"/>
              </a:rPr>
              <a:t>N	</a:t>
            </a:r>
            <a:r>
              <a:rPr sz="2400" spc="-5" dirty="0">
                <a:latin typeface="Constantia"/>
                <a:cs typeface="Constantia"/>
              </a:rPr>
              <a:t>t</a:t>
            </a:r>
            <a:r>
              <a:rPr sz="2400" dirty="0">
                <a:latin typeface="Constantia"/>
                <a:cs typeface="Constantia"/>
              </a:rPr>
              <a:t>r</a:t>
            </a:r>
            <a:r>
              <a:rPr sz="2400" spc="-5" dirty="0">
                <a:latin typeface="Constantia"/>
                <a:cs typeface="Constantia"/>
              </a:rPr>
              <a:t>u</a:t>
            </a:r>
            <a:r>
              <a:rPr sz="2400" dirty="0">
                <a:latin typeface="Constantia"/>
                <a:cs typeface="Constantia"/>
              </a:rPr>
              <a:t>e	</a:t>
            </a:r>
            <a:r>
              <a:rPr sz="2400" spc="-5" dirty="0">
                <a:latin typeface="Constantia"/>
                <a:cs typeface="Constantia"/>
              </a:rPr>
              <a:t>n</a:t>
            </a:r>
            <a:r>
              <a:rPr sz="2400" dirty="0">
                <a:latin typeface="Constantia"/>
                <a:cs typeface="Constantia"/>
              </a:rPr>
              <a:t>e</a:t>
            </a:r>
            <a:r>
              <a:rPr sz="2400" spc="-15" dirty="0">
                <a:latin typeface="Constantia"/>
                <a:cs typeface="Constantia"/>
              </a:rPr>
              <a:t>ga</a:t>
            </a:r>
            <a:r>
              <a:rPr sz="2400" spc="-5" dirty="0">
                <a:latin typeface="Constantia"/>
                <a:cs typeface="Constantia"/>
              </a:rPr>
              <a:t>t</a:t>
            </a:r>
            <a:r>
              <a:rPr sz="2400" spc="-25" dirty="0">
                <a:latin typeface="Constantia"/>
                <a:cs typeface="Constantia"/>
              </a:rPr>
              <a:t>i</a:t>
            </a:r>
            <a:r>
              <a:rPr sz="2400" spc="-75" dirty="0">
                <a:latin typeface="Constantia"/>
                <a:cs typeface="Constantia"/>
              </a:rPr>
              <a:t>v</a:t>
            </a:r>
            <a:r>
              <a:rPr sz="2400" dirty="0">
                <a:latin typeface="Constantia"/>
                <a:cs typeface="Constantia"/>
              </a:rPr>
              <a:t>e</a:t>
            </a:r>
          </a:p>
          <a:p>
            <a:pPr marL="12700">
              <a:lnSpc>
                <a:spcPct val="100000"/>
              </a:lnSpc>
              <a:spcBef>
                <a:spcPts val="610"/>
              </a:spcBef>
            </a:pPr>
            <a:r>
              <a:rPr sz="2450" dirty="0">
                <a:solidFill>
                  <a:srgbClr val="33BC55"/>
                </a:solidFill>
                <a:latin typeface="Wingdings"/>
                <a:cs typeface="Wingdings"/>
              </a:rPr>
              <a:t></a:t>
            </a:r>
            <a:r>
              <a:rPr sz="2600" spc="-20" dirty="0" err="1">
                <a:latin typeface="宋体"/>
                <a:cs typeface="宋体"/>
              </a:rPr>
              <a:t>精确</a:t>
            </a:r>
            <a:r>
              <a:rPr sz="2600" spc="-30" dirty="0" err="1">
                <a:latin typeface="宋体"/>
                <a:cs typeface="宋体"/>
              </a:rPr>
              <a:t>率</a:t>
            </a:r>
            <a:r>
              <a:rPr lang="zh-CN" altLang="en-US" sz="2600" spc="-30" dirty="0">
                <a:latin typeface="宋体"/>
                <a:cs typeface="宋体"/>
              </a:rPr>
              <a:t>：精度，</a:t>
            </a:r>
            <a:r>
              <a:rPr lang="en-US" altLang="zh-CN" sz="2600" spc="-30" dirty="0">
                <a:latin typeface="Times New Roman" panose="02020603050405020304" pitchFamily="18" charset="0"/>
                <a:cs typeface="Times New Roman" panose="02020603050405020304" pitchFamily="18" charset="0"/>
              </a:rPr>
              <a:t>precision</a:t>
            </a:r>
            <a:endParaRPr sz="2600" dirty="0">
              <a:latin typeface="Times New Roman" panose="02020603050405020304" pitchFamily="18" charset="0"/>
              <a:cs typeface="Times New Roman" panose="02020603050405020304" pitchFamily="18" charset="0"/>
            </a:endParaRPr>
          </a:p>
          <a:p>
            <a:pPr>
              <a:lnSpc>
                <a:spcPct val="100000"/>
              </a:lnSpc>
              <a:spcBef>
                <a:spcPts val="47"/>
              </a:spcBef>
            </a:pPr>
            <a:endParaRPr sz="3750" dirty="0">
              <a:latin typeface="Times New Roman"/>
              <a:cs typeface="Times New Roman"/>
            </a:endParaRPr>
          </a:p>
          <a:p>
            <a:pPr marL="12700">
              <a:lnSpc>
                <a:spcPct val="100000"/>
              </a:lnSpc>
            </a:pPr>
            <a:r>
              <a:rPr sz="2450" dirty="0">
                <a:solidFill>
                  <a:srgbClr val="33BC55"/>
                </a:solidFill>
                <a:latin typeface="Wingdings"/>
                <a:cs typeface="Wingdings"/>
              </a:rPr>
              <a:t></a:t>
            </a:r>
            <a:r>
              <a:rPr sz="2600" spc="-20" dirty="0" err="1">
                <a:latin typeface="宋体"/>
                <a:cs typeface="宋体"/>
              </a:rPr>
              <a:t>召回</a:t>
            </a:r>
            <a:r>
              <a:rPr sz="2600" spc="-30" dirty="0" err="1">
                <a:latin typeface="宋体"/>
                <a:cs typeface="宋体"/>
              </a:rPr>
              <a:t>率</a:t>
            </a:r>
            <a:r>
              <a:rPr lang="en-US" sz="2600" spc="-30" dirty="0">
                <a:latin typeface="宋体"/>
                <a:cs typeface="宋体"/>
              </a:rPr>
              <a:t>: </a:t>
            </a:r>
            <a:r>
              <a:rPr lang="en-US" sz="2600" spc="-30" dirty="0">
                <a:latin typeface="Times New Roman" panose="02020603050405020304" pitchFamily="18" charset="0"/>
                <a:cs typeface="Times New Roman" panose="02020603050405020304" pitchFamily="18" charset="0"/>
              </a:rPr>
              <a:t>Recall</a:t>
            </a:r>
            <a:endParaRPr sz="2600" dirty="0">
              <a:latin typeface="Times New Roman" panose="02020603050405020304" pitchFamily="18" charset="0"/>
              <a:cs typeface="Times New Roman" panose="02020603050405020304" pitchFamily="18" charset="0"/>
            </a:endParaRPr>
          </a:p>
          <a:p>
            <a:pPr>
              <a:lnSpc>
                <a:spcPct val="100000"/>
              </a:lnSpc>
              <a:spcBef>
                <a:spcPts val="35"/>
              </a:spcBef>
            </a:pPr>
            <a:endParaRPr sz="3800" dirty="0">
              <a:latin typeface="Times New Roman"/>
              <a:cs typeface="Times New Roman"/>
            </a:endParaRPr>
          </a:p>
          <a:p>
            <a:pPr marL="12700">
              <a:lnSpc>
                <a:spcPct val="100000"/>
              </a:lnSpc>
            </a:pPr>
            <a:r>
              <a:rPr sz="2450" dirty="0">
                <a:solidFill>
                  <a:srgbClr val="33BC55"/>
                </a:solidFill>
                <a:latin typeface="Wingdings"/>
                <a:cs typeface="Wingdings"/>
              </a:rPr>
              <a:t></a:t>
            </a:r>
            <a:r>
              <a:rPr sz="2550" spc="10" dirty="0">
                <a:latin typeface="Constantia"/>
                <a:cs typeface="Constantia"/>
              </a:rPr>
              <a:t>F1</a:t>
            </a:r>
            <a:r>
              <a:rPr sz="2550" spc="25" dirty="0">
                <a:latin typeface="宋体"/>
                <a:cs typeface="宋体"/>
              </a:rPr>
              <a:t>值</a:t>
            </a:r>
            <a:endParaRPr sz="2550" dirty="0">
              <a:latin typeface="宋体"/>
              <a:cs typeface="宋体"/>
            </a:endParaRPr>
          </a:p>
        </p:txBody>
      </p:sp>
      <p:sp>
        <p:nvSpPr>
          <p:cNvPr id="4" name="object 4"/>
          <p:cNvSpPr/>
          <p:nvPr/>
        </p:nvSpPr>
        <p:spPr>
          <a:xfrm>
            <a:off x="3500248" y="3872382"/>
            <a:ext cx="1801367" cy="8503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73811" y="4747101"/>
            <a:ext cx="1789176" cy="79857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834895" y="5687054"/>
            <a:ext cx="1438656" cy="79248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977640" y="5671813"/>
            <a:ext cx="3029712" cy="792480"/>
          </a:xfrm>
          <a:prstGeom prst="rect">
            <a:avLst/>
          </a:prstGeom>
          <a:blipFill>
            <a:blip r:embed="rId6" cstate="print"/>
            <a:stretch>
              <a:fillRect/>
            </a:stretch>
          </a:blipFill>
        </p:spPr>
        <p:txBody>
          <a:bodyPr wrap="square" lIns="0" tIns="0" rIns="0" bIns="0" rtlCol="0"/>
          <a:lstStyle/>
          <a:p>
            <a:endParaRPr/>
          </a:p>
        </p:txBody>
      </p:sp>
      <p:sp>
        <p:nvSpPr>
          <p:cNvPr id="8" name="文本框 7"/>
          <p:cNvSpPr txBox="1"/>
          <p:nvPr/>
        </p:nvSpPr>
        <p:spPr>
          <a:xfrm>
            <a:off x="6270171" y="3570480"/>
            <a:ext cx="2185307" cy="369332"/>
          </a:xfrm>
          <a:prstGeom prst="rect">
            <a:avLst/>
          </a:prstGeom>
          <a:noFill/>
        </p:spPr>
        <p:txBody>
          <a:bodyPr wrap="square" rtlCol="0">
            <a:spAutoFit/>
          </a:bodyPr>
          <a:lstStyle/>
          <a:p>
            <a:r>
              <a:rPr lang="zh-CN" altLang="en-US" dirty="0"/>
              <a:t>准确率如何定义？</a:t>
            </a:r>
          </a:p>
        </p:txBody>
      </p:sp>
      <p:sp>
        <p:nvSpPr>
          <p:cNvPr id="9" name="文本框 8"/>
          <p:cNvSpPr txBox="1"/>
          <p:nvPr/>
        </p:nvSpPr>
        <p:spPr>
          <a:xfrm>
            <a:off x="4267200" y="1905000"/>
            <a:ext cx="3962400" cy="923330"/>
          </a:xfrm>
          <a:prstGeom prst="rect">
            <a:avLst/>
          </a:prstGeom>
          <a:noFill/>
        </p:spPr>
        <p:txBody>
          <a:bodyPr wrap="square" rtlCol="0">
            <a:spAutoFit/>
          </a:bodyPr>
          <a:lstStyle/>
          <a:p>
            <a:r>
              <a:rPr lang="zh-CN" altLang="en-US" dirty="0"/>
              <a:t>第二个字母：预测为正例</a:t>
            </a:r>
            <a:r>
              <a:rPr lang="en-US" altLang="zh-CN" dirty="0"/>
              <a:t>P</a:t>
            </a:r>
            <a:r>
              <a:rPr lang="zh-CN" altLang="en-US" dirty="0"/>
              <a:t>还是反例</a:t>
            </a:r>
            <a:r>
              <a:rPr lang="en-US" altLang="zh-CN" dirty="0"/>
              <a:t>N</a:t>
            </a:r>
          </a:p>
          <a:p>
            <a:r>
              <a:rPr lang="zh-CN" altLang="en-US" dirty="0"/>
              <a:t>第一个字母：此预测结果是正确</a:t>
            </a:r>
            <a:r>
              <a:rPr lang="en-US" altLang="zh-CN" dirty="0"/>
              <a:t>T</a:t>
            </a:r>
            <a:r>
              <a:rPr lang="zh-CN" altLang="en-US" dirty="0"/>
              <a:t>还是错误</a:t>
            </a:r>
            <a:r>
              <a:rPr lang="en-US" altLang="zh-CN" dirty="0"/>
              <a:t>F</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DAACD91-E094-4F35-8128-474319698640}"/>
                  </a:ext>
                </a:extLst>
              </p:cNvPr>
              <p:cNvSpPr txBox="1"/>
              <p:nvPr/>
            </p:nvSpPr>
            <p:spPr>
              <a:xfrm>
                <a:off x="6253641" y="4037403"/>
                <a:ext cx="2261709" cy="615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𝑇𝑃</m:t>
                          </m:r>
                          <m:r>
                            <a:rPr lang="zh-CN" altLang="en-US" i="1" smtClean="0">
                              <a:latin typeface="Cambria Math" panose="02040503050406030204" pitchFamily="18" charset="0"/>
                            </a:rPr>
                            <m:t>+</m:t>
                          </m:r>
                          <m:r>
                            <a:rPr lang="zh-CN" altLang="en-US" i="1" smtClean="0">
                              <a:latin typeface="Cambria Math" panose="02040503050406030204" pitchFamily="18" charset="0"/>
                            </a:rPr>
                            <m:t>𝑇𝑁</m:t>
                          </m:r>
                        </m:num>
                        <m:den>
                          <m:r>
                            <a:rPr lang="zh-CN" altLang="en-US" i="1" smtClean="0">
                              <a:latin typeface="Cambria Math" panose="02040503050406030204" pitchFamily="18" charset="0"/>
                            </a:rPr>
                            <m:t>𝑇𝑃</m:t>
                          </m:r>
                          <m:r>
                            <a:rPr lang="zh-CN" altLang="en-US" i="1" smtClean="0">
                              <a:latin typeface="Cambria Math" panose="02040503050406030204" pitchFamily="18" charset="0"/>
                            </a:rPr>
                            <m:t>+</m:t>
                          </m:r>
                          <m:r>
                            <a:rPr lang="zh-CN" altLang="en-US" i="1" smtClean="0">
                              <a:latin typeface="Cambria Math" panose="02040503050406030204" pitchFamily="18" charset="0"/>
                            </a:rPr>
                            <m:t>𝑇𝑁</m:t>
                          </m:r>
                          <m:r>
                            <a:rPr lang="zh-CN" altLang="en-US" i="1" smtClean="0">
                              <a:latin typeface="Cambria Math" panose="02040503050406030204" pitchFamily="18" charset="0"/>
                            </a:rPr>
                            <m:t>+</m:t>
                          </m:r>
                          <m:r>
                            <a:rPr lang="zh-CN" altLang="en-US" i="1" smtClean="0">
                              <a:latin typeface="Cambria Math" panose="02040503050406030204" pitchFamily="18" charset="0"/>
                            </a:rPr>
                            <m:t>𝐹𝑇</m:t>
                          </m:r>
                          <m:r>
                            <a:rPr lang="zh-CN" altLang="en-US" i="1" smtClean="0">
                              <a:latin typeface="Cambria Math" panose="02040503050406030204" pitchFamily="18" charset="0"/>
                            </a:rPr>
                            <m:t>+</m:t>
                          </m:r>
                          <m:r>
                            <a:rPr lang="zh-CN" altLang="en-US" i="1" smtClean="0">
                              <a:latin typeface="Cambria Math" panose="02040503050406030204" pitchFamily="18" charset="0"/>
                            </a:rPr>
                            <m:t>𝐹𝑁</m:t>
                          </m:r>
                        </m:den>
                      </m:f>
                    </m:oMath>
                  </m:oMathPara>
                </a14:m>
                <a:endParaRPr lang="zh-CN" altLang="en-US" dirty="0"/>
              </a:p>
            </p:txBody>
          </p:sp>
        </mc:Choice>
        <mc:Fallback xmlns="">
          <p:sp>
            <p:nvSpPr>
              <p:cNvPr id="10" name="文本框 9">
                <a:extLst>
                  <a:ext uri="{FF2B5EF4-FFF2-40B4-BE49-F238E27FC236}">
                    <a16:creationId xmlns:a16="http://schemas.microsoft.com/office/drawing/2014/main" id="{9DAACD91-E094-4F35-8128-474319698640}"/>
                  </a:ext>
                </a:extLst>
              </p:cNvPr>
              <p:cNvSpPr txBox="1">
                <a:spLocks noRot="1" noChangeAspect="1" noMove="1" noResize="1" noEditPoints="1" noAdjustHandles="1" noChangeArrowheads="1" noChangeShapeType="1" noTextEdit="1"/>
              </p:cNvSpPr>
              <p:nvPr/>
            </p:nvSpPr>
            <p:spPr>
              <a:xfrm>
                <a:off x="6253641" y="4037403"/>
                <a:ext cx="2261709" cy="615490"/>
              </a:xfrm>
              <a:prstGeom prst="rect">
                <a:avLst/>
              </a:prstGeom>
              <a:blipFill>
                <a:blip r:embed="rId7"/>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1F3B594-0E2B-4E67-A708-4F0A70ADFC20}"/>
              </a:ext>
            </a:extLst>
          </p:cNvPr>
          <p:cNvSpPr txBox="1"/>
          <p:nvPr/>
        </p:nvSpPr>
        <p:spPr>
          <a:xfrm>
            <a:off x="6207579" y="4722773"/>
            <a:ext cx="2438400" cy="646331"/>
          </a:xfrm>
          <a:prstGeom prst="rect">
            <a:avLst/>
          </a:prstGeom>
          <a:noFill/>
        </p:spPr>
        <p:txBody>
          <a:bodyPr wrap="square" rtlCol="0">
            <a:spAutoFit/>
          </a:bodyPr>
          <a:lstStyle/>
          <a:p>
            <a:r>
              <a:rPr lang="zh-CN" altLang="en-US" dirty="0"/>
              <a:t>准确率在正样本比较少的时候意义不大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九、标注问</a:t>
            </a:r>
            <a:r>
              <a:rPr dirty="0"/>
              <a:t>题</a:t>
            </a:r>
          </a:p>
        </p:txBody>
      </p:sp>
      <p:sp>
        <p:nvSpPr>
          <p:cNvPr id="3" name="object 3"/>
          <p:cNvSpPr txBox="1"/>
          <p:nvPr/>
        </p:nvSpPr>
        <p:spPr>
          <a:xfrm>
            <a:off x="402272" y="1558978"/>
            <a:ext cx="7306945" cy="463105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550" spc="35" dirty="0">
                <a:latin typeface="宋体"/>
                <a:cs typeface="宋体"/>
              </a:rPr>
              <a:t>标注：</a:t>
            </a:r>
            <a:r>
              <a:rPr sz="2550" spc="15" dirty="0">
                <a:latin typeface="Constantia"/>
                <a:cs typeface="Constantia"/>
              </a:rPr>
              <a:t>tagg</a:t>
            </a:r>
            <a:r>
              <a:rPr sz="2550" spc="5" dirty="0">
                <a:latin typeface="Constantia"/>
                <a:cs typeface="Constantia"/>
              </a:rPr>
              <a:t>i</a:t>
            </a:r>
            <a:r>
              <a:rPr sz="2550" spc="15" dirty="0">
                <a:latin typeface="Constantia"/>
                <a:cs typeface="Constantia"/>
              </a:rPr>
              <a:t>ng</a:t>
            </a:r>
            <a:r>
              <a:rPr sz="2550" spc="25" dirty="0">
                <a:latin typeface="宋体"/>
                <a:cs typeface="宋体"/>
              </a:rPr>
              <a:t>，</a:t>
            </a:r>
            <a:r>
              <a:rPr sz="2550" spc="-610" dirty="0">
                <a:latin typeface="宋体"/>
                <a:cs typeface="宋体"/>
              </a:rPr>
              <a:t> </a:t>
            </a:r>
            <a:r>
              <a:rPr sz="2550" spc="35" dirty="0">
                <a:latin typeface="宋体"/>
                <a:cs typeface="宋体"/>
              </a:rPr>
              <a:t>结构预测：</a:t>
            </a:r>
            <a:r>
              <a:rPr sz="2550" spc="10" dirty="0">
                <a:latin typeface="Constantia"/>
                <a:cs typeface="Constantia"/>
              </a:rPr>
              <a:t>st</a:t>
            </a:r>
            <a:r>
              <a:rPr sz="2550" spc="5" dirty="0">
                <a:latin typeface="Constantia"/>
                <a:cs typeface="Constantia"/>
              </a:rPr>
              <a:t>r</a:t>
            </a:r>
            <a:r>
              <a:rPr sz="2550" spc="15" dirty="0">
                <a:latin typeface="Constantia"/>
                <a:cs typeface="Constantia"/>
              </a:rPr>
              <a:t>uctu</a:t>
            </a:r>
            <a:r>
              <a:rPr sz="2550" spc="-35" dirty="0">
                <a:latin typeface="Constantia"/>
                <a:cs typeface="Constantia"/>
              </a:rPr>
              <a:t>r</a:t>
            </a:r>
            <a:r>
              <a:rPr sz="2550" spc="10" dirty="0">
                <a:latin typeface="Constantia"/>
                <a:cs typeface="Constantia"/>
              </a:rPr>
              <a:t>e</a:t>
            </a:r>
            <a:r>
              <a:rPr sz="2550" spc="-90" dirty="0">
                <a:latin typeface="Constantia"/>
                <a:cs typeface="Constantia"/>
              </a:rPr>
              <a:t> </a:t>
            </a:r>
            <a:r>
              <a:rPr sz="2550" spc="15" dirty="0">
                <a:latin typeface="Constantia"/>
                <a:cs typeface="Constantia"/>
              </a:rPr>
              <a:t>p</a:t>
            </a:r>
            <a:r>
              <a:rPr sz="2550" spc="-35" dirty="0">
                <a:latin typeface="Constantia"/>
                <a:cs typeface="Constantia"/>
              </a:rPr>
              <a:t>r</a:t>
            </a:r>
            <a:r>
              <a:rPr sz="2550" spc="10" dirty="0">
                <a:latin typeface="Constantia"/>
                <a:cs typeface="Constantia"/>
              </a:rPr>
              <a:t>e</a:t>
            </a:r>
            <a:r>
              <a:rPr sz="2550" spc="15" dirty="0">
                <a:latin typeface="Constantia"/>
                <a:cs typeface="Constantia"/>
              </a:rPr>
              <a:t>d</a:t>
            </a:r>
            <a:r>
              <a:rPr sz="2550" spc="5" dirty="0">
                <a:latin typeface="Constantia"/>
                <a:cs typeface="Constantia"/>
              </a:rPr>
              <a:t>i</a:t>
            </a:r>
            <a:r>
              <a:rPr sz="2550" spc="15" dirty="0">
                <a:latin typeface="Constantia"/>
                <a:cs typeface="Constantia"/>
              </a:rPr>
              <a:t>ct</a:t>
            </a:r>
            <a:r>
              <a:rPr sz="2550" spc="5" dirty="0">
                <a:latin typeface="Constantia"/>
                <a:cs typeface="Constantia"/>
              </a:rPr>
              <a:t>i</a:t>
            </a:r>
            <a:r>
              <a:rPr sz="2550" spc="15" dirty="0">
                <a:latin typeface="Constantia"/>
                <a:cs typeface="Constantia"/>
              </a:rPr>
              <a:t>o</a:t>
            </a:r>
            <a:r>
              <a:rPr sz="2550" spc="10" dirty="0">
                <a:latin typeface="Constantia"/>
                <a:cs typeface="Constantia"/>
              </a:rPr>
              <a:t>n</a:t>
            </a:r>
            <a:endParaRPr sz="2550">
              <a:latin typeface="Constantia"/>
              <a:cs typeface="Constantia"/>
            </a:endParaRPr>
          </a:p>
          <a:p>
            <a:pPr marL="12700">
              <a:lnSpc>
                <a:spcPct val="100000"/>
              </a:lnSpc>
              <a:spcBef>
                <a:spcPts val="680"/>
              </a:spcBef>
            </a:pPr>
            <a:r>
              <a:rPr sz="2450" dirty="0">
                <a:solidFill>
                  <a:srgbClr val="33BC55"/>
                </a:solidFill>
                <a:latin typeface="Wingdings"/>
                <a:cs typeface="Wingdings"/>
              </a:rPr>
              <a:t></a:t>
            </a:r>
            <a:r>
              <a:rPr sz="2550" spc="35" dirty="0">
                <a:latin typeface="宋体"/>
                <a:cs typeface="宋体"/>
              </a:rPr>
              <a:t>输入：观测序列</a:t>
            </a:r>
            <a:r>
              <a:rPr sz="2550" spc="25" dirty="0">
                <a:latin typeface="宋体"/>
                <a:cs typeface="宋体"/>
              </a:rPr>
              <a:t>，</a:t>
            </a:r>
            <a:r>
              <a:rPr sz="2550" spc="-610" dirty="0">
                <a:latin typeface="宋体"/>
                <a:cs typeface="宋体"/>
              </a:rPr>
              <a:t> </a:t>
            </a:r>
            <a:r>
              <a:rPr sz="2550" spc="35" dirty="0">
                <a:latin typeface="宋体"/>
                <a:cs typeface="宋体"/>
              </a:rPr>
              <a:t>输出：标记序列或状态序</a:t>
            </a:r>
            <a:r>
              <a:rPr sz="2550" spc="25" dirty="0">
                <a:latin typeface="宋体"/>
                <a:cs typeface="宋体"/>
              </a:rPr>
              <a:t>列</a:t>
            </a:r>
            <a:endParaRPr sz="2550">
              <a:latin typeface="宋体"/>
              <a:cs typeface="宋体"/>
            </a:endParaRPr>
          </a:p>
          <a:p>
            <a:pPr marL="12700">
              <a:lnSpc>
                <a:spcPct val="100000"/>
              </a:lnSpc>
              <a:spcBef>
                <a:spcPts val="685"/>
              </a:spcBef>
            </a:pPr>
            <a:r>
              <a:rPr sz="2450" dirty="0">
                <a:solidFill>
                  <a:srgbClr val="33BC55"/>
                </a:solidFill>
                <a:latin typeface="Wingdings"/>
                <a:cs typeface="Wingdings"/>
              </a:rPr>
              <a:t></a:t>
            </a:r>
            <a:r>
              <a:rPr sz="2550" spc="35" dirty="0">
                <a:latin typeface="宋体"/>
                <a:cs typeface="宋体"/>
              </a:rPr>
              <a:t>学习和标注两个过</a:t>
            </a:r>
            <a:r>
              <a:rPr sz="2550" spc="25" dirty="0">
                <a:latin typeface="宋体"/>
                <a:cs typeface="宋体"/>
              </a:rPr>
              <a:t>程</a:t>
            </a:r>
            <a:endParaRPr sz="2550">
              <a:latin typeface="宋体"/>
              <a:cs typeface="宋体"/>
            </a:endParaRPr>
          </a:p>
          <a:p>
            <a:pPr marL="12700">
              <a:lnSpc>
                <a:spcPct val="100000"/>
              </a:lnSpc>
              <a:spcBef>
                <a:spcPts val="680"/>
              </a:spcBef>
            </a:pPr>
            <a:r>
              <a:rPr sz="2450" dirty="0">
                <a:solidFill>
                  <a:srgbClr val="33BC55"/>
                </a:solidFill>
                <a:latin typeface="Wingdings"/>
                <a:cs typeface="Wingdings"/>
              </a:rPr>
              <a:t></a:t>
            </a:r>
            <a:r>
              <a:rPr sz="2550" spc="35" dirty="0">
                <a:latin typeface="宋体"/>
                <a:cs typeface="宋体"/>
              </a:rPr>
              <a:t>训练集</a:t>
            </a:r>
            <a:r>
              <a:rPr sz="2550" spc="25" dirty="0">
                <a:latin typeface="宋体"/>
                <a:cs typeface="宋体"/>
              </a:rPr>
              <a:t>：</a:t>
            </a:r>
            <a:endParaRPr sz="2550">
              <a:latin typeface="宋体"/>
              <a:cs typeface="宋体"/>
            </a:endParaRPr>
          </a:p>
          <a:p>
            <a:pPr>
              <a:lnSpc>
                <a:spcPct val="100000"/>
              </a:lnSpc>
              <a:spcBef>
                <a:spcPts val="50"/>
              </a:spcBef>
            </a:pPr>
            <a:endParaRPr sz="380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观测序列</a:t>
            </a:r>
            <a:r>
              <a:rPr sz="2550" spc="25" dirty="0">
                <a:latin typeface="宋体"/>
                <a:cs typeface="宋体"/>
              </a:rPr>
              <a:t>：</a:t>
            </a:r>
            <a:endParaRPr sz="2550">
              <a:latin typeface="宋体"/>
              <a:cs typeface="宋体"/>
            </a:endParaRPr>
          </a:p>
          <a:p>
            <a:pPr>
              <a:lnSpc>
                <a:spcPct val="100000"/>
              </a:lnSpc>
              <a:spcBef>
                <a:spcPts val="50"/>
              </a:spcBef>
            </a:pPr>
            <a:endParaRPr sz="380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输出标记序列</a:t>
            </a:r>
            <a:r>
              <a:rPr sz="2550" spc="25" dirty="0">
                <a:latin typeface="宋体"/>
                <a:cs typeface="宋体"/>
              </a:rPr>
              <a:t>：</a:t>
            </a:r>
            <a:endParaRPr sz="2550">
              <a:latin typeface="宋体"/>
              <a:cs typeface="宋体"/>
            </a:endParaRPr>
          </a:p>
          <a:p>
            <a:pPr>
              <a:lnSpc>
                <a:spcPct val="100000"/>
              </a:lnSpc>
              <a:spcBef>
                <a:spcPts val="50"/>
              </a:spcBef>
            </a:pPr>
            <a:endParaRPr sz="380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模型：条件概率分</a:t>
            </a:r>
            <a:r>
              <a:rPr sz="2550" spc="25" dirty="0">
                <a:latin typeface="宋体"/>
                <a:cs typeface="宋体"/>
              </a:rPr>
              <a:t>布</a:t>
            </a:r>
            <a:endParaRPr sz="2550">
              <a:latin typeface="宋体"/>
              <a:cs typeface="宋体"/>
            </a:endParaRPr>
          </a:p>
        </p:txBody>
      </p:sp>
      <p:sp>
        <p:nvSpPr>
          <p:cNvPr id="4" name="object 4"/>
          <p:cNvSpPr/>
          <p:nvPr/>
        </p:nvSpPr>
        <p:spPr>
          <a:xfrm>
            <a:off x="2410967" y="2956560"/>
            <a:ext cx="4794504" cy="4724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93264" y="3861815"/>
            <a:ext cx="4885944" cy="44500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346703" y="4797552"/>
            <a:ext cx="3166872" cy="47853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852671" y="5733288"/>
            <a:ext cx="4974335" cy="502919"/>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42650"/>
            <a:ext cx="7886700" cy="507831"/>
          </a:xfrm>
          <a:prstGeom prst="rect">
            <a:avLst/>
          </a:prstGeom>
        </p:spPr>
        <p:txBody>
          <a:bodyPr vert="horz" wrap="square" lIns="0" tIns="0" rIns="0" bIns="0" rtlCol="0">
            <a:spAutoFit/>
          </a:bodyPr>
          <a:lstStyle/>
          <a:p>
            <a:pPr marL="12700">
              <a:lnSpc>
                <a:spcPct val="100000"/>
              </a:lnSpc>
            </a:pPr>
            <a:r>
              <a:rPr lang="zh-CN" altLang="en-US" spc="10" dirty="0"/>
              <a:t>标注</a:t>
            </a:r>
            <a:r>
              <a:rPr spc="10" dirty="0" err="1"/>
              <a:t>问</a:t>
            </a:r>
            <a:r>
              <a:rPr dirty="0" err="1"/>
              <a:t>题</a:t>
            </a:r>
            <a:endParaRPr dirty="0"/>
          </a:p>
        </p:txBody>
      </p:sp>
      <p:sp>
        <p:nvSpPr>
          <p:cNvPr id="3" name="object 3"/>
          <p:cNvSpPr txBox="1"/>
          <p:nvPr/>
        </p:nvSpPr>
        <p:spPr>
          <a:xfrm>
            <a:off x="402272" y="1559613"/>
            <a:ext cx="7932420" cy="46545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latin typeface="宋体"/>
                <a:cs typeface="宋体"/>
              </a:rPr>
              <a:t>例子</a:t>
            </a:r>
            <a:r>
              <a:rPr sz="2600" spc="-30" dirty="0">
                <a:latin typeface="宋体"/>
                <a:cs typeface="宋体"/>
              </a:rPr>
              <a:t>：</a:t>
            </a:r>
            <a:endParaRPr sz="2600">
              <a:latin typeface="宋体"/>
              <a:cs typeface="宋体"/>
            </a:endParaRPr>
          </a:p>
          <a:p>
            <a:pPr marL="12700">
              <a:lnSpc>
                <a:spcPct val="100000"/>
              </a:lnSpc>
              <a:spcBef>
                <a:spcPts val="620"/>
              </a:spcBef>
            </a:pPr>
            <a:r>
              <a:rPr sz="2450" dirty="0">
                <a:solidFill>
                  <a:srgbClr val="33BC55"/>
                </a:solidFill>
                <a:latin typeface="Wingdings"/>
                <a:cs typeface="Wingdings"/>
              </a:rPr>
              <a:t></a:t>
            </a:r>
            <a:r>
              <a:rPr sz="2600" spc="-20" dirty="0">
                <a:latin typeface="宋体"/>
                <a:cs typeface="宋体"/>
              </a:rPr>
              <a:t>标记表示名词短语的“开始”、“结束”或“其他</a:t>
            </a:r>
            <a:r>
              <a:rPr sz="2600" spc="-30" dirty="0">
                <a:latin typeface="宋体"/>
                <a:cs typeface="宋体"/>
              </a:rPr>
              <a:t>”</a:t>
            </a:r>
            <a:endParaRPr sz="2600">
              <a:latin typeface="宋体"/>
              <a:cs typeface="宋体"/>
            </a:endParaRPr>
          </a:p>
          <a:p>
            <a:pPr marL="287020">
              <a:lnSpc>
                <a:spcPct val="100000"/>
              </a:lnSpc>
              <a:spcBef>
                <a:spcPts val="45"/>
              </a:spcBef>
            </a:pPr>
            <a:r>
              <a:rPr sz="2550" spc="35" dirty="0">
                <a:latin typeface="宋体"/>
                <a:cs typeface="宋体"/>
              </a:rPr>
              <a:t>（分别以</a:t>
            </a:r>
            <a:r>
              <a:rPr sz="2550" spc="-45" dirty="0">
                <a:latin typeface="Constantia"/>
                <a:cs typeface="Constantia"/>
              </a:rPr>
              <a:t>B</a:t>
            </a:r>
            <a:r>
              <a:rPr sz="2550" spc="5" dirty="0">
                <a:latin typeface="Constantia"/>
                <a:cs typeface="Constantia"/>
              </a:rPr>
              <a:t>,</a:t>
            </a:r>
            <a:r>
              <a:rPr sz="2550" spc="15" dirty="0">
                <a:latin typeface="Constantia"/>
                <a:cs typeface="Constantia"/>
              </a:rPr>
              <a:t> E</a:t>
            </a:r>
            <a:r>
              <a:rPr sz="2550" spc="5" dirty="0">
                <a:latin typeface="Constantia"/>
                <a:cs typeface="Constantia"/>
              </a:rPr>
              <a:t>,</a:t>
            </a:r>
            <a:r>
              <a:rPr sz="2550" spc="15" dirty="0">
                <a:latin typeface="Constantia"/>
                <a:cs typeface="Constantia"/>
              </a:rPr>
              <a:t> </a:t>
            </a:r>
            <a:r>
              <a:rPr sz="2550" spc="25" dirty="0">
                <a:latin typeface="Constantia"/>
                <a:cs typeface="Constantia"/>
              </a:rPr>
              <a:t>O</a:t>
            </a:r>
            <a:r>
              <a:rPr sz="2550" spc="35" dirty="0">
                <a:latin typeface="宋体"/>
                <a:cs typeface="宋体"/>
              </a:rPr>
              <a:t>表示</a:t>
            </a:r>
            <a:r>
              <a:rPr sz="2550" spc="5" dirty="0">
                <a:latin typeface="Constantia"/>
                <a:cs typeface="Constantia"/>
              </a:rPr>
              <a:t>)</a:t>
            </a:r>
            <a:endParaRPr sz="2550">
              <a:latin typeface="Constantia"/>
              <a:cs typeface="Constantia"/>
            </a:endParaRPr>
          </a:p>
          <a:p>
            <a:pPr marL="287020" marR="57785" indent="-274320">
              <a:lnSpc>
                <a:spcPct val="100200"/>
              </a:lnSpc>
              <a:spcBef>
                <a:spcPts val="670"/>
              </a:spcBef>
            </a:pPr>
            <a:r>
              <a:rPr sz="2450" dirty="0">
                <a:solidFill>
                  <a:srgbClr val="33BC55"/>
                </a:solidFill>
                <a:latin typeface="Wingdings"/>
                <a:cs typeface="Wingdings"/>
              </a:rPr>
              <a:t></a:t>
            </a:r>
            <a:r>
              <a:rPr sz="2550" spc="35" dirty="0">
                <a:latin typeface="宋体"/>
                <a:cs typeface="宋体"/>
              </a:rPr>
              <a:t>输入：</a:t>
            </a:r>
            <a:r>
              <a:rPr sz="2550" spc="20" dirty="0">
                <a:latin typeface="Constantia"/>
                <a:cs typeface="Constantia"/>
              </a:rPr>
              <a:t>A</a:t>
            </a:r>
            <a:r>
              <a:rPr sz="2550" spc="5" dirty="0">
                <a:latin typeface="Constantia"/>
                <a:cs typeface="Constantia"/>
              </a:rPr>
              <a:t>t</a:t>
            </a:r>
            <a:r>
              <a:rPr sz="2550" spc="-45" dirty="0">
                <a:latin typeface="Constantia"/>
                <a:cs typeface="Constantia"/>
              </a:rPr>
              <a:t> </a:t>
            </a:r>
            <a:r>
              <a:rPr sz="2550" spc="25" dirty="0">
                <a:latin typeface="Constantia"/>
                <a:cs typeface="Constantia"/>
              </a:rPr>
              <a:t>M</a:t>
            </a:r>
            <a:r>
              <a:rPr sz="2550" spc="5" dirty="0">
                <a:latin typeface="Constantia"/>
                <a:cs typeface="Constantia"/>
              </a:rPr>
              <a:t>i</a:t>
            </a:r>
            <a:r>
              <a:rPr sz="2550" spc="15" dirty="0">
                <a:latin typeface="Constantia"/>
                <a:cs typeface="Constantia"/>
              </a:rPr>
              <a:t>c</a:t>
            </a:r>
            <a:r>
              <a:rPr sz="2550" spc="-35" dirty="0">
                <a:latin typeface="Constantia"/>
                <a:cs typeface="Constantia"/>
              </a:rPr>
              <a:t>r</a:t>
            </a:r>
            <a:r>
              <a:rPr sz="2550" spc="15" dirty="0">
                <a:latin typeface="Constantia"/>
                <a:cs typeface="Constantia"/>
              </a:rPr>
              <a:t>o</a:t>
            </a:r>
            <a:r>
              <a:rPr sz="2550" spc="10" dirty="0">
                <a:latin typeface="Constantia"/>
                <a:cs typeface="Constantia"/>
              </a:rPr>
              <a:t>s</a:t>
            </a:r>
            <a:r>
              <a:rPr sz="2550" spc="15" dirty="0">
                <a:latin typeface="Constantia"/>
                <a:cs typeface="Constantia"/>
              </a:rPr>
              <a:t>o</a:t>
            </a:r>
            <a:r>
              <a:rPr sz="2550" spc="5" dirty="0">
                <a:latin typeface="Constantia"/>
                <a:cs typeface="Constantia"/>
              </a:rPr>
              <a:t>ft</a:t>
            </a:r>
            <a:r>
              <a:rPr sz="2550" spc="-45" dirty="0">
                <a:latin typeface="Constantia"/>
                <a:cs typeface="Constantia"/>
              </a:rPr>
              <a:t> </a:t>
            </a:r>
            <a:r>
              <a:rPr sz="2550" spc="-20" dirty="0">
                <a:latin typeface="Constantia"/>
                <a:cs typeface="Constantia"/>
              </a:rPr>
              <a:t>R</a:t>
            </a:r>
            <a:r>
              <a:rPr sz="2550" spc="10" dirty="0">
                <a:latin typeface="Constantia"/>
                <a:cs typeface="Constantia"/>
              </a:rPr>
              <a:t>ese</a:t>
            </a:r>
            <a:r>
              <a:rPr sz="2550" spc="15" dirty="0">
                <a:latin typeface="Constantia"/>
                <a:cs typeface="Constantia"/>
              </a:rPr>
              <a:t>a</a:t>
            </a:r>
            <a:r>
              <a:rPr sz="2550" spc="-35" dirty="0">
                <a:latin typeface="Constantia"/>
                <a:cs typeface="Constantia"/>
              </a:rPr>
              <a:t>r</a:t>
            </a:r>
            <a:r>
              <a:rPr sz="2550" spc="15" dirty="0">
                <a:latin typeface="Constantia"/>
                <a:cs typeface="Constantia"/>
              </a:rPr>
              <a:t>ch</a:t>
            </a:r>
            <a:r>
              <a:rPr sz="2550" spc="5" dirty="0">
                <a:latin typeface="Constantia"/>
                <a:cs typeface="Constantia"/>
              </a:rPr>
              <a:t>,</a:t>
            </a:r>
            <a:r>
              <a:rPr sz="2550" spc="-50" dirty="0">
                <a:latin typeface="Constantia"/>
                <a:cs typeface="Constantia"/>
              </a:rPr>
              <a:t> </a:t>
            </a:r>
            <a:r>
              <a:rPr sz="2550" spc="-40" dirty="0">
                <a:latin typeface="Constantia"/>
                <a:cs typeface="Constantia"/>
              </a:rPr>
              <a:t>w</a:t>
            </a:r>
            <a:r>
              <a:rPr sz="2550" spc="10" dirty="0">
                <a:latin typeface="Constantia"/>
                <a:cs typeface="Constantia"/>
              </a:rPr>
              <a:t>e</a:t>
            </a:r>
            <a:r>
              <a:rPr sz="2550" spc="-50" dirty="0">
                <a:latin typeface="Constantia"/>
                <a:cs typeface="Constantia"/>
              </a:rPr>
              <a:t> </a:t>
            </a:r>
            <a:r>
              <a:rPr sz="2550" spc="15" dirty="0">
                <a:latin typeface="Constantia"/>
                <a:cs typeface="Constantia"/>
              </a:rPr>
              <a:t>h</a:t>
            </a:r>
            <a:r>
              <a:rPr sz="2550" spc="-50" dirty="0">
                <a:latin typeface="Constantia"/>
                <a:cs typeface="Constantia"/>
              </a:rPr>
              <a:t>av</a:t>
            </a:r>
            <a:r>
              <a:rPr sz="2550" spc="10" dirty="0">
                <a:latin typeface="Constantia"/>
                <a:cs typeface="Constantia"/>
              </a:rPr>
              <a:t>e</a:t>
            </a:r>
            <a:r>
              <a:rPr sz="2550" spc="-114" dirty="0">
                <a:latin typeface="Constantia"/>
                <a:cs typeface="Constantia"/>
              </a:rPr>
              <a:t> </a:t>
            </a:r>
            <a:r>
              <a:rPr sz="2550" spc="15" dirty="0">
                <a:latin typeface="Constantia"/>
                <a:cs typeface="Constantia"/>
              </a:rPr>
              <a:t>a</a:t>
            </a:r>
            <a:r>
              <a:rPr sz="2550" spc="10" dirty="0">
                <a:latin typeface="Constantia"/>
                <a:cs typeface="Constantia"/>
              </a:rPr>
              <a:t>n</a:t>
            </a:r>
            <a:r>
              <a:rPr sz="2550" spc="-20" dirty="0">
                <a:latin typeface="Constantia"/>
                <a:cs typeface="Constantia"/>
              </a:rPr>
              <a:t> </a:t>
            </a:r>
            <a:r>
              <a:rPr sz="2550" spc="5" dirty="0">
                <a:latin typeface="Constantia"/>
                <a:cs typeface="Constantia"/>
              </a:rPr>
              <a:t>i</a:t>
            </a:r>
            <a:r>
              <a:rPr sz="2550" spc="15" dirty="0">
                <a:latin typeface="Constantia"/>
                <a:cs typeface="Constantia"/>
              </a:rPr>
              <a:t>n</a:t>
            </a:r>
            <a:r>
              <a:rPr sz="2550" spc="10" dirty="0">
                <a:latin typeface="Constantia"/>
                <a:cs typeface="Constantia"/>
              </a:rPr>
              <a:t>s</a:t>
            </a:r>
            <a:r>
              <a:rPr sz="2550" spc="15" dirty="0">
                <a:latin typeface="Constantia"/>
                <a:cs typeface="Constantia"/>
              </a:rPr>
              <a:t>at</a:t>
            </a:r>
            <a:r>
              <a:rPr sz="2550" spc="5" dirty="0">
                <a:latin typeface="Constantia"/>
                <a:cs typeface="Constantia"/>
              </a:rPr>
              <a:t>i</a:t>
            </a:r>
            <a:r>
              <a:rPr sz="2550" spc="15" dirty="0">
                <a:latin typeface="Constantia"/>
                <a:cs typeface="Constantia"/>
              </a:rPr>
              <a:t>ab</a:t>
            </a:r>
            <a:r>
              <a:rPr sz="2550" spc="5" dirty="0">
                <a:latin typeface="Constantia"/>
                <a:cs typeface="Constantia"/>
              </a:rPr>
              <a:t>le </a:t>
            </a:r>
            <a:r>
              <a:rPr sz="2600" spc="-10" dirty="0">
                <a:latin typeface="Constantia"/>
                <a:cs typeface="Constantia"/>
              </a:rPr>
              <a:t>curiosi</a:t>
            </a:r>
            <a:r>
              <a:rPr sz="2600" spc="-5" dirty="0">
                <a:latin typeface="Constantia"/>
                <a:cs typeface="Constantia"/>
              </a:rPr>
              <a:t>t</a:t>
            </a:r>
            <a:r>
              <a:rPr sz="2600" spc="-15" dirty="0">
                <a:latin typeface="Constantia"/>
                <a:cs typeface="Constantia"/>
              </a:rPr>
              <a:t>y</a:t>
            </a:r>
            <a:r>
              <a:rPr sz="2600" spc="-125" dirty="0">
                <a:latin typeface="Constantia"/>
                <a:cs typeface="Constantia"/>
              </a:rPr>
              <a:t> </a:t>
            </a:r>
            <a:r>
              <a:rPr sz="2600" spc="-10" dirty="0">
                <a:latin typeface="Constantia"/>
                <a:cs typeface="Constantia"/>
              </a:rPr>
              <a:t>an</a:t>
            </a:r>
            <a:r>
              <a:rPr sz="2600" spc="-15" dirty="0">
                <a:latin typeface="Constantia"/>
                <a:cs typeface="Constantia"/>
              </a:rPr>
              <a:t>d</a:t>
            </a:r>
            <a:r>
              <a:rPr sz="2600" spc="-25" dirty="0">
                <a:latin typeface="Constantia"/>
                <a:cs typeface="Constantia"/>
              </a:rPr>
              <a:t> </a:t>
            </a:r>
            <a:r>
              <a:rPr sz="2600" spc="-10" dirty="0">
                <a:latin typeface="Constantia"/>
                <a:cs typeface="Constantia"/>
              </a:rPr>
              <a:t>th</a:t>
            </a:r>
            <a:r>
              <a:rPr sz="2600" spc="-15" dirty="0">
                <a:latin typeface="Constantia"/>
                <a:cs typeface="Constantia"/>
              </a:rPr>
              <a:t>e</a:t>
            </a:r>
            <a:r>
              <a:rPr sz="2600" spc="-125" dirty="0">
                <a:latin typeface="Constantia"/>
                <a:cs typeface="Constantia"/>
              </a:rPr>
              <a:t> </a:t>
            </a:r>
            <a:r>
              <a:rPr sz="2600" spc="-10" dirty="0">
                <a:latin typeface="Constantia"/>
                <a:cs typeface="Constantia"/>
              </a:rPr>
              <a:t>d</a:t>
            </a:r>
            <a:r>
              <a:rPr sz="2600" spc="-15" dirty="0">
                <a:latin typeface="Constantia"/>
                <a:cs typeface="Constantia"/>
              </a:rPr>
              <a:t>esi</a:t>
            </a:r>
            <a:r>
              <a:rPr sz="2600" spc="-50" dirty="0">
                <a:latin typeface="Constantia"/>
                <a:cs typeface="Constantia"/>
              </a:rPr>
              <a:t>r</a:t>
            </a:r>
            <a:r>
              <a:rPr sz="2600" spc="-15" dirty="0">
                <a:latin typeface="Constantia"/>
                <a:cs typeface="Constantia"/>
              </a:rPr>
              <a:t>e</a:t>
            </a:r>
            <a:r>
              <a:rPr sz="2600" spc="-90" dirty="0">
                <a:latin typeface="Constantia"/>
                <a:cs typeface="Constantia"/>
              </a:rPr>
              <a:t> </a:t>
            </a:r>
            <a:r>
              <a:rPr sz="2600" spc="-45" dirty="0">
                <a:latin typeface="Constantia"/>
                <a:cs typeface="Constantia"/>
              </a:rPr>
              <a:t>t</a:t>
            </a:r>
            <a:r>
              <a:rPr sz="2600" spc="-15" dirty="0">
                <a:latin typeface="Constantia"/>
                <a:cs typeface="Constantia"/>
              </a:rPr>
              <a:t>o</a:t>
            </a:r>
            <a:r>
              <a:rPr sz="2600" spc="-125" dirty="0">
                <a:latin typeface="Constantia"/>
                <a:cs typeface="Constantia"/>
              </a:rPr>
              <a:t> </a:t>
            </a:r>
            <a:r>
              <a:rPr sz="2600" spc="-10" dirty="0">
                <a:latin typeface="Constantia"/>
                <a:cs typeface="Constantia"/>
              </a:rPr>
              <a:t>c</a:t>
            </a:r>
            <a:r>
              <a:rPr sz="2600" spc="-50" dirty="0">
                <a:latin typeface="Constantia"/>
                <a:cs typeface="Constantia"/>
              </a:rPr>
              <a:t>r</a:t>
            </a:r>
            <a:r>
              <a:rPr sz="2600" spc="-15" dirty="0">
                <a:latin typeface="Constantia"/>
                <a:cs typeface="Constantia"/>
              </a:rPr>
              <a:t>e</a:t>
            </a:r>
            <a:r>
              <a:rPr sz="2600" spc="-10" dirty="0">
                <a:latin typeface="Constantia"/>
                <a:cs typeface="Constantia"/>
              </a:rPr>
              <a:t>a</a:t>
            </a:r>
            <a:r>
              <a:rPr sz="2600" spc="-45" dirty="0">
                <a:latin typeface="Constantia"/>
                <a:cs typeface="Constantia"/>
              </a:rPr>
              <a:t>t</a:t>
            </a:r>
            <a:r>
              <a:rPr sz="2600" spc="-15" dirty="0">
                <a:latin typeface="Constantia"/>
                <a:cs typeface="Constantia"/>
              </a:rPr>
              <a:t>e</a:t>
            </a:r>
            <a:r>
              <a:rPr sz="2600" spc="-60" dirty="0">
                <a:latin typeface="Constantia"/>
                <a:cs typeface="Constantia"/>
              </a:rPr>
              <a:t> </a:t>
            </a:r>
            <a:r>
              <a:rPr sz="2600" spc="-15" dirty="0">
                <a:latin typeface="Constantia"/>
                <a:cs typeface="Constantia"/>
              </a:rPr>
              <a:t>n</a:t>
            </a:r>
            <a:r>
              <a:rPr sz="2600" spc="-20" dirty="0">
                <a:latin typeface="Constantia"/>
                <a:cs typeface="Constantia"/>
              </a:rPr>
              <a:t>ew</a:t>
            </a:r>
            <a:r>
              <a:rPr sz="2600" spc="-75" dirty="0">
                <a:latin typeface="Constantia"/>
                <a:cs typeface="Constantia"/>
              </a:rPr>
              <a:t> </a:t>
            </a:r>
            <a:r>
              <a:rPr sz="2600" spc="-45" dirty="0">
                <a:latin typeface="Constantia"/>
                <a:cs typeface="Constantia"/>
              </a:rPr>
              <a:t>t</a:t>
            </a:r>
            <a:r>
              <a:rPr sz="2600" spc="-15" dirty="0">
                <a:latin typeface="Constantia"/>
                <a:cs typeface="Constantia"/>
              </a:rPr>
              <a:t>e</a:t>
            </a:r>
            <a:r>
              <a:rPr sz="2600" spc="-10" dirty="0">
                <a:latin typeface="Constantia"/>
                <a:cs typeface="Constantia"/>
              </a:rPr>
              <a:t>chnolo</a:t>
            </a:r>
            <a:r>
              <a:rPr sz="2600" spc="40" dirty="0">
                <a:latin typeface="Constantia"/>
                <a:cs typeface="Constantia"/>
              </a:rPr>
              <a:t>g</a:t>
            </a:r>
            <a:r>
              <a:rPr sz="2600" spc="-15" dirty="0">
                <a:latin typeface="Constantia"/>
                <a:cs typeface="Constantia"/>
              </a:rPr>
              <a:t>y</a:t>
            </a:r>
            <a:r>
              <a:rPr sz="2600" spc="-90" dirty="0">
                <a:latin typeface="Constantia"/>
                <a:cs typeface="Constantia"/>
              </a:rPr>
              <a:t> </a:t>
            </a:r>
            <a:r>
              <a:rPr sz="2600" spc="-10" dirty="0">
                <a:latin typeface="Constantia"/>
                <a:cs typeface="Constantia"/>
              </a:rPr>
              <a:t>that will</a:t>
            </a:r>
            <a:r>
              <a:rPr sz="2600" spc="5" dirty="0">
                <a:latin typeface="Constantia"/>
                <a:cs typeface="Constantia"/>
              </a:rPr>
              <a:t> </a:t>
            </a:r>
            <a:r>
              <a:rPr sz="2600" spc="-10" dirty="0">
                <a:latin typeface="Constantia"/>
                <a:cs typeface="Constantia"/>
              </a:rPr>
              <a:t>h</a:t>
            </a:r>
            <a:r>
              <a:rPr sz="2600" spc="-15" dirty="0">
                <a:latin typeface="Constantia"/>
                <a:cs typeface="Constantia"/>
              </a:rPr>
              <a:t>elp</a:t>
            </a:r>
            <a:r>
              <a:rPr sz="2600" spc="-125" dirty="0">
                <a:latin typeface="Constantia"/>
                <a:cs typeface="Constantia"/>
              </a:rPr>
              <a:t> </a:t>
            </a:r>
            <a:r>
              <a:rPr sz="2600" spc="-10" dirty="0">
                <a:latin typeface="Constantia"/>
                <a:cs typeface="Constantia"/>
              </a:rPr>
              <a:t>d</a:t>
            </a:r>
            <a:r>
              <a:rPr sz="2600" spc="-15" dirty="0">
                <a:latin typeface="Constantia"/>
                <a:cs typeface="Constantia"/>
              </a:rPr>
              <a:t>e</a:t>
            </a:r>
            <a:r>
              <a:rPr sz="2600" spc="50" dirty="0">
                <a:latin typeface="Constantia"/>
                <a:cs typeface="Constantia"/>
              </a:rPr>
              <a:t>f</a:t>
            </a:r>
            <a:r>
              <a:rPr sz="2600" spc="-10" dirty="0">
                <a:latin typeface="Constantia"/>
                <a:cs typeface="Constantia"/>
              </a:rPr>
              <a:t>i</a:t>
            </a:r>
            <a:r>
              <a:rPr sz="2600" spc="-15" dirty="0">
                <a:latin typeface="Constantia"/>
                <a:cs typeface="Constantia"/>
              </a:rPr>
              <a:t>ne</a:t>
            </a:r>
            <a:r>
              <a:rPr sz="2600" spc="-90" dirty="0">
                <a:latin typeface="Constantia"/>
                <a:cs typeface="Constantia"/>
              </a:rPr>
              <a:t> </a:t>
            </a:r>
            <a:r>
              <a:rPr sz="2600" spc="-10" dirty="0">
                <a:latin typeface="Constantia"/>
                <a:cs typeface="Constantia"/>
              </a:rPr>
              <a:t>th</a:t>
            </a:r>
            <a:r>
              <a:rPr sz="2600" spc="-15" dirty="0">
                <a:latin typeface="Constantia"/>
                <a:cs typeface="Constantia"/>
              </a:rPr>
              <a:t>e</a:t>
            </a:r>
            <a:r>
              <a:rPr sz="2600" spc="-125" dirty="0">
                <a:latin typeface="Constantia"/>
                <a:cs typeface="Constantia"/>
              </a:rPr>
              <a:t> </a:t>
            </a:r>
            <a:r>
              <a:rPr sz="2600" spc="-65" dirty="0">
                <a:latin typeface="Constantia"/>
                <a:cs typeface="Constantia"/>
              </a:rPr>
              <a:t>c</a:t>
            </a:r>
            <a:r>
              <a:rPr sz="2600" spc="-10" dirty="0">
                <a:latin typeface="Constantia"/>
                <a:cs typeface="Constantia"/>
              </a:rPr>
              <a:t>omputi</a:t>
            </a:r>
            <a:r>
              <a:rPr sz="2600" spc="-15" dirty="0">
                <a:latin typeface="Constantia"/>
                <a:cs typeface="Constantia"/>
              </a:rPr>
              <a:t>ng</a:t>
            </a:r>
            <a:r>
              <a:rPr sz="2600" spc="-60" dirty="0">
                <a:latin typeface="Constantia"/>
                <a:cs typeface="Constantia"/>
              </a:rPr>
              <a:t> </a:t>
            </a:r>
            <a:r>
              <a:rPr sz="2600" spc="-15" dirty="0">
                <a:latin typeface="Constantia"/>
                <a:cs typeface="Constantia"/>
              </a:rPr>
              <a:t>e</a:t>
            </a:r>
            <a:r>
              <a:rPr sz="2600" spc="-40" dirty="0">
                <a:latin typeface="Constantia"/>
                <a:cs typeface="Constantia"/>
              </a:rPr>
              <a:t>x</a:t>
            </a:r>
            <a:r>
              <a:rPr sz="2600" spc="-10" dirty="0">
                <a:latin typeface="Constantia"/>
                <a:cs typeface="Constantia"/>
              </a:rPr>
              <a:t>p</a:t>
            </a:r>
            <a:r>
              <a:rPr sz="2600" spc="-15" dirty="0">
                <a:latin typeface="Constantia"/>
                <a:cs typeface="Constantia"/>
              </a:rPr>
              <a:t>erien</a:t>
            </a:r>
            <a:r>
              <a:rPr sz="2600" spc="-65" dirty="0">
                <a:latin typeface="Constantia"/>
                <a:cs typeface="Constantia"/>
              </a:rPr>
              <a:t>c</a:t>
            </a:r>
            <a:r>
              <a:rPr sz="2600" spc="-10" dirty="0">
                <a:latin typeface="Constantia"/>
                <a:cs typeface="Constantia"/>
              </a:rPr>
              <a:t>e.</a:t>
            </a:r>
            <a:endParaRPr sz="2600">
              <a:latin typeface="Constantia"/>
              <a:cs typeface="Constantia"/>
            </a:endParaRPr>
          </a:p>
          <a:p>
            <a:pPr>
              <a:lnSpc>
                <a:spcPct val="100000"/>
              </a:lnSpc>
              <a:spcBef>
                <a:spcPts val="29"/>
              </a:spcBef>
            </a:pPr>
            <a:endParaRPr sz="3750">
              <a:latin typeface="Times New Roman"/>
              <a:cs typeface="Times New Roman"/>
            </a:endParaRPr>
          </a:p>
          <a:p>
            <a:pPr marL="287020" marR="69215" indent="-274320">
              <a:lnSpc>
                <a:spcPct val="100600"/>
              </a:lnSpc>
            </a:pPr>
            <a:r>
              <a:rPr sz="2450" dirty="0">
                <a:solidFill>
                  <a:srgbClr val="33BC55"/>
                </a:solidFill>
                <a:latin typeface="Wingdings"/>
                <a:cs typeface="Wingdings"/>
              </a:rPr>
              <a:t></a:t>
            </a:r>
            <a:r>
              <a:rPr sz="2600" spc="-20" dirty="0">
                <a:latin typeface="宋体"/>
                <a:cs typeface="宋体"/>
              </a:rPr>
              <a:t>输出：</a:t>
            </a:r>
            <a:r>
              <a:rPr sz="2600" spc="-10" dirty="0">
                <a:latin typeface="Constantia"/>
                <a:cs typeface="Constantia"/>
              </a:rPr>
              <a:t>At</a:t>
            </a:r>
            <a:r>
              <a:rPr sz="2600" spc="-20" dirty="0">
                <a:latin typeface="Constantia"/>
                <a:cs typeface="Constantia"/>
              </a:rPr>
              <a:t>/O</a:t>
            </a:r>
            <a:r>
              <a:rPr sz="2600" spc="10" dirty="0">
                <a:latin typeface="Constantia"/>
                <a:cs typeface="Constantia"/>
              </a:rPr>
              <a:t> </a:t>
            </a:r>
            <a:r>
              <a:rPr sz="2600" spc="-15" dirty="0">
                <a:latin typeface="Constantia"/>
                <a:cs typeface="Constantia"/>
              </a:rPr>
              <a:t>M</a:t>
            </a:r>
            <a:r>
              <a:rPr sz="2600" spc="-10" dirty="0">
                <a:latin typeface="Constantia"/>
                <a:cs typeface="Constantia"/>
              </a:rPr>
              <a:t>ic</a:t>
            </a:r>
            <a:r>
              <a:rPr sz="2600" spc="-50" dirty="0">
                <a:latin typeface="Constantia"/>
                <a:cs typeface="Constantia"/>
              </a:rPr>
              <a:t>r</a:t>
            </a:r>
            <a:r>
              <a:rPr sz="2600" spc="-10" dirty="0">
                <a:latin typeface="Constantia"/>
                <a:cs typeface="Constantia"/>
              </a:rPr>
              <a:t>o</a:t>
            </a:r>
            <a:r>
              <a:rPr sz="2600" spc="-15" dirty="0">
                <a:latin typeface="Constantia"/>
                <a:cs typeface="Constantia"/>
              </a:rPr>
              <a:t>s</a:t>
            </a:r>
            <a:r>
              <a:rPr sz="2600" spc="-10" dirty="0">
                <a:latin typeface="Constantia"/>
                <a:cs typeface="Constantia"/>
              </a:rPr>
              <a:t>of</a:t>
            </a:r>
            <a:r>
              <a:rPr sz="2600" spc="-5" dirty="0">
                <a:latin typeface="Constantia"/>
                <a:cs typeface="Constantia"/>
              </a:rPr>
              <a:t>t</a:t>
            </a:r>
            <a:r>
              <a:rPr sz="2600" spc="-15" dirty="0">
                <a:latin typeface="Constantia"/>
                <a:cs typeface="Constantia"/>
              </a:rPr>
              <a:t>/B</a:t>
            </a:r>
            <a:r>
              <a:rPr sz="2600" spc="10" dirty="0">
                <a:latin typeface="Constantia"/>
                <a:cs typeface="Constantia"/>
              </a:rPr>
              <a:t> </a:t>
            </a:r>
            <a:r>
              <a:rPr sz="2600" spc="-55" dirty="0">
                <a:latin typeface="Constantia"/>
                <a:cs typeface="Constantia"/>
              </a:rPr>
              <a:t>R</a:t>
            </a:r>
            <a:r>
              <a:rPr sz="2600" spc="-15" dirty="0">
                <a:latin typeface="Constantia"/>
                <a:cs typeface="Constantia"/>
              </a:rPr>
              <a:t>ese</a:t>
            </a:r>
            <a:r>
              <a:rPr sz="2600" spc="-10" dirty="0">
                <a:latin typeface="Constantia"/>
                <a:cs typeface="Constantia"/>
              </a:rPr>
              <a:t>a</a:t>
            </a:r>
            <a:r>
              <a:rPr sz="2600" spc="-50" dirty="0">
                <a:latin typeface="Constantia"/>
                <a:cs typeface="Constantia"/>
              </a:rPr>
              <a:t>r</a:t>
            </a:r>
            <a:r>
              <a:rPr sz="2600" spc="-10" dirty="0">
                <a:latin typeface="Constantia"/>
                <a:cs typeface="Constantia"/>
              </a:rPr>
              <a:t>ch</a:t>
            </a:r>
            <a:r>
              <a:rPr sz="2600" spc="-15" dirty="0">
                <a:latin typeface="Constantia"/>
                <a:cs typeface="Constantia"/>
              </a:rPr>
              <a:t>/E</a:t>
            </a:r>
            <a:r>
              <a:rPr sz="2600" spc="-10" dirty="0">
                <a:latin typeface="Constantia"/>
                <a:cs typeface="Constantia"/>
              </a:rPr>
              <a:t>,</a:t>
            </a:r>
            <a:r>
              <a:rPr sz="2600" spc="-60" dirty="0">
                <a:latin typeface="Constantia"/>
                <a:cs typeface="Constantia"/>
              </a:rPr>
              <a:t> </a:t>
            </a:r>
            <a:r>
              <a:rPr sz="2600" spc="-75" dirty="0">
                <a:latin typeface="Constantia"/>
                <a:cs typeface="Constantia"/>
              </a:rPr>
              <a:t>w</a:t>
            </a:r>
            <a:r>
              <a:rPr sz="2600" spc="-15" dirty="0">
                <a:latin typeface="Constantia"/>
                <a:cs typeface="Constantia"/>
              </a:rPr>
              <a:t>e/O</a:t>
            </a:r>
            <a:r>
              <a:rPr sz="2600" spc="10" dirty="0">
                <a:latin typeface="Constantia"/>
                <a:cs typeface="Constantia"/>
              </a:rPr>
              <a:t> </a:t>
            </a:r>
            <a:r>
              <a:rPr sz="2600" spc="-10" dirty="0">
                <a:latin typeface="Constantia"/>
                <a:cs typeface="Constantia"/>
              </a:rPr>
              <a:t>h</a:t>
            </a:r>
            <a:r>
              <a:rPr sz="2600" spc="-75" dirty="0">
                <a:latin typeface="Constantia"/>
                <a:cs typeface="Constantia"/>
              </a:rPr>
              <a:t>av</a:t>
            </a:r>
            <a:r>
              <a:rPr sz="2600" spc="-15" dirty="0">
                <a:latin typeface="Constantia"/>
                <a:cs typeface="Constantia"/>
              </a:rPr>
              <a:t>e/O</a:t>
            </a:r>
            <a:r>
              <a:rPr sz="2600" spc="-10" dirty="0">
                <a:latin typeface="Constantia"/>
                <a:cs typeface="Constantia"/>
              </a:rPr>
              <a:t> an</a:t>
            </a:r>
            <a:r>
              <a:rPr sz="2600" spc="-20" dirty="0">
                <a:latin typeface="Constantia"/>
                <a:cs typeface="Constantia"/>
              </a:rPr>
              <a:t>/O</a:t>
            </a:r>
            <a:r>
              <a:rPr sz="2600" spc="10" dirty="0">
                <a:latin typeface="Constantia"/>
                <a:cs typeface="Constantia"/>
              </a:rPr>
              <a:t> </a:t>
            </a:r>
            <a:r>
              <a:rPr sz="2600" spc="-10" dirty="0">
                <a:latin typeface="Constantia"/>
                <a:cs typeface="Constantia"/>
              </a:rPr>
              <a:t>i</a:t>
            </a:r>
            <a:r>
              <a:rPr sz="2600" spc="-15" dirty="0">
                <a:latin typeface="Constantia"/>
                <a:cs typeface="Constantia"/>
              </a:rPr>
              <a:t>ns</a:t>
            </a:r>
            <a:r>
              <a:rPr sz="2600" spc="-10" dirty="0">
                <a:latin typeface="Constantia"/>
                <a:cs typeface="Constantia"/>
              </a:rPr>
              <a:t>atiab</a:t>
            </a:r>
            <a:r>
              <a:rPr sz="2600" spc="-15" dirty="0">
                <a:latin typeface="Constantia"/>
                <a:cs typeface="Constantia"/>
              </a:rPr>
              <a:t>le/6</a:t>
            </a:r>
            <a:r>
              <a:rPr sz="2600" spc="-60" dirty="0">
                <a:latin typeface="Constantia"/>
                <a:cs typeface="Constantia"/>
              </a:rPr>
              <a:t> </a:t>
            </a:r>
            <a:r>
              <a:rPr sz="2600" spc="-10" dirty="0">
                <a:latin typeface="Constantia"/>
                <a:cs typeface="Constantia"/>
              </a:rPr>
              <a:t>curiosi</a:t>
            </a:r>
            <a:r>
              <a:rPr sz="2600" spc="-5" dirty="0">
                <a:latin typeface="Constantia"/>
                <a:cs typeface="Constantia"/>
              </a:rPr>
              <a:t>t</a:t>
            </a:r>
            <a:r>
              <a:rPr sz="2600" spc="-15" dirty="0">
                <a:latin typeface="Constantia"/>
                <a:cs typeface="Constantia"/>
              </a:rPr>
              <a:t>y/E</a:t>
            </a:r>
            <a:r>
              <a:rPr sz="2600" spc="-55" dirty="0">
                <a:latin typeface="Constantia"/>
                <a:cs typeface="Constantia"/>
              </a:rPr>
              <a:t> </a:t>
            </a:r>
            <a:r>
              <a:rPr sz="2600" spc="-10" dirty="0">
                <a:latin typeface="Constantia"/>
                <a:cs typeface="Constantia"/>
              </a:rPr>
              <a:t>and</a:t>
            </a:r>
            <a:r>
              <a:rPr sz="2600" spc="-20" dirty="0">
                <a:latin typeface="Constantia"/>
                <a:cs typeface="Constantia"/>
              </a:rPr>
              <a:t>/O </a:t>
            </a:r>
            <a:r>
              <a:rPr sz="2600" spc="-10" dirty="0">
                <a:latin typeface="Constantia"/>
                <a:cs typeface="Constantia"/>
              </a:rPr>
              <a:t>th</a:t>
            </a:r>
            <a:r>
              <a:rPr sz="2600" spc="-15" dirty="0">
                <a:latin typeface="Constantia"/>
                <a:cs typeface="Constantia"/>
              </a:rPr>
              <a:t>e/O</a:t>
            </a:r>
            <a:r>
              <a:rPr sz="2600" spc="-55" dirty="0">
                <a:latin typeface="Constantia"/>
                <a:cs typeface="Constantia"/>
              </a:rPr>
              <a:t> </a:t>
            </a:r>
            <a:r>
              <a:rPr sz="2600" spc="-10" dirty="0">
                <a:latin typeface="Constantia"/>
                <a:cs typeface="Constantia"/>
              </a:rPr>
              <a:t>d</a:t>
            </a:r>
            <a:r>
              <a:rPr sz="2600" spc="-15" dirty="0">
                <a:latin typeface="Constantia"/>
                <a:cs typeface="Constantia"/>
              </a:rPr>
              <a:t>esi</a:t>
            </a:r>
            <a:r>
              <a:rPr sz="2600" spc="-50" dirty="0">
                <a:latin typeface="Constantia"/>
                <a:cs typeface="Constantia"/>
              </a:rPr>
              <a:t>r</a:t>
            </a:r>
            <a:r>
              <a:rPr sz="2600" spc="-15" dirty="0">
                <a:latin typeface="Constantia"/>
                <a:cs typeface="Constantia"/>
              </a:rPr>
              <a:t>e/B</a:t>
            </a:r>
            <a:r>
              <a:rPr sz="2600" spc="-20" dirty="0">
                <a:latin typeface="Constantia"/>
                <a:cs typeface="Constantia"/>
              </a:rPr>
              <a:t>E</a:t>
            </a:r>
            <a:r>
              <a:rPr sz="2600" spc="-10" dirty="0">
                <a:latin typeface="Constantia"/>
                <a:cs typeface="Constantia"/>
              </a:rPr>
              <a:t> </a:t>
            </a:r>
            <a:r>
              <a:rPr sz="2550" spc="-30" dirty="0">
                <a:latin typeface="Constantia"/>
                <a:cs typeface="Constantia"/>
              </a:rPr>
              <a:t>t</a:t>
            </a:r>
            <a:r>
              <a:rPr sz="2550" spc="15" dirty="0">
                <a:latin typeface="Constantia"/>
                <a:cs typeface="Constantia"/>
              </a:rPr>
              <a:t>o/O</a:t>
            </a:r>
            <a:r>
              <a:rPr sz="2550" spc="-45" dirty="0">
                <a:latin typeface="Constantia"/>
                <a:cs typeface="Constantia"/>
              </a:rPr>
              <a:t> </a:t>
            </a:r>
            <a:r>
              <a:rPr sz="2550" spc="15" dirty="0">
                <a:latin typeface="Constantia"/>
                <a:cs typeface="Constantia"/>
              </a:rPr>
              <a:t>c</a:t>
            </a:r>
            <a:r>
              <a:rPr sz="2550" spc="-35" dirty="0">
                <a:latin typeface="Constantia"/>
                <a:cs typeface="Constantia"/>
              </a:rPr>
              <a:t>r</a:t>
            </a:r>
            <a:r>
              <a:rPr sz="2550" spc="10" dirty="0">
                <a:latin typeface="Constantia"/>
                <a:cs typeface="Constantia"/>
              </a:rPr>
              <a:t>e</a:t>
            </a:r>
            <a:r>
              <a:rPr sz="2550" spc="15" dirty="0">
                <a:latin typeface="Constantia"/>
                <a:cs typeface="Constantia"/>
              </a:rPr>
              <a:t>a</a:t>
            </a:r>
            <a:r>
              <a:rPr sz="2550" spc="-30" dirty="0">
                <a:latin typeface="Constantia"/>
                <a:cs typeface="Constantia"/>
              </a:rPr>
              <a:t>t</a:t>
            </a:r>
            <a:r>
              <a:rPr sz="2550" spc="10" dirty="0">
                <a:latin typeface="Constantia"/>
                <a:cs typeface="Constantia"/>
              </a:rPr>
              <a:t>e/O</a:t>
            </a:r>
            <a:r>
              <a:rPr sz="2550" spc="20" dirty="0">
                <a:latin typeface="Constantia"/>
                <a:cs typeface="Constantia"/>
              </a:rPr>
              <a:t> </a:t>
            </a:r>
            <a:r>
              <a:rPr sz="2550" spc="15" dirty="0">
                <a:latin typeface="Constantia"/>
                <a:cs typeface="Constantia"/>
              </a:rPr>
              <a:t>n</a:t>
            </a:r>
            <a:r>
              <a:rPr sz="2550" spc="10" dirty="0">
                <a:latin typeface="Constantia"/>
                <a:cs typeface="Constantia"/>
              </a:rPr>
              <a:t>e</a:t>
            </a:r>
            <a:r>
              <a:rPr sz="2550" spc="25" dirty="0">
                <a:latin typeface="Constantia"/>
                <a:cs typeface="Constantia"/>
              </a:rPr>
              <a:t>w</a:t>
            </a:r>
            <a:r>
              <a:rPr sz="2550" spc="10" dirty="0">
                <a:latin typeface="Constantia"/>
                <a:cs typeface="Constantia"/>
              </a:rPr>
              <a:t>/B</a:t>
            </a:r>
            <a:r>
              <a:rPr sz="2550" spc="-10" dirty="0">
                <a:latin typeface="Constantia"/>
                <a:cs typeface="Constantia"/>
              </a:rPr>
              <a:t> </a:t>
            </a:r>
            <a:r>
              <a:rPr sz="2550" spc="-30" dirty="0">
                <a:latin typeface="Constantia"/>
                <a:cs typeface="Constantia"/>
              </a:rPr>
              <a:t>t</a:t>
            </a:r>
            <a:r>
              <a:rPr sz="2550" spc="10" dirty="0">
                <a:latin typeface="Constantia"/>
                <a:cs typeface="Constantia"/>
              </a:rPr>
              <a:t>e</a:t>
            </a:r>
            <a:r>
              <a:rPr sz="2550" spc="15" dirty="0">
                <a:latin typeface="Constantia"/>
                <a:cs typeface="Constantia"/>
              </a:rPr>
              <a:t>chno</a:t>
            </a:r>
            <a:r>
              <a:rPr sz="2550" spc="5" dirty="0">
                <a:latin typeface="Constantia"/>
                <a:cs typeface="Constantia"/>
              </a:rPr>
              <a:t>l</a:t>
            </a:r>
            <a:r>
              <a:rPr sz="2550" spc="15" dirty="0">
                <a:latin typeface="Constantia"/>
                <a:cs typeface="Constantia"/>
              </a:rPr>
              <a:t>o</a:t>
            </a:r>
            <a:r>
              <a:rPr sz="2550" spc="65" dirty="0">
                <a:latin typeface="Constantia"/>
                <a:cs typeface="Constantia"/>
              </a:rPr>
              <a:t>g</a:t>
            </a:r>
            <a:r>
              <a:rPr sz="2550" spc="10" dirty="0">
                <a:latin typeface="Constantia"/>
                <a:cs typeface="Constantia"/>
              </a:rPr>
              <a:t>y/E</a:t>
            </a:r>
            <a:r>
              <a:rPr sz="2550" spc="-10" dirty="0">
                <a:latin typeface="Constantia"/>
                <a:cs typeface="Constantia"/>
              </a:rPr>
              <a:t> </a:t>
            </a:r>
            <a:r>
              <a:rPr sz="2550" spc="15" dirty="0">
                <a:latin typeface="Constantia"/>
                <a:cs typeface="Constantia"/>
              </a:rPr>
              <a:t>that/O</a:t>
            </a:r>
            <a:r>
              <a:rPr sz="2550" spc="-45" dirty="0">
                <a:latin typeface="Constantia"/>
                <a:cs typeface="Constantia"/>
              </a:rPr>
              <a:t> </a:t>
            </a:r>
            <a:r>
              <a:rPr sz="2550" spc="25" dirty="0">
                <a:latin typeface="Constantia"/>
                <a:cs typeface="Constantia"/>
              </a:rPr>
              <a:t>w</a:t>
            </a:r>
            <a:r>
              <a:rPr sz="2550" spc="10" dirty="0">
                <a:latin typeface="Constantia"/>
                <a:cs typeface="Constantia"/>
              </a:rPr>
              <a:t>ill/O</a:t>
            </a:r>
            <a:r>
              <a:rPr sz="2550" spc="5" dirty="0">
                <a:latin typeface="Constantia"/>
                <a:cs typeface="Constantia"/>
              </a:rPr>
              <a:t> </a:t>
            </a:r>
            <a:r>
              <a:rPr sz="2600" spc="-10" dirty="0">
                <a:latin typeface="Constantia"/>
                <a:cs typeface="Constantia"/>
              </a:rPr>
              <a:t>help</a:t>
            </a:r>
            <a:r>
              <a:rPr sz="2600" spc="-20" dirty="0">
                <a:latin typeface="Constantia"/>
                <a:cs typeface="Constantia"/>
              </a:rPr>
              <a:t>/O</a:t>
            </a:r>
            <a:r>
              <a:rPr sz="2600" spc="-55" dirty="0">
                <a:latin typeface="Constantia"/>
                <a:cs typeface="Constantia"/>
              </a:rPr>
              <a:t> </a:t>
            </a:r>
            <a:r>
              <a:rPr sz="2600" spc="-10" dirty="0">
                <a:latin typeface="Constantia"/>
                <a:cs typeface="Constantia"/>
              </a:rPr>
              <a:t>d</a:t>
            </a:r>
            <a:r>
              <a:rPr sz="2600" spc="-15" dirty="0">
                <a:latin typeface="Constantia"/>
                <a:cs typeface="Constantia"/>
              </a:rPr>
              <a:t>e</a:t>
            </a:r>
            <a:r>
              <a:rPr sz="2600" spc="50" dirty="0">
                <a:latin typeface="Constantia"/>
                <a:cs typeface="Constantia"/>
              </a:rPr>
              <a:t>f</a:t>
            </a:r>
            <a:r>
              <a:rPr sz="2600" spc="-10" dirty="0">
                <a:latin typeface="Constantia"/>
                <a:cs typeface="Constantia"/>
              </a:rPr>
              <a:t>i</a:t>
            </a:r>
            <a:r>
              <a:rPr sz="2600" spc="-15" dirty="0">
                <a:latin typeface="Constantia"/>
                <a:cs typeface="Constantia"/>
              </a:rPr>
              <a:t>ne/O</a:t>
            </a:r>
            <a:r>
              <a:rPr sz="2600" spc="-20" dirty="0">
                <a:latin typeface="Constantia"/>
                <a:cs typeface="Constantia"/>
              </a:rPr>
              <a:t> </a:t>
            </a:r>
            <a:r>
              <a:rPr sz="2600" spc="-10" dirty="0">
                <a:latin typeface="Constantia"/>
                <a:cs typeface="Constantia"/>
              </a:rPr>
              <a:t>th</a:t>
            </a:r>
            <a:r>
              <a:rPr sz="2600" spc="-15" dirty="0">
                <a:latin typeface="Constantia"/>
                <a:cs typeface="Constantia"/>
              </a:rPr>
              <a:t>e/O</a:t>
            </a:r>
            <a:r>
              <a:rPr sz="2600" spc="-55" dirty="0">
                <a:latin typeface="Constantia"/>
                <a:cs typeface="Constantia"/>
              </a:rPr>
              <a:t> </a:t>
            </a:r>
            <a:r>
              <a:rPr sz="2600" spc="-65" dirty="0">
                <a:latin typeface="Constantia"/>
                <a:cs typeface="Constantia"/>
              </a:rPr>
              <a:t>c</a:t>
            </a:r>
            <a:r>
              <a:rPr sz="2600" spc="-10" dirty="0">
                <a:latin typeface="Constantia"/>
                <a:cs typeface="Constantia"/>
              </a:rPr>
              <a:t>omputing</a:t>
            </a:r>
            <a:r>
              <a:rPr sz="2600" spc="-15" dirty="0">
                <a:latin typeface="Constantia"/>
                <a:cs typeface="Constantia"/>
              </a:rPr>
              <a:t>/B</a:t>
            </a:r>
            <a:r>
              <a:rPr sz="2600" spc="-55" dirty="0">
                <a:latin typeface="Constantia"/>
                <a:cs typeface="Constantia"/>
              </a:rPr>
              <a:t> </a:t>
            </a:r>
            <a:r>
              <a:rPr sz="2600" spc="-15" dirty="0">
                <a:latin typeface="Constantia"/>
                <a:cs typeface="Constantia"/>
              </a:rPr>
              <a:t>e</a:t>
            </a:r>
            <a:r>
              <a:rPr sz="2600" spc="-40" dirty="0">
                <a:latin typeface="Constantia"/>
                <a:cs typeface="Constantia"/>
              </a:rPr>
              <a:t>x</a:t>
            </a:r>
            <a:r>
              <a:rPr sz="2600" spc="-10" dirty="0">
                <a:latin typeface="Constantia"/>
                <a:cs typeface="Constantia"/>
              </a:rPr>
              <a:t>p</a:t>
            </a:r>
            <a:r>
              <a:rPr sz="2600" spc="-15" dirty="0">
                <a:latin typeface="Constantia"/>
                <a:cs typeface="Constantia"/>
              </a:rPr>
              <a:t>erien</a:t>
            </a:r>
            <a:r>
              <a:rPr sz="2600" spc="-65" dirty="0">
                <a:latin typeface="Constantia"/>
                <a:cs typeface="Constantia"/>
              </a:rPr>
              <a:t>c</a:t>
            </a:r>
            <a:r>
              <a:rPr sz="2600" spc="-15" dirty="0">
                <a:latin typeface="Constantia"/>
                <a:cs typeface="Constantia"/>
              </a:rPr>
              <a:t>e/E</a:t>
            </a:r>
            <a:r>
              <a:rPr sz="2600" spc="-10" dirty="0">
                <a:latin typeface="Constantia"/>
                <a:cs typeface="Constantia"/>
              </a:rPr>
              <a:t>.</a:t>
            </a:r>
            <a:endParaRPr sz="2600">
              <a:latin typeface="Constantia"/>
              <a:cs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0"/>
            <a:ext cx="7886700" cy="1080039"/>
          </a:xfrm>
          <a:prstGeom prst="rect">
            <a:avLst/>
          </a:prstGeom>
        </p:spPr>
        <p:txBody>
          <a:bodyPr vert="horz" wrap="square" lIns="0" tIns="0" rIns="0" bIns="0" rtlCol="0">
            <a:spAutoFit/>
          </a:bodyPr>
          <a:lstStyle/>
          <a:p>
            <a:pPr marL="12700">
              <a:lnSpc>
                <a:spcPct val="100000"/>
              </a:lnSpc>
            </a:pPr>
            <a:r>
              <a:rPr spc="10" dirty="0"/>
              <a:t>十、回归问</a:t>
            </a:r>
            <a:r>
              <a:rPr dirty="0"/>
              <a:t>题</a:t>
            </a:r>
          </a:p>
        </p:txBody>
      </p:sp>
      <p:sp>
        <p:nvSpPr>
          <p:cNvPr id="3" name="object 3"/>
          <p:cNvSpPr txBox="1">
            <a:spLocks noGrp="1"/>
          </p:cNvSpPr>
          <p:nvPr>
            <p:ph idx="1"/>
          </p:nvPr>
        </p:nvSpPr>
        <p:spPr>
          <a:xfrm>
            <a:off x="628650" y="1213359"/>
            <a:ext cx="7886700" cy="4722250"/>
          </a:xfrm>
          <a:prstGeom prst="rect">
            <a:avLst/>
          </a:prstGeom>
        </p:spPr>
        <p:txBody>
          <a:bodyPr vert="horz" wrap="square" lIns="0" tIns="0" rIns="0" bIns="0" rtlCol="0">
            <a:spAutoFit/>
          </a:bodyPr>
          <a:lstStyle/>
          <a:p>
            <a:pPr marL="228600">
              <a:lnSpc>
                <a:spcPct val="100000"/>
              </a:lnSpc>
            </a:pPr>
            <a:r>
              <a:rPr sz="2450" dirty="0">
                <a:solidFill>
                  <a:srgbClr val="33BC55"/>
                </a:solidFill>
                <a:latin typeface="Wingdings"/>
                <a:cs typeface="Wingdings"/>
              </a:rPr>
              <a:t></a:t>
            </a:r>
            <a:r>
              <a:rPr spc="35" dirty="0"/>
              <a:t>回归模型是表示从输入变量到输出变量之间映射的函数</a:t>
            </a:r>
            <a:r>
              <a:rPr spc="5" dirty="0">
                <a:latin typeface="Constantia"/>
                <a:cs typeface="Constantia"/>
              </a:rPr>
              <a:t>.</a:t>
            </a:r>
            <a:endParaRPr sz="2450">
              <a:latin typeface="Constantia"/>
              <a:cs typeface="Constantia"/>
            </a:endParaRPr>
          </a:p>
          <a:p>
            <a:pPr marL="502920">
              <a:lnSpc>
                <a:spcPct val="100000"/>
              </a:lnSpc>
              <a:spcBef>
                <a:spcPts val="65"/>
              </a:spcBef>
            </a:pPr>
            <a:r>
              <a:rPr spc="35" dirty="0"/>
              <a:t>回归问题的学习等价于函数拟合</a:t>
            </a:r>
            <a:r>
              <a:rPr spc="25" dirty="0"/>
              <a:t>。</a:t>
            </a:r>
          </a:p>
          <a:p>
            <a:pPr marL="228600">
              <a:lnSpc>
                <a:spcPct val="100000"/>
              </a:lnSpc>
              <a:spcBef>
                <a:spcPts val="680"/>
              </a:spcBef>
            </a:pPr>
            <a:r>
              <a:rPr sz="2450" dirty="0">
                <a:solidFill>
                  <a:srgbClr val="33BC55"/>
                </a:solidFill>
                <a:latin typeface="Wingdings"/>
                <a:cs typeface="Wingdings"/>
              </a:rPr>
              <a:t></a:t>
            </a:r>
            <a:r>
              <a:rPr spc="35" dirty="0"/>
              <a:t>学习和预测两个阶</a:t>
            </a:r>
            <a:r>
              <a:rPr spc="25" dirty="0"/>
              <a:t>段</a:t>
            </a:r>
            <a:endParaRPr sz="2450">
              <a:latin typeface="Wingdings"/>
              <a:cs typeface="Wingdings"/>
            </a:endParaRPr>
          </a:p>
          <a:p>
            <a:pPr marL="228600">
              <a:lnSpc>
                <a:spcPts val="3070"/>
              </a:lnSpc>
              <a:spcBef>
                <a:spcPts val="630"/>
              </a:spcBef>
            </a:pPr>
            <a:r>
              <a:rPr sz="2450" dirty="0">
                <a:solidFill>
                  <a:srgbClr val="33BC55"/>
                </a:solidFill>
                <a:latin typeface="Wingdings"/>
                <a:cs typeface="Wingdings"/>
              </a:rPr>
              <a:t></a:t>
            </a:r>
            <a:r>
              <a:rPr sz="2600" spc="-20" dirty="0"/>
              <a:t>训练集</a:t>
            </a:r>
            <a:r>
              <a:rPr sz="2600" spc="-30" dirty="0"/>
              <a:t>：</a:t>
            </a:r>
            <a:endParaRPr sz="2600">
              <a:latin typeface="Wingdings"/>
              <a:cs typeface="Wingdings"/>
            </a:endParaRPr>
          </a:p>
        </p:txBody>
      </p:sp>
      <p:sp>
        <p:nvSpPr>
          <p:cNvPr id="4" name="object 4"/>
          <p:cNvSpPr/>
          <p:nvPr/>
        </p:nvSpPr>
        <p:spPr>
          <a:xfrm>
            <a:off x="2627376" y="2511037"/>
            <a:ext cx="4742687" cy="5029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908048" y="3172454"/>
            <a:ext cx="5687567" cy="330403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回归问</a:t>
            </a:r>
            <a:r>
              <a:rPr dirty="0"/>
              <a:t>题</a:t>
            </a:r>
          </a:p>
        </p:txBody>
      </p:sp>
      <p:sp>
        <p:nvSpPr>
          <p:cNvPr id="3" name="object 3"/>
          <p:cNvSpPr txBox="1"/>
          <p:nvPr/>
        </p:nvSpPr>
        <p:spPr>
          <a:xfrm>
            <a:off x="402272" y="1559613"/>
            <a:ext cx="8262620" cy="2098040"/>
          </a:xfrm>
          <a:prstGeom prst="rect">
            <a:avLst/>
          </a:prstGeom>
        </p:spPr>
        <p:txBody>
          <a:bodyPr vert="horz" wrap="square" lIns="0" tIns="0" rIns="0" bIns="0" rtlCol="0">
            <a:spAutoFit/>
          </a:bodyPr>
          <a:lstStyle/>
          <a:p>
            <a:pPr marL="287020" marR="5080" indent="-274320">
              <a:lnSpc>
                <a:spcPct val="100000"/>
              </a:lnSpc>
            </a:pPr>
            <a:r>
              <a:rPr sz="2450" dirty="0">
                <a:solidFill>
                  <a:srgbClr val="33BC55"/>
                </a:solidFill>
                <a:latin typeface="Wingdings"/>
                <a:cs typeface="Wingdings"/>
              </a:rPr>
              <a:t></a:t>
            </a:r>
            <a:r>
              <a:rPr sz="2600" spc="-20" dirty="0">
                <a:latin typeface="宋体"/>
                <a:cs typeface="宋体"/>
              </a:rPr>
              <a:t>回归学习最常用的损失函数是平方损失函数，在此情</a:t>
            </a:r>
            <a:r>
              <a:rPr sz="2600" spc="-30" dirty="0">
                <a:latin typeface="宋体"/>
                <a:cs typeface="宋体"/>
              </a:rPr>
              <a:t>况</a:t>
            </a:r>
            <a:r>
              <a:rPr sz="2600" spc="-15" dirty="0">
                <a:latin typeface="宋体"/>
                <a:cs typeface="宋体"/>
              </a:rPr>
              <a:t> </a:t>
            </a:r>
            <a:r>
              <a:rPr sz="2600" spc="-20" dirty="0">
                <a:latin typeface="宋体"/>
                <a:cs typeface="宋体"/>
              </a:rPr>
              <a:t>下，回归问题可以</a:t>
            </a:r>
            <a:r>
              <a:rPr sz="2600" spc="-30" dirty="0">
                <a:latin typeface="宋体"/>
                <a:cs typeface="宋体"/>
              </a:rPr>
              <a:t>由</a:t>
            </a:r>
            <a:r>
              <a:rPr sz="2600" spc="-635" dirty="0">
                <a:latin typeface="宋体"/>
                <a:cs typeface="宋体"/>
              </a:rPr>
              <a:t> </a:t>
            </a:r>
            <a:r>
              <a:rPr sz="2600" spc="-20" dirty="0">
                <a:latin typeface="宋体"/>
                <a:cs typeface="宋体"/>
              </a:rPr>
              <a:t>著名的最小二乘法</a:t>
            </a:r>
            <a:r>
              <a:rPr sz="2600" spc="-5" dirty="0">
                <a:latin typeface="Constantia"/>
                <a:cs typeface="Constantia"/>
              </a:rPr>
              <a:t>(</a:t>
            </a:r>
            <a:r>
              <a:rPr sz="2600" spc="-10" dirty="0">
                <a:latin typeface="Constantia"/>
                <a:cs typeface="Constantia"/>
              </a:rPr>
              <a:t>least</a:t>
            </a:r>
            <a:r>
              <a:rPr sz="2600" spc="-114" dirty="0">
                <a:latin typeface="Constantia"/>
                <a:cs typeface="Constantia"/>
              </a:rPr>
              <a:t> </a:t>
            </a:r>
            <a:r>
              <a:rPr sz="2600" spc="-15" dirty="0">
                <a:latin typeface="Constantia"/>
                <a:cs typeface="Constantia"/>
              </a:rPr>
              <a:t>s</a:t>
            </a:r>
            <a:r>
              <a:rPr sz="2600" spc="-10" dirty="0">
                <a:latin typeface="Constantia"/>
                <a:cs typeface="Constantia"/>
              </a:rPr>
              <a:t>qua</a:t>
            </a:r>
            <a:r>
              <a:rPr sz="2600" spc="-50" dirty="0">
                <a:latin typeface="Constantia"/>
                <a:cs typeface="Constantia"/>
              </a:rPr>
              <a:t>r</a:t>
            </a:r>
            <a:r>
              <a:rPr sz="2600" spc="-15" dirty="0">
                <a:latin typeface="Constantia"/>
                <a:cs typeface="Constantia"/>
              </a:rPr>
              <a:t>es)</a:t>
            </a:r>
            <a:r>
              <a:rPr sz="2600" spc="-10" dirty="0">
                <a:latin typeface="Constantia"/>
                <a:cs typeface="Constantia"/>
              </a:rPr>
              <a:t> </a:t>
            </a:r>
            <a:r>
              <a:rPr sz="2600" spc="-20" dirty="0">
                <a:latin typeface="宋体"/>
                <a:cs typeface="宋体"/>
              </a:rPr>
              <a:t>求解</a:t>
            </a:r>
            <a:r>
              <a:rPr sz="2600" spc="-30" dirty="0">
                <a:latin typeface="宋体"/>
                <a:cs typeface="宋体"/>
              </a:rPr>
              <a:t>。</a:t>
            </a:r>
            <a:endParaRPr sz="2600">
              <a:latin typeface="宋体"/>
              <a:cs typeface="宋体"/>
            </a:endParaRPr>
          </a:p>
          <a:p>
            <a:pPr>
              <a:lnSpc>
                <a:spcPct val="100000"/>
              </a:lnSpc>
              <a:spcBef>
                <a:spcPts val="40"/>
              </a:spcBef>
            </a:pPr>
            <a:endParaRPr sz="3800">
              <a:latin typeface="Times New Roman"/>
              <a:cs typeface="Times New Roman"/>
            </a:endParaRPr>
          </a:p>
          <a:p>
            <a:pPr marL="12700">
              <a:lnSpc>
                <a:spcPct val="100000"/>
              </a:lnSpc>
            </a:pPr>
            <a:r>
              <a:rPr sz="2450" dirty="0">
                <a:solidFill>
                  <a:srgbClr val="33BC55"/>
                </a:solidFill>
                <a:latin typeface="Wingdings"/>
                <a:cs typeface="Wingdings"/>
              </a:rPr>
              <a:t></a:t>
            </a:r>
            <a:r>
              <a:rPr sz="2550" spc="35" dirty="0">
                <a:latin typeface="宋体"/>
                <a:cs typeface="宋体"/>
              </a:rPr>
              <a:t>股价预</a:t>
            </a:r>
            <a:r>
              <a:rPr sz="2550" spc="25" dirty="0">
                <a:latin typeface="宋体"/>
                <a:cs typeface="宋体"/>
              </a:rPr>
              <a:t>测</a:t>
            </a:r>
            <a:endParaRPr sz="2550">
              <a:latin typeface="宋体"/>
              <a:cs typeface="宋体"/>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4941" y="3002840"/>
            <a:ext cx="1636395" cy="635000"/>
          </a:xfrm>
          <a:prstGeom prst="rect">
            <a:avLst/>
          </a:prstGeom>
        </p:spPr>
        <p:txBody>
          <a:bodyPr vert="horz" wrap="square" lIns="0" tIns="0" rIns="0" bIns="0" rtlCol="0">
            <a:spAutoFit/>
          </a:bodyPr>
          <a:lstStyle/>
          <a:p>
            <a:pPr marL="12700">
              <a:lnSpc>
                <a:spcPct val="100000"/>
              </a:lnSpc>
            </a:pPr>
            <a:r>
              <a:rPr sz="4800" dirty="0">
                <a:solidFill>
                  <a:srgbClr val="FF0000"/>
                </a:solidFill>
                <a:latin typeface="Constantia"/>
                <a:cs typeface="Constantia"/>
              </a:rPr>
              <a:t>Q </a:t>
            </a:r>
            <a:r>
              <a:rPr sz="4800" spc="-35" dirty="0">
                <a:solidFill>
                  <a:srgbClr val="FF0000"/>
                </a:solidFill>
                <a:latin typeface="Constantia"/>
                <a:cs typeface="Constantia"/>
              </a:rPr>
              <a:t>&amp;</a:t>
            </a:r>
            <a:r>
              <a:rPr sz="4800" spc="-70" dirty="0">
                <a:solidFill>
                  <a:srgbClr val="FF0000"/>
                </a:solidFill>
                <a:latin typeface="Constantia"/>
                <a:cs typeface="Constantia"/>
              </a:rPr>
              <a:t> </a:t>
            </a:r>
            <a:r>
              <a:rPr sz="4800" dirty="0">
                <a:solidFill>
                  <a:srgbClr val="FF0000"/>
                </a:solidFill>
                <a:latin typeface="Constantia"/>
                <a:cs typeface="Constantia"/>
              </a:rPr>
              <a:t>A</a:t>
            </a:r>
            <a:endParaRPr sz="480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13398"/>
            <a:ext cx="1294130" cy="659130"/>
          </a:xfrm>
          <a:prstGeom prst="rect">
            <a:avLst/>
          </a:prstGeom>
        </p:spPr>
        <p:txBody>
          <a:bodyPr vert="horz" wrap="square" lIns="0" tIns="0" rIns="0" bIns="0" rtlCol="0">
            <a:spAutoFit/>
          </a:bodyPr>
          <a:lstStyle/>
          <a:p>
            <a:pPr marL="12700">
              <a:lnSpc>
                <a:spcPct val="100000"/>
              </a:lnSpc>
            </a:pPr>
            <a:r>
              <a:rPr sz="4950" spc="10" dirty="0">
                <a:solidFill>
                  <a:srgbClr val="004646"/>
                </a:solidFill>
                <a:latin typeface="微软雅黑"/>
                <a:cs typeface="微软雅黑"/>
              </a:rPr>
              <a:t>目</a:t>
            </a:r>
            <a:r>
              <a:rPr sz="4950" dirty="0">
                <a:solidFill>
                  <a:srgbClr val="004646"/>
                </a:solidFill>
                <a:latin typeface="微软雅黑"/>
                <a:cs typeface="微软雅黑"/>
              </a:rPr>
              <a:t>录</a:t>
            </a:r>
            <a:endParaRPr sz="4950">
              <a:latin typeface="微软雅黑"/>
              <a:cs typeface="微软雅黑"/>
            </a:endParaRPr>
          </a:p>
        </p:txBody>
      </p:sp>
      <p:sp>
        <p:nvSpPr>
          <p:cNvPr id="3" name="object 3"/>
          <p:cNvSpPr txBox="1"/>
          <p:nvPr/>
        </p:nvSpPr>
        <p:spPr>
          <a:xfrm>
            <a:off x="402272" y="1546913"/>
            <a:ext cx="7979728" cy="4219104"/>
          </a:xfrm>
          <a:prstGeom prst="rect">
            <a:avLst/>
          </a:prstGeom>
        </p:spPr>
        <p:txBody>
          <a:bodyPr vert="horz" wrap="square" lIns="0" tIns="0" rIns="0" bIns="0" rtlCol="0">
            <a:spAutoFit/>
          </a:bodyPr>
          <a:lstStyle/>
          <a:p>
            <a:pPr marL="12700">
              <a:lnSpc>
                <a:spcPct val="100000"/>
              </a:lnSpc>
              <a:tabLst>
                <a:tab pos="526415" algn="l"/>
              </a:tabLst>
            </a:pPr>
            <a:r>
              <a:rPr sz="2450" dirty="0">
                <a:solidFill>
                  <a:srgbClr val="33BC55"/>
                </a:solidFill>
                <a:latin typeface="Constantia"/>
                <a:cs typeface="Constantia"/>
              </a:rPr>
              <a:t>1.	</a:t>
            </a:r>
            <a:r>
              <a:rPr sz="2600" spc="-20" dirty="0" err="1">
                <a:solidFill>
                  <a:srgbClr val="D9BD02"/>
                </a:solidFill>
                <a:latin typeface="宋体"/>
                <a:cs typeface="宋体"/>
              </a:rPr>
              <a:t>统计学</a:t>
            </a:r>
            <a:r>
              <a:rPr sz="2600" spc="-30" dirty="0" err="1">
                <a:solidFill>
                  <a:srgbClr val="D9BD02"/>
                </a:solidFill>
                <a:latin typeface="宋体"/>
                <a:cs typeface="宋体"/>
              </a:rPr>
              <a:t>习</a:t>
            </a:r>
            <a:r>
              <a:rPr lang="zh-CN" altLang="en-US" sz="2600" spc="-30" dirty="0">
                <a:solidFill>
                  <a:srgbClr val="D9BD02"/>
                </a:solidFill>
                <a:latin typeface="宋体"/>
                <a:cs typeface="宋体"/>
              </a:rPr>
              <a:t>（概念、对象、目的、分类、研究方向）</a:t>
            </a:r>
            <a:endParaRPr sz="2600" dirty="0">
              <a:latin typeface="宋体"/>
              <a:cs typeface="宋体"/>
            </a:endParaRPr>
          </a:p>
          <a:p>
            <a:pPr marL="12700">
              <a:lnSpc>
                <a:spcPct val="100000"/>
              </a:lnSpc>
              <a:spcBef>
                <a:spcPts val="620"/>
              </a:spcBef>
              <a:tabLst>
                <a:tab pos="526415" algn="l"/>
              </a:tabLst>
            </a:pPr>
            <a:r>
              <a:rPr sz="2450" spc="-5" dirty="0">
                <a:solidFill>
                  <a:srgbClr val="33BC55"/>
                </a:solidFill>
                <a:latin typeface="Constantia"/>
                <a:cs typeface="Constantia"/>
              </a:rPr>
              <a:t>2</a:t>
            </a:r>
            <a:r>
              <a:rPr sz="2450" dirty="0">
                <a:solidFill>
                  <a:srgbClr val="33BC55"/>
                </a:solidFill>
                <a:latin typeface="Constantia"/>
                <a:cs typeface="Constantia"/>
              </a:rPr>
              <a:t>.	</a:t>
            </a:r>
            <a:r>
              <a:rPr lang="zh-CN" altLang="en-US" sz="2600" spc="-20" dirty="0">
                <a:solidFill>
                  <a:srgbClr val="D9BD02"/>
                </a:solidFill>
                <a:latin typeface="宋体"/>
              </a:rPr>
              <a:t>本书重点：</a:t>
            </a:r>
            <a:r>
              <a:rPr sz="2600" spc="-20" dirty="0" err="1">
                <a:solidFill>
                  <a:srgbClr val="D9BD02"/>
                </a:solidFill>
                <a:latin typeface="宋体"/>
                <a:cs typeface="宋体"/>
              </a:rPr>
              <a:t>监督学</a:t>
            </a:r>
            <a:r>
              <a:rPr sz="2600" spc="-30" dirty="0" err="1">
                <a:solidFill>
                  <a:srgbClr val="D9BD02"/>
                </a:solidFill>
                <a:latin typeface="宋体"/>
                <a:cs typeface="宋体"/>
              </a:rPr>
              <a:t>习</a:t>
            </a:r>
            <a:r>
              <a:rPr lang="zh-CN" altLang="en-US" sz="2600" spc="-30" dirty="0">
                <a:solidFill>
                  <a:srgbClr val="D9BD02"/>
                </a:solidFill>
                <a:latin typeface="宋体"/>
                <a:cs typeface="宋体"/>
              </a:rPr>
              <a:t>（训练集、测试集、假设空间）</a:t>
            </a:r>
            <a:endParaRPr sz="2600" dirty="0">
              <a:latin typeface="宋体"/>
              <a:cs typeface="宋体"/>
            </a:endParaRPr>
          </a:p>
          <a:p>
            <a:pPr marL="12700">
              <a:lnSpc>
                <a:spcPct val="100000"/>
              </a:lnSpc>
              <a:spcBef>
                <a:spcPts val="670"/>
              </a:spcBef>
              <a:tabLst>
                <a:tab pos="526415" algn="l"/>
              </a:tabLst>
            </a:pPr>
            <a:r>
              <a:rPr sz="2450" dirty="0">
                <a:solidFill>
                  <a:srgbClr val="33BC55"/>
                </a:solidFill>
                <a:latin typeface="Constantia"/>
                <a:cs typeface="Constantia"/>
              </a:rPr>
              <a:t>3.	</a:t>
            </a:r>
            <a:r>
              <a:rPr sz="2600" spc="-20" dirty="0" err="1">
                <a:solidFill>
                  <a:srgbClr val="D9BD02"/>
                </a:solidFill>
                <a:latin typeface="宋体"/>
              </a:rPr>
              <a:t>统计学习三要素</a:t>
            </a:r>
            <a:r>
              <a:rPr lang="zh-CN" altLang="en-US" sz="2600" spc="-20" dirty="0">
                <a:solidFill>
                  <a:srgbClr val="D9BD02"/>
                </a:solidFill>
                <a:latin typeface="宋体"/>
              </a:rPr>
              <a:t>：模型、策略、算法</a:t>
            </a:r>
            <a:endParaRPr sz="2600" spc="-20" dirty="0">
              <a:solidFill>
                <a:srgbClr val="D9BD02"/>
              </a:solidFill>
              <a:latin typeface="宋体"/>
            </a:endParaRPr>
          </a:p>
          <a:p>
            <a:pPr marL="12700">
              <a:lnSpc>
                <a:spcPct val="100000"/>
              </a:lnSpc>
              <a:spcBef>
                <a:spcPts val="680"/>
              </a:spcBef>
              <a:tabLst>
                <a:tab pos="526415" algn="l"/>
              </a:tabLst>
            </a:pPr>
            <a:r>
              <a:rPr sz="2450" dirty="0">
                <a:solidFill>
                  <a:srgbClr val="33BC55"/>
                </a:solidFill>
                <a:latin typeface="Constantia"/>
                <a:cs typeface="Constantia"/>
              </a:rPr>
              <a:t>4.	</a:t>
            </a:r>
            <a:r>
              <a:rPr sz="2600" spc="-20" dirty="0">
                <a:solidFill>
                  <a:srgbClr val="D9BD02"/>
                </a:solidFill>
                <a:latin typeface="宋体"/>
              </a:rPr>
              <a:t>模型评估与模型选择</a:t>
            </a:r>
          </a:p>
          <a:p>
            <a:pPr marL="12700">
              <a:lnSpc>
                <a:spcPct val="100000"/>
              </a:lnSpc>
              <a:spcBef>
                <a:spcPts val="630"/>
              </a:spcBef>
              <a:tabLst>
                <a:tab pos="526415" algn="l"/>
              </a:tabLst>
            </a:pPr>
            <a:r>
              <a:rPr sz="2450" dirty="0">
                <a:solidFill>
                  <a:srgbClr val="33BC55"/>
                </a:solidFill>
                <a:latin typeface="Constantia"/>
                <a:cs typeface="Constantia"/>
              </a:rPr>
              <a:t>5.	</a:t>
            </a:r>
            <a:r>
              <a:rPr lang="zh-CN" altLang="en-US" sz="2600" spc="-20" dirty="0">
                <a:solidFill>
                  <a:srgbClr val="D9BD02"/>
                </a:solidFill>
                <a:latin typeface="宋体"/>
                <a:cs typeface="宋体"/>
              </a:rPr>
              <a:t>模型选择的方法：正</a:t>
            </a:r>
            <a:r>
              <a:rPr sz="2600" spc="-20" dirty="0" err="1">
                <a:solidFill>
                  <a:srgbClr val="D9BD02"/>
                </a:solidFill>
                <a:latin typeface="宋体"/>
                <a:cs typeface="宋体"/>
              </a:rPr>
              <a:t>则化与交叉验</a:t>
            </a:r>
            <a:r>
              <a:rPr sz="2600" spc="-30" dirty="0" err="1">
                <a:solidFill>
                  <a:srgbClr val="D9BD02"/>
                </a:solidFill>
                <a:latin typeface="宋体"/>
                <a:cs typeface="宋体"/>
              </a:rPr>
              <a:t>证</a:t>
            </a:r>
            <a:endParaRPr sz="2600" dirty="0">
              <a:latin typeface="宋体"/>
              <a:cs typeface="宋体"/>
            </a:endParaRPr>
          </a:p>
          <a:p>
            <a:pPr marL="12700">
              <a:lnSpc>
                <a:spcPct val="100000"/>
              </a:lnSpc>
              <a:spcBef>
                <a:spcPts val="665"/>
              </a:spcBef>
              <a:tabLst>
                <a:tab pos="609600" algn="l"/>
              </a:tabLst>
            </a:pPr>
            <a:r>
              <a:rPr sz="2450" spc="-5" dirty="0">
                <a:solidFill>
                  <a:srgbClr val="33BC55"/>
                </a:solidFill>
                <a:latin typeface="Constantia"/>
                <a:cs typeface="Constantia"/>
              </a:rPr>
              <a:t>6</a:t>
            </a:r>
            <a:r>
              <a:rPr sz="2450" dirty="0">
                <a:solidFill>
                  <a:srgbClr val="33BC55"/>
                </a:solidFill>
                <a:latin typeface="Constantia"/>
                <a:cs typeface="Constantia"/>
              </a:rPr>
              <a:t>.	</a:t>
            </a:r>
            <a:r>
              <a:rPr sz="2550" spc="35" dirty="0" err="1">
                <a:solidFill>
                  <a:srgbClr val="D9BD02"/>
                </a:solidFill>
                <a:latin typeface="宋体"/>
                <a:cs typeface="宋体"/>
              </a:rPr>
              <a:t>泛化能</a:t>
            </a:r>
            <a:r>
              <a:rPr sz="2550" spc="25" dirty="0" err="1">
                <a:solidFill>
                  <a:srgbClr val="D9BD02"/>
                </a:solidFill>
                <a:latin typeface="宋体"/>
                <a:cs typeface="宋体"/>
              </a:rPr>
              <a:t>力</a:t>
            </a:r>
            <a:r>
              <a:rPr lang="zh-CN" altLang="en-US" sz="2550" spc="25" dirty="0">
                <a:solidFill>
                  <a:srgbClr val="D9BD02"/>
                </a:solidFill>
                <a:latin typeface="宋体"/>
                <a:cs typeface="宋体"/>
              </a:rPr>
              <a:t>的理论分析</a:t>
            </a:r>
            <a:endParaRPr sz="2550" dirty="0">
              <a:latin typeface="宋体"/>
              <a:cs typeface="宋体"/>
            </a:endParaRPr>
          </a:p>
          <a:p>
            <a:pPr marL="12700">
              <a:lnSpc>
                <a:spcPct val="100000"/>
              </a:lnSpc>
              <a:spcBef>
                <a:spcPts val="635"/>
              </a:spcBef>
              <a:tabLst>
                <a:tab pos="526415" algn="l"/>
              </a:tabLst>
            </a:pPr>
            <a:r>
              <a:rPr sz="2450" dirty="0">
                <a:solidFill>
                  <a:srgbClr val="33BC55"/>
                </a:solidFill>
                <a:latin typeface="Constantia"/>
                <a:cs typeface="Constantia"/>
              </a:rPr>
              <a:t>7.	</a:t>
            </a:r>
            <a:r>
              <a:rPr lang="zh-CN" altLang="en-US" sz="2600" spc="-20" dirty="0">
                <a:solidFill>
                  <a:srgbClr val="D9BD02"/>
                </a:solidFill>
                <a:latin typeface="宋体"/>
              </a:rPr>
              <a:t>监督学习建模：</a:t>
            </a:r>
            <a:r>
              <a:rPr sz="2600" spc="-20" dirty="0" err="1">
                <a:solidFill>
                  <a:srgbClr val="D9BD02"/>
                </a:solidFill>
                <a:latin typeface="宋体"/>
                <a:cs typeface="宋体"/>
              </a:rPr>
              <a:t>生成模型与判别模</a:t>
            </a:r>
            <a:r>
              <a:rPr sz="2600" spc="-30" dirty="0" err="1">
                <a:solidFill>
                  <a:srgbClr val="D9BD02"/>
                </a:solidFill>
                <a:latin typeface="宋体"/>
                <a:cs typeface="宋体"/>
              </a:rPr>
              <a:t>型</a:t>
            </a:r>
            <a:endParaRPr sz="2600" dirty="0">
              <a:latin typeface="宋体"/>
              <a:cs typeface="宋体"/>
            </a:endParaRPr>
          </a:p>
          <a:p>
            <a:pPr marL="12700">
              <a:lnSpc>
                <a:spcPct val="100000"/>
              </a:lnSpc>
              <a:spcBef>
                <a:spcPts val="670"/>
              </a:spcBef>
              <a:tabLst>
                <a:tab pos="526415" algn="l"/>
              </a:tabLst>
            </a:pPr>
            <a:r>
              <a:rPr sz="2450" dirty="0">
                <a:solidFill>
                  <a:srgbClr val="33BC55"/>
                </a:solidFill>
                <a:latin typeface="Constantia"/>
                <a:cs typeface="Constantia"/>
              </a:rPr>
              <a:t>8.	</a:t>
            </a:r>
            <a:r>
              <a:rPr lang="zh-CN" altLang="en-US" sz="2400" spc="-20" dirty="0">
                <a:solidFill>
                  <a:srgbClr val="D9BD02"/>
                </a:solidFill>
                <a:latin typeface="宋体"/>
              </a:rPr>
              <a:t>监督学习应用：</a:t>
            </a:r>
            <a:endParaRPr lang="en-US" altLang="zh-CN" sz="2400" spc="-20" dirty="0">
              <a:solidFill>
                <a:srgbClr val="D9BD02"/>
              </a:solidFill>
              <a:latin typeface="宋体"/>
            </a:endParaRPr>
          </a:p>
          <a:p>
            <a:pPr marL="12700">
              <a:lnSpc>
                <a:spcPct val="100000"/>
              </a:lnSpc>
              <a:spcBef>
                <a:spcPts val="670"/>
              </a:spcBef>
              <a:tabLst>
                <a:tab pos="526415" algn="l"/>
              </a:tabLst>
            </a:pPr>
            <a:r>
              <a:rPr lang="en-US" altLang="zh-CN" sz="2400" spc="-20" dirty="0">
                <a:solidFill>
                  <a:srgbClr val="D9BD02"/>
                </a:solidFill>
                <a:latin typeface="宋体"/>
                <a:cs typeface="宋体"/>
              </a:rPr>
              <a:t>	</a:t>
            </a:r>
            <a:r>
              <a:rPr lang="zh-CN" altLang="en-US" sz="2400" spc="-20" dirty="0">
                <a:solidFill>
                  <a:srgbClr val="D9BD02"/>
                </a:solidFill>
                <a:latin typeface="宋体"/>
                <a:cs typeface="宋体"/>
              </a:rPr>
              <a:t>分类问题</a:t>
            </a:r>
            <a:r>
              <a:rPr lang="zh-CN" altLang="en-US" sz="2550" spc="-20" dirty="0">
                <a:solidFill>
                  <a:srgbClr val="D9BD02"/>
                </a:solidFill>
                <a:latin typeface="宋体"/>
                <a:cs typeface="宋体"/>
              </a:rPr>
              <a:t>、标注问题、回归问题</a:t>
            </a:r>
            <a:endParaRPr lang="en-US" altLang="zh-CN" sz="2400" spc="-20" dirty="0">
              <a:solidFill>
                <a:srgbClr val="D9BD02"/>
              </a:solidFill>
              <a:latin typeface="宋体"/>
              <a:cs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一、统计学</a:t>
            </a:r>
            <a:r>
              <a:rPr dirty="0"/>
              <a:t>习</a:t>
            </a:r>
          </a:p>
        </p:txBody>
      </p:sp>
      <p:sp>
        <p:nvSpPr>
          <p:cNvPr id="3" name="object 3"/>
          <p:cNvSpPr txBox="1">
            <a:spLocks noGrp="1"/>
          </p:cNvSpPr>
          <p:nvPr>
            <p:ph idx="1"/>
          </p:nvPr>
        </p:nvSpPr>
        <p:spPr>
          <a:xfrm>
            <a:off x="628650" y="1469905"/>
            <a:ext cx="7886700" cy="4878259"/>
          </a:xfrm>
          <a:prstGeom prst="rect">
            <a:avLst/>
          </a:prstGeom>
        </p:spPr>
        <p:txBody>
          <a:bodyPr vert="horz" wrap="square" lIns="0" tIns="0" rIns="0" bIns="0" rtlCol="0">
            <a:spAutoFit/>
          </a:bodyPr>
          <a:lstStyle/>
          <a:p>
            <a:pPr marL="228600">
              <a:lnSpc>
                <a:spcPct val="100000"/>
              </a:lnSpc>
            </a:pPr>
            <a:r>
              <a:rPr lang="zh-CN" altLang="en-US" sz="2450" dirty="0">
                <a:solidFill>
                  <a:srgbClr val="33BC55"/>
                </a:solidFill>
                <a:latin typeface="Wingdings"/>
                <a:cs typeface="Wingdings"/>
              </a:rPr>
              <a:t></a:t>
            </a:r>
            <a:r>
              <a:rPr lang="zh-CN" altLang="en-US" spc="35" dirty="0">
                <a:solidFill>
                  <a:prstClr val="black"/>
                </a:solidFill>
              </a:rPr>
              <a:t>统计学习的</a:t>
            </a:r>
            <a:r>
              <a:rPr lang="zh-CN" altLang="en-US" spc="35" dirty="0">
                <a:solidFill>
                  <a:srgbClr val="FF0000"/>
                </a:solidFill>
              </a:rPr>
              <a:t>概念</a:t>
            </a:r>
            <a:endParaRPr lang="en-US" altLang="zh-CN" spc="35" dirty="0">
              <a:solidFill>
                <a:srgbClr val="FF0000"/>
              </a:solidFill>
            </a:endParaRPr>
          </a:p>
          <a:p>
            <a:pPr marL="571500" lvl="1">
              <a:lnSpc>
                <a:spcPct val="100000"/>
              </a:lnSpc>
            </a:pPr>
            <a:r>
              <a:rPr lang="zh-CN" altLang="en-US" spc="35" dirty="0">
                <a:solidFill>
                  <a:srgbClr val="FF0000"/>
                </a:solidFill>
              </a:rPr>
              <a:t>统计学习是关于计算机基于数据构建概率统计模型并运用模型对数据进行预测和分析的一门学科。</a:t>
            </a:r>
            <a:endParaRPr lang="en-US" altLang="zh-CN" spc="35" dirty="0">
              <a:solidFill>
                <a:srgbClr val="FF0000"/>
              </a:solidFill>
            </a:endParaRPr>
          </a:p>
          <a:p>
            <a:pPr marL="228600">
              <a:lnSpc>
                <a:spcPct val="100000"/>
              </a:lnSpc>
            </a:pPr>
            <a:r>
              <a:rPr sz="2450" dirty="0">
                <a:solidFill>
                  <a:srgbClr val="33BC55"/>
                </a:solidFill>
                <a:latin typeface="Wingdings"/>
                <a:cs typeface="Wingdings"/>
              </a:rPr>
              <a:t></a:t>
            </a:r>
            <a:r>
              <a:rPr spc="35" dirty="0" err="1"/>
              <a:t>统计学习的</a:t>
            </a:r>
            <a:r>
              <a:rPr spc="35" dirty="0" err="1">
                <a:solidFill>
                  <a:srgbClr val="FF0000"/>
                </a:solidFill>
              </a:rPr>
              <a:t>对</a:t>
            </a:r>
            <a:r>
              <a:rPr spc="25" dirty="0" err="1">
                <a:solidFill>
                  <a:srgbClr val="FF0000"/>
                </a:solidFill>
              </a:rPr>
              <a:t>象</a:t>
            </a:r>
            <a:endParaRPr sz="2450" dirty="0">
              <a:latin typeface="Wingdings"/>
              <a:cs typeface="Wingdings"/>
            </a:endParaRPr>
          </a:p>
          <a:p>
            <a:pPr marL="868680" marR="5080" indent="-247015">
              <a:lnSpc>
                <a:spcPct val="100000"/>
              </a:lnSpc>
              <a:spcBef>
                <a:spcPts val="600"/>
              </a:spcBef>
            </a:pPr>
            <a:r>
              <a:rPr sz="2000" spc="40" dirty="0">
                <a:solidFill>
                  <a:srgbClr val="50742E"/>
                </a:solidFill>
                <a:latin typeface="Wingdings"/>
                <a:cs typeface="Wingdings"/>
              </a:rPr>
              <a:t></a:t>
            </a:r>
            <a:r>
              <a:rPr sz="2400" spc="-5" dirty="0">
                <a:solidFill>
                  <a:srgbClr val="FF0000"/>
                </a:solidFill>
                <a:latin typeface="Constantia"/>
                <a:cs typeface="Constantia"/>
              </a:rPr>
              <a:t>d</a:t>
            </a:r>
            <a:r>
              <a:rPr sz="2400" spc="-15" dirty="0">
                <a:solidFill>
                  <a:srgbClr val="FF0000"/>
                </a:solidFill>
                <a:latin typeface="Constantia"/>
                <a:cs typeface="Constantia"/>
              </a:rPr>
              <a:t>a</a:t>
            </a:r>
            <a:r>
              <a:rPr sz="2400" spc="-5" dirty="0">
                <a:solidFill>
                  <a:srgbClr val="FF0000"/>
                </a:solidFill>
                <a:latin typeface="Constantia"/>
                <a:cs typeface="Constantia"/>
              </a:rPr>
              <a:t>t</a:t>
            </a:r>
            <a:r>
              <a:rPr sz="2400" spc="-15" dirty="0">
                <a:solidFill>
                  <a:srgbClr val="FF0000"/>
                </a:solidFill>
                <a:latin typeface="Constantia"/>
                <a:cs typeface="Constantia"/>
              </a:rPr>
              <a:t>a</a:t>
            </a:r>
            <a:r>
              <a:rPr sz="2400" spc="-65" dirty="0">
                <a:solidFill>
                  <a:srgbClr val="FF0000"/>
                </a:solidFill>
                <a:latin typeface="Constantia"/>
                <a:cs typeface="Constantia"/>
              </a:rPr>
              <a:t> </a:t>
            </a:r>
            <a:r>
              <a:rPr sz="2400" dirty="0">
                <a:solidFill>
                  <a:srgbClr val="FF0000"/>
                </a:solidFill>
              </a:rPr>
              <a:t>：</a:t>
            </a:r>
            <a:r>
              <a:rPr sz="2400" dirty="0"/>
              <a:t>计算机及互联网上的各种数字、文字、图像、视 频、音频数据以及它们的组合。</a:t>
            </a:r>
            <a:endParaRPr sz="2400" dirty="0">
              <a:latin typeface="Constantia"/>
              <a:cs typeface="Constantia"/>
            </a:endParaRPr>
          </a:p>
          <a:p>
            <a:pPr marL="621665">
              <a:lnSpc>
                <a:spcPct val="100000"/>
              </a:lnSpc>
              <a:spcBef>
                <a:spcPts val="575"/>
              </a:spcBef>
            </a:pPr>
            <a:r>
              <a:rPr sz="2050" spc="-25" dirty="0">
                <a:solidFill>
                  <a:srgbClr val="50742E"/>
                </a:solidFill>
                <a:latin typeface="Wingdings"/>
                <a:cs typeface="Wingdings"/>
              </a:rPr>
              <a:t></a:t>
            </a:r>
            <a:r>
              <a:rPr sz="2400" spc="-25" dirty="0" err="1"/>
              <a:t>数据的基本假设是同类数据具有一定的统计规律性</a:t>
            </a:r>
            <a:r>
              <a:rPr sz="2400" spc="-25" dirty="0"/>
              <a:t>。</a:t>
            </a:r>
            <a:endParaRPr lang="en-US" altLang="zh-CN" sz="2400" spc="-25" dirty="0"/>
          </a:p>
          <a:p>
            <a:pPr marL="621665">
              <a:lnSpc>
                <a:spcPct val="100000"/>
              </a:lnSpc>
              <a:spcBef>
                <a:spcPts val="575"/>
              </a:spcBef>
            </a:pPr>
            <a:r>
              <a:rPr lang="zh-CN" altLang="en-US" sz="2400" spc="-25" dirty="0">
                <a:solidFill>
                  <a:srgbClr val="50742E"/>
                </a:solidFill>
                <a:latin typeface="Wingdings"/>
                <a:cs typeface="Wingdings"/>
              </a:rPr>
              <a:t></a:t>
            </a:r>
            <a:r>
              <a:rPr lang="zh-CN" altLang="en-US" sz="2400" spc="-25" dirty="0">
                <a:solidFill>
                  <a:srgbClr val="FF0000"/>
                </a:solidFill>
                <a:latin typeface="Wingdings"/>
                <a:cs typeface="Wingdings"/>
              </a:rPr>
              <a:t>例如用随机变量描述数据中的特征，用概率分布描述数据的统计规律</a:t>
            </a:r>
            <a:endParaRPr sz="2400" dirty="0">
              <a:solidFill>
                <a:srgbClr val="FF0000"/>
              </a:solidFill>
              <a:latin typeface="Wingdings"/>
              <a:cs typeface="Wingdings"/>
            </a:endParaRPr>
          </a:p>
          <a:p>
            <a:pPr marL="228600">
              <a:lnSpc>
                <a:spcPct val="100000"/>
              </a:lnSpc>
              <a:spcBef>
                <a:spcPts val="660"/>
              </a:spcBef>
            </a:pPr>
            <a:r>
              <a:rPr sz="2450" dirty="0">
                <a:solidFill>
                  <a:srgbClr val="33BC55"/>
                </a:solidFill>
                <a:latin typeface="Wingdings"/>
                <a:cs typeface="Wingdings"/>
              </a:rPr>
              <a:t></a:t>
            </a:r>
            <a:r>
              <a:rPr spc="35" dirty="0"/>
              <a:t>统计学习的</a:t>
            </a:r>
            <a:r>
              <a:rPr spc="35" dirty="0">
                <a:solidFill>
                  <a:srgbClr val="FF0000"/>
                </a:solidFill>
              </a:rPr>
              <a:t>目</a:t>
            </a:r>
            <a:r>
              <a:rPr spc="25" dirty="0">
                <a:solidFill>
                  <a:srgbClr val="FF0000"/>
                </a:solidFill>
              </a:rPr>
              <a:t>的</a:t>
            </a:r>
            <a:endParaRPr sz="2450" dirty="0">
              <a:latin typeface="Wingdings"/>
              <a:cs typeface="Wingdings"/>
            </a:endParaRPr>
          </a:p>
          <a:p>
            <a:pPr marL="621665">
              <a:lnSpc>
                <a:spcPts val="2790"/>
              </a:lnSpc>
              <a:spcBef>
                <a:spcPts val="595"/>
              </a:spcBef>
            </a:pPr>
            <a:r>
              <a:rPr sz="2050" spc="-25" dirty="0">
                <a:solidFill>
                  <a:srgbClr val="50742E"/>
                </a:solidFill>
                <a:latin typeface="Wingdings"/>
                <a:cs typeface="Wingdings"/>
              </a:rPr>
              <a:t></a:t>
            </a:r>
            <a:r>
              <a:rPr sz="2400" spc="-25" dirty="0" err="1"/>
              <a:t>用于对数据（特别是未知数据）进行预测和分析</a:t>
            </a:r>
            <a:r>
              <a:rPr sz="2400" spc="-25" dirty="0"/>
              <a:t>。</a:t>
            </a:r>
            <a:endParaRPr lang="en-US" altLang="zh-CN" sz="2400" spc="-25" dirty="0"/>
          </a:p>
          <a:p>
            <a:pPr marL="621665">
              <a:lnSpc>
                <a:spcPts val="2790"/>
              </a:lnSpc>
              <a:spcBef>
                <a:spcPts val="595"/>
              </a:spcBef>
            </a:pPr>
            <a:r>
              <a:rPr lang="zh-CN" altLang="en-US" sz="2400" spc="-25" dirty="0">
                <a:solidFill>
                  <a:srgbClr val="50742E"/>
                </a:solidFill>
                <a:latin typeface="Wingdings"/>
                <a:cs typeface="Wingdings"/>
              </a:rPr>
              <a:t></a:t>
            </a:r>
            <a:r>
              <a:rPr lang="zh-CN" altLang="en-US" sz="2400" spc="-25" dirty="0">
                <a:latin typeface="Wingdings"/>
                <a:cs typeface="Wingdings"/>
              </a:rPr>
              <a:t>同时考虑尽可能提高学习效率</a:t>
            </a:r>
            <a:endParaRPr sz="2400" dirty="0">
              <a:latin typeface="Wingdings"/>
              <a:cs typeface="Wingding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a:t>
            </a:r>
            <a:r>
              <a:rPr dirty="0"/>
              <a:t>习</a:t>
            </a:r>
          </a:p>
        </p:txBody>
      </p:sp>
      <p:sp>
        <p:nvSpPr>
          <p:cNvPr id="3" name="object 3"/>
          <p:cNvSpPr txBox="1"/>
          <p:nvPr/>
        </p:nvSpPr>
        <p:spPr>
          <a:xfrm>
            <a:off x="402272" y="1559613"/>
            <a:ext cx="7446328" cy="4775666"/>
          </a:xfrm>
          <a:prstGeom prst="rect">
            <a:avLst/>
          </a:prstGeom>
        </p:spPr>
        <p:txBody>
          <a:bodyPr vert="horz" wrap="square" lIns="0" tIns="0" rIns="0" bIns="0" rtlCol="0">
            <a:spAutoFit/>
          </a:bodyPr>
          <a:lstStyle/>
          <a:p>
            <a:pPr marR="4147185" algn="ctr">
              <a:lnSpc>
                <a:spcPct val="100000"/>
              </a:lnSpc>
            </a:pPr>
            <a:r>
              <a:rPr sz="2450" dirty="0">
                <a:solidFill>
                  <a:srgbClr val="33BC55"/>
                </a:solidFill>
                <a:latin typeface="Wingdings"/>
                <a:cs typeface="Wingdings"/>
              </a:rPr>
              <a:t></a:t>
            </a:r>
            <a:r>
              <a:rPr sz="2600" spc="-20" dirty="0">
                <a:latin typeface="宋体"/>
                <a:cs typeface="宋体"/>
              </a:rPr>
              <a:t>统计学习的方</a:t>
            </a:r>
            <a:r>
              <a:rPr sz="2600" spc="-30" dirty="0">
                <a:latin typeface="宋体"/>
                <a:cs typeface="宋体"/>
              </a:rPr>
              <a:t>法</a:t>
            </a:r>
            <a:endParaRPr sz="2600" dirty="0">
              <a:latin typeface="宋体"/>
              <a:cs typeface="宋体"/>
            </a:endParaRPr>
          </a:p>
          <a:p>
            <a:pPr marL="405765">
              <a:lnSpc>
                <a:spcPct val="100000"/>
              </a:lnSpc>
              <a:spcBef>
                <a:spcPts val="585"/>
              </a:spcBef>
            </a:pPr>
            <a:r>
              <a:rPr sz="2000" spc="40" dirty="0">
                <a:solidFill>
                  <a:srgbClr val="50742E"/>
                </a:solidFill>
                <a:latin typeface="Wingdings"/>
                <a:cs typeface="Wingdings"/>
              </a:rPr>
              <a:t></a:t>
            </a:r>
            <a:r>
              <a:rPr sz="2400" spc="40" dirty="0">
                <a:latin typeface="宋体"/>
                <a:cs typeface="宋体"/>
              </a:rPr>
              <a:t>分类：</a:t>
            </a:r>
            <a:endParaRPr sz="2400" dirty="0">
              <a:latin typeface="宋体"/>
              <a:cs typeface="宋体"/>
            </a:endParaRPr>
          </a:p>
          <a:p>
            <a:pPr marL="680085">
              <a:lnSpc>
                <a:spcPct val="100000"/>
              </a:lnSpc>
              <a:spcBef>
                <a:spcPts val="515"/>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10" dirty="0">
                <a:latin typeface="Constantia"/>
                <a:cs typeface="Constantia"/>
              </a:rPr>
              <a:t>Supe</a:t>
            </a:r>
            <a:r>
              <a:rPr sz="2100" spc="25" dirty="0">
                <a:latin typeface="Constantia"/>
                <a:cs typeface="Constantia"/>
              </a:rPr>
              <a:t>r</a:t>
            </a:r>
            <a:r>
              <a:rPr sz="2100" spc="-10" dirty="0">
                <a:latin typeface="Constantia"/>
                <a:cs typeface="Constantia"/>
              </a:rPr>
              <a:t>vi</a:t>
            </a:r>
            <a:r>
              <a:rPr sz="2100" spc="-5" dirty="0">
                <a:latin typeface="Constantia"/>
                <a:cs typeface="Constantia"/>
              </a:rPr>
              <a:t>s</a:t>
            </a:r>
            <a:r>
              <a:rPr sz="2100" spc="-15" dirty="0">
                <a:latin typeface="Constantia"/>
                <a:cs typeface="Constantia"/>
              </a:rPr>
              <a:t>ed</a:t>
            </a:r>
            <a:r>
              <a:rPr sz="2100" dirty="0">
                <a:latin typeface="Constantia"/>
                <a:cs typeface="Constantia"/>
              </a:rPr>
              <a:t> </a:t>
            </a:r>
            <a:r>
              <a:rPr sz="2100" spc="-10" dirty="0">
                <a:latin typeface="Constantia"/>
                <a:cs typeface="Constantia"/>
              </a:rPr>
              <a:t>le</a:t>
            </a:r>
            <a:r>
              <a:rPr sz="2100" spc="-5" dirty="0">
                <a:latin typeface="Constantia"/>
                <a:cs typeface="Constantia"/>
              </a:rPr>
              <a:t>a</a:t>
            </a:r>
            <a:r>
              <a:rPr sz="2100" spc="-10" dirty="0">
                <a:latin typeface="Constantia"/>
                <a:cs typeface="Constantia"/>
              </a:rPr>
              <a:t>rning</a:t>
            </a:r>
            <a:endParaRPr sz="2100" dirty="0">
              <a:latin typeface="Constantia"/>
              <a:cs typeface="Constantia"/>
            </a:endParaRPr>
          </a:p>
          <a:p>
            <a:pPr marL="680085">
              <a:lnSpc>
                <a:spcPct val="100000"/>
              </a:lnSpc>
              <a:spcBef>
                <a:spcPts val="550"/>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050" spc="-25" dirty="0">
                <a:latin typeface="Constantia"/>
                <a:cs typeface="Constantia"/>
              </a:rPr>
              <a:t>U</a:t>
            </a:r>
            <a:r>
              <a:rPr sz="2050" spc="10" dirty="0">
                <a:latin typeface="Constantia"/>
                <a:cs typeface="Constantia"/>
              </a:rPr>
              <a:t>n</a:t>
            </a:r>
            <a:r>
              <a:rPr sz="2050" spc="15" dirty="0">
                <a:latin typeface="Constantia"/>
                <a:cs typeface="Constantia"/>
              </a:rPr>
              <a:t>sup</a:t>
            </a:r>
            <a:r>
              <a:rPr sz="2050" spc="5" dirty="0">
                <a:latin typeface="Constantia"/>
                <a:cs typeface="Constantia"/>
              </a:rPr>
              <a:t>e</a:t>
            </a:r>
            <a:r>
              <a:rPr sz="2050" spc="45" dirty="0">
                <a:latin typeface="Constantia"/>
                <a:cs typeface="Constantia"/>
              </a:rPr>
              <a:t>r</a:t>
            </a:r>
            <a:r>
              <a:rPr sz="2050" spc="15" dirty="0">
                <a:latin typeface="Constantia"/>
                <a:cs typeface="Constantia"/>
              </a:rPr>
              <a:t>v</a:t>
            </a:r>
            <a:r>
              <a:rPr sz="2050" spc="5" dirty="0">
                <a:latin typeface="Constantia"/>
                <a:cs typeface="Constantia"/>
              </a:rPr>
              <a:t>i</a:t>
            </a:r>
            <a:r>
              <a:rPr sz="2050" spc="10" dirty="0">
                <a:latin typeface="Constantia"/>
                <a:cs typeface="Constantia"/>
              </a:rPr>
              <a:t>sed</a:t>
            </a:r>
            <a:r>
              <a:rPr sz="2050" spc="15" dirty="0">
                <a:latin typeface="Constantia"/>
                <a:cs typeface="Constantia"/>
              </a:rPr>
              <a:t> </a:t>
            </a:r>
            <a:r>
              <a:rPr sz="2050" spc="5" dirty="0">
                <a:latin typeface="Constantia"/>
                <a:cs typeface="Constantia"/>
              </a:rPr>
              <a:t>le</a:t>
            </a:r>
            <a:r>
              <a:rPr sz="2050" spc="10" dirty="0">
                <a:latin typeface="Constantia"/>
                <a:cs typeface="Constantia"/>
              </a:rPr>
              <a:t>a</a:t>
            </a:r>
            <a:r>
              <a:rPr sz="2050" spc="5" dirty="0">
                <a:latin typeface="Constantia"/>
                <a:cs typeface="Constantia"/>
              </a:rPr>
              <a:t>rning</a:t>
            </a:r>
            <a:endParaRPr sz="2050" dirty="0">
              <a:latin typeface="Constantia"/>
              <a:cs typeface="Constantia"/>
            </a:endParaRPr>
          </a:p>
          <a:p>
            <a:pPr marL="680085">
              <a:lnSpc>
                <a:spcPct val="100000"/>
              </a:lnSpc>
              <a:spcBef>
                <a:spcPts val="509"/>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10" dirty="0">
                <a:latin typeface="Constantia"/>
                <a:cs typeface="Constantia"/>
              </a:rPr>
              <a:t>Semi-supe</a:t>
            </a:r>
            <a:r>
              <a:rPr sz="2100" spc="25" dirty="0">
                <a:latin typeface="Constantia"/>
                <a:cs typeface="Constantia"/>
              </a:rPr>
              <a:t>r</a:t>
            </a:r>
            <a:r>
              <a:rPr sz="2100" spc="-10" dirty="0">
                <a:latin typeface="Constantia"/>
                <a:cs typeface="Constantia"/>
              </a:rPr>
              <a:t>vi</a:t>
            </a:r>
            <a:r>
              <a:rPr sz="2100" spc="-5" dirty="0">
                <a:latin typeface="Constantia"/>
                <a:cs typeface="Constantia"/>
              </a:rPr>
              <a:t>s</a:t>
            </a:r>
            <a:r>
              <a:rPr sz="2100" spc="-15" dirty="0">
                <a:latin typeface="Constantia"/>
                <a:cs typeface="Constantia"/>
              </a:rPr>
              <a:t>ed</a:t>
            </a:r>
            <a:r>
              <a:rPr sz="2100" dirty="0">
                <a:latin typeface="Constantia"/>
                <a:cs typeface="Constantia"/>
              </a:rPr>
              <a:t> </a:t>
            </a:r>
            <a:r>
              <a:rPr sz="2100" spc="-10" dirty="0">
                <a:latin typeface="Constantia"/>
                <a:cs typeface="Constantia"/>
              </a:rPr>
              <a:t>le</a:t>
            </a:r>
            <a:r>
              <a:rPr sz="2100" spc="-5" dirty="0">
                <a:latin typeface="Constantia"/>
                <a:cs typeface="Constantia"/>
              </a:rPr>
              <a:t>a</a:t>
            </a:r>
            <a:r>
              <a:rPr sz="2100" spc="-10" dirty="0">
                <a:latin typeface="Constantia"/>
                <a:cs typeface="Constantia"/>
              </a:rPr>
              <a:t>rning</a:t>
            </a:r>
            <a:endParaRPr sz="2100" dirty="0">
              <a:latin typeface="Constantia"/>
              <a:cs typeface="Constantia"/>
            </a:endParaRPr>
          </a:p>
          <a:p>
            <a:pPr marL="680085">
              <a:lnSpc>
                <a:spcPct val="100000"/>
              </a:lnSpc>
              <a:spcBef>
                <a:spcPts val="500"/>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45" dirty="0">
                <a:latin typeface="Constantia"/>
                <a:cs typeface="Constantia"/>
              </a:rPr>
              <a:t>R</a:t>
            </a:r>
            <a:r>
              <a:rPr sz="2100" spc="-10" dirty="0">
                <a:latin typeface="Constantia"/>
                <a:cs typeface="Constantia"/>
              </a:rPr>
              <a:t>ein</a:t>
            </a:r>
            <a:r>
              <a:rPr sz="2100" spc="-30" dirty="0">
                <a:latin typeface="Constantia"/>
                <a:cs typeface="Constantia"/>
              </a:rPr>
              <a:t>f</a:t>
            </a:r>
            <a:r>
              <a:rPr sz="2100" spc="-10" dirty="0">
                <a:latin typeface="Constantia"/>
                <a:cs typeface="Constantia"/>
              </a:rPr>
              <a:t>o</a:t>
            </a:r>
            <a:r>
              <a:rPr sz="2100" spc="-45" dirty="0">
                <a:latin typeface="Constantia"/>
                <a:cs typeface="Constantia"/>
              </a:rPr>
              <a:t>r</a:t>
            </a:r>
            <a:r>
              <a:rPr sz="2100" spc="-50" dirty="0">
                <a:latin typeface="Constantia"/>
                <a:cs typeface="Constantia"/>
              </a:rPr>
              <a:t>c</a:t>
            </a:r>
            <a:r>
              <a:rPr sz="2100" spc="-10" dirty="0">
                <a:latin typeface="Constantia"/>
                <a:cs typeface="Constantia"/>
              </a:rPr>
              <a:t>ement</a:t>
            </a:r>
            <a:r>
              <a:rPr sz="2100" spc="-55" dirty="0">
                <a:latin typeface="Constantia"/>
                <a:cs typeface="Constantia"/>
              </a:rPr>
              <a:t> </a:t>
            </a:r>
            <a:r>
              <a:rPr sz="2100" spc="-10" dirty="0">
                <a:latin typeface="Constantia"/>
                <a:cs typeface="Constantia"/>
              </a:rPr>
              <a:t>le</a:t>
            </a:r>
            <a:r>
              <a:rPr sz="2100" spc="-5" dirty="0">
                <a:latin typeface="Constantia"/>
                <a:cs typeface="Constantia"/>
              </a:rPr>
              <a:t>a</a:t>
            </a:r>
            <a:r>
              <a:rPr sz="2100" spc="-10" dirty="0">
                <a:latin typeface="Constantia"/>
                <a:cs typeface="Constantia"/>
              </a:rPr>
              <a:t>rning</a:t>
            </a:r>
            <a:r>
              <a:rPr lang="en-US" altLang="zh-CN" sz="2100" spc="-10" dirty="0">
                <a:latin typeface="Constantia"/>
                <a:cs typeface="Constantia"/>
              </a:rPr>
              <a:t> </a:t>
            </a:r>
            <a:r>
              <a:rPr lang="zh-CN" altLang="en-US" sz="2100" spc="-10" dirty="0">
                <a:latin typeface="Constantia"/>
                <a:cs typeface="Constantia"/>
              </a:rPr>
              <a:t>（属于无监督学习）</a:t>
            </a:r>
            <a:endParaRPr sz="2100" dirty="0">
              <a:latin typeface="Constantia"/>
              <a:cs typeface="Constantia"/>
            </a:endParaRPr>
          </a:p>
          <a:p>
            <a:pPr marL="405765">
              <a:lnSpc>
                <a:spcPct val="100000"/>
              </a:lnSpc>
              <a:spcBef>
                <a:spcPts val="560"/>
              </a:spcBef>
            </a:pPr>
            <a:r>
              <a:rPr sz="2050" spc="-25" dirty="0">
                <a:solidFill>
                  <a:srgbClr val="50742E"/>
                </a:solidFill>
                <a:latin typeface="Wingdings"/>
                <a:cs typeface="Wingdings"/>
              </a:rPr>
              <a:t></a:t>
            </a:r>
            <a:r>
              <a:rPr sz="2400" spc="-25" dirty="0" err="1">
                <a:latin typeface="宋体"/>
                <a:cs typeface="宋体"/>
              </a:rPr>
              <a:t>监督学习</a:t>
            </a:r>
            <a:r>
              <a:rPr lang="zh-CN" altLang="en-US" sz="2400" spc="-25" dirty="0">
                <a:latin typeface="宋体"/>
                <a:cs typeface="宋体"/>
              </a:rPr>
              <a:t>（假设数据都是</a:t>
            </a:r>
            <a:r>
              <a:rPr lang="zh-CN" altLang="en-US" sz="2400" spc="-25" dirty="0">
                <a:solidFill>
                  <a:srgbClr val="FF0000"/>
                </a:solidFill>
                <a:latin typeface="宋体"/>
                <a:cs typeface="宋体"/>
              </a:rPr>
              <a:t>独立同分布</a:t>
            </a:r>
            <a:r>
              <a:rPr lang="zh-CN" altLang="en-US" sz="2400" spc="-25" dirty="0">
                <a:latin typeface="宋体"/>
                <a:cs typeface="宋体"/>
              </a:rPr>
              <a:t>产生的，分类、标注、回归）</a:t>
            </a:r>
            <a:endParaRPr sz="2400" dirty="0">
              <a:latin typeface="宋体"/>
              <a:cs typeface="宋体"/>
            </a:endParaRPr>
          </a:p>
          <a:p>
            <a:pPr marL="680085">
              <a:lnSpc>
                <a:spcPct val="100000"/>
              </a:lnSpc>
              <a:spcBef>
                <a:spcPts val="515"/>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15" dirty="0">
                <a:latin typeface="宋体"/>
                <a:cs typeface="宋体"/>
              </a:rPr>
              <a:t>训练数</a:t>
            </a:r>
            <a:r>
              <a:rPr sz="2100" spc="-25" dirty="0">
                <a:latin typeface="宋体"/>
                <a:cs typeface="宋体"/>
              </a:rPr>
              <a:t>据</a:t>
            </a:r>
            <a:r>
              <a:rPr sz="2100" spc="-515" dirty="0">
                <a:latin typeface="宋体"/>
                <a:cs typeface="宋体"/>
              </a:rPr>
              <a:t> </a:t>
            </a:r>
            <a:r>
              <a:rPr sz="2100" spc="-10" dirty="0">
                <a:latin typeface="Constantia"/>
                <a:cs typeface="Constantia"/>
              </a:rPr>
              <a:t>t</a:t>
            </a:r>
            <a:r>
              <a:rPr sz="2100" spc="-50" dirty="0">
                <a:latin typeface="Constantia"/>
                <a:cs typeface="Constantia"/>
              </a:rPr>
              <a:t>r</a:t>
            </a:r>
            <a:r>
              <a:rPr sz="2100" spc="-5" dirty="0">
                <a:latin typeface="Constantia"/>
                <a:cs typeface="Constantia"/>
              </a:rPr>
              <a:t>a</a:t>
            </a:r>
            <a:r>
              <a:rPr sz="2100" spc="-10" dirty="0">
                <a:latin typeface="Constantia"/>
                <a:cs typeface="Constantia"/>
              </a:rPr>
              <a:t>ining</a:t>
            </a:r>
            <a:r>
              <a:rPr sz="2100" spc="-55" dirty="0">
                <a:latin typeface="Constantia"/>
                <a:cs typeface="Constantia"/>
              </a:rPr>
              <a:t> </a:t>
            </a:r>
            <a:r>
              <a:rPr sz="2100" spc="-10" dirty="0">
                <a:latin typeface="Constantia"/>
                <a:cs typeface="Constantia"/>
              </a:rPr>
              <a:t>data</a:t>
            </a:r>
            <a:r>
              <a:rPr lang="zh-CN" altLang="en-US" sz="2100" spc="-10" dirty="0">
                <a:latin typeface="Constantia"/>
                <a:cs typeface="Constantia"/>
              </a:rPr>
              <a:t>（有限的）</a:t>
            </a:r>
            <a:endParaRPr sz="2100" dirty="0">
              <a:latin typeface="Constantia"/>
              <a:cs typeface="Constantia"/>
            </a:endParaRPr>
          </a:p>
          <a:p>
            <a:pPr marL="680085">
              <a:lnSpc>
                <a:spcPct val="100000"/>
              </a:lnSpc>
              <a:spcBef>
                <a:spcPts val="550"/>
              </a:spcBef>
              <a:tabLst>
                <a:tab pos="2455545" algn="l"/>
                <a:tab pos="3260090" algn="l"/>
              </a:tabLst>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050" spc="25" dirty="0">
                <a:latin typeface="宋体"/>
                <a:cs typeface="宋体"/>
              </a:rPr>
              <a:t>模</a:t>
            </a:r>
            <a:r>
              <a:rPr sz="2050" spc="20" dirty="0">
                <a:latin typeface="宋体"/>
                <a:cs typeface="宋体"/>
              </a:rPr>
              <a:t>型</a:t>
            </a:r>
            <a:r>
              <a:rPr sz="2050" spc="-490" dirty="0">
                <a:latin typeface="宋体"/>
                <a:cs typeface="宋体"/>
              </a:rPr>
              <a:t> </a:t>
            </a:r>
            <a:r>
              <a:rPr sz="2050" spc="25" dirty="0">
                <a:latin typeface="Constantia"/>
                <a:cs typeface="Constantia"/>
              </a:rPr>
              <a:t>m</a:t>
            </a:r>
            <a:r>
              <a:rPr sz="2050" spc="15" dirty="0">
                <a:latin typeface="Constantia"/>
                <a:cs typeface="Constantia"/>
              </a:rPr>
              <a:t>od</a:t>
            </a:r>
            <a:r>
              <a:rPr sz="2050" spc="5" dirty="0">
                <a:latin typeface="Constantia"/>
                <a:cs typeface="Constantia"/>
              </a:rPr>
              <a:t>el</a:t>
            </a:r>
            <a:r>
              <a:rPr sz="2050" dirty="0">
                <a:latin typeface="Constantia"/>
                <a:cs typeface="Constantia"/>
              </a:rPr>
              <a:t>	</a:t>
            </a:r>
            <a:r>
              <a:rPr sz="2050" spc="5" dirty="0">
                <a:latin typeface="Constantia"/>
                <a:cs typeface="Constantia"/>
              </a:rPr>
              <a:t>-------</a:t>
            </a:r>
            <a:r>
              <a:rPr sz="2050" dirty="0">
                <a:latin typeface="Constantia"/>
                <a:cs typeface="Constantia"/>
              </a:rPr>
              <a:t>	</a:t>
            </a:r>
            <a:r>
              <a:rPr sz="2050" spc="25" dirty="0">
                <a:latin typeface="宋体"/>
                <a:cs typeface="宋体"/>
              </a:rPr>
              <a:t>假设空</a:t>
            </a:r>
            <a:r>
              <a:rPr sz="2050" spc="20" dirty="0">
                <a:latin typeface="宋体"/>
                <a:cs typeface="宋体"/>
              </a:rPr>
              <a:t>间</a:t>
            </a:r>
            <a:r>
              <a:rPr sz="2050" spc="-490" dirty="0">
                <a:latin typeface="宋体"/>
                <a:cs typeface="宋体"/>
              </a:rPr>
              <a:t> </a:t>
            </a:r>
            <a:r>
              <a:rPr sz="2050" spc="-25" dirty="0">
                <a:latin typeface="Constantia"/>
                <a:cs typeface="Constantia"/>
              </a:rPr>
              <a:t>h</a:t>
            </a:r>
            <a:r>
              <a:rPr sz="2050" spc="5" dirty="0">
                <a:latin typeface="Constantia"/>
                <a:cs typeface="Constantia"/>
              </a:rPr>
              <a:t>y</a:t>
            </a:r>
            <a:r>
              <a:rPr sz="2050" spc="15" dirty="0">
                <a:latin typeface="Constantia"/>
                <a:cs typeface="Constantia"/>
              </a:rPr>
              <a:t>po</a:t>
            </a:r>
            <a:r>
              <a:rPr sz="2050" spc="5" dirty="0">
                <a:latin typeface="Constantia"/>
                <a:cs typeface="Constantia"/>
              </a:rPr>
              <a:t>the</a:t>
            </a:r>
            <a:r>
              <a:rPr sz="2050" spc="10" dirty="0">
                <a:latin typeface="Constantia"/>
                <a:cs typeface="Constantia"/>
              </a:rPr>
              <a:t>s</a:t>
            </a:r>
            <a:r>
              <a:rPr sz="2050" spc="5" dirty="0">
                <a:latin typeface="Constantia"/>
                <a:cs typeface="Constantia"/>
              </a:rPr>
              <a:t>is</a:t>
            </a:r>
            <a:endParaRPr sz="2050" dirty="0">
              <a:latin typeface="Constantia"/>
              <a:cs typeface="Constantia"/>
            </a:endParaRPr>
          </a:p>
          <a:p>
            <a:pPr marL="680085">
              <a:spcBef>
                <a:spcPts val="560"/>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050" spc="25" dirty="0" err="1">
                <a:latin typeface="宋体"/>
                <a:cs typeface="宋体"/>
              </a:rPr>
              <a:t>策</a:t>
            </a:r>
            <a:r>
              <a:rPr sz="2050" spc="20" dirty="0" err="1">
                <a:latin typeface="宋体"/>
                <a:cs typeface="宋体"/>
              </a:rPr>
              <a:t>略</a:t>
            </a:r>
            <a:r>
              <a:rPr sz="2050" spc="-490" dirty="0">
                <a:latin typeface="宋体"/>
                <a:cs typeface="宋体"/>
              </a:rPr>
              <a:t> </a:t>
            </a:r>
            <a:r>
              <a:rPr sz="2050" spc="10" dirty="0">
                <a:latin typeface="Constantia"/>
                <a:cs typeface="Constantia"/>
              </a:rPr>
              <a:t>s</a:t>
            </a:r>
            <a:r>
              <a:rPr sz="2050" spc="5" dirty="0">
                <a:latin typeface="Constantia"/>
                <a:cs typeface="Constantia"/>
              </a:rPr>
              <a:t>t</a:t>
            </a:r>
            <a:r>
              <a:rPr sz="2050" spc="-35" dirty="0">
                <a:latin typeface="Constantia"/>
                <a:cs typeface="Constantia"/>
              </a:rPr>
              <a:t>r</a:t>
            </a:r>
            <a:r>
              <a:rPr sz="2050" spc="10" dirty="0">
                <a:latin typeface="Constantia"/>
                <a:cs typeface="Constantia"/>
              </a:rPr>
              <a:t>a</a:t>
            </a:r>
            <a:r>
              <a:rPr sz="2050" spc="-30" dirty="0">
                <a:latin typeface="Constantia"/>
                <a:cs typeface="Constantia"/>
              </a:rPr>
              <a:t>t</a:t>
            </a:r>
            <a:r>
              <a:rPr sz="2050" spc="5" dirty="0">
                <a:latin typeface="Constantia"/>
                <a:cs typeface="Constantia"/>
              </a:rPr>
              <a:t>e</a:t>
            </a:r>
            <a:r>
              <a:rPr sz="2050" spc="50" dirty="0">
                <a:latin typeface="Constantia"/>
                <a:cs typeface="Constantia"/>
              </a:rPr>
              <a:t>g</a:t>
            </a:r>
            <a:r>
              <a:rPr sz="2050" spc="5" dirty="0">
                <a:latin typeface="Constantia"/>
                <a:cs typeface="Constantia"/>
              </a:rPr>
              <a:t>y</a:t>
            </a:r>
            <a:r>
              <a:rPr lang="en-US" altLang="zh-CN" sz="2050" spc="5" dirty="0">
                <a:latin typeface="Constantia"/>
                <a:cs typeface="Constantia"/>
              </a:rPr>
              <a:t> ------- </a:t>
            </a:r>
            <a:r>
              <a:rPr lang="zh-CN" altLang="en-US" sz="2050" spc="25" dirty="0">
                <a:latin typeface="宋体"/>
                <a:cs typeface="宋体"/>
              </a:rPr>
              <a:t>评价准</a:t>
            </a:r>
            <a:r>
              <a:rPr lang="zh-CN" altLang="en-US" sz="2050" spc="20" dirty="0">
                <a:latin typeface="宋体"/>
                <a:cs typeface="宋体"/>
              </a:rPr>
              <a:t>则</a:t>
            </a:r>
            <a:r>
              <a:rPr lang="zh-CN" altLang="en-US" sz="2050" spc="-490" dirty="0">
                <a:latin typeface="宋体"/>
                <a:cs typeface="宋体"/>
              </a:rPr>
              <a:t> </a:t>
            </a:r>
            <a:r>
              <a:rPr lang="en-US" altLang="zh-CN" sz="2050" spc="5" dirty="0">
                <a:latin typeface="Constantia"/>
                <a:cs typeface="Constantia"/>
              </a:rPr>
              <a:t>e</a:t>
            </a:r>
            <a:r>
              <a:rPr lang="en-US" altLang="zh-CN" sz="2050" spc="-10" dirty="0">
                <a:latin typeface="Constantia"/>
                <a:cs typeface="Constantia"/>
              </a:rPr>
              <a:t>v</a:t>
            </a:r>
            <a:r>
              <a:rPr lang="en-US" altLang="zh-CN" sz="2050" spc="10" dirty="0">
                <a:latin typeface="Constantia"/>
                <a:cs typeface="Constantia"/>
              </a:rPr>
              <a:t>a</a:t>
            </a:r>
            <a:r>
              <a:rPr lang="en-US" altLang="zh-CN" sz="2050" spc="5" dirty="0">
                <a:latin typeface="Constantia"/>
                <a:cs typeface="Constantia"/>
              </a:rPr>
              <a:t>l</a:t>
            </a:r>
            <a:r>
              <a:rPr lang="en-US" altLang="zh-CN" sz="2050" spc="15" dirty="0">
                <a:latin typeface="Constantia"/>
                <a:cs typeface="Constantia"/>
              </a:rPr>
              <a:t>ua</a:t>
            </a:r>
            <a:r>
              <a:rPr lang="en-US" altLang="zh-CN" sz="2050" spc="5" dirty="0">
                <a:latin typeface="Constantia"/>
                <a:cs typeface="Constantia"/>
              </a:rPr>
              <a:t>ti</a:t>
            </a:r>
            <a:r>
              <a:rPr lang="en-US" altLang="zh-CN" sz="2050" spc="15" dirty="0">
                <a:latin typeface="Constantia"/>
                <a:cs typeface="Constantia"/>
              </a:rPr>
              <a:t>o</a:t>
            </a:r>
            <a:r>
              <a:rPr lang="en-US" altLang="zh-CN" sz="2050" spc="10" dirty="0">
                <a:latin typeface="Constantia"/>
                <a:cs typeface="Constantia"/>
              </a:rPr>
              <a:t>n</a:t>
            </a:r>
            <a:r>
              <a:rPr lang="en-US" altLang="zh-CN" sz="2050" dirty="0">
                <a:latin typeface="Constantia"/>
                <a:cs typeface="Constantia"/>
              </a:rPr>
              <a:t> </a:t>
            </a:r>
            <a:r>
              <a:rPr lang="en-US" altLang="zh-CN" sz="2050" spc="-70" dirty="0">
                <a:latin typeface="Constantia"/>
                <a:cs typeface="Constantia"/>
              </a:rPr>
              <a:t> </a:t>
            </a:r>
            <a:r>
              <a:rPr lang="en-US" altLang="zh-CN" sz="2050" spc="10" dirty="0">
                <a:latin typeface="Constantia"/>
                <a:cs typeface="Constantia"/>
              </a:rPr>
              <a:t>c</a:t>
            </a:r>
            <a:r>
              <a:rPr lang="en-US" altLang="zh-CN" sz="2050" spc="5" dirty="0">
                <a:latin typeface="Constantia"/>
                <a:cs typeface="Constantia"/>
              </a:rPr>
              <a:t>ri</a:t>
            </a:r>
            <a:r>
              <a:rPr lang="en-US" altLang="zh-CN" sz="2050" spc="-30" dirty="0">
                <a:latin typeface="Constantia"/>
                <a:cs typeface="Constantia"/>
              </a:rPr>
              <a:t>t</a:t>
            </a:r>
            <a:r>
              <a:rPr lang="en-US" altLang="zh-CN" sz="2050" spc="5" dirty="0">
                <a:latin typeface="Constantia"/>
                <a:cs typeface="Constantia"/>
              </a:rPr>
              <a:t>eri</a:t>
            </a:r>
            <a:r>
              <a:rPr lang="en-US" altLang="zh-CN" sz="2050" spc="15" dirty="0">
                <a:latin typeface="Constantia"/>
                <a:cs typeface="Constantia"/>
              </a:rPr>
              <a:t>o</a:t>
            </a:r>
            <a:r>
              <a:rPr lang="en-US" altLang="zh-CN" sz="2050" spc="10" dirty="0">
                <a:latin typeface="Constantia"/>
                <a:cs typeface="Constantia"/>
              </a:rPr>
              <a:t>n</a:t>
            </a:r>
            <a:endParaRPr lang="en-US" altLang="zh-CN" sz="2050" dirty="0">
              <a:latin typeface="Constantia"/>
              <a:cs typeface="Constantia"/>
            </a:endParaRPr>
          </a:p>
          <a:p>
            <a:pPr marL="680085">
              <a:lnSpc>
                <a:spcPct val="100000"/>
              </a:lnSpc>
              <a:spcBef>
                <a:spcPts val="509"/>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15" dirty="0" err="1">
                <a:latin typeface="宋体"/>
                <a:cs typeface="宋体"/>
              </a:rPr>
              <a:t>算</a:t>
            </a:r>
            <a:r>
              <a:rPr sz="2100" spc="-25" dirty="0" err="1">
                <a:latin typeface="宋体"/>
                <a:cs typeface="宋体"/>
              </a:rPr>
              <a:t>法</a:t>
            </a:r>
            <a:r>
              <a:rPr sz="2100" spc="-515" dirty="0">
                <a:latin typeface="宋体"/>
                <a:cs typeface="宋体"/>
              </a:rPr>
              <a:t> </a:t>
            </a:r>
            <a:r>
              <a:rPr sz="2100" spc="-5" dirty="0">
                <a:latin typeface="Constantia"/>
                <a:cs typeface="Constantia"/>
              </a:rPr>
              <a:t>a</a:t>
            </a:r>
            <a:r>
              <a:rPr sz="2100" spc="-10" dirty="0">
                <a:latin typeface="Constantia"/>
                <a:cs typeface="Constantia"/>
              </a:rPr>
              <a:t>l</a:t>
            </a:r>
            <a:r>
              <a:rPr sz="2100" spc="-65" dirty="0">
                <a:latin typeface="Constantia"/>
                <a:cs typeface="Constantia"/>
              </a:rPr>
              <a:t>g</a:t>
            </a:r>
            <a:r>
              <a:rPr sz="2100" spc="-10" dirty="0">
                <a:latin typeface="Constantia"/>
                <a:cs typeface="Constantia"/>
              </a:rPr>
              <a:t>o</a:t>
            </a:r>
            <a:r>
              <a:rPr sz="2100" spc="-15" dirty="0">
                <a:latin typeface="Constantia"/>
                <a:cs typeface="Constantia"/>
              </a:rPr>
              <a:t>rithm</a:t>
            </a:r>
            <a:r>
              <a:rPr lang="en-US" altLang="zh-CN" sz="2100" spc="-15" dirty="0">
                <a:latin typeface="Constantia"/>
                <a:cs typeface="Constantia"/>
              </a:rPr>
              <a:t> ----- </a:t>
            </a:r>
            <a:r>
              <a:rPr lang="zh-CN" altLang="en-US" sz="2100" spc="-15" dirty="0">
                <a:latin typeface="Constantia"/>
                <a:cs typeface="Constantia"/>
              </a:rPr>
              <a:t>选取最优模型</a:t>
            </a:r>
            <a:endParaRPr sz="2100" dirty="0">
              <a:latin typeface="Constantia"/>
              <a:cs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统计学</a:t>
            </a:r>
            <a:r>
              <a:rPr dirty="0"/>
              <a:t>习</a:t>
            </a:r>
          </a:p>
        </p:txBody>
      </p:sp>
      <p:sp>
        <p:nvSpPr>
          <p:cNvPr id="3" name="object 3"/>
          <p:cNvSpPr txBox="1">
            <a:spLocks noGrp="1"/>
          </p:cNvSpPr>
          <p:nvPr>
            <p:ph idx="1"/>
          </p:nvPr>
        </p:nvSpPr>
        <p:spPr>
          <a:xfrm>
            <a:off x="628650" y="1469905"/>
            <a:ext cx="7886700" cy="1526059"/>
          </a:xfrm>
          <a:prstGeom prst="rect">
            <a:avLst/>
          </a:prstGeom>
        </p:spPr>
        <p:txBody>
          <a:bodyPr vert="horz" wrap="square" lIns="0" tIns="0" rIns="0" bIns="0" rtlCol="0">
            <a:spAutoFit/>
          </a:bodyPr>
          <a:lstStyle/>
          <a:p>
            <a:pPr marL="405765">
              <a:lnSpc>
                <a:spcPct val="100000"/>
              </a:lnSpc>
            </a:pPr>
            <a:r>
              <a:rPr sz="2000" spc="20" dirty="0">
                <a:solidFill>
                  <a:srgbClr val="50742E"/>
                </a:solidFill>
                <a:latin typeface="Wingdings"/>
                <a:cs typeface="Wingdings"/>
              </a:rPr>
              <a:t></a:t>
            </a:r>
            <a:r>
              <a:rPr sz="2400" spc="20" dirty="0"/>
              <a:t>统计学习的研究：</a:t>
            </a:r>
            <a:endParaRPr sz="2400" dirty="0">
              <a:latin typeface="Wingdings"/>
              <a:cs typeface="Wingdings"/>
            </a:endParaRPr>
          </a:p>
          <a:p>
            <a:pPr marL="680085">
              <a:lnSpc>
                <a:spcPct val="100000"/>
              </a:lnSpc>
              <a:spcBef>
                <a:spcPts val="570"/>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050" spc="25" dirty="0" err="1"/>
              <a:t>统计学习方</a:t>
            </a:r>
            <a:r>
              <a:rPr sz="2050" spc="20" dirty="0" err="1"/>
              <a:t>法</a:t>
            </a:r>
            <a:r>
              <a:rPr lang="zh-CN" altLang="en-US" sz="2050" spc="20" dirty="0"/>
              <a:t>：新的方法确定新的概率模型</a:t>
            </a:r>
            <a:endParaRPr sz="2050" dirty="0">
              <a:latin typeface="Times New Roman"/>
              <a:cs typeface="Times New Roman"/>
            </a:endParaRPr>
          </a:p>
          <a:p>
            <a:pPr marL="680085">
              <a:lnSpc>
                <a:spcPct val="100000"/>
              </a:lnSpc>
              <a:spcBef>
                <a:spcPts val="560"/>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050" spc="25" dirty="0"/>
              <a:t>统计学习理论（统计学习方法的有效性和效率和基本理论</a:t>
            </a:r>
            <a:r>
              <a:rPr sz="2050" spc="20" dirty="0"/>
              <a:t>）</a:t>
            </a:r>
            <a:endParaRPr sz="2050" dirty="0">
              <a:latin typeface="Times New Roman"/>
              <a:cs typeface="Times New Roman"/>
            </a:endParaRPr>
          </a:p>
          <a:p>
            <a:pPr marL="680085">
              <a:lnSpc>
                <a:spcPts val="2395"/>
              </a:lnSpc>
              <a:spcBef>
                <a:spcPts val="509"/>
              </a:spcBef>
            </a:pPr>
            <a:r>
              <a:rPr sz="1450" spc="10" dirty="0">
                <a:solidFill>
                  <a:srgbClr val="258768"/>
                </a:solidFill>
                <a:latin typeface="Wingdings"/>
                <a:cs typeface="Wingdings"/>
              </a:rPr>
              <a:t></a:t>
            </a:r>
            <a:r>
              <a:rPr sz="1450" spc="114" dirty="0">
                <a:solidFill>
                  <a:srgbClr val="258768"/>
                </a:solidFill>
                <a:latin typeface="Times New Roman"/>
                <a:cs typeface="Times New Roman"/>
              </a:rPr>
              <a:t> </a:t>
            </a:r>
            <a:r>
              <a:rPr sz="2100" spc="-15" dirty="0"/>
              <a:t>统计学习应</a:t>
            </a:r>
            <a:r>
              <a:rPr sz="2100" spc="-25" dirty="0"/>
              <a:t>用</a:t>
            </a:r>
            <a:endParaRPr sz="21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二、监督学</a:t>
            </a:r>
            <a:r>
              <a:rPr dirty="0"/>
              <a:t>习</a:t>
            </a:r>
          </a:p>
        </p:txBody>
      </p:sp>
      <p:sp>
        <p:nvSpPr>
          <p:cNvPr id="3" name="object 3"/>
          <p:cNvSpPr txBox="1"/>
          <p:nvPr/>
        </p:nvSpPr>
        <p:spPr>
          <a:xfrm>
            <a:off x="402272" y="1558978"/>
            <a:ext cx="8436928" cy="4942379"/>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lang="zh-CN" altLang="en-US" sz="2450" dirty="0">
                <a:latin typeface="Wingdings"/>
                <a:cs typeface="Wingdings"/>
              </a:rPr>
              <a:t>输入空间往往远远大于输出空间</a:t>
            </a:r>
            <a:endParaRPr lang="en-US" altLang="zh-CN" sz="2450" dirty="0">
              <a:latin typeface="Wingdings"/>
              <a:cs typeface="Wingdings"/>
            </a:endParaRPr>
          </a:p>
          <a:p>
            <a:pPr marL="12700"/>
            <a:r>
              <a:rPr lang="zh-CN" altLang="en-US" sz="2800" dirty="0">
                <a:solidFill>
                  <a:srgbClr val="33BC55"/>
                </a:solidFill>
                <a:latin typeface="Wingdings"/>
                <a:cs typeface="Wingdings"/>
              </a:rPr>
              <a:t></a:t>
            </a:r>
            <a:r>
              <a:rPr sz="2550" spc="15" dirty="0">
                <a:latin typeface="Constantia"/>
                <a:cs typeface="Constantia"/>
              </a:rPr>
              <a:t>In</a:t>
            </a:r>
            <a:r>
              <a:rPr sz="2550" spc="10" dirty="0">
                <a:latin typeface="Constantia"/>
                <a:cs typeface="Constantia"/>
              </a:rPr>
              <a:t>s</a:t>
            </a:r>
            <a:r>
              <a:rPr sz="2550" spc="15" dirty="0">
                <a:latin typeface="Constantia"/>
                <a:cs typeface="Constantia"/>
              </a:rPr>
              <a:t>tan</a:t>
            </a:r>
            <a:r>
              <a:rPr sz="2550" spc="-40" dirty="0">
                <a:latin typeface="Constantia"/>
                <a:cs typeface="Constantia"/>
              </a:rPr>
              <a:t>c</a:t>
            </a:r>
            <a:r>
              <a:rPr sz="2550" spc="10" dirty="0">
                <a:latin typeface="Constantia"/>
                <a:cs typeface="Constantia"/>
              </a:rPr>
              <a:t>e</a:t>
            </a:r>
            <a:r>
              <a:rPr lang="zh-CN" altLang="en-US" sz="2550" spc="10" dirty="0">
                <a:latin typeface="Constantia"/>
                <a:cs typeface="Constantia"/>
              </a:rPr>
              <a:t>（随机变量）</a:t>
            </a:r>
            <a:r>
              <a:rPr sz="2550" spc="35" dirty="0">
                <a:latin typeface="宋体"/>
                <a:cs typeface="宋体"/>
              </a:rPr>
              <a:t>，</a:t>
            </a:r>
            <a:r>
              <a:rPr sz="2550" spc="-15" dirty="0">
                <a:latin typeface="Constantia"/>
                <a:cs typeface="Constantia"/>
              </a:rPr>
              <a:t>f</a:t>
            </a:r>
            <a:r>
              <a:rPr sz="2550" spc="10" dirty="0">
                <a:latin typeface="Constantia"/>
                <a:cs typeface="Constantia"/>
              </a:rPr>
              <a:t>e</a:t>
            </a:r>
            <a:r>
              <a:rPr sz="2550" spc="15" dirty="0">
                <a:latin typeface="Constantia"/>
                <a:cs typeface="Constantia"/>
              </a:rPr>
              <a:t>atu</a:t>
            </a:r>
            <a:r>
              <a:rPr sz="2550" spc="-35" dirty="0">
                <a:latin typeface="Constantia"/>
                <a:cs typeface="Constantia"/>
              </a:rPr>
              <a:t>r</a:t>
            </a:r>
            <a:r>
              <a:rPr sz="2550" spc="10" dirty="0">
                <a:latin typeface="Constantia"/>
                <a:cs typeface="Constantia"/>
              </a:rPr>
              <a:t>e</a:t>
            </a:r>
            <a:r>
              <a:rPr sz="2550" spc="-130" dirty="0">
                <a:latin typeface="Constantia"/>
                <a:cs typeface="Constantia"/>
              </a:rPr>
              <a:t> </a:t>
            </a:r>
            <a:r>
              <a:rPr sz="2550" spc="-50" dirty="0" err="1">
                <a:latin typeface="Constantia"/>
                <a:cs typeface="Constantia"/>
              </a:rPr>
              <a:t>v</a:t>
            </a:r>
            <a:r>
              <a:rPr sz="2550" spc="10" dirty="0" err="1">
                <a:latin typeface="Constantia"/>
                <a:cs typeface="Constantia"/>
              </a:rPr>
              <a:t>e</a:t>
            </a:r>
            <a:r>
              <a:rPr sz="2550" spc="15" dirty="0" err="1">
                <a:latin typeface="Constantia"/>
                <a:cs typeface="Constantia"/>
              </a:rPr>
              <a:t>c</a:t>
            </a:r>
            <a:r>
              <a:rPr sz="2550" spc="-30" dirty="0" err="1">
                <a:latin typeface="Constantia"/>
                <a:cs typeface="Constantia"/>
              </a:rPr>
              <a:t>t</a:t>
            </a:r>
            <a:r>
              <a:rPr sz="2550" spc="15" dirty="0" err="1">
                <a:latin typeface="Constantia"/>
                <a:cs typeface="Constantia"/>
              </a:rPr>
              <a:t>o</a:t>
            </a:r>
            <a:r>
              <a:rPr sz="2550" spc="5" dirty="0" err="1">
                <a:latin typeface="Constantia"/>
                <a:cs typeface="Constantia"/>
              </a:rPr>
              <a:t>r</a:t>
            </a:r>
            <a:r>
              <a:rPr sz="2550" spc="35" dirty="0" err="1">
                <a:latin typeface="宋体"/>
                <a:cs typeface="宋体"/>
              </a:rPr>
              <a:t>，</a:t>
            </a:r>
            <a:r>
              <a:rPr sz="2550" spc="-15" dirty="0" err="1">
                <a:latin typeface="Constantia"/>
                <a:cs typeface="Constantia"/>
              </a:rPr>
              <a:t>f</a:t>
            </a:r>
            <a:r>
              <a:rPr sz="2550" spc="10" dirty="0" err="1">
                <a:latin typeface="Constantia"/>
                <a:cs typeface="Constantia"/>
              </a:rPr>
              <a:t>e</a:t>
            </a:r>
            <a:r>
              <a:rPr sz="2550" spc="15" dirty="0" err="1">
                <a:latin typeface="Constantia"/>
                <a:cs typeface="Constantia"/>
              </a:rPr>
              <a:t>atu</a:t>
            </a:r>
            <a:r>
              <a:rPr sz="2550" spc="-35" dirty="0" err="1">
                <a:latin typeface="Constantia"/>
                <a:cs typeface="Constantia"/>
              </a:rPr>
              <a:t>r</a:t>
            </a:r>
            <a:r>
              <a:rPr sz="2550" spc="10" dirty="0" err="1">
                <a:latin typeface="Constantia"/>
                <a:cs typeface="Constantia"/>
              </a:rPr>
              <a:t>e</a:t>
            </a:r>
            <a:r>
              <a:rPr sz="2550" spc="-105" dirty="0">
                <a:latin typeface="Constantia"/>
                <a:cs typeface="Constantia"/>
              </a:rPr>
              <a:t> </a:t>
            </a:r>
            <a:r>
              <a:rPr sz="2550" spc="10" dirty="0">
                <a:latin typeface="Constantia"/>
                <a:cs typeface="Constantia"/>
              </a:rPr>
              <a:t>s</a:t>
            </a:r>
            <a:r>
              <a:rPr sz="2550" spc="15" dirty="0">
                <a:latin typeface="Constantia"/>
                <a:cs typeface="Constantia"/>
              </a:rPr>
              <a:t>pa</a:t>
            </a:r>
            <a:r>
              <a:rPr sz="2550" spc="-40" dirty="0">
                <a:latin typeface="Constantia"/>
                <a:cs typeface="Constantia"/>
              </a:rPr>
              <a:t>c</a:t>
            </a:r>
            <a:r>
              <a:rPr sz="2550" spc="10" dirty="0">
                <a:latin typeface="Constantia"/>
                <a:cs typeface="Constantia"/>
              </a:rPr>
              <a:t>e</a:t>
            </a:r>
            <a:endParaRPr sz="2550" dirty="0">
              <a:latin typeface="Constantia"/>
              <a:cs typeface="Constantia"/>
            </a:endParaRPr>
          </a:p>
          <a:p>
            <a:pPr marL="12700">
              <a:lnSpc>
                <a:spcPct val="100000"/>
              </a:lnSpc>
              <a:spcBef>
                <a:spcPts val="680"/>
              </a:spcBef>
            </a:pPr>
            <a:r>
              <a:rPr sz="2450" dirty="0">
                <a:solidFill>
                  <a:srgbClr val="33BC55"/>
                </a:solidFill>
                <a:latin typeface="Wingdings"/>
                <a:cs typeface="Wingdings"/>
              </a:rPr>
              <a:t></a:t>
            </a:r>
            <a:r>
              <a:rPr sz="2550" spc="35" dirty="0">
                <a:latin typeface="宋体"/>
                <a:cs typeface="宋体"/>
              </a:rPr>
              <a:t>输入实例</a:t>
            </a:r>
            <a:r>
              <a:rPr sz="2550" spc="15" dirty="0">
                <a:latin typeface="Constantia"/>
                <a:cs typeface="Constantia"/>
              </a:rPr>
              <a:t>x</a:t>
            </a:r>
            <a:r>
              <a:rPr sz="2550" spc="35" dirty="0">
                <a:latin typeface="宋体"/>
                <a:cs typeface="宋体"/>
              </a:rPr>
              <a:t>的特征向量</a:t>
            </a:r>
            <a:r>
              <a:rPr sz="2550" spc="25" dirty="0">
                <a:latin typeface="宋体"/>
                <a:cs typeface="宋体"/>
              </a:rPr>
              <a:t>：</a:t>
            </a:r>
            <a:endParaRPr sz="2550" dirty="0">
              <a:latin typeface="宋体"/>
              <a:cs typeface="宋体"/>
            </a:endParaRPr>
          </a:p>
          <a:p>
            <a:pPr>
              <a:lnSpc>
                <a:spcPct val="100000"/>
              </a:lnSpc>
              <a:spcBef>
                <a:spcPts val="7"/>
              </a:spcBef>
            </a:pPr>
            <a:endParaRPr sz="300" dirty="0">
              <a:latin typeface="Times New Roman"/>
              <a:cs typeface="Times New Roman"/>
            </a:endParaRPr>
          </a:p>
          <a:p>
            <a:pPr marL="1864995">
              <a:lnSpc>
                <a:spcPts val="1000"/>
              </a:lnSpc>
            </a:pPr>
            <a:endParaRPr sz="300" dirty="0">
              <a:latin typeface="Times New Roman"/>
              <a:cs typeface="Times New Roman"/>
            </a:endParaRPr>
          </a:p>
          <a:p>
            <a:pPr marL="12700">
              <a:lnSpc>
                <a:spcPct val="100000"/>
              </a:lnSpc>
              <a:spcBef>
                <a:spcPts val="45"/>
              </a:spcBef>
            </a:pPr>
            <a:r>
              <a:rPr sz="2450" dirty="0">
                <a:solidFill>
                  <a:srgbClr val="33BC55"/>
                </a:solidFill>
                <a:latin typeface="Wingdings"/>
                <a:cs typeface="Wingdings"/>
              </a:rPr>
              <a:t></a:t>
            </a:r>
            <a:r>
              <a:rPr sz="2450" spc="-25" dirty="0">
                <a:solidFill>
                  <a:srgbClr val="33BC55"/>
                </a:solidFill>
                <a:latin typeface="Times New Roman"/>
                <a:cs typeface="Times New Roman"/>
              </a:rPr>
              <a:t> </a:t>
            </a:r>
            <a:r>
              <a:rPr sz="2600" spc="-10" dirty="0">
                <a:latin typeface="Constantia"/>
                <a:cs typeface="Constantia"/>
              </a:rPr>
              <a:t>x</a:t>
            </a:r>
            <a:r>
              <a:rPr sz="2475" spc="15" baseline="21885" dirty="0">
                <a:latin typeface="Constantia"/>
                <a:cs typeface="Constantia"/>
              </a:rPr>
              <a:t>(</a:t>
            </a:r>
            <a:r>
              <a:rPr sz="2475" baseline="21885" dirty="0">
                <a:latin typeface="Constantia"/>
                <a:cs typeface="Constantia"/>
              </a:rPr>
              <a:t>i</a:t>
            </a:r>
            <a:r>
              <a:rPr sz="2475" spc="15" baseline="21885" dirty="0">
                <a:latin typeface="Constantia"/>
                <a:cs typeface="Constantia"/>
              </a:rPr>
              <a:t>)</a:t>
            </a:r>
            <a:r>
              <a:rPr sz="2600" spc="-20" dirty="0">
                <a:latin typeface="宋体"/>
                <a:cs typeface="宋体"/>
              </a:rPr>
              <a:t>与</a:t>
            </a:r>
            <a:r>
              <a:rPr sz="2600" spc="-10" dirty="0">
                <a:latin typeface="Constantia"/>
                <a:cs typeface="Constantia"/>
              </a:rPr>
              <a:t>x</a:t>
            </a:r>
            <a:r>
              <a:rPr sz="2475" baseline="-16835" dirty="0">
                <a:latin typeface="Constantia"/>
                <a:cs typeface="Constantia"/>
              </a:rPr>
              <a:t>i </a:t>
            </a:r>
            <a:r>
              <a:rPr sz="2475" spc="-254" baseline="-16835" dirty="0">
                <a:latin typeface="Constantia"/>
                <a:cs typeface="Constantia"/>
              </a:rPr>
              <a:t> </a:t>
            </a:r>
            <a:r>
              <a:rPr sz="2600" spc="-20" dirty="0">
                <a:latin typeface="宋体"/>
                <a:cs typeface="宋体"/>
              </a:rPr>
              <a:t>不同</a:t>
            </a:r>
            <a:r>
              <a:rPr sz="2600" spc="-10" dirty="0">
                <a:latin typeface="Constantia"/>
                <a:cs typeface="Constantia"/>
              </a:rPr>
              <a:t>,</a:t>
            </a:r>
            <a:r>
              <a:rPr sz="2600" spc="-20" dirty="0">
                <a:latin typeface="宋体"/>
                <a:cs typeface="宋体"/>
              </a:rPr>
              <a:t>后者表示多个输入变量中的第</a:t>
            </a:r>
            <a:r>
              <a:rPr sz="2600" spc="-10" dirty="0">
                <a:latin typeface="Constantia"/>
                <a:cs typeface="Constantia"/>
              </a:rPr>
              <a:t>i</a:t>
            </a:r>
            <a:r>
              <a:rPr sz="2600" spc="-30" dirty="0">
                <a:latin typeface="宋体"/>
                <a:cs typeface="宋体"/>
              </a:rPr>
              <a:t>个</a:t>
            </a:r>
            <a:endParaRPr sz="2600" dirty="0">
              <a:latin typeface="宋体"/>
              <a:cs typeface="宋体"/>
            </a:endParaRPr>
          </a:p>
          <a:p>
            <a:pPr>
              <a:lnSpc>
                <a:spcPct val="100000"/>
              </a:lnSpc>
              <a:spcBef>
                <a:spcPts val="26"/>
              </a:spcBef>
            </a:pPr>
            <a:endParaRPr sz="950" dirty="0">
              <a:latin typeface="Times New Roman"/>
              <a:cs typeface="Times New Roman"/>
            </a:endParaRPr>
          </a:p>
          <a:p>
            <a:pPr marL="2282825">
              <a:lnSpc>
                <a:spcPts val="1000"/>
              </a:lnSpc>
            </a:pPr>
            <a:endParaRPr sz="950" dirty="0">
              <a:latin typeface="Times New Roman"/>
              <a:cs typeface="Times New Roman"/>
            </a:endParaRPr>
          </a:p>
          <a:p>
            <a:pPr>
              <a:lnSpc>
                <a:spcPct val="100000"/>
              </a:lnSpc>
              <a:spcBef>
                <a:spcPts val="5"/>
              </a:spcBef>
            </a:pPr>
            <a:endParaRPr sz="2500" dirty="0">
              <a:latin typeface="Times New Roman"/>
              <a:cs typeface="Times New Roman"/>
            </a:endParaRPr>
          </a:p>
          <a:p>
            <a:pPr marL="12700">
              <a:lnSpc>
                <a:spcPct val="100000"/>
              </a:lnSpc>
            </a:pPr>
            <a:r>
              <a:rPr sz="2450" dirty="0">
                <a:solidFill>
                  <a:srgbClr val="33BC55"/>
                </a:solidFill>
                <a:latin typeface="Wingdings"/>
                <a:cs typeface="Wingdings"/>
              </a:rPr>
              <a:t></a:t>
            </a:r>
            <a:r>
              <a:rPr sz="2600" spc="-20" dirty="0">
                <a:latin typeface="宋体"/>
                <a:cs typeface="宋体"/>
              </a:rPr>
              <a:t>训练集</a:t>
            </a:r>
            <a:r>
              <a:rPr sz="2600" spc="-30" dirty="0">
                <a:latin typeface="宋体"/>
                <a:cs typeface="宋体"/>
              </a:rPr>
              <a:t>：</a:t>
            </a:r>
            <a:endParaRPr sz="2600" dirty="0">
              <a:latin typeface="宋体"/>
              <a:cs typeface="宋体"/>
            </a:endParaRPr>
          </a:p>
          <a:p>
            <a:pPr>
              <a:lnSpc>
                <a:spcPct val="100000"/>
              </a:lnSpc>
              <a:spcBef>
                <a:spcPts val="41"/>
              </a:spcBef>
            </a:pPr>
            <a:endParaRPr sz="400" dirty="0">
              <a:latin typeface="Times New Roman"/>
              <a:cs typeface="Times New Roman"/>
            </a:endParaRPr>
          </a:p>
          <a:p>
            <a:pPr marL="2081530">
              <a:lnSpc>
                <a:spcPts val="1000"/>
              </a:lnSpc>
            </a:pPr>
            <a:endParaRPr sz="400" dirty="0">
              <a:latin typeface="Times New Roman"/>
              <a:cs typeface="Times New Roman"/>
            </a:endParaRPr>
          </a:p>
          <a:p>
            <a:pPr marL="12700">
              <a:lnSpc>
                <a:spcPct val="100000"/>
              </a:lnSpc>
              <a:spcBef>
                <a:spcPts val="720"/>
              </a:spcBef>
            </a:pPr>
            <a:r>
              <a:rPr sz="2450" dirty="0">
                <a:solidFill>
                  <a:srgbClr val="33BC55"/>
                </a:solidFill>
                <a:latin typeface="Wingdings"/>
                <a:cs typeface="Wingdings"/>
              </a:rPr>
              <a:t></a:t>
            </a:r>
            <a:r>
              <a:rPr sz="2600" spc="-20" dirty="0">
                <a:latin typeface="宋体"/>
                <a:cs typeface="宋体"/>
              </a:rPr>
              <a:t>输入变量和输出变量</a:t>
            </a:r>
            <a:r>
              <a:rPr sz="2600" spc="-30" dirty="0">
                <a:latin typeface="宋体"/>
                <a:cs typeface="宋体"/>
              </a:rPr>
              <a:t>：</a:t>
            </a:r>
            <a:endParaRPr sz="2600" dirty="0">
              <a:latin typeface="宋体"/>
              <a:cs typeface="宋体"/>
            </a:endParaRPr>
          </a:p>
          <a:p>
            <a:pPr marL="405765">
              <a:lnSpc>
                <a:spcPct val="100000"/>
              </a:lnSpc>
              <a:spcBef>
                <a:spcPts val="585"/>
              </a:spcBef>
            </a:pPr>
            <a:r>
              <a:rPr sz="2050" spc="-25" dirty="0">
                <a:solidFill>
                  <a:srgbClr val="50742E"/>
                </a:solidFill>
                <a:latin typeface="Wingdings"/>
                <a:cs typeface="Wingdings"/>
              </a:rPr>
              <a:t></a:t>
            </a:r>
            <a:r>
              <a:rPr sz="2400" spc="-25" dirty="0" err="1">
                <a:latin typeface="宋体"/>
                <a:cs typeface="宋体"/>
              </a:rPr>
              <a:t>分类问题</a:t>
            </a:r>
            <a:r>
              <a:rPr lang="zh-CN" altLang="en-US" sz="2400" spc="-25" dirty="0">
                <a:latin typeface="宋体"/>
                <a:cs typeface="宋体"/>
              </a:rPr>
              <a:t>：输入变量与输出变量均为连续变量的预测问题</a:t>
            </a:r>
            <a:endParaRPr lang="en-US" altLang="zh-CN" sz="2400" spc="-25" dirty="0">
              <a:latin typeface="宋体"/>
              <a:cs typeface="宋体"/>
            </a:endParaRPr>
          </a:p>
          <a:p>
            <a:pPr marL="405765">
              <a:lnSpc>
                <a:spcPct val="100000"/>
              </a:lnSpc>
              <a:spcBef>
                <a:spcPts val="585"/>
              </a:spcBef>
            </a:pPr>
            <a:r>
              <a:rPr lang="zh-CN" altLang="en-US" sz="2400" spc="-25" dirty="0">
                <a:solidFill>
                  <a:srgbClr val="50742E"/>
                </a:solidFill>
                <a:latin typeface="Wingdings"/>
                <a:cs typeface="Wingdings"/>
              </a:rPr>
              <a:t></a:t>
            </a:r>
            <a:r>
              <a:rPr sz="2400" spc="-25" dirty="0" err="1">
                <a:latin typeface="宋体"/>
                <a:cs typeface="宋体"/>
              </a:rPr>
              <a:t>回归问题</a:t>
            </a:r>
            <a:r>
              <a:rPr lang="zh-CN" altLang="en-US" sz="2400" spc="-25" dirty="0">
                <a:latin typeface="宋体"/>
                <a:cs typeface="宋体"/>
              </a:rPr>
              <a:t>：输出变量为有限个离散变量的预测问题</a:t>
            </a:r>
            <a:endParaRPr lang="en-US" altLang="zh-CN" sz="2400" spc="-25" dirty="0">
              <a:latin typeface="宋体"/>
              <a:cs typeface="宋体"/>
            </a:endParaRPr>
          </a:p>
          <a:p>
            <a:pPr marL="405765">
              <a:lnSpc>
                <a:spcPct val="100000"/>
              </a:lnSpc>
              <a:spcBef>
                <a:spcPts val="585"/>
              </a:spcBef>
            </a:pPr>
            <a:r>
              <a:rPr lang="zh-CN" altLang="en-US" sz="2400" spc="-25" dirty="0">
                <a:solidFill>
                  <a:srgbClr val="50742E"/>
                </a:solidFill>
                <a:latin typeface="Wingdings"/>
                <a:cs typeface="Wingdings"/>
              </a:rPr>
              <a:t></a:t>
            </a:r>
            <a:r>
              <a:rPr sz="2400" spc="-25" dirty="0" err="1">
                <a:latin typeface="宋体"/>
                <a:cs typeface="宋体"/>
              </a:rPr>
              <a:t>标注问题</a:t>
            </a:r>
            <a:r>
              <a:rPr lang="zh-CN" altLang="en-US" sz="2400" spc="-25" dirty="0">
                <a:latin typeface="宋体"/>
                <a:cs typeface="宋体"/>
              </a:rPr>
              <a:t>：输入和输出均为变量序列的预测问题</a:t>
            </a:r>
            <a:endParaRPr sz="2400" dirty="0">
              <a:latin typeface="宋体"/>
              <a:cs typeface="宋体"/>
            </a:endParaRPr>
          </a:p>
        </p:txBody>
      </p:sp>
      <p:pic>
        <p:nvPicPr>
          <p:cNvPr id="7" name="图片 6"/>
          <p:cNvPicPr>
            <a:picLocks noChangeAspect="1"/>
          </p:cNvPicPr>
          <p:nvPr/>
        </p:nvPicPr>
        <p:blipFill>
          <a:blip r:embed="rId3"/>
          <a:stretch>
            <a:fillRect/>
          </a:stretch>
        </p:blipFill>
        <p:spPr>
          <a:xfrm>
            <a:off x="4189912" y="2447056"/>
            <a:ext cx="3066525" cy="398667"/>
          </a:xfrm>
          <a:prstGeom prst="rect">
            <a:avLst/>
          </a:prstGeom>
        </p:spPr>
      </p:pic>
      <p:pic>
        <p:nvPicPr>
          <p:cNvPr id="8" name="图片 7"/>
          <p:cNvPicPr>
            <a:picLocks noChangeAspect="1"/>
          </p:cNvPicPr>
          <p:nvPr/>
        </p:nvPicPr>
        <p:blipFill>
          <a:blip r:embed="rId4"/>
          <a:stretch>
            <a:fillRect/>
          </a:stretch>
        </p:blipFill>
        <p:spPr>
          <a:xfrm>
            <a:off x="2895599" y="3379574"/>
            <a:ext cx="2588625" cy="408633"/>
          </a:xfrm>
          <a:prstGeom prst="rect">
            <a:avLst/>
          </a:prstGeom>
        </p:spPr>
      </p:pic>
      <p:pic>
        <p:nvPicPr>
          <p:cNvPr id="9" name="图片 8"/>
          <p:cNvPicPr>
            <a:picLocks noChangeAspect="1"/>
          </p:cNvPicPr>
          <p:nvPr/>
        </p:nvPicPr>
        <p:blipFill>
          <a:blip r:embed="rId5"/>
          <a:stretch>
            <a:fillRect/>
          </a:stretch>
        </p:blipFill>
        <p:spPr>
          <a:xfrm>
            <a:off x="2283297" y="4067299"/>
            <a:ext cx="3813228" cy="405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监督学</a:t>
            </a:r>
            <a:r>
              <a:rPr dirty="0"/>
              <a:t>习</a:t>
            </a:r>
          </a:p>
        </p:txBody>
      </p:sp>
      <p:sp>
        <p:nvSpPr>
          <p:cNvPr id="3" name="object 3"/>
          <p:cNvSpPr txBox="1">
            <a:spLocks noGrp="1"/>
          </p:cNvSpPr>
          <p:nvPr>
            <p:ph idx="1"/>
          </p:nvPr>
        </p:nvSpPr>
        <p:spPr>
          <a:xfrm>
            <a:off x="628650" y="1469905"/>
            <a:ext cx="7886700" cy="5109091"/>
          </a:xfrm>
          <a:prstGeom prst="rect">
            <a:avLst/>
          </a:prstGeom>
        </p:spPr>
        <p:txBody>
          <a:bodyPr vert="horz" wrap="square" lIns="0" tIns="0" rIns="0" bIns="0" rtlCol="0">
            <a:spAutoFit/>
          </a:bodyPr>
          <a:lstStyle/>
          <a:p>
            <a:pPr marL="12700">
              <a:lnSpc>
                <a:spcPct val="100000"/>
              </a:lnSpc>
            </a:pPr>
            <a:r>
              <a:rPr sz="2450" dirty="0">
                <a:solidFill>
                  <a:srgbClr val="33BC55"/>
                </a:solidFill>
                <a:latin typeface="Wingdings"/>
                <a:cs typeface="Wingdings"/>
              </a:rPr>
              <a:t></a:t>
            </a:r>
            <a:r>
              <a:rPr sz="2600" spc="-20" dirty="0"/>
              <a:t>联合概率分</a:t>
            </a:r>
            <a:r>
              <a:rPr sz="2600" spc="-30" dirty="0"/>
              <a:t>布</a:t>
            </a:r>
            <a:endParaRPr sz="2600" dirty="0">
              <a:latin typeface="Wingdings"/>
              <a:cs typeface="Wingdings"/>
            </a:endParaRPr>
          </a:p>
          <a:p>
            <a:pPr marL="405765">
              <a:lnSpc>
                <a:spcPct val="100000"/>
              </a:lnSpc>
              <a:spcBef>
                <a:spcPts val="585"/>
              </a:spcBef>
            </a:pPr>
            <a:r>
              <a:rPr sz="2000" spc="40" dirty="0">
                <a:solidFill>
                  <a:srgbClr val="50742E"/>
                </a:solidFill>
                <a:latin typeface="Wingdings"/>
                <a:cs typeface="Wingdings"/>
              </a:rPr>
              <a:t></a:t>
            </a:r>
            <a:r>
              <a:rPr sz="2400" spc="40" dirty="0">
                <a:solidFill>
                  <a:srgbClr val="FF0000"/>
                </a:solidFill>
              </a:rPr>
              <a:t>假设输入与输出的随机变量</a:t>
            </a:r>
            <a:r>
              <a:rPr sz="2400" spc="-5" dirty="0">
                <a:solidFill>
                  <a:srgbClr val="FF0000"/>
                </a:solidFill>
                <a:latin typeface="Constantia"/>
                <a:cs typeface="Constantia"/>
              </a:rPr>
              <a:t>X</a:t>
            </a:r>
            <a:r>
              <a:rPr sz="2400" dirty="0">
                <a:solidFill>
                  <a:srgbClr val="FF0000"/>
                </a:solidFill>
              </a:rPr>
              <a:t>和</a:t>
            </a:r>
            <a:r>
              <a:rPr sz="2400" dirty="0">
                <a:solidFill>
                  <a:srgbClr val="FF0000"/>
                </a:solidFill>
                <a:latin typeface="Constantia"/>
                <a:cs typeface="Constantia"/>
              </a:rPr>
              <a:t>Y</a:t>
            </a:r>
            <a:r>
              <a:rPr sz="2400" dirty="0">
                <a:solidFill>
                  <a:srgbClr val="FF0000"/>
                </a:solidFill>
              </a:rPr>
              <a:t>遵循联合概率分布</a:t>
            </a:r>
            <a:r>
              <a:rPr sz="2400" spc="-15" dirty="0">
                <a:solidFill>
                  <a:srgbClr val="FF0000"/>
                </a:solidFill>
                <a:latin typeface="Constantia"/>
                <a:cs typeface="Constantia"/>
              </a:rPr>
              <a:t>P(</a:t>
            </a:r>
            <a:r>
              <a:rPr sz="2400" spc="-5" dirty="0">
                <a:solidFill>
                  <a:srgbClr val="FF0000"/>
                </a:solidFill>
                <a:latin typeface="Constantia"/>
                <a:cs typeface="Constantia"/>
              </a:rPr>
              <a:t>X</a:t>
            </a:r>
            <a:r>
              <a:rPr sz="2400" spc="-10" dirty="0">
                <a:solidFill>
                  <a:srgbClr val="FF0000"/>
                </a:solidFill>
                <a:latin typeface="Constantia"/>
                <a:cs typeface="Constantia"/>
              </a:rPr>
              <a:t>,</a:t>
            </a:r>
            <a:r>
              <a:rPr sz="2400" dirty="0">
                <a:solidFill>
                  <a:srgbClr val="FF0000"/>
                </a:solidFill>
                <a:latin typeface="Constantia"/>
                <a:cs typeface="Constantia"/>
              </a:rPr>
              <a:t>Y</a:t>
            </a:r>
            <a:r>
              <a:rPr sz="2400" spc="-10" dirty="0">
                <a:solidFill>
                  <a:srgbClr val="FF0000"/>
                </a:solidFill>
                <a:latin typeface="Constantia"/>
                <a:cs typeface="Constantia"/>
              </a:rPr>
              <a:t>)</a:t>
            </a:r>
            <a:endParaRPr sz="2400" dirty="0">
              <a:solidFill>
                <a:srgbClr val="FF0000"/>
              </a:solidFill>
              <a:latin typeface="Constantia"/>
              <a:cs typeface="Constantia"/>
            </a:endParaRPr>
          </a:p>
          <a:p>
            <a:pPr marL="405765">
              <a:lnSpc>
                <a:spcPct val="100000"/>
              </a:lnSpc>
              <a:spcBef>
                <a:spcPts val="575"/>
              </a:spcBef>
            </a:pPr>
            <a:r>
              <a:rPr sz="2000" spc="20" dirty="0">
                <a:solidFill>
                  <a:srgbClr val="50742E"/>
                </a:solidFill>
                <a:latin typeface="Wingdings"/>
                <a:cs typeface="Wingdings"/>
              </a:rPr>
              <a:t></a:t>
            </a:r>
            <a:r>
              <a:rPr sz="2400" spc="-15" dirty="0">
                <a:latin typeface="Constantia"/>
                <a:cs typeface="Constantia"/>
              </a:rPr>
              <a:t>P(</a:t>
            </a:r>
            <a:r>
              <a:rPr sz="2400" spc="-5" dirty="0">
                <a:latin typeface="Constantia"/>
                <a:cs typeface="Constantia"/>
              </a:rPr>
              <a:t>X</a:t>
            </a:r>
            <a:r>
              <a:rPr sz="2400" spc="-10" dirty="0">
                <a:latin typeface="Constantia"/>
                <a:cs typeface="Constantia"/>
              </a:rPr>
              <a:t>,</a:t>
            </a:r>
            <a:r>
              <a:rPr sz="2400" dirty="0">
                <a:latin typeface="Constantia"/>
                <a:cs typeface="Constantia"/>
              </a:rPr>
              <a:t>Y</a:t>
            </a:r>
            <a:r>
              <a:rPr sz="2400" spc="-10" dirty="0">
                <a:latin typeface="Constantia"/>
                <a:cs typeface="Constantia"/>
              </a:rPr>
              <a:t>)</a:t>
            </a:r>
            <a:r>
              <a:rPr sz="2400" dirty="0"/>
              <a:t>为分布函数或分布密度函数</a:t>
            </a:r>
            <a:endParaRPr sz="2400" dirty="0">
              <a:latin typeface="Constantia"/>
              <a:cs typeface="Constantia"/>
            </a:endParaRPr>
          </a:p>
          <a:p>
            <a:pPr marL="405765">
              <a:lnSpc>
                <a:spcPct val="100000"/>
              </a:lnSpc>
              <a:spcBef>
                <a:spcPts val="575"/>
              </a:spcBef>
            </a:pPr>
            <a:r>
              <a:rPr sz="2050" spc="-25" dirty="0">
                <a:solidFill>
                  <a:srgbClr val="50742E"/>
                </a:solidFill>
                <a:latin typeface="Wingdings"/>
                <a:cs typeface="Wingdings"/>
              </a:rPr>
              <a:t></a:t>
            </a:r>
            <a:r>
              <a:rPr sz="2400" spc="-25" dirty="0"/>
              <a:t>对于学习系统来说，联合概率分布是未知的，</a:t>
            </a:r>
            <a:endParaRPr sz="2400" dirty="0">
              <a:latin typeface="Wingdings"/>
              <a:cs typeface="Wingdings"/>
            </a:endParaRPr>
          </a:p>
          <a:p>
            <a:pPr marL="652780" marR="80645" indent="-247015">
              <a:lnSpc>
                <a:spcPct val="100000"/>
              </a:lnSpc>
              <a:spcBef>
                <a:spcPts val="575"/>
              </a:spcBef>
            </a:pPr>
            <a:r>
              <a:rPr sz="2000" spc="20" dirty="0">
                <a:solidFill>
                  <a:srgbClr val="50742E"/>
                </a:solidFill>
                <a:latin typeface="Wingdings"/>
                <a:cs typeface="Wingdings"/>
              </a:rPr>
              <a:t></a:t>
            </a:r>
            <a:r>
              <a:rPr sz="2400" spc="20" dirty="0"/>
              <a:t>训练数据和测试数据被看作是依联合概率分布</a:t>
            </a:r>
            <a:r>
              <a:rPr sz="2400" spc="-15" dirty="0">
                <a:latin typeface="Constantia"/>
                <a:cs typeface="Constantia"/>
              </a:rPr>
              <a:t>P(</a:t>
            </a:r>
            <a:r>
              <a:rPr sz="2400" spc="-5" dirty="0">
                <a:latin typeface="Constantia"/>
                <a:cs typeface="Constantia"/>
              </a:rPr>
              <a:t>X</a:t>
            </a:r>
            <a:r>
              <a:rPr sz="2400" spc="-10" dirty="0">
                <a:latin typeface="Constantia"/>
                <a:cs typeface="Constantia"/>
              </a:rPr>
              <a:t>,</a:t>
            </a:r>
            <a:r>
              <a:rPr sz="2400" dirty="0">
                <a:latin typeface="Constantia"/>
                <a:cs typeface="Constantia"/>
              </a:rPr>
              <a:t>Y</a:t>
            </a:r>
            <a:r>
              <a:rPr sz="2400" spc="-10" dirty="0">
                <a:latin typeface="Constantia"/>
                <a:cs typeface="Constantia"/>
              </a:rPr>
              <a:t>)</a:t>
            </a:r>
            <a:r>
              <a:rPr sz="2400" dirty="0" err="1"/>
              <a:t>独立同分布产生的</a:t>
            </a:r>
            <a:r>
              <a:rPr sz="2400" dirty="0"/>
              <a:t>。</a:t>
            </a:r>
            <a:endParaRPr sz="2400" dirty="0">
              <a:latin typeface="Constantia"/>
              <a:cs typeface="Constantia"/>
            </a:endParaRPr>
          </a:p>
          <a:p>
            <a:pPr marL="12700">
              <a:lnSpc>
                <a:spcPct val="100000"/>
              </a:lnSpc>
              <a:spcBef>
                <a:spcPts val="610"/>
              </a:spcBef>
            </a:pPr>
            <a:r>
              <a:rPr sz="2450" dirty="0">
                <a:solidFill>
                  <a:srgbClr val="33BC55"/>
                </a:solidFill>
                <a:latin typeface="Wingdings"/>
                <a:cs typeface="Wingdings"/>
              </a:rPr>
              <a:t></a:t>
            </a:r>
            <a:r>
              <a:rPr sz="2600" spc="-20" dirty="0"/>
              <a:t>假设空</a:t>
            </a:r>
            <a:r>
              <a:rPr sz="2600" spc="-30" dirty="0"/>
              <a:t>间</a:t>
            </a:r>
            <a:endParaRPr sz="2600" dirty="0">
              <a:latin typeface="Wingdings"/>
              <a:cs typeface="Wingdings"/>
            </a:endParaRPr>
          </a:p>
          <a:p>
            <a:pPr marL="405765">
              <a:lnSpc>
                <a:spcPct val="100000"/>
              </a:lnSpc>
              <a:spcBef>
                <a:spcPts val="585"/>
              </a:spcBef>
            </a:pPr>
            <a:r>
              <a:rPr sz="2000" spc="20" dirty="0">
                <a:solidFill>
                  <a:srgbClr val="50742E"/>
                </a:solidFill>
                <a:latin typeface="Wingdings"/>
                <a:cs typeface="Wingdings"/>
              </a:rPr>
              <a:t></a:t>
            </a:r>
            <a:r>
              <a:rPr sz="2400" spc="20" dirty="0"/>
              <a:t>监督学习目的是学习一个由输入到输出的映射，称为模型</a:t>
            </a:r>
            <a:endParaRPr sz="2400" dirty="0">
              <a:latin typeface="Wingdings"/>
              <a:cs typeface="Wingdings"/>
            </a:endParaRPr>
          </a:p>
          <a:p>
            <a:pPr marL="405765">
              <a:lnSpc>
                <a:spcPct val="100000"/>
              </a:lnSpc>
              <a:spcBef>
                <a:spcPts val="575"/>
              </a:spcBef>
            </a:pPr>
            <a:r>
              <a:rPr sz="2000" spc="20" dirty="0">
                <a:solidFill>
                  <a:srgbClr val="50742E"/>
                </a:solidFill>
                <a:latin typeface="Wingdings"/>
                <a:cs typeface="Wingdings"/>
              </a:rPr>
              <a:t></a:t>
            </a:r>
            <a:r>
              <a:rPr sz="2400" spc="20" dirty="0"/>
              <a:t>模式的集合就是假设空间（</a:t>
            </a:r>
            <a:r>
              <a:rPr sz="2400" spc="-55" dirty="0">
                <a:latin typeface="Constantia"/>
                <a:cs typeface="Constantia"/>
              </a:rPr>
              <a:t>h</a:t>
            </a:r>
            <a:r>
              <a:rPr sz="2400" dirty="0">
                <a:latin typeface="Constantia"/>
                <a:cs typeface="Constantia"/>
              </a:rPr>
              <a:t>y</a:t>
            </a:r>
            <a:r>
              <a:rPr sz="2400" spc="-15" dirty="0">
                <a:latin typeface="Constantia"/>
                <a:cs typeface="Constantia"/>
              </a:rPr>
              <a:t>p</a:t>
            </a:r>
            <a:r>
              <a:rPr sz="2400" spc="-20" dirty="0">
                <a:latin typeface="Constantia"/>
                <a:cs typeface="Constantia"/>
              </a:rPr>
              <a:t>o</a:t>
            </a:r>
            <a:r>
              <a:rPr sz="2400" spc="-5" dirty="0">
                <a:latin typeface="Constantia"/>
                <a:cs typeface="Constantia"/>
              </a:rPr>
              <a:t>t</a:t>
            </a:r>
            <a:r>
              <a:rPr sz="2400" spc="-15" dirty="0">
                <a:latin typeface="Constantia"/>
                <a:cs typeface="Constantia"/>
              </a:rPr>
              <a:t>h</a:t>
            </a:r>
            <a:r>
              <a:rPr sz="2400" dirty="0">
                <a:latin typeface="Constantia"/>
                <a:cs typeface="Constantia"/>
              </a:rPr>
              <a:t>e</a:t>
            </a:r>
            <a:r>
              <a:rPr sz="2400" spc="-10" dirty="0">
                <a:latin typeface="Constantia"/>
                <a:cs typeface="Constantia"/>
              </a:rPr>
              <a:t>s</a:t>
            </a:r>
            <a:r>
              <a:rPr sz="2400" dirty="0">
                <a:latin typeface="Constantia"/>
                <a:cs typeface="Constantia"/>
              </a:rPr>
              <a:t>i</a:t>
            </a:r>
            <a:r>
              <a:rPr sz="2400" spc="-10" dirty="0">
                <a:latin typeface="Constantia"/>
                <a:cs typeface="Constantia"/>
              </a:rPr>
              <a:t>s</a:t>
            </a:r>
            <a:r>
              <a:rPr sz="2400" spc="-105" dirty="0">
                <a:latin typeface="Constantia"/>
                <a:cs typeface="Constantia"/>
              </a:rPr>
              <a:t> </a:t>
            </a:r>
            <a:r>
              <a:rPr sz="2400" spc="-15" dirty="0">
                <a:latin typeface="Constantia"/>
                <a:cs typeface="Constantia"/>
              </a:rPr>
              <a:t>spa</a:t>
            </a:r>
            <a:r>
              <a:rPr sz="2400" spc="-55" dirty="0">
                <a:latin typeface="Constantia"/>
                <a:cs typeface="Constantia"/>
              </a:rPr>
              <a:t>c</a:t>
            </a:r>
            <a:r>
              <a:rPr sz="2400" dirty="0">
                <a:latin typeface="Constantia"/>
                <a:cs typeface="Constantia"/>
              </a:rPr>
              <a:t>e</a:t>
            </a:r>
            <a:r>
              <a:rPr sz="2400" dirty="0"/>
              <a:t>）</a:t>
            </a:r>
            <a:endParaRPr sz="2400" dirty="0">
              <a:latin typeface="Constantia"/>
              <a:cs typeface="Constantia"/>
            </a:endParaRPr>
          </a:p>
          <a:p>
            <a:pPr marL="405765">
              <a:lnSpc>
                <a:spcPct val="100000"/>
              </a:lnSpc>
              <a:spcBef>
                <a:spcPts val="575"/>
              </a:spcBef>
            </a:pPr>
            <a:r>
              <a:rPr sz="2000" spc="40" dirty="0">
                <a:solidFill>
                  <a:srgbClr val="50742E"/>
                </a:solidFill>
                <a:latin typeface="Wingdings"/>
                <a:cs typeface="Wingdings"/>
              </a:rPr>
              <a:t></a:t>
            </a:r>
            <a:r>
              <a:rPr sz="2400" spc="40" dirty="0">
                <a:solidFill>
                  <a:srgbClr val="FF0000"/>
                </a:solidFill>
              </a:rPr>
              <a:t>概率模型</a:t>
            </a:r>
            <a:r>
              <a:rPr sz="2400" spc="-10" dirty="0">
                <a:solidFill>
                  <a:srgbClr val="FF0000"/>
                </a:solidFill>
                <a:latin typeface="Constantia"/>
                <a:cs typeface="Constantia"/>
              </a:rPr>
              <a:t>:</a:t>
            </a:r>
            <a:r>
              <a:rPr sz="2400" spc="-10" dirty="0">
                <a:solidFill>
                  <a:srgbClr val="FF0000"/>
                </a:solidFill>
              </a:rPr>
              <a:t>条件概率分布</a:t>
            </a:r>
            <a:r>
              <a:rPr sz="2400" spc="-15" dirty="0">
                <a:solidFill>
                  <a:srgbClr val="FF0000"/>
                </a:solidFill>
                <a:latin typeface="Constantia"/>
                <a:cs typeface="Constantia"/>
              </a:rPr>
              <a:t>P(Y</a:t>
            </a:r>
            <a:r>
              <a:rPr sz="2400" spc="-10" dirty="0">
                <a:solidFill>
                  <a:srgbClr val="FF0000"/>
                </a:solidFill>
                <a:latin typeface="Constantia"/>
                <a:cs typeface="Constantia"/>
              </a:rPr>
              <a:t>|</a:t>
            </a:r>
            <a:r>
              <a:rPr sz="2400" spc="-5" dirty="0">
                <a:solidFill>
                  <a:srgbClr val="FF0000"/>
                </a:solidFill>
                <a:latin typeface="Constantia"/>
                <a:cs typeface="Constantia"/>
              </a:rPr>
              <a:t>X</a:t>
            </a:r>
            <a:r>
              <a:rPr sz="2400" spc="-10" dirty="0">
                <a:solidFill>
                  <a:srgbClr val="FF0000"/>
                </a:solidFill>
                <a:latin typeface="Constantia"/>
                <a:cs typeface="Constantia"/>
              </a:rPr>
              <a:t>),</a:t>
            </a:r>
            <a:r>
              <a:rPr sz="2400" dirty="0">
                <a:solidFill>
                  <a:srgbClr val="FF0000"/>
                </a:solidFill>
                <a:latin typeface="Constantia"/>
                <a:cs typeface="Constantia"/>
              </a:rPr>
              <a:t> </a:t>
            </a:r>
            <a:r>
              <a:rPr sz="2400" dirty="0">
                <a:solidFill>
                  <a:srgbClr val="FF0000"/>
                </a:solidFill>
              </a:rPr>
              <a:t>决策函数：</a:t>
            </a:r>
            <a:r>
              <a:rPr sz="2400" dirty="0">
                <a:solidFill>
                  <a:srgbClr val="FF0000"/>
                </a:solidFill>
                <a:latin typeface="Constantia"/>
                <a:cs typeface="Constantia"/>
              </a:rPr>
              <a:t>Y</a:t>
            </a:r>
            <a:r>
              <a:rPr sz="2400" spc="-10" dirty="0">
                <a:solidFill>
                  <a:srgbClr val="FF0000"/>
                </a:solidFill>
                <a:latin typeface="Constantia"/>
                <a:cs typeface="Constantia"/>
              </a:rPr>
              <a:t>=f(</a:t>
            </a:r>
            <a:r>
              <a:rPr sz="2400" spc="-5" dirty="0">
                <a:solidFill>
                  <a:srgbClr val="FF0000"/>
                </a:solidFill>
                <a:latin typeface="Constantia"/>
                <a:cs typeface="Constantia"/>
              </a:rPr>
              <a:t>X</a:t>
            </a:r>
            <a:r>
              <a:rPr sz="2400" spc="-10" dirty="0">
                <a:solidFill>
                  <a:srgbClr val="FF0000"/>
                </a:solidFill>
                <a:latin typeface="Constantia"/>
                <a:cs typeface="Constantia"/>
              </a:rPr>
              <a:t>)</a:t>
            </a:r>
            <a:endParaRPr sz="2400" dirty="0">
              <a:solidFill>
                <a:srgbClr val="FF0000"/>
              </a:solidFill>
              <a:latin typeface="Constantia"/>
              <a:cs typeface="Constantia"/>
            </a:endParaRPr>
          </a:p>
        </p:txBody>
      </p:sp>
    </p:spTree>
  </p:cSld>
  <p:clrMapOvr>
    <a:masterClrMapping/>
  </p:clrMapOvr>
</p:sld>
</file>

<file path=ppt/theme/theme1.xml><?xml version="1.0" encoding="utf-8"?>
<a:theme xmlns:a="http://schemas.openxmlformats.org/drawingml/2006/main" name="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董.pptx" id="{53DC6C71-A230-4371-BBA6-DDDE53A86B5A}" vid="{FCF426DE-9AD6-4247-BF7F-EC1FF544EEF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董</Template>
  <TotalTime>786</TotalTime>
  <Words>1130</Words>
  <Application>Microsoft Office PowerPoint</Application>
  <PresentationFormat>全屏显示(4:3)</PresentationFormat>
  <Paragraphs>250</Paragraphs>
  <Slides>35</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宋体</vt:lpstr>
      <vt:lpstr>微软雅黑</vt:lpstr>
      <vt:lpstr>Arial</vt:lpstr>
      <vt:lpstr>Calibri</vt:lpstr>
      <vt:lpstr>Calibri Light</vt:lpstr>
      <vt:lpstr>Cambria Math</vt:lpstr>
      <vt:lpstr>Constantia</vt:lpstr>
      <vt:lpstr>Times New Roman</vt:lpstr>
      <vt:lpstr>Wingdings</vt:lpstr>
      <vt:lpstr>董</vt:lpstr>
      <vt:lpstr>机器学习</vt:lpstr>
      <vt:lpstr>PowerPoint 演示文稿</vt:lpstr>
      <vt:lpstr>PowerPoint 演示文稿</vt:lpstr>
      <vt:lpstr>PowerPoint 演示文稿</vt:lpstr>
      <vt:lpstr>一、统计学习</vt:lpstr>
      <vt:lpstr>统计学习</vt:lpstr>
      <vt:lpstr>统计学习</vt:lpstr>
      <vt:lpstr>二、监督学习</vt:lpstr>
      <vt:lpstr>监督学习</vt:lpstr>
      <vt:lpstr>PowerPoint 演示文稿</vt:lpstr>
      <vt:lpstr>三、统计学习三要素</vt:lpstr>
      <vt:lpstr>统计学习三要素</vt:lpstr>
      <vt:lpstr>统计学习三要素</vt:lpstr>
      <vt:lpstr>统计学习三要素</vt:lpstr>
      <vt:lpstr>PowerPoint 演示文稿</vt:lpstr>
      <vt:lpstr>统计学习三要素</vt:lpstr>
      <vt:lpstr>四、模型评估与模型选择</vt:lpstr>
      <vt:lpstr>模型评估与模型选择 </vt:lpstr>
      <vt:lpstr>矩阵表示</vt:lpstr>
      <vt:lpstr>模型评估与模型选择</vt:lpstr>
      <vt:lpstr>模型评估与模型选择</vt:lpstr>
      <vt:lpstr>五、正则化与交叉验证</vt:lpstr>
      <vt:lpstr>正则化与交叉验证</vt:lpstr>
      <vt:lpstr>六、泛化能力 generalization ability</vt:lpstr>
      <vt:lpstr>泛化能力 generalization ability</vt:lpstr>
      <vt:lpstr>七、生成模型与判别模型</vt:lpstr>
      <vt:lpstr>生成模型与判别模型</vt:lpstr>
      <vt:lpstr>生成模型与判别模型</vt:lpstr>
      <vt:lpstr>八、分类问题</vt:lpstr>
      <vt:lpstr>分类问题</vt:lpstr>
      <vt:lpstr>九、标注问题</vt:lpstr>
      <vt:lpstr>标注问题</vt:lpstr>
      <vt:lpstr>十、回归问题</vt:lpstr>
      <vt:lpstr>回归问题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李 鹏</cp:lastModifiedBy>
  <cp:revision>29</cp:revision>
  <cp:lastPrinted>2019-02-20T07:26:03Z</cp:lastPrinted>
  <dcterms:created xsi:type="dcterms:W3CDTF">2019-02-12T08:17:56Z</dcterms:created>
  <dcterms:modified xsi:type="dcterms:W3CDTF">2019-02-20T07:52:26Z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2016-08-09T00:00:00Z</vt:filetime>
  </property>
  <property fmtid="{D5CDD505-2E9C-101B-9397-08002B2CF9AE}" pid="3" name="LastSaved">
    <vt:filetime>2019-02-12T00:00:00Z</vt:filetime>
  </property>
</Properties>
</file>