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7315200" cy="13358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56" autoAdjust="0"/>
  </p:normalViewPr>
  <p:slideViewPr>
    <p:cSldViewPr snapToGrid="0">
      <p:cViewPr varScale="1">
        <p:scale>
          <a:sx n="56" d="100"/>
          <a:sy n="56" d="100"/>
        </p:scale>
        <p:origin x="10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70261"/>
          </a:xfrm>
          <a:prstGeom prst="rect">
            <a:avLst/>
          </a:prstGeom>
        </p:spPr>
        <p:txBody>
          <a:bodyPr vert="horz" lIns="118131" tIns="59066" rIns="118131" bIns="59066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670261"/>
          </a:xfrm>
          <a:prstGeom prst="rect">
            <a:avLst/>
          </a:prstGeom>
        </p:spPr>
        <p:txBody>
          <a:bodyPr vert="horz" lIns="118131" tIns="59066" rIns="118131" bIns="59066" rtlCol="0"/>
          <a:lstStyle>
            <a:lvl1pPr algn="r">
              <a:defRPr sz="1600"/>
            </a:lvl1pPr>
          </a:lstStyle>
          <a:p>
            <a:fld id="{FE6C6B40-B44A-48D3-AAE8-48750AED7839}" type="datetimeFigureOut">
              <a:rPr lang="en-US" smtClean="0"/>
              <a:t>2019-08-31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349250" y="1670050"/>
            <a:ext cx="8013700" cy="4508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8131" tIns="59066" rIns="118131" bIns="59066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520" y="6428929"/>
            <a:ext cx="5852160" cy="5260033"/>
          </a:xfrm>
          <a:prstGeom prst="rect">
            <a:avLst/>
          </a:prstGeom>
        </p:spPr>
        <p:txBody>
          <a:bodyPr vert="horz" lIns="118131" tIns="59066" rIns="118131" bIns="59066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2688555"/>
            <a:ext cx="3169920" cy="670259"/>
          </a:xfrm>
          <a:prstGeom prst="rect">
            <a:avLst/>
          </a:prstGeom>
        </p:spPr>
        <p:txBody>
          <a:bodyPr vert="horz" lIns="118131" tIns="59066" rIns="118131" bIns="59066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587" y="12688555"/>
            <a:ext cx="3169920" cy="670259"/>
          </a:xfrm>
          <a:prstGeom prst="rect">
            <a:avLst/>
          </a:prstGeom>
        </p:spPr>
        <p:txBody>
          <a:bodyPr vert="horz" lIns="118131" tIns="59066" rIns="118131" bIns="59066" rtlCol="0" anchor="b"/>
          <a:lstStyle>
            <a:lvl1pPr algn="r">
              <a:defRPr sz="1600"/>
            </a:lvl1pPr>
          </a:lstStyle>
          <a:p>
            <a:fld id="{22739713-FC07-4BEC-8B94-BDD7CD37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通过在训练集和测试集上进行误差对比选择比较好的模型，以防止方差过大</a:t>
            </a:r>
            <a:endParaRPr lang="en-US" sz="1600" dirty="0"/>
          </a:p>
          <a:p>
            <a:r>
              <a:rPr lang="en-US" sz="1600" dirty="0"/>
              <a:t>mean-square error, MSE</a:t>
            </a:r>
          </a:p>
          <a:p>
            <a:r>
              <a:rPr lang="zh-CN" altLang="en-US" sz="1600" dirty="0"/>
              <a:t>过拟合：学习到了噪音</a:t>
            </a:r>
            <a:endParaRPr lang="en-US" altLang="zh-CN" sz="1600" dirty="0"/>
          </a:p>
          <a:p>
            <a:r>
              <a:rPr lang="zh-CN" altLang="en-US" sz="1600" dirty="0"/>
              <a:t>平滑的曲线波动比较小</a:t>
            </a:r>
            <a:endParaRPr 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39713-FC07-4BEC-8B94-BDD7CD37FC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7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结构风险最小化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最小二乘法</a:t>
            </a:r>
            <a:endParaRPr lang="en-US" dirty="0"/>
          </a:p>
          <a:p>
            <a:r>
              <a:rPr lang="en-US" dirty="0"/>
              <a:t>L</a:t>
            </a:r>
            <a:r>
              <a:rPr lang="en-US" altLang="zh-CN" dirty="0"/>
              <a:t>2</a:t>
            </a:r>
            <a:r>
              <a:rPr lang="zh-CN" altLang="en-US" dirty="0"/>
              <a:t>正则，叫做岭回归，也叫权值衰减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39713-FC07-4BEC-8B94-BDD7CD37FC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0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7925E-07F8-4B48-90E8-48901EDC1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88F0CF-3D86-4905-9F40-0FDF86E09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03A28-1CA9-41FA-A83B-806EF3E0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57C3-8782-466E-9897-FF435A1CB593}" type="datetimeFigureOut">
              <a:rPr lang="en-US" smtClean="0"/>
              <a:t>2019-08-31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4936C4-7E3B-4BAE-AC29-9916C075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E9BB8-197D-4332-930B-F4694E2A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7B58-804B-41D9-9D47-2475D7B3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7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92CFB-5FBC-4A96-9C3B-1C7459C8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4CE2EE-968D-49B0-B7F7-4EA410B21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2FD27-CB24-426F-83A6-1CE2DC85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57C3-8782-466E-9897-FF435A1CB593}" type="datetimeFigureOut">
              <a:rPr lang="en-US" smtClean="0"/>
              <a:t>2019-08-31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DED18-F8F5-4892-BD2C-888F896E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F3A32B-4EC9-421C-B688-2FB59AB0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7B58-804B-41D9-9D47-2475D7B3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0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6FADDE-DE8F-4115-9A4E-CDA195CAB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51224E-2AF2-4B94-8912-D43037167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62F42-F296-4CD4-8316-E290F7A8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57C3-8782-466E-9897-FF435A1CB593}" type="datetimeFigureOut">
              <a:rPr lang="en-US" smtClean="0"/>
              <a:t>2019-08-31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157BD-0DA8-46F0-9513-FAB44F94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B8BC75-8899-4063-A4EE-766CA38E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7B58-804B-41D9-9D47-2475D7B3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5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F9B8A-06E1-4F07-B758-335C9E34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1BF46-72B6-4F95-B8E1-F11E3D9B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E979F-3FA5-4C71-9676-996E8D5A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57C3-8782-466E-9897-FF435A1CB593}" type="datetimeFigureOut">
              <a:rPr lang="en-US" smtClean="0"/>
              <a:t>2019-08-31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419CD-5100-4824-ACFE-57CA4143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Learning, H</a:t>
            </a:r>
            <a:r>
              <a:rPr lang="en-US" altLang="zh-CN" dirty="0"/>
              <a:t>ong-</a:t>
            </a:r>
            <a:r>
              <a:rPr lang="en-US" altLang="zh-CN" dirty="0" err="1"/>
              <a:t>yi</a:t>
            </a:r>
            <a:r>
              <a:rPr lang="en-US" altLang="zh-CN" dirty="0"/>
              <a:t> Lee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00E68-8BC9-4439-AE40-12FD7556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7B58-804B-41D9-9D47-2475D7B3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3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2EFBA-FC6B-48FE-9833-0503BA82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063A67-80D2-4236-AB91-3E0DBE8E3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84228-3080-436F-BAFD-D45703A0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57C3-8782-466E-9897-FF435A1CB593}" type="datetimeFigureOut">
              <a:rPr lang="en-US" smtClean="0"/>
              <a:t>2019-08-31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040F8-5BF4-40FE-A38B-A4F38D8C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C9CB6-6364-4686-8579-C403CC3C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7B58-804B-41D9-9D47-2475D7B3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6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3E99A-6DCE-4A82-80BA-2FBE2D69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CBAE5-9963-4398-8408-98BF28E5C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167FEE-E06F-420A-8144-B4BBB44C1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C31C71-B2C3-45F2-AB60-E0B759D2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57C3-8782-466E-9897-FF435A1CB593}" type="datetimeFigureOut">
              <a:rPr lang="en-US" smtClean="0"/>
              <a:t>2019-08-31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C404AD-FE21-44B2-B1FB-4D76200D5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BE1014-A726-48A8-8FA5-D87362C3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7B58-804B-41D9-9D47-2475D7B3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6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B7BC0-65FA-4EC8-A8B5-65EB473A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768194-836C-4094-B70D-BC0AA4A9F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35C5DD-4F2A-4D46-901F-D5ED87A47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ED462C-9E9C-4CF3-B8A8-04CAA0F5F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F62D96-44D4-49CF-AE1F-DFF3080D5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1DF26C-88A2-448E-AFA0-264394E4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57C3-8782-466E-9897-FF435A1CB593}" type="datetimeFigureOut">
              <a:rPr lang="en-US" smtClean="0"/>
              <a:t>2019-08-31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B12155-6885-4403-8EDA-762F598C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A141DD-9E97-48E0-BFD4-8E53F21D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7B58-804B-41D9-9D47-2475D7B3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2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B52F-AF66-495A-97DF-29B7B4C6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089EC3-3A98-40DF-BBC7-5FAFF9D9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57C3-8782-466E-9897-FF435A1CB593}" type="datetimeFigureOut">
              <a:rPr lang="en-US" smtClean="0"/>
              <a:t>2019-08-31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346301-B2BD-4DF5-B901-F32A3DBA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F92A5B-11CD-4DD2-A2A0-160D0021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7B58-804B-41D9-9D47-2475D7B3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0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E7AC8B-6ABD-46CE-9C5A-82B9D2EF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57C3-8782-466E-9897-FF435A1CB593}" type="datetimeFigureOut">
              <a:rPr lang="en-US" smtClean="0"/>
              <a:t>2019-08-31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2534CB-11ED-42F6-AC6E-6F03469D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37B4A6-0067-49B2-84FF-93C96B32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7B58-804B-41D9-9D47-2475D7B3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3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6A8CB-6084-4493-A3AB-566258E3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6E8F3-FEF3-4A24-9368-80D0EDB49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4C743E-523B-4C16-ADC9-26E7545B3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DEB90-14F4-43B9-85F5-D6895447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57C3-8782-466E-9897-FF435A1CB593}" type="datetimeFigureOut">
              <a:rPr lang="en-US" smtClean="0"/>
              <a:t>2019-08-31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89935C-0222-40CB-8C78-FAA4DF45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30FB37-CB1B-4C80-97B1-41B49635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7B58-804B-41D9-9D47-2475D7B3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0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8A5F2-1F2D-4BAC-B39C-8C1727B3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6E320D-968E-47D5-9C51-C76478988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1BB33B-DCA7-4A55-BF38-1FCB258CE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3369F7-20F5-4204-9E24-53D22854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57C3-8782-466E-9897-FF435A1CB593}" type="datetimeFigureOut">
              <a:rPr lang="en-US" smtClean="0"/>
              <a:t>2019-08-31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D5AEB2-531E-439E-BA98-EFEC982F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368924-5AC3-4B6F-91C7-C446FAFC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7B58-804B-41D9-9D47-2475D7B3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0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914C7B-BE01-4989-9A34-BECFDBEE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7D89D-485C-461B-A537-17E74BD8A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F4498-B247-4BE0-B77F-57A536228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C57C3-8782-466E-9897-FF435A1CB593}" type="datetimeFigureOut">
              <a:rPr lang="en-US" smtClean="0"/>
              <a:t>2019-08-31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90352-F4DB-4082-A57E-E76B9EA70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DC404-9593-4CE9-8DF3-13D458F5A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B7B58-804B-41D9-9D47-2475D7B3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0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DCB64-911C-4EE9-8580-81E83E1B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altLang="zh-CN" dirty="0"/>
              <a:t>inear Regression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F96FAED-9B80-4D10-BE51-8D4EDC6B1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969" y="1540176"/>
            <a:ext cx="7454062" cy="49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0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FA508A1-B763-4E14-9642-792F60DA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altLang="zh-CN" dirty="0"/>
              <a:t>inear </a:t>
            </a:r>
            <a:r>
              <a:rPr lang="en-US" dirty="0"/>
              <a:t>Regression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D29576-1814-4247-941E-1264FFF88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34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Step 1: Model</a:t>
            </a:r>
            <a:r>
              <a:rPr lang="en-US" dirty="0"/>
              <a:t>: Linear Regression</a:t>
            </a:r>
          </a:p>
          <a:p>
            <a:r>
              <a:rPr lang="en-US" dirty="0">
                <a:solidFill>
                  <a:srgbClr val="7030A0"/>
                </a:solidFill>
              </a:rPr>
              <a:t>Step 2: Goodness of Function</a:t>
            </a:r>
            <a:r>
              <a:rPr lang="en-US" dirty="0"/>
              <a:t>: MSE</a:t>
            </a:r>
          </a:p>
          <a:p>
            <a:r>
              <a:rPr lang="en-US" dirty="0">
                <a:solidFill>
                  <a:srgbClr val="7030A0"/>
                </a:solidFill>
              </a:rPr>
              <a:t>Step 3: Gradient Descent</a:t>
            </a:r>
          </a:p>
          <a:p>
            <a:r>
              <a:rPr lang="en-US" dirty="0"/>
              <a:t>How’s the results? </a:t>
            </a:r>
          </a:p>
          <a:p>
            <a:pPr lvl="1"/>
            <a:r>
              <a:rPr lang="en-US" dirty="0"/>
              <a:t>–</a:t>
            </a:r>
            <a:r>
              <a:rPr lang="en-US" dirty="0">
                <a:solidFill>
                  <a:srgbClr val="7030A0"/>
                </a:solidFill>
              </a:rPr>
              <a:t>Generalization: Underfitting/Overfitting</a:t>
            </a:r>
          </a:p>
          <a:p>
            <a:r>
              <a:rPr lang="en-US" dirty="0"/>
              <a:t>Back to Step 1</a:t>
            </a:r>
          </a:p>
          <a:p>
            <a:pPr lvl="1"/>
            <a:r>
              <a:rPr lang="en-US" sz="2800" dirty="0"/>
              <a:t>More Data </a:t>
            </a:r>
            <a:r>
              <a:rPr lang="en-US" sz="2800" dirty="0">
                <a:sym typeface="Wingdings" panose="05000000000000000000" pitchFamily="2" charset="2"/>
              </a:rPr>
              <a:t> Indictive Function  More Features  Overfitting</a:t>
            </a:r>
            <a:r>
              <a:rPr lang="en-US" sz="2800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Back to Step 2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Regularization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DD6147B-DCC3-4BF3-9464-FB69A2E9A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563" y="1472067"/>
            <a:ext cx="2889754" cy="2694666"/>
          </a:xfrm>
          <a:prstGeom prst="rect">
            <a:avLst/>
          </a:prstGeom>
        </p:spPr>
      </p:pic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24F34431-8C46-4CF1-ADB4-CE3D9A45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Learning, H</a:t>
            </a:r>
            <a:r>
              <a:rPr lang="en-US" altLang="zh-CN"/>
              <a:t>ong-yi 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9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FB14D-672A-4383-BD52-EC744213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1B8E5-4CFA-4014-8828-1EE556B4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经验风险最小化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zh-CN" altLang="en-US" dirty="0"/>
              <a:t>矩阵表示</a:t>
            </a:r>
            <a:endParaRPr lang="en-US" altLang="zh-CN" dirty="0"/>
          </a:p>
          <a:p>
            <a:pPr lvl="1"/>
            <a:r>
              <a:rPr lang="zh-CN" altLang="en-US" dirty="0"/>
              <a:t>几何意义</a:t>
            </a:r>
            <a:endParaRPr lang="en-US" altLang="zh-CN" dirty="0"/>
          </a:p>
          <a:p>
            <a:pPr lvl="1"/>
            <a:r>
              <a:rPr lang="zh-CN" altLang="en-US" dirty="0"/>
              <a:t>梯度下降法</a:t>
            </a:r>
            <a:endParaRPr lang="en-US" altLang="zh-CN" dirty="0"/>
          </a:p>
          <a:p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7030A0"/>
                </a:solidFill>
              </a:rPr>
              <a:t>正态分布</a:t>
            </a:r>
            <a:r>
              <a:rPr lang="en-US" altLang="zh-CN" dirty="0">
                <a:solidFill>
                  <a:srgbClr val="7030A0"/>
                </a:solidFill>
              </a:rPr>
              <a:t>+MLE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结构风险最小化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7030A0"/>
                </a:solidFill>
              </a:rPr>
              <a:t>正态分布</a:t>
            </a:r>
            <a:r>
              <a:rPr lang="en-US" altLang="zh-CN" dirty="0">
                <a:solidFill>
                  <a:srgbClr val="7030A0"/>
                </a:solidFill>
              </a:rPr>
              <a:t>+MAP</a:t>
            </a:r>
          </a:p>
        </p:txBody>
      </p:sp>
    </p:spTree>
    <p:extLst>
      <p:ext uri="{BB962C8B-B14F-4D97-AF65-F5344CB8AC3E}">
        <p14:creationId xmlns:p14="http://schemas.microsoft.com/office/powerpoint/2010/main" val="203698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138</Words>
  <Application>Microsoft Office PowerPoint</Application>
  <PresentationFormat>宽屏</PresentationFormat>
  <Paragraphs>28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Linear Regression</vt:lpstr>
      <vt:lpstr>Linear Regression</vt:lpstr>
      <vt:lpstr>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Regression: Output a scalar</dc:title>
  <dc:creator>鹏 李</dc:creator>
  <cp:lastModifiedBy>李 鹏</cp:lastModifiedBy>
  <cp:revision>8</cp:revision>
  <cp:lastPrinted>2019-08-31T11:41:27Z</cp:lastPrinted>
  <dcterms:created xsi:type="dcterms:W3CDTF">2019-08-16T11:06:13Z</dcterms:created>
  <dcterms:modified xsi:type="dcterms:W3CDTF">2019-08-31T11:41:32Z</dcterms:modified>
</cp:coreProperties>
</file>