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2" r:id="rId3"/>
    <p:sldId id="258" r:id="rId4"/>
    <p:sldId id="259" r:id="rId5"/>
    <p:sldId id="260" r:id="rId6"/>
    <p:sldId id="263" r:id="rId7"/>
    <p:sldId id="266" r:id="rId8"/>
    <p:sldId id="270" r:id="rId9"/>
    <p:sldId id="261" r:id="rId10"/>
    <p:sldId id="267" r:id="rId11"/>
    <p:sldId id="268" r:id="rId12"/>
    <p:sldId id="271" r:id="rId13"/>
    <p:sldId id="264" r:id="rId14"/>
    <p:sldId id="265" r:id="rId15"/>
  </p:sldIdLst>
  <p:sldSz cx="12192000" cy="6858000"/>
  <p:notesSz cx="7315200" cy="13358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24" autoAdjust="0"/>
  </p:normalViewPr>
  <p:slideViewPr>
    <p:cSldViewPr snapToGrid="0">
      <p:cViewPr varScale="1">
        <p:scale>
          <a:sx n="55" d="100"/>
          <a:sy n="55" d="100"/>
        </p:scale>
        <p:origin x="10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670261"/>
          </a:xfrm>
          <a:prstGeom prst="rect">
            <a:avLst/>
          </a:prstGeom>
        </p:spPr>
        <p:txBody>
          <a:bodyPr vert="horz" lIns="118131" tIns="59066" rIns="118131" bIns="59066" rtlCol="0"/>
          <a:lstStyle>
            <a:lvl1pPr algn="l">
              <a:defRPr sz="1600"/>
            </a:lvl1pPr>
          </a:lstStyle>
          <a:p>
            <a:endParaRPr lang="en-US"/>
          </a:p>
        </p:txBody>
      </p:sp>
      <p:sp>
        <p:nvSpPr>
          <p:cNvPr id="3" name="日期占位符 2"/>
          <p:cNvSpPr>
            <a:spLocks noGrp="1"/>
          </p:cNvSpPr>
          <p:nvPr>
            <p:ph type="dt" idx="1"/>
          </p:nvPr>
        </p:nvSpPr>
        <p:spPr>
          <a:xfrm>
            <a:off x="4143587" y="0"/>
            <a:ext cx="3169920" cy="670261"/>
          </a:xfrm>
          <a:prstGeom prst="rect">
            <a:avLst/>
          </a:prstGeom>
        </p:spPr>
        <p:txBody>
          <a:bodyPr vert="horz" lIns="118131" tIns="59066" rIns="118131" bIns="59066" rtlCol="0"/>
          <a:lstStyle>
            <a:lvl1pPr algn="r">
              <a:defRPr sz="1600"/>
            </a:lvl1pPr>
          </a:lstStyle>
          <a:p>
            <a:fld id="{597BD358-5120-4555-88E1-69685344C531}" type="datetimeFigureOut">
              <a:rPr lang="en-US" smtClean="0"/>
              <a:t>2019-08-31</a:t>
            </a:fld>
            <a:endParaRPr lang="en-US"/>
          </a:p>
        </p:txBody>
      </p:sp>
      <p:sp>
        <p:nvSpPr>
          <p:cNvPr id="4" name="幻灯片图像占位符 3"/>
          <p:cNvSpPr>
            <a:spLocks noGrp="1" noRot="1" noChangeAspect="1"/>
          </p:cNvSpPr>
          <p:nvPr>
            <p:ph type="sldImg" idx="2"/>
          </p:nvPr>
        </p:nvSpPr>
        <p:spPr>
          <a:xfrm>
            <a:off x="-349250" y="1670050"/>
            <a:ext cx="8013700" cy="4508500"/>
          </a:xfrm>
          <a:prstGeom prst="rect">
            <a:avLst/>
          </a:prstGeom>
          <a:noFill/>
          <a:ln w="12700">
            <a:solidFill>
              <a:prstClr val="black"/>
            </a:solidFill>
          </a:ln>
        </p:spPr>
        <p:txBody>
          <a:bodyPr vert="horz" lIns="118131" tIns="59066" rIns="118131" bIns="59066" rtlCol="0" anchor="ctr"/>
          <a:lstStyle/>
          <a:p>
            <a:endParaRPr lang="en-US"/>
          </a:p>
        </p:txBody>
      </p:sp>
      <p:sp>
        <p:nvSpPr>
          <p:cNvPr id="5" name="备注占位符 4"/>
          <p:cNvSpPr>
            <a:spLocks noGrp="1"/>
          </p:cNvSpPr>
          <p:nvPr>
            <p:ph type="body" sz="quarter" idx="3"/>
          </p:nvPr>
        </p:nvSpPr>
        <p:spPr>
          <a:xfrm>
            <a:off x="731520" y="6428929"/>
            <a:ext cx="5852160" cy="5260033"/>
          </a:xfrm>
          <a:prstGeom prst="rect">
            <a:avLst/>
          </a:prstGeom>
        </p:spPr>
        <p:txBody>
          <a:bodyPr vert="horz" lIns="118131" tIns="59066" rIns="118131" bIns="5906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12688555"/>
            <a:ext cx="3169920" cy="670259"/>
          </a:xfrm>
          <a:prstGeom prst="rect">
            <a:avLst/>
          </a:prstGeom>
        </p:spPr>
        <p:txBody>
          <a:bodyPr vert="horz" lIns="118131" tIns="59066" rIns="118131" bIns="59066" rtlCol="0" anchor="b"/>
          <a:lstStyle>
            <a:lvl1pPr algn="l">
              <a:defRPr sz="1600"/>
            </a:lvl1pPr>
          </a:lstStyle>
          <a:p>
            <a:endParaRPr lang="en-US"/>
          </a:p>
        </p:txBody>
      </p:sp>
      <p:sp>
        <p:nvSpPr>
          <p:cNvPr id="7" name="灯片编号占位符 6"/>
          <p:cNvSpPr>
            <a:spLocks noGrp="1"/>
          </p:cNvSpPr>
          <p:nvPr>
            <p:ph type="sldNum" sz="quarter" idx="5"/>
          </p:nvPr>
        </p:nvSpPr>
        <p:spPr>
          <a:xfrm>
            <a:off x="4143587" y="12688555"/>
            <a:ext cx="3169920" cy="670259"/>
          </a:xfrm>
          <a:prstGeom prst="rect">
            <a:avLst/>
          </a:prstGeom>
        </p:spPr>
        <p:txBody>
          <a:bodyPr vert="horz" lIns="118131" tIns="59066" rIns="118131" bIns="59066" rtlCol="0" anchor="b"/>
          <a:lstStyle>
            <a:lvl1pPr algn="r">
              <a:defRPr sz="1600"/>
            </a:lvl1pPr>
          </a:lstStyle>
          <a:p>
            <a:fld id="{60E993A8-2BED-4F9A-B480-29A2B2A290ED}" type="slidenum">
              <a:rPr lang="en-US" smtClean="0"/>
              <a:t>‹#›</a:t>
            </a:fld>
            <a:endParaRPr lang="en-US"/>
          </a:p>
        </p:txBody>
      </p:sp>
    </p:spTree>
    <p:extLst>
      <p:ext uri="{BB962C8B-B14F-4D97-AF65-F5344CB8AC3E}">
        <p14:creationId xmlns:p14="http://schemas.microsoft.com/office/powerpoint/2010/main" val="115844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传统的识别方式：</a:t>
            </a:r>
            <a:endParaRPr lang="en-US" altLang="zh-CN" dirty="0"/>
          </a:p>
          <a:p>
            <a:pPr marL="221496" indent="-221496">
              <a:buFontTx/>
              <a:buChar char="-"/>
            </a:pPr>
            <a:r>
              <a:rPr lang="zh-CN" altLang="en-US" dirty="0"/>
              <a:t>很难考虑所有可能，机器也永远不会超越人类</a:t>
            </a:r>
            <a:endParaRPr lang="en-US" altLang="zh-CN" dirty="0"/>
          </a:p>
          <a:p>
            <a:pPr marL="221496" indent="-221496">
              <a:buFontTx/>
              <a:buChar char="-"/>
            </a:pPr>
            <a:r>
              <a:rPr lang="zh-CN" altLang="en-US" dirty="0"/>
              <a:t>不利于小企业的发展</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1</a:t>
            </a:fld>
            <a:endParaRPr lang="en-US"/>
          </a:p>
        </p:txBody>
      </p:sp>
    </p:spTree>
    <p:extLst>
      <p:ext uri="{BB962C8B-B14F-4D97-AF65-F5344CB8AC3E}">
        <p14:creationId xmlns:p14="http://schemas.microsoft.com/office/powerpoint/2010/main" val="1196835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尽量不要根据</a:t>
            </a:r>
            <a:r>
              <a:rPr lang="en-US" altLang="zh-CN" dirty="0"/>
              <a:t>public testing set</a:t>
            </a:r>
            <a:r>
              <a:rPr lang="zh-CN" altLang="en-US" dirty="0"/>
              <a:t>调模型</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12</a:t>
            </a:fld>
            <a:endParaRPr lang="en-US"/>
          </a:p>
        </p:txBody>
      </p:sp>
    </p:spTree>
    <p:extLst>
      <p:ext uri="{BB962C8B-B14F-4D97-AF65-F5344CB8AC3E}">
        <p14:creationId xmlns:p14="http://schemas.microsoft.com/office/powerpoint/2010/main" val="406619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attention</a:t>
            </a:r>
            <a:r>
              <a:rPr lang="zh-CN" altLang="en-US" dirty="0"/>
              <a:t>的模型在句子长度小于</a:t>
            </a:r>
            <a:r>
              <a:rPr lang="en-US" altLang="zh-CN" dirty="0"/>
              <a:t>10</a:t>
            </a:r>
            <a:r>
              <a:rPr lang="zh-CN" altLang="en-US" dirty="0"/>
              <a:t>的时候不一定比传统的</a:t>
            </a:r>
            <a:r>
              <a:rPr lang="en-US" altLang="zh-CN" dirty="0"/>
              <a:t>LSTM</a:t>
            </a:r>
            <a:r>
              <a:rPr lang="zh-CN" altLang="en-US" dirty="0"/>
              <a:t>好！！！</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13</a:t>
            </a:fld>
            <a:endParaRPr lang="en-US"/>
          </a:p>
        </p:txBody>
      </p:sp>
    </p:spTree>
    <p:extLst>
      <p:ext uri="{BB962C8B-B14F-4D97-AF65-F5344CB8AC3E}">
        <p14:creationId xmlns:p14="http://schemas.microsoft.com/office/powerpoint/2010/main" val="267854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深度学习：</a:t>
            </a:r>
            <a:r>
              <a:rPr lang="en-US" altLang="zh-CN" dirty="0"/>
              <a:t>End2end</a:t>
            </a:r>
            <a:r>
              <a:rPr lang="zh-CN" altLang="en-US" dirty="0"/>
              <a:t>整个过程</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2</a:t>
            </a:fld>
            <a:endParaRPr lang="en-US"/>
          </a:p>
        </p:txBody>
      </p:sp>
    </p:spTree>
    <p:extLst>
      <p:ext uri="{BB962C8B-B14F-4D97-AF65-F5344CB8AC3E}">
        <p14:creationId xmlns:p14="http://schemas.microsoft.com/office/powerpoint/2010/main" val="372982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还有：概率图模型！</a:t>
            </a:r>
            <a:endParaRPr lang="en-US" altLang="zh-CN" dirty="0"/>
          </a:p>
          <a:p>
            <a:r>
              <a:rPr lang="zh-CN" altLang="en-US" dirty="0"/>
              <a:t>数值？还是变量？</a:t>
            </a:r>
            <a:endParaRPr lang="en-US" altLang="zh-CN" dirty="0"/>
          </a:p>
          <a:p>
            <a:r>
              <a:rPr lang="en-US" dirty="0"/>
              <a:t>Y=f(x) = argmax(P(y|x))</a:t>
            </a:r>
          </a:p>
        </p:txBody>
      </p:sp>
      <p:sp>
        <p:nvSpPr>
          <p:cNvPr id="4" name="灯片编号占位符 3"/>
          <p:cNvSpPr>
            <a:spLocks noGrp="1"/>
          </p:cNvSpPr>
          <p:nvPr>
            <p:ph type="sldNum" sz="quarter" idx="5"/>
          </p:nvPr>
        </p:nvSpPr>
        <p:spPr/>
        <p:txBody>
          <a:bodyPr/>
          <a:lstStyle/>
          <a:p>
            <a:fld id="{60E993A8-2BED-4F9A-B480-29A2B2A290ED}" type="slidenum">
              <a:rPr lang="en-US" smtClean="0"/>
              <a:t>3</a:t>
            </a:fld>
            <a:endParaRPr lang="en-US"/>
          </a:p>
        </p:txBody>
      </p:sp>
    </p:spTree>
    <p:extLst>
      <p:ext uri="{BB962C8B-B14F-4D97-AF65-F5344CB8AC3E}">
        <p14:creationId xmlns:p14="http://schemas.microsoft.com/office/powerpoint/2010/main" val="323171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4</a:t>
            </a:fld>
            <a:endParaRPr lang="en-US"/>
          </a:p>
        </p:txBody>
      </p:sp>
    </p:spTree>
    <p:extLst>
      <p:ext uri="{BB962C8B-B14F-4D97-AF65-F5344CB8AC3E}">
        <p14:creationId xmlns:p14="http://schemas.microsoft.com/office/powerpoint/2010/main" val="129986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注意：肘关节部分</a:t>
            </a:r>
            <a:endParaRPr lang="en-US" altLang="zh-CN" dirty="0"/>
          </a:p>
          <a:p>
            <a:r>
              <a:rPr lang="zh-CN" altLang="en-US" dirty="0"/>
              <a:t>小批量梯度下降：一般选</a:t>
            </a:r>
            <a:r>
              <a:rPr lang="en-US" altLang="zh-CN" dirty="0"/>
              <a:t>2</a:t>
            </a:r>
            <a:r>
              <a:rPr lang="zh-CN" altLang="en-US" dirty="0"/>
              <a:t>的</a:t>
            </a:r>
            <a:r>
              <a:rPr lang="en-US" altLang="zh-CN" dirty="0"/>
              <a:t>n</a:t>
            </a:r>
            <a:r>
              <a:rPr lang="zh-CN" altLang="en-US" dirty="0"/>
              <a:t>次方</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5</a:t>
            </a:fld>
            <a:endParaRPr lang="en-US"/>
          </a:p>
        </p:txBody>
      </p:sp>
    </p:spTree>
    <p:extLst>
      <p:ext uri="{BB962C8B-B14F-4D97-AF65-F5344CB8AC3E}">
        <p14:creationId xmlns:p14="http://schemas.microsoft.com/office/powerpoint/2010/main" val="317802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a:t>
            </a:r>
            <a:r>
              <a:rPr lang="en-US" altLang="zh-CN" dirty="0"/>
              <a:t>AUC\ROC\PR</a:t>
            </a:r>
            <a:r>
              <a:rPr lang="zh-CN" altLang="en-US" dirty="0"/>
              <a:t>等</a:t>
            </a:r>
            <a:endParaRPr lang="en-US" altLang="zh-CN" dirty="0"/>
          </a:p>
          <a:p>
            <a:endParaRPr lang="en-US" altLang="zh-CN" dirty="0"/>
          </a:p>
          <a:p>
            <a:r>
              <a:rPr lang="zh-CN" altLang="en-US" dirty="0"/>
              <a:t>训练目标与评价指标并不一致！</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6</a:t>
            </a:fld>
            <a:endParaRPr lang="en-US"/>
          </a:p>
        </p:txBody>
      </p:sp>
    </p:spTree>
    <p:extLst>
      <p:ext uri="{BB962C8B-B14F-4D97-AF65-F5344CB8AC3E}">
        <p14:creationId xmlns:p14="http://schemas.microsoft.com/office/powerpoint/2010/main" val="147086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对实践没有太大的意义！</a:t>
            </a:r>
            <a:endParaRPr lang="en-US" altLang="zh-CN" sz="1600" dirty="0"/>
          </a:p>
          <a:p>
            <a:r>
              <a:rPr lang="zh-CN" altLang="en-US" sz="1600" dirty="0"/>
              <a:t>一般来说：参数或者线性的机器学习算法一般都会有一个很高的偏差和一个很低的方差。但是，非参数或者非线性的机器学习算法一般都有一个很低的偏差和一个很高的方差。</a:t>
            </a:r>
            <a:r>
              <a:rPr lang="zh-CN" altLang="en-US" sz="1600" b="1" dirty="0"/>
              <a:t>为什么？</a:t>
            </a:r>
            <a:endParaRPr lang="en-US" b="1" dirty="0"/>
          </a:p>
        </p:txBody>
      </p:sp>
      <p:sp>
        <p:nvSpPr>
          <p:cNvPr id="4" name="灯片编号占位符 3"/>
          <p:cNvSpPr>
            <a:spLocks noGrp="1"/>
          </p:cNvSpPr>
          <p:nvPr>
            <p:ph type="sldNum" sz="quarter" idx="5"/>
          </p:nvPr>
        </p:nvSpPr>
        <p:spPr/>
        <p:txBody>
          <a:bodyPr/>
          <a:lstStyle/>
          <a:p>
            <a:fld id="{60E993A8-2BED-4F9A-B480-29A2B2A290ED}" type="slidenum">
              <a:rPr lang="en-US" smtClean="0"/>
              <a:t>7</a:t>
            </a:fld>
            <a:endParaRPr lang="en-US"/>
          </a:p>
        </p:txBody>
      </p:sp>
    </p:spTree>
    <p:extLst>
      <p:ext uri="{BB962C8B-B14F-4D97-AF65-F5344CB8AC3E}">
        <p14:creationId xmlns:p14="http://schemas.microsoft.com/office/powerpoint/2010/main" val="271589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解决过拟合：集成模型</a:t>
            </a:r>
            <a:endParaRPr lang="en-US" altLang="zh-CN" dirty="0"/>
          </a:p>
          <a:p>
            <a:r>
              <a:rPr lang="zh-CN" altLang="en-US" b="1" dirty="0"/>
              <a:t>为什么最优的模型的位置在右边？方差是有偏估计，真实的方差比测试的要大</a:t>
            </a:r>
            <a:endParaRPr lang="en-US" b="1" dirty="0"/>
          </a:p>
        </p:txBody>
      </p:sp>
      <p:sp>
        <p:nvSpPr>
          <p:cNvPr id="4" name="灯片编号占位符 3"/>
          <p:cNvSpPr>
            <a:spLocks noGrp="1"/>
          </p:cNvSpPr>
          <p:nvPr>
            <p:ph type="sldNum" sz="quarter" idx="5"/>
          </p:nvPr>
        </p:nvSpPr>
        <p:spPr/>
        <p:txBody>
          <a:bodyPr/>
          <a:lstStyle/>
          <a:p>
            <a:fld id="{60E993A8-2BED-4F9A-B480-29A2B2A290ED}" type="slidenum">
              <a:rPr lang="en-US" smtClean="0"/>
              <a:t>9</a:t>
            </a:fld>
            <a:endParaRPr lang="en-US"/>
          </a:p>
        </p:txBody>
      </p:sp>
    </p:spTree>
    <p:extLst>
      <p:ext uri="{BB962C8B-B14F-4D97-AF65-F5344CB8AC3E}">
        <p14:creationId xmlns:p14="http://schemas.microsoft.com/office/powerpoint/2010/main" val="227445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在训练集上就拟合不好</a:t>
            </a:r>
            <a:endParaRPr lang="en-US" dirty="0"/>
          </a:p>
        </p:txBody>
      </p:sp>
      <p:sp>
        <p:nvSpPr>
          <p:cNvPr id="4" name="灯片编号占位符 3"/>
          <p:cNvSpPr>
            <a:spLocks noGrp="1"/>
          </p:cNvSpPr>
          <p:nvPr>
            <p:ph type="sldNum" sz="quarter" idx="5"/>
          </p:nvPr>
        </p:nvSpPr>
        <p:spPr/>
        <p:txBody>
          <a:bodyPr/>
          <a:lstStyle/>
          <a:p>
            <a:fld id="{60E993A8-2BED-4F9A-B480-29A2B2A290ED}" type="slidenum">
              <a:rPr lang="en-US" smtClean="0"/>
              <a:t>10</a:t>
            </a:fld>
            <a:endParaRPr lang="en-US"/>
          </a:p>
        </p:txBody>
      </p:sp>
    </p:spTree>
    <p:extLst>
      <p:ext uri="{BB962C8B-B14F-4D97-AF65-F5344CB8AC3E}">
        <p14:creationId xmlns:p14="http://schemas.microsoft.com/office/powerpoint/2010/main" val="49781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9F9A-559F-4A5A-A13C-FC979366897E}"/>
              </a:ext>
            </a:extLst>
          </p:cNvPr>
          <p:cNvSpPr>
            <a:spLocks noGrp="1"/>
          </p:cNvSpPr>
          <p:nvPr>
            <p:ph type="ctrTitle"/>
          </p:nvPr>
        </p:nvSpPr>
        <p:spPr>
          <a:xfrm>
            <a:off x="1524000" y="1122363"/>
            <a:ext cx="9144000" cy="2387600"/>
          </a:xfrm>
        </p:spPr>
        <p:txBody>
          <a:bodyPr anchor="b">
            <a:normAutofit/>
          </a:bodyPr>
          <a:lstStyle>
            <a:lvl1pPr algn="ctr">
              <a:defRPr sz="6600" b="1"/>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AC6D42B-37F9-45CF-AA9F-6BE2FA54B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2D8DE702-CCB3-47C3-AC90-F3DCEFB5F1DA}"/>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5" name="页脚占位符 4">
            <a:extLst>
              <a:ext uri="{FF2B5EF4-FFF2-40B4-BE49-F238E27FC236}">
                <a16:creationId xmlns:a16="http://schemas.microsoft.com/office/drawing/2014/main" id="{AB9E6682-8BD0-4E3B-B480-C109D476169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5203B6B-A8F6-4D67-A0B9-16FE0520EBE2}"/>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267692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C673D-3749-4796-8A2B-21E447C3331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6341949-4951-4ED6-88F7-BC40C969E58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70FB18D-BC18-4A2A-A1EA-D31F3125678D}"/>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5" name="页脚占位符 4">
            <a:extLst>
              <a:ext uri="{FF2B5EF4-FFF2-40B4-BE49-F238E27FC236}">
                <a16:creationId xmlns:a16="http://schemas.microsoft.com/office/drawing/2014/main" id="{9D4FBC3E-A8FD-4516-9094-8BD15271EE4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6ED83F0-F8A3-4EC7-8C8A-E213103C9659}"/>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217903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42AE41-2165-40F6-8DE9-0F0047D7D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5F34385-BABC-4DAF-9315-EEAE413C407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844250E-3482-45D0-A6C4-ED785E42CC1C}"/>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5" name="页脚占位符 4">
            <a:extLst>
              <a:ext uri="{FF2B5EF4-FFF2-40B4-BE49-F238E27FC236}">
                <a16:creationId xmlns:a16="http://schemas.microsoft.com/office/drawing/2014/main" id="{CCB8CBE2-CE8C-4C17-A54F-7C893985F42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0CDA2B6-8B54-48D7-BEC9-C473B0223F3F}"/>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209920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55B4F-893E-4E78-9699-E97B75708430}"/>
              </a:ext>
            </a:extLst>
          </p:cNvPr>
          <p:cNvSpPr>
            <a:spLocks noGrp="1"/>
          </p:cNvSpPr>
          <p:nvPr>
            <p:ph type="title"/>
          </p:nvPr>
        </p:nvSpPr>
        <p:spPr/>
        <p:txBody>
          <a:bodyPr>
            <a:normAutofit/>
          </a:bodyPr>
          <a:lstStyle>
            <a:lvl1pPr>
              <a:defRPr sz="4800" b="1">
                <a:solidFill>
                  <a:srgbClr val="002060"/>
                </a:solidFill>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641387FD-FEBA-45BF-B707-0C026E85970C}"/>
              </a:ext>
            </a:extLst>
          </p:cNvPr>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a:extLst>
              <a:ext uri="{FF2B5EF4-FFF2-40B4-BE49-F238E27FC236}">
                <a16:creationId xmlns:a16="http://schemas.microsoft.com/office/drawing/2014/main" id="{0C27D51A-8D68-4745-A21B-31279A78E412}"/>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5" name="页脚占位符 4">
            <a:extLst>
              <a:ext uri="{FF2B5EF4-FFF2-40B4-BE49-F238E27FC236}">
                <a16:creationId xmlns:a16="http://schemas.microsoft.com/office/drawing/2014/main" id="{B99113B6-DCED-4D8E-BC7E-2D20994831D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E0F2C79-B127-4A46-A3B3-9A3B039EBDE8}"/>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355305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CBDD4-9190-4DBB-9924-8C1E0C3A3B0C}"/>
              </a:ext>
            </a:extLst>
          </p:cNvPr>
          <p:cNvSpPr>
            <a:spLocks noGrp="1"/>
          </p:cNvSpPr>
          <p:nvPr>
            <p:ph type="title"/>
          </p:nvPr>
        </p:nvSpPr>
        <p:spPr>
          <a:xfrm>
            <a:off x="831850" y="1709738"/>
            <a:ext cx="10515600" cy="2852737"/>
          </a:xfrm>
        </p:spPr>
        <p:txBody>
          <a:bodyPr anchor="b">
            <a:normAutofit/>
          </a:bodyPr>
          <a:lstStyle>
            <a:lvl1pPr>
              <a:defRPr sz="6600" b="1">
                <a:solidFill>
                  <a:srgbClr val="002060"/>
                </a:solidFill>
              </a:defRPr>
            </a:lvl1p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7791945A-FF64-444C-A451-B720D5E81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C28DA07-3562-4E63-AC98-6EAB4B3A4FA0}"/>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5" name="页脚占位符 4">
            <a:extLst>
              <a:ext uri="{FF2B5EF4-FFF2-40B4-BE49-F238E27FC236}">
                <a16:creationId xmlns:a16="http://schemas.microsoft.com/office/drawing/2014/main" id="{F791D98E-6B65-4952-988C-961F479F923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AEB15BD-CCCB-4669-8187-F93287C228C1}"/>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259013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858BB-B084-4B50-B9C3-3DA9D9B857C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3547E00-25B1-4089-9423-B93DC2B4738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9E8F8B3B-A4C5-4674-85EC-146518C8EA2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BEFAEBBA-2344-4EE1-8D90-D6A9E7681A08}"/>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6" name="页脚占位符 5">
            <a:extLst>
              <a:ext uri="{FF2B5EF4-FFF2-40B4-BE49-F238E27FC236}">
                <a16:creationId xmlns:a16="http://schemas.microsoft.com/office/drawing/2014/main" id="{A7748F7E-1FA9-49B9-8F6C-BD04AFA5A87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ACDB24-805C-4604-A2C1-E65F38A37A4D}"/>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363547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44FDF-B99D-4A89-A127-E20976D385D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382D75C-DBE2-446D-8904-1F39AD0480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E78796D-4814-420E-80B6-40E861A433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FAF5FA5B-1F2F-44F3-B5CF-443986815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2B27738-E0A2-437E-ABBA-54D8DBBE1A5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5CFB01A-0E01-48F9-85CC-E0722EBD358D}"/>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8" name="页脚占位符 7">
            <a:extLst>
              <a:ext uri="{FF2B5EF4-FFF2-40B4-BE49-F238E27FC236}">
                <a16:creationId xmlns:a16="http://schemas.microsoft.com/office/drawing/2014/main" id="{CB3C5BD0-3BF0-48DA-ADB8-F8764CE272B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489CE862-47C5-451C-8A2B-5E471D1CB4ED}"/>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267224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99B4C-F09D-4259-96C8-D27E0198D4D1}"/>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6C0CFC3-8F89-4882-92F8-97681265A6F5}"/>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4" name="页脚占位符 3">
            <a:extLst>
              <a:ext uri="{FF2B5EF4-FFF2-40B4-BE49-F238E27FC236}">
                <a16:creationId xmlns:a16="http://schemas.microsoft.com/office/drawing/2014/main" id="{11F1B261-6D21-4D03-95D7-9C604533CE62}"/>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F78E4A36-EAC5-4EAD-9B4C-8E87B0D629CF}"/>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80813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FABFC2-F447-4567-9B16-54A0F930C45A}"/>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3" name="页脚占位符 2">
            <a:extLst>
              <a:ext uri="{FF2B5EF4-FFF2-40B4-BE49-F238E27FC236}">
                <a16:creationId xmlns:a16="http://schemas.microsoft.com/office/drawing/2014/main" id="{B264203E-9640-49F2-9A57-3038AC9D0F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058C8626-DE83-488E-8C84-3707DCF0D7B8}"/>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127858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0333-850D-4711-A52C-769D5C8575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9960D42-1329-47DF-81DF-58899F917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2648B31D-CB64-49D4-9D5C-C6C045DC9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AF549F-3A61-4E2C-AA09-609CCFDEB2DE}"/>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6" name="页脚占位符 5">
            <a:extLst>
              <a:ext uri="{FF2B5EF4-FFF2-40B4-BE49-F238E27FC236}">
                <a16:creationId xmlns:a16="http://schemas.microsoft.com/office/drawing/2014/main" id="{64D01EF3-477E-4FE5-A347-C1D2AE3C8B0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AF14C0E-1FAA-408B-BAD8-6D6DFB254164}"/>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420805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F3B4C-1F80-4612-9048-FB48B0378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611488BA-3A2F-41E9-88D2-5D23CC4AB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EEBBABF6-ABB5-4029-86A8-3BBF9D5C7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EAC97B-FBD8-4CEC-B74D-2BA8100C6A08}"/>
              </a:ext>
            </a:extLst>
          </p:cNvPr>
          <p:cNvSpPr>
            <a:spLocks noGrp="1"/>
          </p:cNvSpPr>
          <p:nvPr>
            <p:ph type="dt" sz="half" idx="10"/>
          </p:nvPr>
        </p:nvSpPr>
        <p:spPr/>
        <p:txBody>
          <a:bodyPr/>
          <a:lstStyle/>
          <a:p>
            <a:fld id="{FAC8688E-FBCA-47CD-9094-AC6F9DC3FAFF}" type="datetimeFigureOut">
              <a:rPr lang="en-US" smtClean="0"/>
              <a:t>2019-08-31</a:t>
            </a:fld>
            <a:endParaRPr lang="en-US"/>
          </a:p>
        </p:txBody>
      </p:sp>
      <p:sp>
        <p:nvSpPr>
          <p:cNvPr id="6" name="页脚占位符 5">
            <a:extLst>
              <a:ext uri="{FF2B5EF4-FFF2-40B4-BE49-F238E27FC236}">
                <a16:creationId xmlns:a16="http://schemas.microsoft.com/office/drawing/2014/main" id="{67B8BB43-30DE-416B-A6AB-EFD76539BBB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36B7C54-0DDB-42CD-A05F-04D842E9D34B}"/>
              </a:ext>
            </a:extLst>
          </p:cNvPr>
          <p:cNvSpPr>
            <a:spLocks noGrp="1"/>
          </p:cNvSpPr>
          <p:nvPr>
            <p:ph type="sldNum" sz="quarter" idx="12"/>
          </p:nvPr>
        </p:nvSpPr>
        <p:spPr/>
        <p:txBody>
          <a:bodyPr/>
          <a:lstStyle/>
          <a:p>
            <a:fld id="{D97C04D0-2071-414C-8596-533341284246}" type="slidenum">
              <a:rPr lang="en-US" smtClean="0"/>
              <a:t>‹#›</a:t>
            </a:fld>
            <a:endParaRPr lang="en-US"/>
          </a:p>
        </p:txBody>
      </p:sp>
    </p:spTree>
    <p:extLst>
      <p:ext uri="{BB962C8B-B14F-4D97-AF65-F5344CB8AC3E}">
        <p14:creationId xmlns:p14="http://schemas.microsoft.com/office/powerpoint/2010/main" val="162933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DE89A8-C092-469D-9F92-C3B7450AB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F689C10-8039-4685-8299-C0F3FBBE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0973CDC-606C-43BC-A802-DFFE51A31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688E-FBCA-47CD-9094-AC6F9DC3FAFF}" type="datetimeFigureOut">
              <a:rPr lang="en-US" smtClean="0"/>
              <a:t>2019-08-31</a:t>
            </a:fld>
            <a:endParaRPr lang="en-US"/>
          </a:p>
        </p:txBody>
      </p:sp>
      <p:sp>
        <p:nvSpPr>
          <p:cNvPr id="5" name="页脚占位符 4">
            <a:extLst>
              <a:ext uri="{FF2B5EF4-FFF2-40B4-BE49-F238E27FC236}">
                <a16:creationId xmlns:a16="http://schemas.microsoft.com/office/drawing/2014/main" id="{58CB7364-921D-47AE-ACEB-D37B8C6C5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61C7FF7C-4304-4387-AEA5-A98DC2359A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C04D0-2071-414C-8596-533341284246}" type="slidenum">
              <a:rPr lang="en-US" smtClean="0"/>
              <a:t>‹#›</a:t>
            </a:fld>
            <a:endParaRPr lang="en-US"/>
          </a:p>
        </p:txBody>
      </p:sp>
    </p:spTree>
    <p:extLst>
      <p:ext uri="{BB962C8B-B14F-4D97-AF65-F5344CB8AC3E}">
        <p14:creationId xmlns:p14="http://schemas.microsoft.com/office/powerpoint/2010/main" val="237205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blog.csdn.net/forlogen/article/details/89409780"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cnblogs.com/makefile/p/bias-var.html" TargetMode="Externa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0D1F8-A0E3-4D0B-826C-E83097DF8C0E}"/>
              </a:ext>
            </a:extLst>
          </p:cNvPr>
          <p:cNvSpPr>
            <a:spLocks noGrp="1"/>
          </p:cNvSpPr>
          <p:nvPr>
            <p:ph type="title"/>
          </p:nvPr>
        </p:nvSpPr>
        <p:spPr/>
        <p:txBody>
          <a:bodyPr/>
          <a:lstStyle/>
          <a:p>
            <a:r>
              <a:rPr lang="zh-CN" altLang="en-US" dirty="0"/>
              <a:t>第</a:t>
            </a:r>
            <a:r>
              <a:rPr lang="en-US" altLang="zh-CN" dirty="0"/>
              <a:t>2</a:t>
            </a:r>
            <a:r>
              <a:rPr lang="zh-CN" altLang="en-US" dirty="0"/>
              <a:t>章 机器学习概述</a:t>
            </a:r>
            <a:endParaRPr lang="en-US" dirty="0"/>
          </a:p>
        </p:txBody>
      </p:sp>
      <p:pic>
        <p:nvPicPr>
          <p:cNvPr id="4" name="内容占位符 3">
            <a:extLst>
              <a:ext uri="{FF2B5EF4-FFF2-40B4-BE49-F238E27FC236}">
                <a16:creationId xmlns:a16="http://schemas.microsoft.com/office/drawing/2014/main" id="{0978A90F-E261-4280-AEF7-01DA26C291A9}"/>
              </a:ext>
            </a:extLst>
          </p:cNvPr>
          <p:cNvPicPr>
            <a:picLocks noGrp="1" noChangeAspect="1"/>
          </p:cNvPicPr>
          <p:nvPr>
            <p:ph idx="1"/>
          </p:nvPr>
        </p:nvPicPr>
        <p:blipFill>
          <a:blip r:embed="rId3"/>
          <a:stretch>
            <a:fillRect/>
          </a:stretch>
        </p:blipFill>
        <p:spPr>
          <a:xfrm>
            <a:off x="1859297" y="1628218"/>
            <a:ext cx="8473406" cy="4864657"/>
          </a:xfrm>
          <a:prstGeom prst="rect">
            <a:avLst/>
          </a:prstGeom>
        </p:spPr>
      </p:pic>
    </p:spTree>
    <p:extLst>
      <p:ext uri="{BB962C8B-B14F-4D97-AF65-F5344CB8AC3E}">
        <p14:creationId xmlns:p14="http://schemas.microsoft.com/office/powerpoint/2010/main" val="396624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11339-32B0-4628-B80B-1C68B899832F}"/>
              </a:ext>
            </a:extLst>
          </p:cNvPr>
          <p:cNvSpPr>
            <a:spLocks noGrp="1"/>
          </p:cNvSpPr>
          <p:nvPr>
            <p:ph type="title"/>
          </p:nvPr>
        </p:nvSpPr>
        <p:spPr/>
        <p:txBody>
          <a:bodyPr/>
          <a:lstStyle/>
          <a:p>
            <a:r>
              <a:rPr lang="en-US" dirty="0"/>
              <a:t>W</a:t>
            </a:r>
            <a:r>
              <a:rPr lang="en-US" altLang="zh-CN" dirty="0"/>
              <a:t>hat to do with large bias?</a:t>
            </a:r>
            <a:endParaRPr lang="en-US" dirty="0"/>
          </a:p>
        </p:txBody>
      </p:sp>
      <p:sp>
        <p:nvSpPr>
          <p:cNvPr id="3" name="内容占位符 2">
            <a:extLst>
              <a:ext uri="{FF2B5EF4-FFF2-40B4-BE49-F238E27FC236}">
                <a16:creationId xmlns:a16="http://schemas.microsoft.com/office/drawing/2014/main" id="{DE2092E0-1231-45E7-B409-AF3F69B7F4E3}"/>
              </a:ext>
            </a:extLst>
          </p:cNvPr>
          <p:cNvSpPr>
            <a:spLocks noGrp="1"/>
          </p:cNvSpPr>
          <p:nvPr>
            <p:ph idx="1"/>
          </p:nvPr>
        </p:nvSpPr>
        <p:spPr/>
        <p:txBody>
          <a:bodyPr/>
          <a:lstStyle/>
          <a:p>
            <a:r>
              <a:rPr lang="en-US" dirty="0">
                <a:solidFill>
                  <a:srgbClr val="7030A0"/>
                </a:solidFill>
              </a:rPr>
              <a:t>U</a:t>
            </a:r>
            <a:r>
              <a:rPr lang="en-US" altLang="zh-CN" dirty="0">
                <a:solidFill>
                  <a:srgbClr val="7030A0"/>
                </a:solidFill>
              </a:rPr>
              <a:t>nderfitting</a:t>
            </a:r>
            <a:endParaRPr lang="en-US" dirty="0">
              <a:solidFill>
                <a:srgbClr val="7030A0"/>
              </a:solidFill>
            </a:endParaRPr>
          </a:p>
          <a:p>
            <a:pPr lvl="1"/>
            <a:r>
              <a:rPr lang="en-US" dirty="0"/>
              <a:t>More features</a:t>
            </a:r>
          </a:p>
          <a:p>
            <a:pPr lvl="1"/>
            <a:r>
              <a:rPr lang="en-US" dirty="0"/>
              <a:t>More complex model</a:t>
            </a:r>
          </a:p>
        </p:txBody>
      </p:sp>
    </p:spTree>
    <p:extLst>
      <p:ext uri="{BB962C8B-B14F-4D97-AF65-F5344CB8AC3E}">
        <p14:creationId xmlns:p14="http://schemas.microsoft.com/office/powerpoint/2010/main" val="231369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AB5F4-7B2F-4D5D-AAB2-39730D6B2E92}"/>
              </a:ext>
            </a:extLst>
          </p:cNvPr>
          <p:cNvSpPr>
            <a:spLocks noGrp="1"/>
          </p:cNvSpPr>
          <p:nvPr>
            <p:ph type="title"/>
          </p:nvPr>
        </p:nvSpPr>
        <p:spPr/>
        <p:txBody>
          <a:bodyPr/>
          <a:lstStyle/>
          <a:p>
            <a:r>
              <a:rPr lang="en-US" dirty="0"/>
              <a:t>What</a:t>
            </a:r>
            <a:r>
              <a:rPr lang="zh-CN" altLang="en-US" dirty="0"/>
              <a:t> </a:t>
            </a:r>
            <a:r>
              <a:rPr lang="en-US" altLang="zh-CN" dirty="0"/>
              <a:t>to</a:t>
            </a:r>
            <a:r>
              <a:rPr lang="zh-CN" altLang="en-US" dirty="0"/>
              <a:t> </a:t>
            </a:r>
            <a:r>
              <a:rPr lang="en-US" altLang="zh-CN" dirty="0"/>
              <a:t>do</a:t>
            </a:r>
            <a:r>
              <a:rPr lang="zh-CN" altLang="en-US" dirty="0"/>
              <a:t> </a:t>
            </a:r>
            <a:r>
              <a:rPr lang="en-US" altLang="zh-CN" dirty="0"/>
              <a:t>with large variance?</a:t>
            </a:r>
            <a:endParaRPr lang="en-US" dirty="0"/>
          </a:p>
        </p:txBody>
      </p:sp>
      <p:sp>
        <p:nvSpPr>
          <p:cNvPr id="3" name="内容占位符 2">
            <a:extLst>
              <a:ext uri="{FF2B5EF4-FFF2-40B4-BE49-F238E27FC236}">
                <a16:creationId xmlns:a16="http://schemas.microsoft.com/office/drawing/2014/main" id="{1DBDCC85-3859-4F1F-BFB2-E8F2A2563F40}"/>
              </a:ext>
            </a:extLst>
          </p:cNvPr>
          <p:cNvSpPr>
            <a:spLocks noGrp="1"/>
          </p:cNvSpPr>
          <p:nvPr>
            <p:ph idx="1"/>
          </p:nvPr>
        </p:nvSpPr>
        <p:spPr/>
        <p:txBody>
          <a:bodyPr/>
          <a:lstStyle/>
          <a:p>
            <a:r>
              <a:rPr lang="en-US" dirty="0">
                <a:solidFill>
                  <a:srgbClr val="7030A0"/>
                </a:solidFill>
              </a:rPr>
              <a:t>Overfitting</a:t>
            </a:r>
          </a:p>
          <a:p>
            <a:pPr lvl="1"/>
            <a:r>
              <a:rPr lang="en-US" dirty="0"/>
              <a:t>More data</a:t>
            </a:r>
          </a:p>
          <a:p>
            <a:pPr lvl="1"/>
            <a:r>
              <a:rPr lang="en-US" dirty="0"/>
              <a:t>Regularization</a:t>
            </a:r>
          </a:p>
          <a:p>
            <a:pPr lvl="1"/>
            <a:r>
              <a:rPr lang="zh-CN" altLang="en-US" dirty="0"/>
              <a:t>降低模型复杂度</a:t>
            </a:r>
            <a:endParaRPr lang="en-US" altLang="zh-CN" dirty="0"/>
          </a:p>
          <a:p>
            <a:pPr lvl="1"/>
            <a:r>
              <a:rPr lang="zh-CN" altLang="en-US" dirty="0"/>
              <a:t>引入先验</a:t>
            </a:r>
            <a:endParaRPr lang="en-US" dirty="0"/>
          </a:p>
        </p:txBody>
      </p:sp>
    </p:spTree>
    <p:extLst>
      <p:ext uri="{BB962C8B-B14F-4D97-AF65-F5344CB8AC3E}">
        <p14:creationId xmlns:p14="http://schemas.microsoft.com/office/powerpoint/2010/main" val="85826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B88EB-96FF-4672-952C-F348E1313795}"/>
              </a:ext>
            </a:extLst>
          </p:cNvPr>
          <p:cNvSpPr>
            <a:spLocks noGrp="1"/>
          </p:cNvSpPr>
          <p:nvPr>
            <p:ph type="title"/>
          </p:nvPr>
        </p:nvSpPr>
        <p:spPr/>
        <p:txBody>
          <a:bodyPr/>
          <a:lstStyle/>
          <a:p>
            <a:r>
              <a:rPr lang="en-US" dirty="0"/>
              <a:t>M</a:t>
            </a:r>
            <a:r>
              <a:rPr lang="en-US" altLang="zh-CN" dirty="0"/>
              <a:t>odel Selection</a:t>
            </a:r>
            <a:endParaRPr lang="en-US" dirty="0"/>
          </a:p>
        </p:txBody>
      </p:sp>
      <p:sp>
        <p:nvSpPr>
          <p:cNvPr id="3" name="内容占位符 2">
            <a:extLst>
              <a:ext uri="{FF2B5EF4-FFF2-40B4-BE49-F238E27FC236}">
                <a16:creationId xmlns:a16="http://schemas.microsoft.com/office/drawing/2014/main" id="{6FF6BF44-C384-4EE3-8EA5-6470610B1522}"/>
              </a:ext>
            </a:extLst>
          </p:cNvPr>
          <p:cNvSpPr>
            <a:spLocks noGrp="1"/>
          </p:cNvSpPr>
          <p:nvPr>
            <p:ph idx="1"/>
          </p:nvPr>
        </p:nvSpPr>
        <p:spPr/>
        <p:txBody>
          <a:bodyPr/>
          <a:lstStyle/>
          <a:p>
            <a:r>
              <a:rPr lang="en-US" dirty="0">
                <a:solidFill>
                  <a:srgbClr val="7030A0"/>
                </a:solidFill>
              </a:rPr>
              <a:t>Trade-off</a:t>
            </a:r>
            <a:r>
              <a:rPr lang="en-US" dirty="0"/>
              <a:t> between bias and variance</a:t>
            </a:r>
          </a:p>
        </p:txBody>
      </p:sp>
      <p:pic>
        <p:nvPicPr>
          <p:cNvPr id="4" name="图片 3">
            <a:extLst>
              <a:ext uri="{FF2B5EF4-FFF2-40B4-BE49-F238E27FC236}">
                <a16:creationId xmlns:a16="http://schemas.microsoft.com/office/drawing/2014/main" id="{B7764311-B142-418E-88FD-DC7924A5E981}"/>
              </a:ext>
            </a:extLst>
          </p:cNvPr>
          <p:cNvPicPr>
            <a:picLocks noChangeAspect="1"/>
          </p:cNvPicPr>
          <p:nvPr/>
        </p:nvPicPr>
        <p:blipFill>
          <a:blip r:embed="rId3"/>
          <a:stretch>
            <a:fillRect/>
          </a:stretch>
        </p:blipFill>
        <p:spPr>
          <a:xfrm>
            <a:off x="2571733" y="2419489"/>
            <a:ext cx="7048534" cy="4230166"/>
          </a:xfrm>
          <a:prstGeom prst="rect">
            <a:avLst/>
          </a:prstGeom>
        </p:spPr>
      </p:pic>
    </p:spTree>
    <p:extLst>
      <p:ext uri="{BB962C8B-B14F-4D97-AF65-F5344CB8AC3E}">
        <p14:creationId xmlns:p14="http://schemas.microsoft.com/office/powerpoint/2010/main" val="331470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09907-F7CA-48DA-B1C4-9465394E2038}"/>
              </a:ext>
            </a:extLst>
          </p:cNvPr>
          <p:cNvSpPr>
            <a:spLocks noGrp="1"/>
          </p:cNvSpPr>
          <p:nvPr>
            <p:ph type="title"/>
          </p:nvPr>
        </p:nvSpPr>
        <p:spPr/>
        <p:txBody>
          <a:bodyPr/>
          <a:lstStyle/>
          <a:p>
            <a:r>
              <a:rPr lang="zh-CN" altLang="en-US" dirty="0"/>
              <a:t>理论与定理</a:t>
            </a:r>
            <a:endParaRPr lang="en-US" dirty="0"/>
          </a:p>
        </p:txBody>
      </p:sp>
      <p:sp>
        <p:nvSpPr>
          <p:cNvPr id="3" name="内容占位符 2">
            <a:extLst>
              <a:ext uri="{FF2B5EF4-FFF2-40B4-BE49-F238E27FC236}">
                <a16:creationId xmlns:a16="http://schemas.microsoft.com/office/drawing/2014/main" id="{30C838C2-796E-4E6B-9A6A-6843B5A888F8}"/>
              </a:ext>
            </a:extLst>
          </p:cNvPr>
          <p:cNvSpPr>
            <a:spLocks noGrp="1"/>
          </p:cNvSpPr>
          <p:nvPr>
            <p:ph idx="1"/>
          </p:nvPr>
        </p:nvSpPr>
        <p:spPr/>
        <p:txBody>
          <a:bodyPr/>
          <a:lstStyle/>
          <a:p>
            <a:r>
              <a:rPr lang="en-US" dirty="0"/>
              <a:t>PAC</a:t>
            </a:r>
            <a:r>
              <a:rPr lang="zh-CN" altLang="en-US" dirty="0"/>
              <a:t>学习理论</a:t>
            </a:r>
            <a:endParaRPr lang="en-US" altLang="zh-CN" dirty="0"/>
          </a:p>
          <a:p>
            <a:endParaRPr lang="en-US" dirty="0"/>
          </a:p>
          <a:p>
            <a:r>
              <a:rPr lang="zh-CN" altLang="en-US" dirty="0"/>
              <a:t>没有免费的午餐定理</a:t>
            </a:r>
            <a:endParaRPr lang="en-US" altLang="zh-CN" dirty="0"/>
          </a:p>
          <a:p>
            <a:endParaRPr lang="en-US" dirty="0"/>
          </a:p>
          <a:p>
            <a:r>
              <a:rPr lang="zh-CN" altLang="en-US" dirty="0"/>
              <a:t>丑小鸭定理</a:t>
            </a:r>
            <a:endParaRPr lang="en-US" altLang="zh-CN" dirty="0"/>
          </a:p>
          <a:p>
            <a:endParaRPr lang="en-US" dirty="0"/>
          </a:p>
          <a:p>
            <a:r>
              <a:rPr lang="en-US" dirty="0"/>
              <a:t>O</a:t>
            </a:r>
            <a:r>
              <a:rPr lang="en-US" altLang="zh-CN" dirty="0"/>
              <a:t>ccam’s Razor</a:t>
            </a:r>
            <a:endParaRPr lang="en-US" dirty="0"/>
          </a:p>
        </p:txBody>
      </p:sp>
    </p:spTree>
    <p:extLst>
      <p:ext uri="{BB962C8B-B14F-4D97-AF65-F5344CB8AC3E}">
        <p14:creationId xmlns:p14="http://schemas.microsoft.com/office/powerpoint/2010/main" val="205305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7712E-81E4-41BC-9593-6DB17971F147}"/>
              </a:ext>
            </a:extLst>
          </p:cNvPr>
          <p:cNvSpPr>
            <a:spLocks noGrp="1"/>
          </p:cNvSpPr>
          <p:nvPr>
            <p:ph type="title"/>
          </p:nvPr>
        </p:nvSpPr>
        <p:spPr/>
        <p:txBody>
          <a:bodyPr/>
          <a:lstStyle/>
          <a:p>
            <a:r>
              <a:rPr lang="zh-CN" altLang="en-US" dirty="0"/>
              <a:t>机器学习的下一步</a:t>
            </a:r>
            <a:endParaRPr lang="en-US" dirty="0"/>
          </a:p>
        </p:txBody>
      </p:sp>
      <p:pic>
        <p:nvPicPr>
          <p:cNvPr id="4" name="内容占位符 3">
            <a:extLst>
              <a:ext uri="{FF2B5EF4-FFF2-40B4-BE49-F238E27FC236}">
                <a16:creationId xmlns:a16="http://schemas.microsoft.com/office/drawing/2014/main" id="{E0C0BD5A-88AC-418F-8DD2-B1556D62495D}"/>
              </a:ext>
            </a:extLst>
          </p:cNvPr>
          <p:cNvPicPr>
            <a:picLocks noGrp="1" noChangeAspect="1"/>
          </p:cNvPicPr>
          <p:nvPr>
            <p:ph idx="1"/>
          </p:nvPr>
        </p:nvPicPr>
        <p:blipFill>
          <a:blip r:embed="rId2"/>
          <a:stretch>
            <a:fillRect/>
          </a:stretch>
        </p:blipFill>
        <p:spPr>
          <a:xfrm>
            <a:off x="2200697" y="1825625"/>
            <a:ext cx="7790605" cy="4351338"/>
          </a:xfrm>
          <a:prstGeom prst="rect">
            <a:avLst/>
          </a:prstGeom>
        </p:spPr>
      </p:pic>
    </p:spTree>
    <p:extLst>
      <p:ext uri="{BB962C8B-B14F-4D97-AF65-F5344CB8AC3E}">
        <p14:creationId xmlns:p14="http://schemas.microsoft.com/office/powerpoint/2010/main" val="120580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04B8A-130C-4322-8D89-947A87016C5A}"/>
              </a:ext>
            </a:extLst>
          </p:cNvPr>
          <p:cNvSpPr>
            <a:spLocks noGrp="1"/>
          </p:cNvSpPr>
          <p:nvPr>
            <p:ph type="title"/>
          </p:nvPr>
        </p:nvSpPr>
        <p:spPr/>
        <p:txBody>
          <a:bodyPr/>
          <a:lstStyle/>
          <a:p>
            <a:r>
              <a:rPr lang="zh-CN" altLang="en-US" dirty="0"/>
              <a:t>数据的特征表示</a:t>
            </a:r>
            <a:endParaRPr lang="en-US" dirty="0"/>
          </a:p>
        </p:txBody>
      </p:sp>
      <p:sp>
        <p:nvSpPr>
          <p:cNvPr id="3" name="内容占位符 2">
            <a:extLst>
              <a:ext uri="{FF2B5EF4-FFF2-40B4-BE49-F238E27FC236}">
                <a16:creationId xmlns:a16="http://schemas.microsoft.com/office/drawing/2014/main" id="{65D8724B-C40D-4795-8FEE-BC2A446C04F4}"/>
              </a:ext>
            </a:extLst>
          </p:cNvPr>
          <p:cNvSpPr>
            <a:spLocks noGrp="1"/>
          </p:cNvSpPr>
          <p:nvPr>
            <p:ph idx="1"/>
          </p:nvPr>
        </p:nvSpPr>
        <p:spPr/>
        <p:txBody>
          <a:bodyPr/>
          <a:lstStyle/>
          <a:p>
            <a:r>
              <a:rPr lang="zh-CN" altLang="en-US" dirty="0">
                <a:solidFill>
                  <a:srgbClr val="7030A0"/>
                </a:solidFill>
              </a:rPr>
              <a:t>特征选择</a:t>
            </a:r>
            <a:endParaRPr lang="en-US" altLang="zh-CN" dirty="0">
              <a:solidFill>
                <a:srgbClr val="7030A0"/>
              </a:solidFill>
            </a:endParaRPr>
          </a:p>
          <a:p>
            <a:pPr lvl="1"/>
            <a:r>
              <a:rPr lang="en-US" dirty="0"/>
              <a:t>F</a:t>
            </a:r>
            <a:r>
              <a:rPr lang="en-US" altLang="zh-CN" dirty="0"/>
              <a:t>ilter</a:t>
            </a:r>
          </a:p>
          <a:p>
            <a:pPr lvl="1"/>
            <a:r>
              <a:rPr lang="en-US" dirty="0"/>
              <a:t>Wrapper</a:t>
            </a:r>
          </a:p>
          <a:p>
            <a:pPr lvl="1"/>
            <a:r>
              <a:rPr lang="en-US" dirty="0"/>
              <a:t>Embedding</a:t>
            </a:r>
            <a:r>
              <a:rPr lang="zh-CN" altLang="en-US" dirty="0"/>
              <a:t>（</a:t>
            </a:r>
            <a:r>
              <a:rPr lang="en-US" altLang="zh-CN" dirty="0"/>
              <a:t>L1 Norm</a:t>
            </a:r>
            <a:r>
              <a:rPr lang="zh-CN" altLang="en-US" dirty="0"/>
              <a:t>）</a:t>
            </a:r>
            <a:endParaRPr lang="en-US" altLang="zh-CN" dirty="0"/>
          </a:p>
          <a:p>
            <a:r>
              <a:rPr lang="zh-CN" altLang="en-US" dirty="0">
                <a:solidFill>
                  <a:srgbClr val="7030A0"/>
                </a:solidFill>
              </a:rPr>
              <a:t>特征抽取</a:t>
            </a:r>
            <a:endParaRPr lang="en-US" altLang="zh-CN" dirty="0">
              <a:solidFill>
                <a:srgbClr val="7030A0"/>
              </a:solidFill>
            </a:endParaRPr>
          </a:p>
          <a:p>
            <a:pPr lvl="1"/>
            <a:r>
              <a:rPr lang="zh-CN" altLang="en-US" dirty="0"/>
              <a:t>监督学习：线性判别分析</a:t>
            </a:r>
            <a:endParaRPr lang="en-US" altLang="zh-CN" dirty="0"/>
          </a:p>
          <a:p>
            <a:pPr lvl="1"/>
            <a:r>
              <a:rPr lang="zh-CN" altLang="en-US" dirty="0"/>
              <a:t>无监督学习：</a:t>
            </a:r>
            <a:r>
              <a:rPr lang="en-US" altLang="zh-CN" dirty="0"/>
              <a:t>PCA</a:t>
            </a:r>
            <a:r>
              <a:rPr lang="zh-CN" altLang="en-US" dirty="0"/>
              <a:t>，独立成分分析、流行学习、自编码器</a:t>
            </a:r>
            <a:endParaRPr lang="en-US" dirty="0"/>
          </a:p>
        </p:txBody>
      </p:sp>
    </p:spTree>
    <p:extLst>
      <p:ext uri="{BB962C8B-B14F-4D97-AF65-F5344CB8AC3E}">
        <p14:creationId xmlns:p14="http://schemas.microsoft.com/office/powerpoint/2010/main" val="191930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AA46D-C383-472E-B49A-35A3B7EE0695}"/>
              </a:ext>
            </a:extLst>
          </p:cNvPr>
          <p:cNvSpPr>
            <a:spLocks noGrp="1"/>
          </p:cNvSpPr>
          <p:nvPr>
            <p:ph type="title"/>
          </p:nvPr>
        </p:nvSpPr>
        <p:spPr/>
        <p:txBody>
          <a:bodyPr/>
          <a:lstStyle/>
          <a:p>
            <a:r>
              <a:rPr lang="zh-CN" altLang="en-US" dirty="0"/>
              <a:t>模型</a:t>
            </a:r>
            <a:endParaRPr lang="en-US" dirty="0"/>
          </a:p>
        </p:txBody>
      </p:sp>
      <p:sp>
        <p:nvSpPr>
          <p:cNvPr id="3" name="内容占位符 2">
            <a:extLst>
              <a:ext uri="{FF2B5EF4-FFF2-40B4-BE49-F238E27FC236}">
                <a16:creationId xmlns:a16="http://schemas.microsoft.com/office/drawing/2014/main" id="{8E2CF636-66A0-40CC-99E4-F378CD7D6063}"/>
              </a:ext>
            </a:extLst>
          </p:cNvPr>
          <p:cNvSpPr>
            <a:spLocks noGrp="1"/>
          </p:cNvSpPr>
          <p:nvPr>
            <p:ph idx="1"/>
          </p:nvPr>
        </p:nvSpPr>
        <p:spPr/>
        <p:txBody>
          <a:bodyPr/>
          <a:lstStyle/>
          <a:p>
            <a:r>
              <a:rPr lang="zh-CN" altLang="en-US" dirty="0">
                <a:solidFill>
                  <a:srgbClr val="7030A0"/>
                </a:solidFill>
              </a:rPr>
              <a:t>统计机器学习模型</a:t>
            </a:r>
            <a:endParaRPr lang="en-US" altLang="zh-CN" dirty="0">
              <a:solidFill>
                <a:srgbClr val="7030A0"/>
              </a:solidFill>
            </a:endParaRPr>
          </a:p>
          <a:p>
            <a:pPr lvl="1"/>
            <a:r>
              <a:rPr lang="en-US" altLang="zh-CN" dirty="0"/>
              <a:t>Y = f(x)</a:t>
            </a:r>
          </a:p>
          <a:p>
            <a:pPr lvl="1"/>
            <a:r>
              <a:rPr lang="en-US" dirty="0"/>
              <a:t>P(y|x)</a:t>
            </a:r>
          </a:p>
          <a:p>
            <a:pPr marL="457200" lvl="1" indent="0">
              <a:buNone/>
            </a:pPr>
            <a:endParaRPr lang="en-US" dirty="0"/>
          </a:p>
        </p:txBody>
      </p:sp>
      <p:pic>
        <p:nvPicPr>
          <p:cNvPr id="1026" name="Picture 2" descr="See the source image">
            <a:extLst>
              <a:ext uri="{FF2B5EF4-FFF2-40B4-BE49-F238E27FC236}">
                <a16:creationId xmlns:a16="http://schemas.microsoft.com/office/drawing/2014/main" id="{422FF867-1BBF-432A-99B6-B3D2610CE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401" y="864394"/>
            <a:ext cx="3093852" cy="2473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A85BD75A-3671-4246-AC76-A5A02E14A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401" y="3721285"/>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箭头: 右弧形 3">
            <a:extLst>
              <a:ext uri="{FF2B5EF4-FFF2-40B4-BE49-F238E27FC236}">
                <a16:creationId xmlns:a16="http://schemas.microsoft.com/office/drawing/2014/main" id="{B065B609-8AB7-4571-BBFC-1E99AB363A63}"/>
              </a:ext>
            </a:extLst>
          </p:cNvPr>
          <p:cNvSpPr/>
          <p:nvPr/>
        </p:nvSpPr>
        <p:spPr>
          <a:xfrm flipV="1">
            <a:off x="2945218" y="2541181"/>
            <a:ext cx="627321" cy="7123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572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9772B297-1335-4555-B169-1CA13C88B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39FEF38-41A6-4989-AF49-415C049D4339}"/>
              </a:ext>
            </a:extLst>
          </p:cNvPr>
          <p:cNvSpPr>
            <a:spLocks noGrp="1"/>
          </p:cNvSpPr>
          <p:nvPr>
            <p:ph type="title"/>
          </p:nvPr>
        </p:nvSpPr>
        <p:spPr/>
        <p:txBody>
          <a:bodyPr/>
          <a:lstStyle/>
          <a:p>
            <a:r>
              <a:rPr lang="zh-CN" altLang="en-US" dirty="0"/>
              <a:t>学习准则</a:t>
            </a:r>
            <a:endParaRPr lang="en-US" dirty="0"/>
          </a:p>
        </p:txBody>
      </p:sp>
      <p:sp>
        <p:nvSpPr>
          <p:cNvPr id="3" name="内容占位符 2">
            <a:extLst>
              <a:ext uri="{FF2B5EF4-FFF2-40B4-BE49-F238E27FC236}">
                <a16:creationId xmlns:a16="http://schemas.microsoft.com/office/drawing/2014/main" id="{43511887-F827-4E37-BF61-B71A49CFF335}"/>
              </a:ext>
            </a:extLst>
          </p:cNvPr>
          <p:cNvSpPr>
            <a:spLocks noGrp="1"/>
          </p:cNvSpPr>
          <p:nvPr>
            <p:ph idx="1"/>
          </p:nvPr>
        </p:nvSpPr>
        <p:spPr/>
        <p:txBody>
          <a:bodyPr>
            <a:normAutofit lnSpcReduction="10000"/>
          </a:bodyPr>
          <a:lstStyle/>
          <a:p>
            <a:r>
              <a:rPr lang="zh-CN" altLang="en-US" dirty="0">
                <a:solidFill>
                  <a:srgbClr val="7030A0"/>
                </a:solidFill>
              </a:rPr>
              <a:t>损失函数</a:t>
            </a:r>
            <a:endParaRPr lang="en-US" altLang="zh-CN" dirty="0">
              <a:solidFill>
                <a:srgbClr val="7030A0"/>
              </a:solidFill>
            </a:endParaRPr>
          </a:p>
          <a:p>
            <a:pPr lvl="1"/>
            <a:r>
              <a:rPr lang="en-US" altLang="zh-CN" dirty="0"/>
              <a:t>0-1</a:t>
            </a:r>
            <a:r>
              <a:rPr lang="zh-CN" altLang="en-US" dirty="0"/>
              <a:t>损失函数</a:t>
            </a:r>
            <a:endParaRPr lang="en-US" altLang="zh-CN" dirty="0"/>
          </a:p>
          <a:p>
            <a:pPr lvl="1"/>
            <a:r>
              <a:rPr lang="zh-CN" altLang="en-US" dirty="0"/>
              <a:t>平方损失函数</a:t>
            </a:r>
            <a:endParaRPr lang="en-US" altLang="zh-CN" dirty="0"/>
          </a:p>
          <a:p>
            <a:pPr lvl="1"/>
            <a:r>
              <a:rPr lang="zh-CN" altLang="en-US" dirty="0"/>
              <a:t>交叉熵损失函数</a:t>
            </a:r>
            <a:endParaRPr lang="en-US" altLang="zh-CN" dirty="0"/>
          </a:p>
          <a:p>
            <a:pPr lvl="1"/>
            <a:r>
              <a:rPr lang="en-US" dirty="0"/>
              <a:t>H</a:t>
            </a:r>
            <a:r>
              <a:rPr lang="en-US" altLang="zh-CN" dirty="0"/>
              <a:t>inge</a:t>
            </a:r>
            <a:r>
              <a:rPr lang="zh-CN" altLang="en-US" dirty="0"/>
              <a:t>损失函数</a:t>
            </a:r>
            <a:endParaRPr lang="en-US" dirty="0"/>
          </a:p>
          <a:p>
            <a:r>
              <a:rPr lang="zh-CN" altLang="en-US" dirty="0">
                <a:solidFill>
                  <a:srgbClr val="7030A0"/>
                </a:solidFill>
              </a:rPr>
              <a:t>风险最小化准则</a:t>
            </a:r>
            <a:endParaRPr lang="en-US" altLang="zh-CN" dirty="0">
              <a:solidFill>
                <a:srgbClr val="7030A0"/>
              </a:solidFill>
            </a:endParaRPr>
          </a:p>
          <a:p>
            <a:pPr lvl="1"/>
            <a:r>
              <a:rPr lang="zh-CN" altLang="en-US" dirty="0"/>
              <a:t>期望风险最小化</a:t>
            </a:r>
            <a:endParaRPr lang="en-US" altLang="zh-CN" dirty="0"/>
          </a:p>
          <a:p>
            <a:pPr lvl="1"/>
            <a:r>
              <a:rPr lang="zh-CN" altLang="en-US" dirty="0"/>
              <a:t>经验风险最小化</a:t>
            </a:r>
            <a:endParaRPr lang="en-US" altLang="zh-CN" dirty="0"/>
          </a:p>
          <a:p>
            <a:pPr lvl="1"/>
            <a:r>
              <a:rPr lang="zh-CN" altLang="en-US" dirty="0"/>
              <a:t>结构风险最小化（</a:t>
            </a:r>
            <a:r>
              <a:rPr lang="zh-CN" altLang="en-US" dirty="0">
                <a:solidFill>
                  <a:srgbClr val="0070C0"/>
                </a:solidFill>
              </a:rPr>
              <a:t>过拟合</a:t>
            </a:r>
            <a:r>
              <a:rPr lang="zh-CN" altLang="en-US" dirty="0"/>
              <a:t>）</a:t>
            </a:r>
            <a:endParaRPr lang="en-US" altLang="zh-CN" dirty="0"/>
          </a:p>
          <a:p>
            <a:endParaRPr lang="en-US" b="1" dirty="0"/>
          </a:p>
        </p:txBody>
      </p:sp>
    </p:spTree>
    <p:extLst>
      <p:ext uri="{BB962C8B-B14F-4D97-AF65-F5344CB8AC3E}">
        <p14:creationId xmlns:p14="http://schemas.microsoft.com/office/powerpoint/2010/main" val="113570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4D7F0-0192-46DD-96A7-7B31B006E0AB}"/>
              </a:ext>
            </a:extLst>
          </p:cNvPr>
          <p:cNvSpPr>
            <a:spLocks noGrp="1"/>
          </p:cNvSpPr>
          <p:nvPr>
            <p:ph type="title"/>
          </p:nvPr>
        </p:nvSpPr>
        <p:spPr/>
        <p:txBody>
          <a:bodyPr/>
          <a:lstStyle/>
          <a:p>
            <a:r>
              <a:rPr lang="zh-CN" altLang="en-US" dirty="0"/>
              <a:t>优化算法</a:t>
            </a:r>
            <a:endParaRPr lang="en-US" dirty="0"/>
          </a:p>
        </p:txBody>
      </p:sp>
      <p:sp>
        <p:nvSpPr>
          <p:cNvPr id="3" name="内容占位符 2">
            <a:extLst>
              <a:ext uri="{FF2B5EF4-FFF2-40B4-BE49-F238E27FC236}">
                <a16:creationId xmlns:a16="http://schemas.microsoft.com/office/drawing/2014/main" id="{8ACB2899-264A-4E57-B46D-4A1BD09D369A}"/>
              </a:ext>
            </a:extLst>
          </p:cNvPr>
          <p:cNvSpPr>
            <a:spLocks noGrp="1"/>
          </p:cNvSpPr>
          <p:nvPr>
            <p:ph idx="1"/>
          </p:nvPr>
        </p:nvSpPr>
        <p:spPr/>
        <p:txBody>
          <a:bodyPr/>
          <a:lstStyle/>
          <a:p>
            <a:r>
              <a:rPr lang="zh-CN" altLang="en-US" dirty="0">
                <a:solidFill>
                  <a:srgbClr val="7030A0"/>
                </a:solidFill>
              </a:rPr>
              <a:t>梯度下降法</a:t>
            </a:r>
            <a:endParaRPr lang="en-US" altLang="zh-CN" dirty="0">
              <a:solidFill>
                <a:srgbClr val="7030A0"/>
              </a:solidFill>
            </a:endParaRPr>
          </a:p>
          <a:p>
            <a:pPr lvl="1"/>
            <a:r>
              <a:rPr lang="zh-CN" altLang="en-US" dirty="0"/>
              <a:t>梯度下降法</a:t>
            </a:r>
            <a:endParaRPr lang="en-US" altLang="zh-CN" dirty="0"/>
          </a:p>
          <a:p>
            <a:pPr lvl="2"/>
            <a:r>
              <a:rPr lang="zh-CN" altLang="en-US" dirty="0"/>
              <a:t>批量梯度下降</a:t>
            </a:r>
            <a:endParaRPr lang="en-US" altLang="zh-CN" dirty="0"/>
          </a:p>
          <a:p>
            <a:pPr lvl="2"/>
            <a:r>
              <a:rPr lang="zh-CN" altLang="en-US" dirty="0"/>
              <a:t>随机梯度下降（快，跳出局部最优）</a:t>
            </a:r>
            <a:endParaRPr lang="en-US" altLang="zh-CN" dirty="0"/>
          </a:p>
          <a:p>
            <a:pPr lvl="2"/>
            <a:r>
              <a:rPr lang="zh-CN" altLang="en-US" dirty="0"/>
              <a:t>小批量梯度下降（快，跳出局部最优，并行）</a:t>
            </a:r>
            <a:endParaRPr lang="en-US" altLang="zh-CN" dirty="0"/>
          </a:p>
          <a:p>
            <a:pPr lvl="1"/>
            <a:r>
              <a:rPr lang="zh-CN" altLang="en-US" dirty="0"/>
              <a:t>提前停止（</a:t>
            </a:r>
            <a:r>
              <a:rPr lang="zh-CN" altLang="en-US" dirty="0">
                <a:solidFill>
                  <a:srgbClr val="0070C0"/>
                </a:solidFill>
              </a:rPr>
              <a:t>过拟合</a:t>
            </a:r>
            <a:r>
              <a:rPr lang="zh-CN" altLang="en-US" dirty="0"/>
              <a:t>）</a:t>
            </a:r>
            <a:endParaRPr lang="en-US" dirty="0"/>
          </a:p>
        </p:txBody>
      </p:sp>
    </p:spTree>
    <p:extLst>
      <p:ext uri="{BB962C8B-B14F-4D97-AF65-F5344CB8AC3E}">
        <p14:creationId xmlns:p14="http://schemas.microsoft.com/office/powerpoint/2010/main" val="45339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932CC-106A-4269-A823-DCC51B919D7A}"/>
              </a:ext>
            </a:extLst>
          </p:cNvPr>
          <p:cNvSpPr>
            <a:spLocks noGrp="1"/>
          </p:cNvSpPr>
          <p:nvPr>
            <p:ph type="title"/>
          </p:nvPr>
        </p:nvSpPr>
        <p:spPr/>
        <p:txBody>
          <a:bodyPr/>
          <a:lstStyle/>
          <a:p>
            <a:r>
              <a:rPr lang="zh-CN" altLang="en-US" dirty="0"/>
              <a:t>评价指标</a:t>
            </a:r>
            <a:endParaRPr lang="en-US" dirty="0"/>
          </a:p>
        </p:txBody>
      </p:sp>
      <p:sp>
        <p:nvSpPr>
          <p:cNvPr id="3" name="内容占位符 2">
            <a:extLst>
              <a:ext uri="{FF2B5EF4-FFF2-40B4-BE49-F238E27FC236}">
                <a16:creationId xmlns:a16="http://schemas.microsoft.com/office/drawing/2014/main" id="{10AA4B9A-4974-4C30-9AFE-17EDDB9DE702}"/>
              </a:ext>
            </a:extLst>
          </p:cNvPr>
          <p:cNvSpPr>
            <a:spLocks noGrp="1"/>
          </p:cNvSpPr>
          <p:nvPr>
            <p:ph idx="1"/>
          </p:nvPr>
        </p:nvSpPr>
        <p:spPr/>
        <p:txBody>
          <a:bodyPr/>
          <a:lstStyle/>
          <a:p>
            <a:r>
              <a:rPr lang="zh-CN" altLang="en-US" dirty="0"/>
              <a:t>准确率</a:t>
            </a:r>
            <a:r>
              <a:rPr lang="en-US" altLang="zh-CN" dirty="0"/>
              <a:t>/</a:t>
            </a:r>
            <a:r>
              <a:rPr lang="zh-CN" altLang="en-US" dirty="0"/>
              <a:t>错误率</a:t>
            </a:r>
            <a:endParaRPr lang="en-US" altLang="zh-CN" dirty="0"/>
          </a:p>
          <a:p>
            <a:endParaRPr lang="en-US" dirty="0"/>
          </a:p>
          <a:p>
            <a:r>
              <a:rPr lang="zh-CN" altLang="en-US" dirty="0"/>
              <a:t>查准率</a:t>
            </a:r>
            <a:r>
              <a:rPr lang="en-US" altLang="zh-CN" dirty="0"/>
              <a:t>/</a:t>
            </a:r>
            <a:r>
              <a:rPr lang="zh-CN" altLang="en-US" dirty="0"/>
              <a:t>查全率</a:t>
            </a:r>
            <a:r>
              <a:rPr lang="en-US" altLang="zh-CN" dirty="0"/>
              <a:t>/F1</a:t>
            </a:r>
            <a:r>
              <a:rPr lang="zh-CN" altLang="en-US" dirty="0"/>
              <a:t>值</a:t>
            </a:r>
            <a:endParaRPr lang="en-US" altLang="zh-CN" dirty="0"/>
          </a:p>
          <a:p>
            <a:endParaRPr lang="en-US" dirty="0"/>
          </a:p>
          <a:p>
            <a:r>
              <a:rPr lang="zh-CN" altLang="en-US" dirty="0"/>
              <a:t>宏平均</a:t>
            </a:r>
            <a:r>
              <a:rPr lang="en-US" altLang="zh-CN" dirty="0"/>
              <a:t>/</a:t>
            </a:r>
            <a:r>
              <a:rPr lang="zh-CN" altLang="en-US" dirty="0"/>
              <a:t>微平均</a:t>
            </a:r>
            <a:endParaRPr lang="en-US" altLang="zh-CN" dirty="0"/>
          </a:p>
          <a:p>
            <a:endParaRPr lang="en-US" dirty="0"/>
          </a:p>
        </p:txBody>
      </p:sp>
    </p:spTree>
    <p:extLst>
      <p:ext uri="{BB962C8B-B14F-4D97-AF65-F5344CB8AC3E}">
        <p14:creationId xmlns:p14="http://schemas.microsoft.com/office/powerpoint/2010/main" val="48591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51652-D934-48B2-A048-574AAB33103B}"/>
              </a:ext>
            </a:extLst>
          </p:cNvPr>
          <p:cNvSpPr>
            <a:spLocks noGrp="1"/>
          </p:cNvSpPr>
          <p:nvPr>
            <p:ph type="title"/>
          </p:nvPr>
        </p:nvSpPr>
        <p:spPr/>
        <p:txBody>
          <a:bodyPr/>
          <a:lstStyle/>
          <a:p>
            <a:r>
              <a:rPr lang="en-US" dirty="0"/>
              <a:t>W</a:t>
            </a:r>
            <a:r>
              <a:rPr lang="en-US" altLang="zh-CN" dirty="0"/>
              <a:t>here does the error come from?</a:t>
            </a:r>
            <a:endParaRPr lang="en-US" dirty="0"/>
          </a:p>
        </p:txBody>
      </p:sp>
      <p:pic>
        <p:nvPicPr>
          <p:cNvPr id="4" name="内容占位符 3">
            <a:extLst>
              <a:ext uri="{FF2B5EF4-FFF2-40B4-BE49-F238E27FC236}">
                <a16:creationId xmlns:a16="http://schemas.microsoft.com/office/drawing/2014/main" id="{6C30FDDE-FD06-4FFA-B233-C70EB6FE0DF2}"/>
              </a:ext>
            </a:extLst>
          </p:cNvPr>
          <p:cNvPicPr>
            <a:picLocks noGrp="1" noChangeAspect="1"/>
          </p:cNvPicPr>
          <p:nvPr>
            <p:ph idx="1"/>
          </p:nvPr>
        </p:nvPicPr>
        <p:blipFill>
          <a:blip r:embed="rId3"/>
          <a:stretch>
            <a:fillRect/>
          </a:stretch>
        </p:blipFill>
        <p:spPr>
          <a:xfrm>
            <a:off x="2960192" y="1690688"/>
            <a:ext cx="6271616" cy="4351338"/>
          </a:xfrm>
          <a:prstGeom prst="rect">
            <a:avLst/>
          </a:prstGeom>
        </p:spPr>
      </p:pic>
      <p:sp>
        <p:nvSpPr>
          <p:cNvPr id="5" name="矩形 4">
            <a:extLst>
              <a:ext uri="{FF2B5EF4-FFF2-40B4-BE49-F238E27FC236}">
                <a16:creationId xmlns:a16="http://schemas.microsoft.com/office/drawing/2014/main" id="{0CA0C399-2BB0-4695-8B5E-79E0C36D1DD9}"/>
              </a:ext>
            </a:extLst>
          </p:cNvPr>
          <p:cNvSpPr/>
          <p:nvPr/>
        </p:nvSpPr>
        <p:spPr>
          <a:xfrm>
            <a:off x="6738584" y="6488668"/>
            <a:ext cx="5453416" cy="369332"/>
          </a:xfrm>
          <a:prstGeom prst="rect">
            <a:avLst/>
          </a:prstGeom>
        </p:spPr>
        <p:txBody>
          <a:bodyPr wrap="none">
            <a:spAutoFit/>
          </a:bodyPr>
          <a:lstStyle/>
          <a:p>
            <a:r>
              <a:rPr lang="en-US" dirty="0">
                <a:hlinkClick r:id="rId4"/>
              </a:rPr>
              <a:t>https://blog.csdn.net/forlogen/article/details/89409780</a:t>
            </a:r>
            <a:endParaRPr lang="en-US" dirty="0"/>
          </a:p>
        </p:txBody>
      </p:sp>
    </p:spTree>
    <p:extLst>
      <p:ext uri="{BB962C8B-B14F-4D97-AF65-F5344CB8AC3E}">
        <p14:creationId xmlns:p14="http://schemas.microsoft.com/office/powerpoint/2010/main" val="164522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FE0A3-11E5-4F3E-9A17-69C0883F62FE}"/>
              </a:ext>
            </a:extLst>
          </p:cNvPr>
          <p:cNvSpPr>
            <a:spLocks noGrp="1"/>
          </p:cNvSpPr>
          <p:nvPr>
            <p:ph type="title"/>
          </p:nvPr>
        </p:nvSpPr>
        <p:spPr/>
        <p:txBody>
          <a:bodyPr/>
          <a:lstStyle/>
          <a:p>
            <a:r>
              <a:rPr lang="en-US" dirty="0"/>
              <a:t>W</a:t>
            </a:r>
            <a:r>
              <a:rPr lang="en-US" altLang="zh-CN" dirty="0"/>
              <a:t>here does the error come from?</a:t>
            </a:r>
            <a:endParaRPr lang="en-US" dirty="0"/>
          </a:p>
        </p:txBody>
      </p:sp>
      <p:pic>
        <p:nvPicPr>
          <p:cNvPr id="8" name="内容占位符 7">
            <a:extLst>
              <a:ext uri="{FF2B5EF4-FFF2-40B4-BE49-F238E27FC236}">
                <a16:creationId xmlns:a16="http://schemas.microsoft.com/office/drawing/2014/main" id="{770C018D-2A47-405B-AF91-F386715A0961}"/>
              </a:ext>
            </a:extLst>
          </p:cNvPr>
          <p:cNvPicPr>
            <a:picLocks noGrp="1" noChangeAspect="1"/>
          </p:cNvPicPr>
          <p:nvPr>
            <p:ph idx="1"/>
          </p:nvPr>
        </p:nvPicPr>
        <p:blipFill>
          <a:blip r:embed="rId2"/>
          <a:stretch>
            <a:fillRect/>
          </a:stretch>
        </p:blipFill>
        <p:spPr>
          <a:xfrm>
            <a:off x="970915" y="1643554"/>
            <a:ext cx="2625725" cy="1768648"/>
          </a:xfrm>
          <a:prstGeom prst="rect">
            <a:avLst/>
          </a:prstGeom>
        </p:spPr>
      </p:pic>
      <p:pic>
        <p:nvPicPr>
          <p:cNvPr id="9" name="图片 8">
            <a:extLst>
              <a:ext uri="{FF2B5EF4-FFF2-40B4-BE49-F238E27FC236}">
                <a16:creationId xmlns:a16="http://schemas.microsoft.com/office/drawing/2014/main" id="{DC723767-0C33-498D-B174-E69EB0835386}"/>
              </a:ext>
            </a:extLst>
          </p:cNvPr>
          <p:cNvPicPr>
            <a:picLocks noChangeAspect="1"/>
          </p:cNvPicPr>
          <p:nvPr/>
        </p:nvPicPr>
        <p:blipFill>
          <a:blip r:embed="rId3"/>
          <a:stretch>
            <a:fillRect/>
          </a:stretch>
        </p:blipFill>
        <p:spPr>
          <a:xfrm>
            <a:off x="970914" y="3412202"/>
            <a:ext cx="2625725" cy="1716625"/>
          </a:xfrm>
          <a:prstGeom prst="rect">
            <a:avLst/>
          </a:prstGeom>
        </p:spPr>
      </p:pic>
      <p:pic>
        <p:nvPicPr>
          <p:cNvPr id="10" name="图片 9">
            <a:extLst>
              <a:ext uri="{FF2B5EF4-FFF2-40B4-BE49-F238E27FC236}">
                <a16:creationId xmlns:a16="http://schemas.microsoft.com/office/drawing/2014/main" id="{498C9664-899E-4E91-8A69-678FE38FE021}"/>
              </a:ext>
            </a:extLst>
          </p:cNvPr>
          <p:cNvPicPr>
            <a:picLocks noChangeAspect="1"/>
          </p:cNvPicPr>
          <p:nvPr/>
        </p:nvPicPr>
        <p:blipFill>
          <a:blip r:embed="rId4"/>
          <a:stretch>
            <a:fillRect/>
          </a:stretch>
        </p:blipFill>
        <p:spPr>
          <a:xfrm>
            <a:off x="994954" y="5128827"/>
            <a:ext cx="2601686" cy="1716626"/>
          </a:xfrm>
          <a:prstGeom prst="rect">
            <a:avLst/>
          </a:prstGeom>
        </p:spPr>
      </p:pic>
      <p:cxnSp>
        <p:nvCxnSpPr>
          <p:cNvPr id="12" name="直接连接符 11">
            <a:extLst>
              <a:ext uri="{FF2B5EF4-FFF2-40B4-BE49-F238E27FC236}">
                <a16:creationId xmlns:a16="http://schemas.microsoft.com/office/drawing/2014/main" id="{31B4C5AE-27C7-40EF-8B46-42746538685D}"/>
              </a:ext>
            </a:extLst>
          </p:cNvPr>
          <p:cNvCxnSpPr/>
          <p:nvPr/>
        </p:nvCxnSpPr>
        <p:spPr>
          <a:xfrm>
            <a:off x="2875280" y="1493520"/>
            <a:ext cx="0" cy="5351933"/>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CAE4DA7-0375-4FE5-B3F1-9FCF3867D040}"/>
              </a:ext>
            </a:extLst>
          </p:cNvPr>
          <p:cNvPicPr>
            <a:picLocks noChangeAspect="1"/>
          </p:cNvPicPr>
          <p:nvPr/>
        </p:nvPicPr>
        <p:blipFill>
          <a:blip r:embed="rId5"/>
          <a:stretch>
            <a:fillRect/>
          </a:stretch>
        </p:blipFill>
        <p:spPr>
          <a:xfrm>
            <a:off x="3998595" y="2060269"/>
            <a:ext cx="1562100" cy="1485900"/>
          </a:xfrm>
          <a:prstGeom prst="rect">
            <a:avLst/>
          </a:prstGeom>
        </p:spPr>
      </p:pic>
      <p:pic>
        <p:nvPicPr>
          <p:cNvPr id="14" name="图片 13">
            <a:extLst>
              <a:ext uri="{FF2B5EF4-FFF2-40B4-BE49-F238E27FC236}">
                <a16:creationId xmlns:a16="http://schemas.microsoft.com/office/drawing/2014/main" id="{02407A59-27BC-42BC-BA73-92E2F5333119}"/>
              </a:ext>
            </a:extLst>
          </p:cNvPr>
          <p:cNvPicPr>
            <a:picLocks noChangeAspect="1"/>
          </p:cNvPicPr>
          <p:nvPr/>
        </p:nvPicPr>
        <p:blipFill>
          <a:blip r:embed="rId6"/>
          <a:stretch>
            <a:fillRect/>
          </a:stretch>
        </p:blipFill>
        <p:spPr>
          <a:xfrm>
            <a:off x="4031933" y="4877049"/>
            <a:ext cx="1495425" cy="1438275"/>
          </a:xfrm>
          <a:prstGeom prst="rect">
            <a:avLst/>
          </a:prstGeom>
        </p:spPr>
      </p:pic>
      <p:sp>
        <p:nvSpPr>
          <p:cNvPr id="15" name="箭头: 右 14">
            <a:extLst>
              <a:ext uri="{FF2B5EF4-FFF2-40B4-BE49-F238E27FC236}">
                <a16:creationId xmlns:a16="http://schemas.microsoft.com/office/drawing/2014/main" id="{5866D21F-7C01-4056-AB53-F2F42D4EEA69}"/>
              </a:ext>
            </a:extLst>
          </p:cNvPr>
          <p:cNvSpPr/>
          <p:nvPr/>
        </p:nvSpPr>
        <p:spPr>
          <a:xfrm>
            <a:off x="3078480" y="2803219"/>
            <a:ext cx="873724" cy="165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箭头: 右 15">
            <a:extLst>
              <a:ext uri="{FF2B5EF4-FFF2-40B4-BE49-F238E27FC236}">
                <a16:creationId xmlns:a16="http://schemas.microsoft.com/office/drawing/2014/main" id="{36F060AF-7079-4230-BCBE-56AF04B136EB}"/>
              </a:ext>
            </a:extLst>
          </p:cNvPr>
          <p:cNvSpPr/>
          <p:nvPr/>
        </p:nvSpPr>
        <p:spPr>
          <a:xfrm>
            <a:off x="3078480" y="5596186"/>
            <a:ext cx="873724" cy="165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图片 16">
            <a:extLst>
              <a:ext uri="{FF2B5EF4-FFF2-40B4-BE49-F238E27FC236}">
                <a16:creationId xmlns:a16="http://schemas.microsoft.com/office/drawing/2014/main" id="{DB208593-D707-48AA-BA56-C2E5CBA439ED}"/>
              </a:ext>
            </a:extLst>
          </p:cNvPr>
          <p:cNvPicPr>
            <a:picLocks noChangeAspect="1"/>
          </p:cNvPicPr>
          <p:nvPr/>
        </p:nvPicPr>
        <p:blipFill>
          <a:blip r:embed="rId7"/>
          <a:stretch>
            <a:fillRect/>
          </a:stretch>
        </p:blipFill>
        <p:spPr>
          <a:xfrm>
            <a:off x="5560695" y="2755733"/>
            <a:ext cx="6456910" cy="2635637"/>
          </a:xfrm>
          <a:prstGeom prst="rect">
            <a:avLst/>
          </a:prstGeom>
        </p:spPr>
      </p:pic>
      <p:sp>
        <p:nvSpPr>
          <p:cNvPr id="18" name="矩形 17">
            <a:extLst>
              <a:ext uri="{FF2B5EF4-FFF2-40B4-BE49-F238E27FC236}">
                <a16:creationId xmlns:a16="http://schemas.microsoft.com/office/drawing/2014/main" id="{EEB6D1E7-7ACF-4EE4-B7EF-A1A03D879ACA}"/>
              </a:ext>
            </a:extLst>
          </p:cNvPr>
          <p:cNvSpPr/>
          <p:nvPr/>
        </p:nvSpPr>
        <p:spPr>
          <a:xfrm>
            <a:off x="7123305" y="6476121"/>
            <a:ext cx="5068695" cy="369332"/>
          </a:xfrm>
          <a:prstGeom prst="rect">
            <a:avLst/>
          </a:prstGeom>
        </p:spPr>
        <p:txBody>
          <a:bodyPr wrap="none">
            <a:spAutoFit/>
          </a:bodyPr>
          <a:lstStyle/>
          <a:p>
            <a:r>
              <a:rPr lang="en-US" dirty="0">
                <a:hlinkClick r:id="rId8"/>
              </a:rPr>
              <a:t>https://www.cnblogs.com/makefile/p/bias-var.html</a:t>
            </a:r>
            <a:r>
              <a:rPr lang="en-US" dirty="0"/>
              <a:t> </a:t>
            </a:r>
          </a:p>
        </p:txBody>
      </p:sp>
    </p:spTree>
    <p:extLst>
      <p:ext uri="{BB962C8B-B14F-4D97-AF65-F5344CB8AC3E}">
        <p14:creationId xmlns:p14="http://schemas.microsoft.com/office/powerpoint/2010/main" val="15198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B5DD-B436-4745-B762-862B8F970962}"/>
              </a:ext>
            </a:extLst>
          </p:cNvPr>
          <p:cNvSpPr>
            <a:spLocks noGrp="1"/>
          </p:cNvSpPr>
          <p:nvPr>
            <p:ph type="title"/>
          </p:nvPr>
        </p:nvSpPr>
        <p:spPr/>
        <p:txBody>
          <a:bodyPr/>
          <a:lstStyle/>
          <a:p>
            <a:r>
              <a:rPr lang="zh-CN" altLang="en-US" dirty="0"/>
              <a:t>偏差</a:t>
            </a:r>
            <a:r>
              <a:rPr lang="en-US" altLang="zh-CN" dirty="0"/>
              <a:t>-</a:t>
            </a:r>
            <a:r>
              <a:rPr lang="zh-CN" altLang="en-US" dirty="0"/>
              <a:t>方差分解</a:t>
            </a:r>
            <a:endParaRPr lang="en-US" dirty="0"/>
          </a:p>
        </p:txBody>
      </p:sp>
      <p:pic>
        <p:nvPicPr>
          <p:cNvPr id="5" name="图片 4">
            <a:extLst>
              <a:ext uri="{FF2B5EF4-FFF2-40B4-BE49-F238E27FC236}">
                <a16:creationId xmlns:a16="http://schemas.microsoft.com/office/drawing/2014/main" id="{B0A3F3FA-26C9-4D6E-B966-139B68BCBD4A}"/>
              </a:ext>
            </a:extLst>
          </p:cNvPr>
          <p:cNvPicPr>
            <a:picLocks noChangeAspect="1"/>
          </p:cNvPicPr>
          <p:nvPr/>
        </p:nvPicPr>
        <p:blipFill>
          <a:blip r:embed="rId3"/>
          <a:stretch>
            <a:fillRect/>
          </a:stretch>
        </p:blipFill>
        <p:spPr>
          <a:xfrm>
            <a:off x="3167181" y="1690688"/>
            <a:ext cx="5857637" cy="4418919"/>
          </a:xfrm>
          <a:prstGeom prst="rect">
            <a:avLst/>
          </a:prstGeom>
        </p:spPr>
      </p:pic>
    </p:spTree>
    <p:extLst>
      <p:ext uri="{BB962C8B-B14F-4D97-AF65-F5344CB8AC3E}">
        <p14:creationId xmlns:p14="http://schemas.microsoft.com/office/powerpoint/2010/main" val="424355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452</Words>
  <Application>Microsoft Office PowerPoint</Application>
  <PresentationFormat>宽屏</PresentationFormat>
  <Paragraphs>92</Paragraphs>
  <Slides>14</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Calibri</vt:lpstr>
      <vt:lpstr>Calibri Light</vt:lpstr>
      <vt:lpstr>Office 主题​​</vt:lpstr>
      <vt:lpstr>第2章 机器学习概述</vt:lpstr>
      <vt:lpstr>数据的特征表示</vt:lpstr>
      <vt:lpstr>模型</vt:lpstr>
      <vt:lpstr>学习准则</vt:lpstr>
      <vt:lpstr>优化算法</vt:lpstr>
      <vt:lpstr>评价指标</vt:lpstr>
      <vt:lpstr>Where does the error come from?</vt:lpstr>
      <vt:lpstr>Where does the error come from?</vt:lpstr>
      <vt:lpstr>偏差-方差分解</vt:lpstr>
      <vt:lpstr>What to do with large bias?</vt:lpstr>
      <vt:lpstr>What to do with large variance?</vt:lpstr>
      <vt:lpstr>Model Selection</vt:lpstr>
      <vt:lpstr>理论与定理</vt:lpstr>
      <vt:lpstr>机器学习的下一步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机器学习概述</dc:title>
  <dc:creator>李 鹏</dc:creator>
  <cp:lastModifiedBy>李 鹏</cp:lastModifiedBy>
  <cp:revision>13</cp:revision>
  <cp:lastPrinted>2019-08-31T11:18:05Z</cp:lastPrinted>
  <dcterms:created xsi:type="dcterms:W3CDTF">2019-08-31T02:14:44Z</dcterms:created>
  <dcterms:modified xsi:type="dcterms:W3CDTF">2019-08-31T11:18:07Z</dcterms:modified>
</cp:coreProperties>
</file>