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265" r:id="rId3"/>
    <p:sldId id="257" r:id="rId4"/>
    <p:sldId id="258" r:id="rId5"/>
    <p:sldId id="259" r:id="rId6"/>
    <p:sldId id="261" r:id="rId7"/>
    <p:sldId id="262" r:id="rId8"/>
    <p:sldId id="263" r:id="rId9"/>
    <p:sldId id="264" r:id="rId10"/>
    <p:sldId id="266" r:id="rId11"/>
    <p:sldId id="267" r:id="rId12"/>
    <p:sldId id="269" r:id="rId13"/>
    <p:sldId id="270" r:id="rId14"/>
    <p:sldId id="268" r:id="rId15"/>
    <p:sldId id="276" r:id="rId16"/>
    <p:sldId id="274" r:id="rId17"/>
    <p:sldId id="275" r:id="rId18"/>
    <p:sldId id="271" r:id="rId19"/>
    <p:sldId id="272" r:id="rId20"/>
    <p:sldId id="279" r:id="rId21"/>
    <p:sldId id="277" r:id="rId22"/>
    <p:sldId id="280" r:id="rId23"/>
    <p:sldId id="281" r:id="rId24"/>
    <p:sldId id="282" r:id="rId25"/>
    <p:sldId id="283" r:id="rId26"/>
    <p:sldId id="278" r:id="rId27"/>
    <p:sldId id="273" r:id="rId28"/>
    <p:sldId id="284" r:id="rId29"/>
    <p:sldId id="285" r:id="rId30"/>
    <p:sldId id="286" r:id="rId31"/>
    <p:sldId id="287" r:id="rId32"/>
    <p:sldId id="288" r:id="rId33"/>
    <p:sldId id="289" r:id="rId34"/>
    <p:sldId id="290" r:id="rId35"/>
    <p:sldId id="291" r:id="rId36"/>
    <p:sldId id="294" r:id="rId37"/>
    <p:sldId id="292" r:id="rId38"/>
    <p:sldId id="293" r:id="rId39"/>
    <p:sldId id="297" r:id="rId40"/>
    <p:sldId id="298" r:id="rId41"/>
    <p:sldId id="299" r:id="rId42"/>
    <p:sldId id="295" r:id="rId43"/>
    <p:sldId id="296" r:id="rId44"/>
    <p:sldId id="300" r:id="rId45"/>
    <p:sldId id="301" r:id="rId46"/>
    <p:sldId id="302" r:id="rId47"/>
    <p:sldId id="303" r:id="rId48"/>
    <p:sldId id="304" r:id="rId49"/>
    <p:sldId id="305" r:id="rId50"/>
    <p:sldId id="260" r:id="rId51"/>
    <p:sldId id="306" r:id="rId52"/>
  </p:sldIdLst>
  <p:sldSz cx="12192000" cy="6858000"/>
  <p:notesSz cx="7315200" cy="13358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957" autoAdjust="0"/>
  </p:normalViewPr>
  <p:slideViewPr>
    <p:cSldViewPr snapToGrid="0">
      <p:cViewPr varScale="1">
        <p:scale>
          <a:sx n="56" d="100"/>
          <a:sy n="56" d="100"/>
        </p:scale>
        <p:origin x="10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5517D3-C61E-46B5-AC5F-186BC1B47257}" type="doc">
      <dgm:prSet loTypeId="urn:microsoft.com/office/officeart/2005/8/layout/process1" loCatId="process" qsTypeId="urn:microsoft.com/office/officeart/2005/8/quickstyle/simple1" qsCatId="simple" csTypeId="urn:microsoft.com/office/officeart/2005/8/colors/colorful1" csCatId="colorful" phldr="1"/>
      <dgm:spPr/>
    </dgm:pt>
    <dgm:pt modelId="{38F4ADB5-A7CB-4CFE-9C8E-4DEC373220D7}">
      <dgm:prSet phldrT="[文本]"/>
      <dgm:spPr/>
      <dgm:t>
        <a:bodyPr/>
        <a:lstStyle/>
        <a:p>
          <a:r>
            <a:rPr lang="en-US" dirty="0"/>
            <a:t>M</a:t>
          </a:r>
          <a:r>
            <a:rPr lang="en-US" altLang="zh-CN" dirty="0"/>
            <a:t>odel</a:t>
          </a:r>
          <a:endParaRPr lang="en-US" dirty="0"/>
        </a:p>
      </dgm:t>
    </dgm:pt>
    <dgm:pt modelId="{229C7B71-4730-4FCE-92F3-26A3B78048D7}" type="parTrans" cxnId="{5DF7A016-2DA7-4EA7-A37A-D45932372CA2}">
      <dgm:prSet/>
      <dgm:spPr/>
      <dgm:t>
        <a:bodyPr/>
        <a:lstStyle/>
        <a:p>
          <a:endParaRPr lang="en-US"/>
        </a:p>
      </dgm:t>
    </dgm:pt>
    <dgm:pt modelId="{0F6B8EA4-B2CF-4186-AD1F-FD1E7DD0AF00}" type="sibTrans" cxnId="{5DF7A016-2DA7-4EA7-A37A-D45932372CA2}">
      <dgm:prSet/>
      <dgm:spPr/>
      <dgm:t>
        <a:bodyPr/>
        <a:lstStyle/>
        <a:p>
          <a:endParaRPr lang="en-US"/>
        </a:p>
      </dgm:t>
    </dgm:pt>
    <dgm:pt modelId="{EA9E7557-AC75-40E2-8B2C-198E9F30D4DC}">
      <dgm:prSet phldrT="[文本]"/>
      <dgm:spPr/>
      <dgm:t>
        <a:bodyPr/>
        <a:lstStyle/>
        <a:p>
          <a:r>
            <a:rPr lang="en-US" dirty="0"/>
            <a:t>Strategy</a:t>
          </a:r>
        </a:p>
      </dgm:t>
    </dgm:pt>
    <dgm:pt modelId="{0F937BE6-4B62-49A2-9EB0-9F0B99E2411D}" type="parTrans" cxnId="{FD51D767-245A-49D4-B96E-68D01386A41A}">
      <dgm:prSet/>
      <dgm:spPr/>
      <dgm:t>
        <a:bodyPr/>
        <a:lstStyle/>
        <a:p>
          <a:endParaRPr lang="en-US"/>
        </a:p>
      </dgm:t>
    </dgm:pt>
    <dgm:pt modelId="{19AA3EAA-3213-4FBE-9591-9F80BB1085AD}" type="sibTrans" cxnId="{FD51D767-245A-49D4-B96E-68D01386A41A}">
      <dgm:prSet/>
      <dgm:spPr/>
      <dgm:t>
        <a:bodyPr/>
        <a:lstStyle/>
        <a:p>
          <a:endParaRPr lang="en-US"/>
        </a:p>
      </dgm:t>
    </dgm:pt>
    <dgm:pt modelId="{31DB665B-1AD8-4126-8093-19054DD73744}">
      <dgm:prSet phldrT="[文本]"/>
      <dgm:spPr/>
      <dgm:t>
        <a:bodyPr/>
        <a:lstStyle/>
        <a:p>
          <a:r>
            <a:rPr lang="en-US" dirty="0"/>
            <a:t>Algorithm</a:t>
          </a:r>
        </a:p>
      </dgm:t>
    </dgm:pt>
    <dgm:pt modelId="{C9F35E2A-15C5-4304-B80B-7F031F4DDBB8}" type="parTrans" cxnId="{469A10E4-0652-49BC-AD0C-5367EF50AFC0}">
      <dgm:prSet/>
      <dgm:spPr/>
      <dgm:t>
        <a:bodyPr/>
        <a:lstStyle/>
        <a:p>
          <a:endParaRPr lang="en-US"/>
        </a:p>
      </dgm:t>
    </dgm:pt>
    <dgm:pt modelId="{E837D37C-4ED4-40EA-950F-BD31B8921869}" type="sibTrans" cxnId="{469A10E4-0652-49BC-AD0C-5367EF50AFC0}">
      <dgm:prSet/>
      <dgm:spPr/>
      <dgm:t>
        <a:bodyPr/>
        <a:lstStyle/>
        <a:p>
          <a:endParaRPr lang="en-US"/>
        </a:p>
      </dgm:t>
    </dgm:pt>
    <dgm:pt modelId="{A57A0828-5745-431A-9286-1EA81F590304}" type="pres">
      <dgm:prSet presAssocID="{EC5517D3-C61E-46B5-AC5F-186BC1B47257}" presName="Name0" presStyleCnt="0">
        <dgm:presLayoutVars>
          <dgm:dir/>
          <dgm:resizeHandles val="exact"/>
        </dgm:presLayoutVars>
      </dgm:prSet>
      <dgm:spPr/>
    </dgm:pt>
    <dgm:pt modelId="{4CB0913A-B9CC-4A8B-9CDA-F60D8FD189D5}" type="pres">
      <dgm:prSet presAssocID="{38F4ADB5-A7CB-4CFE-9C8E-4DEC373220D7}" presName="node" presStyleLbl="node1" presStyleIdx="0" presStyleCnt="3">
        <dgm:presLayoutVars>
          <dgm:bulletEnabled val="1"/>
        </dgm:presLayoutVars>
      </dgm:prSet>
      <dgm:spPr/>
    </dgm:pt>
    <dgm:pt modelId="{2BE76FCD-35A8-45E6-A370-4D64DAE81032}" type="pres">
      <dgm:prSet presAssocID="{0F6B8EA4-B2CF-4186-AD1F-FD1E7DD0AF00}" presName="sibTrans" presStyleLbl="sibTrans2D1" presStyleIdx="0" presStyleCnt="2"/>
      <dgm:spPr/>
    </dgm:pt>
    <dgm:pt modelId="{221C8380-BDB8-4347-8DCB-979AF127BA6D}" type="pres">
      <dgm:prSet presAssocID="{0F6B8EA4-B2CF-4186-AD1F-FD1E7DD0AF00}" presName="connectorText" presStyleLbl="sibTrans2D1" presStyleIdx="0" presStyleCnt="2"/>
      <dgm:spPr/>
    </dgm:pt>
    <dgm:pt modelId="{8E063BC2-095E-4011-A0A5-BC15AACC105D}" type="pres">
      <dgm:prSet presAssocID="{EA9E7557-AC75-40E2-8B2C-198E9F30D4DC}" presName="node" presStyleLbl="node1" presStyleIdx="1" presStyleCnt="3">
        <dgm:presLayoutVars>
          <dgm:bulletEnabled val="1"/>
        </dgm:presLayoutVars>
      </dgm:prSet>
      <dgm:spPr/>
    </dgm:pt>
    <dgm:pt modelId="{C6FB8488-3B83-48ED-AE81-5E296E397EB2}" type="pres">
      <dgm:prSet presAssocID="{19AA3EAA-3213-4FBE-9591-9F80BB1085AD}" presName="sibTrans" presStyleLbl="sibTrans2D1" presStyleIdx="1" presStyleCnt="2"/>
      <dgm:spPr/>
    </dgm:pt>
    <dgm:pt modelId="{89BC7215-6850-4124-9351-1B5E32CE287F}" type="pres">
      <dgm:prSet presAssocID="{19AA3EAA-3213-4FBE-9591-9F80BB1085AD}" presName="connectorText" presStyleLbl="sibTrans2D1" presStyleIdx="1" presStyleCnt="2"/>
      <dgm:spPr/>
    </dgm:pt>
    <dgm:pt modelId="{126952BA-2664-40E9-A85D-D73B55BF9444}" type="pres">
      <dgm:prSet presAssocID="{31DB665B-1AD8-4126-8093-19054DD73744}" presName="node" presStyleLbl="node1" presStyleIdx="2" presStyleCnt="3">
        <dgm:presLayoutVars>
          <dgm:bulletEnabled val="1"/>
        </dgm:presLayoutVars>
      </dgm:prSet>
      <dgm:spPr/>
    </dgm:pt>
  </dgm:ptLst>
  <dgm:cxnLst>
    <dgm:cxn modelId="{8172AC0C-2833-4CCD-B761-515520875D07}" type="presOf" srcId="{0F6B8EA4-B2CF-4186-AD1F-FD1E7DD0AF00}" destId="{2BE76FCD-35A8-45E6-A370-4D64DAE81032}" srcOrd="0" destOrd="0" presId="urn:microsoft.com/office/officeart/2005/8/layout/process1"/>
    <dgm:cxn modelId="{084D1A0D-757C-4BDC-83AA-9A68FDDB93AE}" type="presOf" srcId="{31DB665B-1AD8-4126-8093-19054DD73744}" destId="{126952BA-2664-40E9-A85D-D73B55BF9444}" srcOrd="0" destOrd="0" presId="urn:microsoft.com/office/officeart/2005/8/layout/process1"/>
    <dgm:cxn modelId="{5DF7A016-2DA7-4EA7-A37A-D45932372CA2}" srcId="{EC5517D3-C61E-46B5-AC5F-186BC1B47257}" destId="{38F4ADB5-A7CB-4CFE-9C8E-4DEC373220D7}" srcOrd="0" destOrd="0" parTransId="{229C7B71-4730-4FCE-92F3-26A3B78048D7}" sibTransId="{0F6B8EA4-B2CF-4186-AD1F-FD1E7DD0AF00}"/>
    <dgm:cxn modelId="{B4431831-188B-46A8-BDF4-28C2368C4EED}" type="presOf" srcId="{0F6B8EA4-B2CF-4186-AD1F-FD1E7DD0AF00}" destId="{221C8380-BDB8-4347-8DCB-979AF127BA6D}" srcOrd="1" destOrd="0" presId="urn:microsoft.com/office/officeart/2005/8/layout/process1"/>
    <dgm:cxn modelId="{FD51D767-245A-49D4-B96E-68D01386A41A}" srcId="{EC5517D3-C61E-46B5-AC5F-186BC1B47257}" destId="{EA9E7557-AC75-40E2-8B2C-198E9F30D4DC}" srcOrd="1" destOrd="0" parTransId="{0F937BE6-4B62-49A2-9EB0-9F0B99E2411D}" sibTransId="{19AA3EAA-3213-4FBE-9591-9F80BB1085AD}"/>
    <dgm:cxn modelId="{E37D7C75-EB3D-4C94-94C9-93067EC721E5}" type="presOf" srcId="{EA9E7557-AC75-40E2-8B2C-198E9F30D4DC}" destId="{8E063BC2-095E-4011-A0A5-BC15AACC105D}" srcOrd="0" destOrd="0" presId="urn:microsoft.com/office/officeart/2005/8/layout/process1"/>
    <dgm:cxn modelId="{539F64B9-A729-46B7-A36F-43C708B8D836}" type="presOf" srcId="{EC5517D3-C61E-46B5-AC5F-186BC1B47257}" destId="{A57A0828-5745-431A-9286-1EA81F590304}" srcOrd="0" destOrd="0" presId="urn:microsoft.com/office/officeart/2005/8/layout/process1"/>
    <dgm:cxn modelId="{B70CD1B9-A88C-49D8-9FEA-4647D925E225}" type="presOf" srcId="{19AA3EAA-3213-4FBE-9591-9F80BB1085AD}" destId="{89BC7215-6850-4124-9351-1B5E32CE287F}" srcOrd="1" destOrd="0" presId="urn:microsoft.com/office/officeart/2005/8/layout/process1"/>
    <dgm:cxn modelId="{90C078DA-772C-4AF4-9B0A-2645F39CA540}" type="presOf" srcId="{38F4ADB5-A7CB-4CFE-9C8E-4DEC373220D7}" destId="{4CB0913A-B9CC-4A8B-9CDA-F60D8FD189D5}" srcOrd="0" destOrd="0" presId="urn:microsoft.com/office/officeart/2005/8/layout/process1"/>
    <dgm:cxn modelId="{469A10E4-0652-49BC-AD0C-5367EF50AFC0}" srcId="{EC5517D3-C61E-46B5-AC5F-186BC1B47257}" destId="{31DB665B-1AD8-4126-8093-19054DD73744}" srcOrd="2" destOrd="0" parTransId="{C9F35E2A-15C5-4304-B80B-7F031F4DDBB8}" sibTransId="{E837D37C-4ED4-40EA-950F-BD31B8921869}"/>
    <dgm:cxn modelId="{CFC083F2-0DB8-4ED3-9FAA-C7EBB25C69CC}" type="presOf" srcId="{19AA3EAA-3213-4FBE-9591-9F80BB1085AD}" destId="{C6FB8488-3B83-48ED-AE81-5E296E397EB2}" srcOrd="0" destOrd="0" presId="urn:microsoft.com/office/officeart/2005/8/layout/process1"/>
    <dgm:cxn modelId="{79DD52E4-CD78-4933-876A-DDC6EC563F28}" type="presParOf" srcId="{A57A0828-5745-431A-9286-1EA81F590304}" destId="{4CB0913A-B9CC-4A8B-9CDA-F60D8FD189D5}" srcOrd="0" destOrd="0" presId="urn:microsoft.com/office/officeart/2005/8/layout/process1"/>
    <dgm:cxn modelId="{BF479933-B844-481D-881D-D4BEB0840CDD}" type="presParOf" srcId="{A57A0828-5745-431A-9286-1EA81F590304}" destId="{2BE76FCD-35A8-45E6-A370-4D64DAE81032}" srcOrd="1" destOrd="0" presId="urn:microsoft.com/office/officeart/2005/8/layout/process1"/>
    <dgm:cxn modelId="{B263C9F3-ECF8-49D7-A860-7F5BA0467E44}" type="presParOf" srcId="{2BE76FCD-35A8-45E6-A370-4D64DAE81032}" destId="{221C8380-BDB8-4347-8DCB-979AF127BA6D}" srcOrd="0" destOrd="0" presId="urn:microsoft.com/office/officeart/2005/8/layout/process1"/>
    <dgm:cxn modelId="{AB5C35A5-B142-4E98-86D4-D94E894C16F9}" type="presParOf" srcId="{A57A0828-5745-431A-9286-1EA81F590304}" destId="{8E063BC2-095E-4011-A0A5-BC15AACC105D}" srcOrd="2" destOrd="0" presId="urn:microsoft.com/office/officeart/2005/8/layout/process1"/>
    <dgm:cxn modelId="{AA2C194E-870B-4AB7-9EEC-705B67C25F77}" type="presParOf" srcId="{A57A0828-5745-431A-9286-1EA81F590304}" destId="{C6FB8488-3B83-48ED-AE81-5E296E397EB2}" srcOrd="3" destOrd="0" presId="urn:microsoft.com/office/officeart/2005/8/layout/process1"/>
    <dgm:cxn modelId="{9B014BAC-248A-4372-9729-31B2834F6ACB}" type="presParOf" srcId="{C6FB8488-3B83-48ED-AE81-5E296E397EB2}" destId="{89BC7215-6850-4124-9351-1B5E32CE287F}" srcOrd="0" destOrd="0" presId="urn:microsoft.com/office/officeart/2005/8/layout/process1"/>
    <dgm:cxn modelId="{C5525771-CE66-4632-8681-70CC6BD44ABB}" type="presParOf" srcId="{A57A0828-5745-431A-9286-1EA81F590304}" destId="{126952BA-2664-40E9-A85D-D73B55BF9444}"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B0913A-B9CC-4A8B-9CDA-F60D8FD189D5}">
      <dsp:nvSpPr>
        <dsp:cNvPr id="0" name=""/>
        <dsp:cNvSpPr/>
      </dsp:nvSpPr>
      <dsp:spPr>
        <a:xfrm>
          <a:off x="9242" y="1346949"/>
          <a:ext cx="2762398" cy="165743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en-US" sz="4500" kern="1200" dirty="0"/>
            <a:t>M</a:t>
          </a:r>
          <a:r>
            <a:rPr lang="en-US" altLang="zh-CN" sz="4500" kern="1200" dirty="0"/>
            <a:t>odel</a:t>
          </a:r>
          <a:endParaRPr lang="en-US" sz="4500" kern="1200" dirty="0"/>
        </a:p>
      </dsp:txBody>
      <dsp:txXfrm>
        <a:off x="57787" y="1395494"/>
        <a:ext cx="2665308" cy="1560349"/>
      </dsp:txXfrm>
    </dsp:sp>
    <dsp:sp modelId="{2BE76FCD-35A8-45E6-A370-4D64DAE81032}">
      <dsp:nvSpPr>
        <dsp:cNvPr id="0" name=""/>
        <dsp:cNvSpPr/>
      </dsp:nvSpPr>
      <dsp:spPr>
        <a:xfrm>
          <a:off x="3047880" y="1833131"/>
          <a:ext cx="585628" cy="685074"/>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a:off x="3047880" y="1970146"/>
        <a:ext cx="409940" cy="411044"/>
      </dsp:txXfrm>
    </dsp:sp>
    <dsp:sp modelId="{8E063BC2-095E-4011-A0A5-BC15AACC105D}">
      <dsp:nvSpPr>
        <dsp:cNvPr id="0" name=""/>
        <dsp:cNvSpPr/>
      </dsp:nvSpPr>
      <dsp:spPr>
        <a:xfrm>
          <a:off x="3876600" y="1346949"/>
          <a:ext cx="2762398" cy="165743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en-US" sz="4500" kern="1200" dirty="0"/>
            <a:t>Strategy</a:t>
          </a:r>
        </a:p>
      </dsp:txBody>
      <dsp:txXfrm>
        <a:off x="3925145" y="1395494"/>
        <a:ext cx="2665308" cy="1560349"/>
      </dsp:txXfrm>
    </dsp:sp>
    <dsp:sp modelId="{C6FB8488-3B83-48ED-AE81-5E296E397EB2}">
      <dsp:nvSpPr>
        <dsp:cNvPr id="0" name=""/>
        <dsp:cNvSpPr/>
      </dsp:nvSpPr>
      <dsp:spPr>
        <a:xfrm>
          <a:off x="6915239" y="1833131"/>
          <a:ext cx="585628" cy="685074"/>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a:off x="6915239" y="1970146"/>
        <a:ext cx="409940" cy="411044"/>
      </dsp:txXfrm>
    </dsp:sp>
    <dsp:sp modelId="{126952BA-2664-40E9-A85D-D73B55BF9444}">
      <dsp:nvSpPr>
        <dsp:cNvPr id="0" name=""/>
        <dsp:cNvSpPr/>
      </dsp:nvSpPr>
      <dsp:spPr>
        <a:xfrm>
          <a:off x="7743958" y="1346949"/>
          <a:ext cx="2762398" cy="1657439"/>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en-US" sz="4500" kern="1200" dirty="0"/>
            <a:t>Algorithm</a:t>
          </a:r>
        </a:p>
      </dsp:txBody>
      <dsp:txXfrm>
        <a:off x="7792503" y="1395494"/>
        <a:ext cx="2665308" cy="1560349"/>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169920" cy="670261"/>
          </a:xfrm>
          <a:prstGeom prst="rect">
            <a:avLst/>
          </a:prstGeom>
        </p:spPr>
        <p:txBody>
          <a:bodyPr vert="horz" lIns="118131" tIns="59066" rIns="118131" bIns="59066" rtlCol="0"/>
          <a:lstStyle>
            <a:lvl1pPr algn="l">
              <a:defRPr sz="1600"/>
            </a:lvl1pPr>
          </a:lstStyle>
          <a:p>
            <a:endParaRPr lang="en-US"/>
          </a:p>
        </p:txBody>
      </p:sp>
      <p:sp>
        <p:nvSpPr>
          <p:cNvPr id="3" name="日期占位符 2"/>
          <p:cNvSpPr>
            <a:spLocks noGrp="1"/>
          </p:cNvSpPr>
          <p:nvPr>
            <p:ph type="dt" idx="1"/>
          </p:nvPr>
        </p:nvSpPr>
        <p:spPr>
          <a:xfrm>
            <a:off x="4143587" y="0"/>
            <a:ext cx="3169920" cy="670261"/>
          </a:xfrm>
          <a:prstGeom prst="rect">
            <a:avLst/>
          </a:prstGeom>
        </p:spPr>
        <p:txBody>
          <a:bodyPr vert="horz" lIns="118131" tIns="59066" rIns="118131" bIns="59066" rtlCol="0"/>
          <a:lstStyle>
            <a:lvl1pPr algn="r">
              <a:defRPr sz="1600"/>
            </a:lvl1pPr>
          </a:lstStyle>
          <a:p>
            <a:fld id="{D38ACE48-D665-4974-AD0B-CB60E8BAE281}" type="datetimeFigureOut">
              <a:rPr lang="en-US" smtClean="0"/>
              <a:t>2019-06-02</a:t>
            </a:fld>
            <a:endParaRPr lang="en-US"/>
          </a:p>
        </p:txBody>
      </p:sp>
      <p:sp>
        <p:nvSpPr>
          <p:cNvPr id="4" name="幻灯片图像占位符 3"/>
          <p:cNvSpPr>
            <a:spLocks noGrp="1" noRot="1" noChangeAspect="1"/>
          </p:cNvSpPr>
          <p:nvPr>
            <p:ph type="sldImg" idx="2"/>
          </p:nvPr>
        </p:nvSpPr>
        <p:spPr>
          <a:xfrm>
            <a:off x="-349250" y="1670050"/>
            <a:ext cx="8013700" cy="4508500"/>
          </a:xfrm>
          <a:prstGeom prst="rect">
            <a:avLst/>
          </a:prstGeom>
          <a:noFill/>
          <a:ln w="12700">
            <a:solidFill>
              <a:prstClr val="black"/>
            </a:solidFill>
          </a:ln>
        </p:spPr>
        <p:txBody>
          <a:bodyPr vert="horz" lIns="118131" tIns="59066" rIns="118131" bIns="59066" rtlCol="0" anchor="ctr"/>
          <a:lstStyle/>
          <a:p>
            <a:endParaRPr lang="en-US"/>
          </a:p>
        </p:txBody>
      </p:sp>
      <p:sp>
        <p:nvSpPr>
          <p:cNvPr id="5" name="备注占位符 4"/>
          <p:cNvSpPr>
            <a:spLocks noGrp="1"/>
          </p:cNvSpPr>
          <p:nvPr>
            <p:ph type="body" sz="quarter" idx="3"/>
          </p:nvPr>
        </p:nvSpPr>
        <p:spPr>
          <a:xfrm>
            <a:off x="731520" y="6428929"/>
            <a:ext cx="5852160" cy="5260033"/>
          </a:xfrm>
          <a:prstGeom prst="rect">
            <a:avLst/>
          </a:prstGeom>
        </p:spPr>
        <p:txBody>
          <a:bodyPr vert="horz" lIns="118131" tIns="59066" rIns="118131" bIns="59066"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页脚占位符 5"/>
          <p:cNvSpPr>
            <a:spLocks noGrp="1"/>
          </p:cNvSpPr>
          <p:nvPr>
            <p:ph type="ftr" sz="quarter" idx="4"/>
          </p:nvPr>
        </p:nvSpPr>
        <p:spPr>
          <a:xfrm>
            <a:off x="0" y="12688555"/>
            <a:ext cx="3169920" cy="670259"/>
          </a:xfrm>
          <a:prstGeom prst="rect">
            <a:avLst/>
          </a:prstGeom>
        </p:spPr>
        <p:txBody>
          <a:bodyPr vert="horz" lIns="118131" tIns="59066" rIns="118131" bIns="59066" rtlCol="0" anchor="b"/>
          <a:lstStyle>
            <a:lvl1pPr algn="l">
              <a:defRPr sz="1600"/>
            </a:lvl1pPr>
          </a:lstStyle>
          <a:p>
            <a:endParaRPr lang="en-US"/>
          </a:p>
        </p:txBody>
      </p:sp>
      <p:sp>
        <p:nvSpPr>
          <p:cNvPr id="7" name="灯片编号占位符 6"/>
          <p:cNvSpPr>
            <a:spLocks noGrp="1"/>
          </p:cNvSpPr>
          <p:nvPr>
            <p:ph type="sldNum" sz="quarter" idx="5"/>
          </p:nvPr>
        </p:nvSpPr>
        <p:spPr>
          <a:xfrm>
            <a:off x="4143587" y="12688555"/>
            <a:ext cx="3169920" cy="670259"/>
          </a:xfrm>
          <a:prstGeom prst="rect">
            <a:avLst/>
          </a:prstGeom>
        </p:spPr>
        <p:txBody>
          <a:bodyPr vert="horz" lIns="118131" tIns="59066" rIns="118131" bIns="59066" rtlCol="0" anchor="b"/>
          <a:lstStyle>
            <a:lvl1pPr algn="r">
              <a:defRPr sz="1600"/>
            </a:lvl1pPr>
          </a:lstStyle>
          <a:p>
            <a:fld id="{623979E4-5452-496A-B788-EB87A53DE404}" type="slidenum">
              <a:rPr lang="en-US" smtClean="0"/>
              <a:t>‹#›</a:t>
            </a:fld>
            <a:endParaRPr lang="en-US"/>
          </a:p>
        </p:txBody>
      </p:sp>
    </p:spTree>
    <p:extLst>
      <p:ext uri="{BB962C8B-B14F-4D97-AF65-F5344CB8AC3E}">
        <p14:creationId xmlns:p14="http://schemas.microsoft.com/office/powerpoint/2010/main" val="26871699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应对海量数据处理（数据驱动）</a:t>
            </a:r>
            <a:endParaRPr lang="en-US" altLang="zh-CN" dirty="0"/>
          </a:p>
          <a:p>
            <a:r>
              <a:rPr lang="zh-CN" altLang="en-US" dirty="0"/>
              <a:t>重点是概率统计模型的构建</a:t>
            </a:r>
            <a:endParaRPr lang="en-US" dirty="0"/>
          </a:p>
        </p:txBody>
      </p:sp>
      <p:sp>
        <p:nvSpPr>
          <p:cNvPr id="4" name="灯片编号占位符 3"/>
          <p:cNvSpPr>
            <a:spLocks noGrp="1"/>
          </p:cNvSpPr>
          <p:nvPr>
            <p:ph type="sldNum" sz="quarter" idx="5"/>
          </p:nvPr>
        </p:nvSpPr>
        <p:spPr/>
        <p:txBody>
          <a:bodyPr/>
          <a:lstStyle/>
          <a:p>
            <a:fld id="{623979E4-5452-496A-B788-EB87A53DE404}" type="slidenum">
              <a:rPr lang="en-US" smtClean="0"/>
              <a:t>3</a:t>
            </a:fld>
            <a:endParaRPr lang="en-US"/>
          </a:p>
        </p:txBody>
      </p:sp>
    </p:spTree>
    <p:extLst>
      <p:ext uri="{BB962C8B-B14F-4D97-AF65-F5344CB8AC3E}">
        <p14:creationId xmlns:p14="http://schemas.microsoft.com/office/powerpoint/2010/main" val="1635786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具体参考课本</a:t>
            </a:r>
            <a:endParaRPr lang="en-US" altLang="zh-CN" dirty="0"/>
          </a:p>
          <a:p>
            <a:r>
              <a:rPr lang="zh-CN" altLang="en-US" dirty="0"/>
              <a:t>监督学习中，概率模型是生成模型，非概率模型是判别模型</a:t>
            </a:r>
            <a:endParaRPr lang="en-US" altLang="zh-CN" dirty="0"/>
          </a:p>
          <a:p>
            <a:r>
              <a:rPr lang="zh-CN" altLang="en-US" dirty="0"/>
              <a:t>条件概率分布最大化后得到函数，函数归一化后得到条件概率分布；</a:t>
            </a:r>
            <a:endParaRPr lang="en-US" altLang="zh-CN" dirty="0"/>
          </a:p>
          <a:p>
            <a:r>
              <a:rPr lang="zh-CN" altLang="en-US" dirty="0"/>
              <a:t>概率与非概率模型的区别不在于输入与输出之间的映射关系，而在于模型的内部结构</a:t>
            </a:r>
            <a:endParaRPr lang="en-US" altLang="zh-CN" dirty="0"/>
          </a:p>
          <a:p>
            <a:r>
              <a:rPr lang="zh-CN" altLang="en-US" dirty="0"/>
              <a:t>概率模型一定可以表示为联合概率分布的形式</a:t>
            </a:r>
            <a:endParaRPr lang="en-US" altLang="zh-CN" dirty="0"/>
          </a:p>
          <a:p>
            <a:endParaRPr lang="en-US" dirty="0"/>
          </a:p>
          <a:p>
            <a:r>
              <a:rPr lang="zh-CN" altLang="en-US" dirty="0"/>
              <a:t>逻辑回归既可以看作概率模型，也可以看作非概率模型</a:t>
            </a:r>
            <a:endParaRPr lang="en-US" dirty="0"/>
          </a:p>
        </p:txBody>
      </p:sp>
      <p:sp>
        <p:nvSpPr>
          <p:cNvPr id="4" name="灯片编号占位符 3"/>
          <p:cNvSpPr>
            <a:spLocks noGrp="1"/>
          </p:cNvSpPr>
          <p:nvPr>
            <p:ph type="sldNum" sz="quarter" idx="5"/>
          </p:nvPr>
        </p:nvSpPr>
        <p:spPr/>
        <p:txBody>
          <a:bodyPr/>
          <a:lstStyle/>
          <a:p>
            <a:fld id="{623979E4-5452-496A-B788-EB87A53DE404}" type="slidenum">
              <a:rPr lang="en-US" smtClean="0"/>
              <a:t>14</a:t>
            </a:fld>
            <a:endParaRPr lang="en-US"/>
          </a:p>
        </p:txBody>
      </p:sp>
    </p:spTree>
    <p:extLst>
      <p:ext uri="{BB962C8B-B14F-4D97-AF65-F5344CB8AC3E}">
        <p14:creationId xmlns:p14="http://schemas.microsoft.com/office/powerpoint/2010/main" val="7980151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线性模型</a:t>
            </a:r>
            <a:r>
              <a:rPr lang="en-US" altLang="zh-CN" dirty="0"/>
              <a:t>/</a:t>
            </a:r>
            <a:r>
              <a:rPr lang="zh-CN" altLang="en-US" dirty="0"/>
              <a:t>非线性模型 </a:t>
            </a:r>
            <a:endParaRPr lang="en-US" altLang="zh-CN" dirty="0"/>
          </a:p>
          <a:p>
            <a:r>
              <a:rPr lang="zh-CN" altLang="en-US" dirty="0"/>
              <a:t>还有对数线性模型</a:t>
            </a:r>
            <a:endParaRPr lang="en-US" altLang="zh-CN" dirty="0"/>
          </a:p>
          <a:p>
            <a:endParaRPr lang="en-US" dirty="0"/>
          </a:p>
          <a:p>
            <a:r>
              <a:rPr lang="zh-CN" altLang="en-US" dirty="0"/>
              <a:t>参数模型往往假设模型参数的维度固定，往往适合问题简单的情况；</a:t>
            </a:r>
            <a:endParaRPr lang="en-US" altLang="zh-CN" dirty="0"/>
          </a:p>
          <a:p>
            <a:r>
              <a:rPr lang="zh-CN" altLang="en-US" dirty="0"/>
              <a:t>现实中的问题往往比较复杂，非参数化模型更加有效</a:t>
            </a:r>
            <a:endParaRPr lang="en-US" dirty="0"/>
          </a:p>
        </p:txBody>
      </p:sp>
      <p:sp>
        <p:nvSpPr>
          <p:cNvPr id="4" name="灯片编号占位符 3"/>
          <p:cNvSpPr>
            <a:spLocks noGrp="1"/>
          </p:cNvSpPr>
          <p:nvPr>
            <p:ph type="sldNum" sz="quarter" idx="5"/>
          </p:nvPr>
        </p:nvSpPr>
        <p:spPr/>
        <p:txBody>
          <a:bodyPr/>
          <a:lstStyle/>
          <a:p>
            <a:fld id="{623979E4-5452-496A-B788-EB87A53DE404}" type="slidenum">
              <a:rPr lang="en-US" smtClean="0"/>
              <a:t>15</a:t>
            </a:fld>
            <a:endParaRPr lang="en-US"/>
          </a:p>
        </p:txBody>
      </p:sp>
    </p:spTree>
    <p:extLst>
      <p:ext uri="{BB962C8B-B14F-4D97-AF65-F5344CB8AC3E}">
        <p14:creationId xmlns:p14="http://schemas.microsoft.com/office/powerpoint/2010/main" val="4856449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在线学习本身就拥有在线学习的特点</a:t>
            </a:r>
            <a:endParaRPr lang="en-US" altLang="zh-CN" dirty="0"/>
          </a:p>
          <a:p>
            <a:endParaRPr lang="en-US" dirty="0"/>
          </a:p>
          <a:p>
            <a:r>
              <a:rPr lang="zh-CN" altLang="en-US" dirty="0"/>
              <a:t>随机梯度下降就是一种在线学习方式</a:t>
            </a:r>
            <a:endParaRPr lang="en-US" dirty="0"/>
          </a:p>
        </p:txBody>
      </p:sp>
      <p:sp>
        <p:nvSpPr>
          <p:cNvPr id="4" name="灯片编号占位符 3"/>
          <p:cNvSpPr>
            <a:spLocks noGrp="1"/>
          </p:cNvSpPr>
          <p:nvPr>
            <p:ph type="sldNum" sz="quarter" idx="5"/>
          </p:nvPr>
        </p:nvSpPr>
        <p:spPr/>
        <p:txBody>
          <a:bodyPr/>
          <a:lstStyle/>
          <a:p>
            <a:fld id="{623979E4-5452-496A-B788-EB87A53DE404}" type="slidenum">
              <a:rPr lang="en-US" smtClean="0"/>
              <a:t>16</a:t>
            </a:fld>
            <a:endParaRPr lang="en-US"/>
          </a:p>
        </p:txBody>
      </p:sp>
    </p:spTree>
    <p:extLst>
      <p:ext uri="{BB962C8B-B14F-4D97-AF65-F5344CB8AC3E}">
        <p14:creationId xmlns:p14="http://schemas.microsoft.com/office/powerpoint/2010/main" val="12218155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将模型、未观测要素以及参数用变量表示，使用模型的先验分布是贝叶斯模型学习的特点</a:t>
            </a:r>
            <a:endParaRPr lang="en-US" altLang="zh-CN" dirty="0"/>
          </a:p>
          <a:p>
            <a:endParaRPr lang="en-US" dirty="0"/>
          </a:p>
          <a:p>
            <a:r>
              <a:rPr lang="zh-CN" altLang="en-US" dirty="0"/>
              <a:t>核方法  不显示地定义映射，而是直接定义核函数，即映射之后在特征空间的内积</a:t>
            </a:r>
            <a:endParaRPr lang="en-US" dirty="0"/>
          </a:p>
        </p:txBody>
      </p:sp>
      <p:sp>
        <p:nvSpPr>
          <p:cNvPr id="4" name="灯片编号占位符 3"/>
          <p:cNvSpPr>
            <a:spLocks noGrp="1"/>
          </p:cNvSpPr>
          <p:nvPr>
            <p:ph type="sldNum" sz="quarter" idx="5"/>
          </p:nvPr>
        </p:nvSpPr>
        <p:spPr/>
        <p:txBody>
          <a:bodyPr/>
          <a:lstStyle/>
          <a:p>
            <a:fld id="{623979E4-5452-496A-B788-EB87A53DE404}" type="slidenum">
              <a:rPr lang="en-US" smtClean="0"/>
              <a:t>17</a:t>
            </a:fld>
            <a:endParaRPr lang="en-US"/>
          </a:p>
        </p:txBody>
      </p:sp>
    </p:spTree>
    <p:extLst>
      <p:ext uri="{BB962C8B-B14F-4D97-AF65-F5344CB8AC3E}">
        <p14:creationId xmlns:p14="http://schemas.microsoft.com/office/powerpoint/2010/main" val="3597237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1181313">
              <a:defRPr/>
            </a:pPr>
            <a:r>
              <a:rPr lang="zh-CN" altLang="en-US" dirty="0"/>
              <a:t>这三要素对监督学习、非监督学习、强化学习都适用</a:t>
            </a:r>
            <a:endParaRPr lang="en-US" altLang="zh-CN" dirty="0"/>
          </a:p>
          <a:p>
            <a:endParaRPr lang="en-US" dirty="0"/>
          </a:p>
        </p:txBody>
      </p:sp>
      <p:sp>
        <p:nvSpPr>
          <p:cNvPr id="4" name="灯片编号占位符 3"/>
          <p:cNvSpPr>
            <a:spLocks noGrp="1"/>
          </p:cNvSpPr>
          <p:nvPr>
            <p:ph type="sldNum" sz="quarter" idx="5"/>
          </p:nvPr>
        </p:nvSpPr>
        <p:spPr/>
        <p:txBody>
          <a:bodyPr/>
          <a:lstStyle/>
          <a:p>
            <a:fld id="{623979E4-5452-496A-B788-EB87A53DE404}" type="slidenum">
              <a:rPr lang="en-US" smtClean="0"/>
              <a:t>18</a:t>
            </a:fld>
            <a:endParaRPr lang="en-US"/>
          </a:p>
        </p:txBody>
      </p:sp>
    </p:spTree>
    <p:extLst>
      <p:ext uri="{BB962C8B-B14F-4D97-AF65-F5344CB8AC3E}">
        <p14:creationId xmlns:p14="http://schemas.microsoft.com/office/powerpoint/2010/main" val="24029123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假设空间  参数空间</a:t>
            </a:r>
            <a:endParaRPr lang="en-US" altLang="zh-CN" dirty="0"/>
          </a:p>
          <a:p>
            <a:endParaRPr lang="en-US" altLang="zh-CN" dirty="0"/>
          </a:p>
          <a:p>
            <a:r>
              <a:rPr lang="zh-CN" altLang="en-US" dirty="0"/>
              <a:t>这里假设模型都是参数化的，这是最常见的情况</a:t>
            </a:r>
            <a:endParaRPr lang="en-US" altLang="zh-CN" dirty="0"/>
          </a:p>
        </p:txBody>
      </p:sp>
      <p:sp>
        <p:nvSpPr>
          <p:cNvPr id="4" name="灯片编号占位符 3"/>
          <p:cNvSpPr>
            <a:spLocks noGrp="1"/>
          </p:cNvSpPr>
          <p:nvPr>
            <p:ph type="sldNum" sz="quarter" idx="5"/>
          </p:nvPr>
        </p:nvSpPr>
        <p:spPr/>
        <p:txBody>
          <a:bodyPr/>
          <a:lstStyle/>
          <a:p>
            <a:fld id="{623979E4-5452-496A-B788-EB87A53DE404}" type="slidenum">
              <a:rPr lang="en-US" smtClean="0"/>
              <a:t>19</a:t>
            </a:fld>
            <a:endParaRPr lang="en-US"/>
          </a:p>
        </p:txBody>
      </p:sp>
    </p:spTree>
    <p:extLst>
      <p:ext uri="{BB962C8B-B14F-4D97-AF65-F5344CB8AC3E}">
        <p14:creationId xmlns:p14="http://schemas.microsoft.com/office/powerpoint/2010/main" val="13808857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损失函数是指一个样本的损失</a:t>
            </a:r>
            <a:endParaRPr lang="en-US" altLang="zh-CN" dirty="0"/>
          </a:p>
          <a:p>
            <a:endParaRPr lang="en-US" dirty="0"/>
          </a:p>
          <a:p>
            <a:r>
              <a:rPr lang="zh-CN" altLang="en-US" dirty="0"/>
              <a:t>为什么要选这一种损失函数？其实每一种损失函数对</a:t>
            </a:r>
            <a:r>
              <a:rPr lang="en-US" altLang="zh-CN" dirty="0"/>
              <a:t>y</a:t>
            </a:r>
            <a:r>
              <a:rPr lang="zh-CN" altLang="en-US" dirty="0"/>
              <a:t>都有一种假设分布，后面单独讨论</a:t>
            </a:r>
            <a:endParaRPr lang="en-US" dirty="0"/>
          </a:p>
        </p:txBody>
      </p:sp>
      <p:sp>
        <p:nvSpPr>
          <p:cNvPr id="4" name="灯片编号占位符 3"/>
          <p:cNvSpPr>
            <a:spLocks noGrp="1"/>
          </p:cNvSpPr>
          <p:nvPr>
            <p:ph type="sldNum" sz="quarter" idx="5"/>
          </p:nvPr>
        </p:nvSpPr>
        <p:spPr/>
        <p:txBody>
          <a:bodyPr/>
          <a:lstStyle/>
          <a:p>
            <a:fld id="{623979E4-5452-496A-B788-EB87A53DE404}" type="slidenum">
              <a:rPr lang="en-US" smtClean="0"/>
              <a:t>20</a:t>
            </a:fld>
            <a:endParaRPr lang="en-US"/>
          </a:p>
        </p:txBody>
      </p:sp>
    </p:spTree>
    <p:extLst>
      <p:ext uri="{BB962C8B-B14F-4D97-AF65-F5344CB8AC3E}">
        <p14:creationId xmlns:p14="http://schemas.microsoft.com/office/powerpoint/2010/main" val="31975529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P</a:t>
            </a:r>
            <a:r>
              <a:rPr lang="zh-CN" altLang="en-US" dirty="0"/>
              <a:t>（</a:t>
            </a:r>
            <a:r>
              <a:rPr lang="en-US" altLang="zh-CN" dirty="0"/>
              <a:t>X</a:t>
            </a:r>
            <a:r>
              <a:rPr lang="zh-CN" altLang="en-US" dirty="0"/>
              <a:t>，</a:t>
            </a:r>
            <a:r>
              <a:rPr lang="en-US" altLang="zh-CN" dirty="0"/>
              <a:t>Y</a:t>
            </a:r>
            <a:r>
              <a:rPr lang="zh-CN" altLang="en-US" dirty="0"/>
              <a:t>）未知，也不可能知道</a:t>
            </a:r>
            <a:endParaRPr lang="en-US" dirty="0"/>
          </a:p>
        </p:txBody>
      </p:sp>
      <p:sp>
        <p:nvSpPr>
          <p:cNvPr id="4" name="灯片编号占位符 3"/>
          <p:cNvSpPr>
            <a:spLocks noGrp="1"/>
          </p:cNvSpPr>
          <p:nvPr>
            <p:ph type="sldNum" sz="quarter" idx="5"/>
          </p:nvPr>
        </p:nvSpPr>
        <p:spPr/>
        <p:txBody>
          <a:bodyPr/>
          <a:lstStyle/>
          <a:p>
            <a:fld id="{623979E4-5452-496A-B788-EB87A53DE404}" type="slidenum">
              <a:rPr lang="en-US" smtClean="0"/>
              <a:t>21</a:t>
            </a:fld>
            <a:endParaRPr lang="en-US"/>
          </a:p>
        </p:txBody>
      </p:sp>
    </p:spTree>
    <p:extLst>
      <p:ext uri="{BB962C8B-B14F-4D97-AF65-F5344CB8AC3E}">
        <p14:creationId xmlns:p14="http://schemas.microsoft.com/office/powerpoint/2010/main" val="696954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t>根据大数定律，当样本</a:t>
            </a:r>
            <a:r>
              <a:rPr lang="en-US" altLang="zh-CN" b="1" dirty="0"/>
              <a:t>N</a:t>
            </a:r>
            <a:r>
              <a:rPr lang="zh-CN" altLang="en-US" b="1" dirty="0"/>
              <a:t>趋向于无穷时，经验风险趋向于期望风险？</a:t>
            </a:r>
            <a:endParaRPr lang="en-US" altLang="zh-CN" b="1" dirty="0"/>
          </a:p>
          <a:p>
            <a:r>
              <a:rPr lang="zh-CN" altLang="en-US" dirty="0"/>
              <a:t>但是通常样本太少，这种近似就有偏差，需要进行矫正，监督学习中有两种基本策略</a:t>
            </a:r>
            <a:endParaRPr lang="en-US" altLang="zh-CN" dirty="0"/>
          </a:p>
          <a:p>
            <a:endParaRPr lang="en-US" dirty="0"/>
          </a:p>
          <a:p>
            <a:r>
              <a:rPr lang="zh-CN" altLang="en-US" dirty="0"/>
              <a:t>为什么叫做经验风险：经验主义</a:t>
            </a:r>
            <a:r>
              <a:rPr lang="en-US" altLang="zh-CN" dirty="0"/>
              <a:t>/</a:t>
            </a:r>
            <a:r>
              <a:rPr lang="zh-CN" altLang="en-US" dirty="0"/>
              <a:t>理想主义</a:t>
            </a:r>
            <a:endParaRPr lang="en-US" dirty="0"/>
          </a:p>
        </p:txBody>
      </p:sp>
      <p:sp>
        <p:nvSpPr>
          <p:cNvPr id="4" name="灯片编号占位符 3"/>
          <p:cNvSpPr>
            <a:spLocks noGrp="1"/>
          </p:cNvSpPr>
          <p:nvPr>
            <p:ph type="sldNum" sz="quarter" idx="5"/>
          </p:nvPr>
        </p:nvSpPr>
        <p:spPr/>
        <p:txBody>
          <a:bodyPr/>
          <a:lstStyle/>
          <a:p>
            <a:fld id="{623979E4-5452-496A-B788-EB87A53DE404}" type="slidenum">
              <a:rPr lang="en-US" smtClean="0"/>
              <a:t>22</a:t>
            </a:fld>
            <a:endParaRPr lang="en-US"/>
          </a:p>
        </p:txBody>
      </p:sp>
    </p:spTree>
    <p:extLst>
      <p:ext uri="{BB962C8B-B14F-4D97-AF65-F5344CB8AC3E}">
        <p14:creationId xmlns:p14="http://schemas.microsoft.com/office/powerpoint/2010/main" val="14058514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MLE</a:t>
            </a:r>
            <a:r>
              <a:rPr lang="zh-CN" altLang="en-US" dirty="0"/>
              <a:t>就是一个经验风险最小化的例子，假设原来是均匀分布的</a:t>
            </a:r>
            <a:endParaRPr lang="en-US" altLang="zh-CN" dirty="0"/>
          </a:p>
          <a:p>
            <a:r>
              <a:rPr lang="zh-CN" altLang="en-US" dirty="0"/>
              <a:t>当模型是条件概率模型，损失函数是对数损失函数时，经验风险最小化等价于极大似然估计</a:t>
            </a:r>
            <a:endParaRPr lang="en-US" altLang="zh-CN" dirty="0"/>
          </a:p>
          <a:p>
            <a:endParaRPr lang="en-US" dirty="0"/>
          </a:p>
        </p:txBody>
      </p:sp>
      <p:sp>
        <p:nvSpPr>
          <p:cNvPr id="4" name="灯片编号占位符 3"/>
          <p:cNvSpPr>
            <a:spLocks noGrp="1"/>
          </p:cNvSpPr>
          <p:nvPr>
            <p:ph type="sldNum" sz="quarter" idx="5"/>
          </p:nvPr>
        </p:nvSpPr>
        <p:spPr/>
        <p:txBody>
          <a:bodyPr/>
          <a:lstStyle/>
          <a:p>
            <a:fld id="{623979E4-5452-496A-B788-EB87A53DE404}" type="slidenum">
              <a:rPr lang="en-US" smtClean="0"/>
              <a:t>23</a:t>
            </a:fld>
            <a:endParaRPr lang="en-US"/>
          </a:p>
        </p:txBody>
      </p:sp>
    </p:spTree>
    <p:extLst>
      <p:ext uri="{BB962C8B-B14F-4D97-AF65-F5344CB8AC3E}">
        <p14:creationId xmlns:p14="http://schemas.microsoft.com/office/powerpoint/2010/main" val="1391694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这里的经典主要是指不含有 深度学习</a:t>
            </a:r>
            <a:endParaRPr lang="en-US" dirty="0"/>
          </a:p>
        </p:txBody>
      </p:sp>
      <p:sp>
        <p:nvSpPr>
          <p:cNvPr id="4" name="灯片编号占位符 3"/>
          <p:cNvSpPr>
            <a:spLocks noGrp="1"/>
          </p:cNvSpPr>
          <p:nvPr>
            <p:ph type="sldNum" sz="quarter" idx="5"/>
          </p:nvPr>
        </p:nvSpPr>
        <p:spPr/>
        <p:txBody>
          <a:bodyPr/>
          <a:lstStyle/>
          <a:p>
            <a:fld id="{623979E4-5452-496A-B788-EB87A53DE404}" type="slidenum">
              <a:rPr lang="en-US" smtClean="0"/>
              <a:t>5</a:t>
            </a:fld>
            <a:endParaRPr lang="en-US"/>
          </a:p>
        </p:txBody>
      </p:sp>
    </p:spTree>
    <p:extLst>
      <p:ext uri="{BB962C8B-B14F-4D97-AF65-F5344CB8AC3E}">
        <p14:creationId xmlns:p14="http://schemas.microsoft.com/office/powerpoint/2010/main" val="18223637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当模型是条件概率分布、损失函数是对数损失函数时、模型复杂度由模型的先验概率表示时，结构风险最小化等价于最大似然估计</a:t>
            </a:r>
            <a:endParaRPr lang="en-US" dirty="0"/>
          </a:p>
        </p:txBody>
      </p:sp>
      <p:sp>
        <p:nvSpPr>
          <p:cNvPr id="4" name="灯片编号占位符 3"/>
          <p:cNvSpPr>
            <a:spLocks noGrp="1"/>
          </p:cNvSpPr>
          <p:nvPr>
            <p:ph type="sldNum" sz="quarter" idx="5"/>
          </p:nvPr>
        </p:nvSpPr>
        <p:spPr/>
        <p:txBody>
          <a:bodyPr/>
          <a:lstStyle/>
          <a:p>
            <a:fld id="{623979E4-5452-496A-B788-EB87A53DE404}" type="slidenum">
              <a:rPr lang="en-US" smtClean="0"/>
              <a:t>25</a:t>
            </a:fld>
            <a:endParaRPr lang="en-US"/>
          </a:p>
        </p:txBody>
      </p:sp>
    </p:spTree>
    <p:extLst>
      <p:ext uri="{BB962C8B-B14F-4D97-AF65-F5344CB8AC3E}">
        <p14:creationId xmlns:p14="http://schemas.microsoft.com/office/powerpoint/2010/main" val="4164725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解析解</a:t>
            </a:r>
            <a:r>
              <a:rPr lang="en-US" altLang="zh-CN" dirty="0"/>
              <a:t>/</a:t>
            </a:r>
            <a:r>
              <a:rPr lang="zh-CN" altLang="en-US" dirty="0"/>
              <a:t>数值解</a:t>
            </a:r>
            <a:endParaRPr lang="en-US" altLang="zh-CN" dirty="0"/>
          </a:p>
          <a:p>
            <a:r>
              <a:rPr lang="zh-CN" altLang="en-US" dirty="0"/>
              <a:t>如何找到全局最优，并且过程高效？</a:t>
            </a:r>
            <a:endParaRPr lang="en-US" dirty="0"/>
          </a:p>
        </p:txBody>
      </p:sp>
      <p:sp>
        <p:nvSpPr>
          <p:cNvPr id="4" name="灯片编号占位符 3"/>
          <p:cNvSpPr>
            <a:spLocks noGrp="1"/>
          </p:cNvSpPr>
          <p:nvPr>
            <p:ph type="sldNum" sz="quarter" idx="5"/>
          </p:nvPr>
        </p:nvSpPr>
        <p:spPr/>
        <p:txBody>
          <a:bodyPr/>
          <a:lstStyle/>
          <a:p>
            <a:fld id="{623979E4-5452-496A-B788-EB87A53DE404}" type="slidenum">
              <a:rPr lang="en-US" smtClean="0"/>
              <a:t>26</a:t>
            </a:fld>
            <a:endParaRPr lang="en-US"/>
          </a:p>
        </p:txBody>
      </p:sp>
    </p:spTree>
    <p:extLst>
      <p:ext uri="{BB962C8B-B14F-4D97-AF65-F5344CB8AC3E}">
        <p14:creationId xmlns:p14="http://schemas.microsoft.com/office/powerpoint/2010/main" val="18220532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构建了模型，有多种方式，那种模型更好呢？</a:t>
            </a:r>
            <a:endParaRPr lang="en-US" dirty="0"/>
          </a:p>
        </p:txBody>
      </p:sp>
      <p:sp>
        <p:nvSpPr>
          <p:cNvPr id="4" name="灯片编号占位符 3"/>
          <p:cNvSpPr>
            <a:spLocks noGrp="1"/>
          </p:cNvSpPr>
          <p:nvPr>
            <p:ph type="sldNum" sz="quarter" idx="5"/>
          </p:nvPr>
        </p:nvSpPr>
        <p:spPr/>
        <p:txBody>
          <a:bodyPr/>
          <a:lstStyle/>
          <a:p>
            <a:fld id="{623979E4-5452-496A-B788-EB87A53DE404}" type="slidenum">
              <a:rPr lang="en-US" smtClean="0"/>
              <a:t>27</a:t>
            </a:fld>
            <a:endParaRPr lang="en-US"/>
          </a:p>
        </p:txBody>
      </p:sp>
    </p:spTree>
    <p:extLst>
      <p:ext uri="{BB962C8B-B14F-4D97-AF65-F5344CB8AC3E}">
        <p14:creationId xmlns:p14="http://schemas.microsoft.com/office/powerpoint/2010/main" val="37941745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统计学习方法具体采用的损失函数并未是评估时使用的损失函数，当然，两者一致比较理想</a:t>
            </a:r>
            <a:endParaRPr lang="en-US" altLang="zh-CN" dirty="0"/>
          </a:p>
          <a:p>
            <a:endParaRPr lang="en-US" dirty="0"/>
          </a:p>
          <a:p>
            <a:r>
              <a:rPr lang="zh-CN" altLang="en-US" dirty="0"/>
              <a:t>训练误差的大小往往用来判断给定的问题是不是一个容易学习的问题</a:t>
            </a:r>
            <a:endParaRPr lang="en-US" altLang="zh-CN" dirty="0"/>
          </a:p>
          <a:p>
            <a:r>
              <a:rPr lang="zh-CN" altLang="en-US" dirty="0"/>
              <a:t>测试误差的大小才能代表模型的泛化能力，当然，这里也要考虑到测试集的大小</a:t>
            </a:r>
            <a:endParaRPr lang="en-US" dirty="0"/>
          </a:p>
        </p:txBody>
      </p:sp>
      <p:sp>
        <p:nvSpPr>
          <p:cNvPr id="4" name="灯片编号占位符 3"/>
          <p:cNvSpPr>
            <a:spLocks noGrp="1"/>
          </p:cNvSpPr>
          <p:nvPr>
            <p:ph type="sldNum" sz="quarter" idx="5"/>
          </p:nvPr>
        </p:nvSpPr>
        <p:spPr/>
        <p:txBody>
          <a:bodyPr/>
          <a:lstStyle/>
          <a:p>
            <a:fld id="{623979E4-5452-496A-B788-EB87A53DE404}" type="slidenum">
              <a:rPr lang="en-US" smtClean="0"/>
              <a:t>28</a:t>
            </a:fld>
            <a:endParaRPr lang="en-US"/>
          </a:p>
        </p:txBody>
      </p:sp>
    </p:spTree>
    <p:extLst>
      <p:ext uri="{BB962C8B-B14F-4D97-AF65-F5344CB8AC3E}">
        <p14:creationId xmlns:p14="http://schemas.microsoft.com/office/powerpoint/2010/main" val="2083375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注意这里是一个自变量</a:t>
            </a:r>
            <a:endParaRPr lang="en-US" altLang="zh-CN" dirty="0"/>
          </a:p>
          <a:p>
            <a:r>
              <a:rPr lang="zh-CN" altLang="en-US" dirty="0"/>
              <a:t>多项式回归：泰勒展开式</a:t>
            </a:r>
            <a:endParaRPr lang="en-US" altLang="zh-CN" dirty="0"/>
          </a:p>
          <a:p>
            <a:r>
              <a:rPr lang="zh-CN" altLang="en-US" dirty="0"/>
              <a:t>损失函数利用均方损失函数（不用正则化项），训练模型，利用</a:t>
            </a:r>
            <a:r>
              <a:rPr lang="zh-CN" altLang="en-US" b="1" dirty="0"/>
              <a:t>最小二乘法求解</a:t>
            </a:r>
            <a:endParaRPr lang="en-US" b="1" dirty="0"/>
          </a:p>
        </p:txBody>
      </p:sp>
      <p:sp>
        <p:nvSpPr>
          <p:cNvPr id="4" name="灯片编号占位符 3"/>
          <p:cNvSpPr>
            <a:spLocks noGrp="1"/>
          </p:cNvSpPr>
          <p:nvPr>
            <p:ph type="sldNum" sz="quarter" idx="5"/>
          </p:nvPr>
        </p:nvSpPr>
        <p:spPr/>
        <p:txBody>
          <a:bodyPr/>
          <a:lstStyle/>
          <a:p>
            <a:fld id="{623979E4-5452-496A-B788-EB87A53DE404}" type="slidenum">
              <a:rPr lang="en-US" smtClean="0"/>
              <a:t>29</a:t>
            </a:fld>
            <a:endParaRPr lang="en-US"/>
          </a:p>
        </p:txBody>
      </p:sp>
    </p:spTree>
    <p:extLst>
      <p:ext uri="{BB962C8B-B14F-4D97-AF65-F5344CB8AC3E}">
        <p14:creationId xmlns:p14="http://schemas.microsoft.com/office/powerpoint/2010/main" val="30377104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存在</a:t>
            </a:r>
            <a:r>
              <a:rPr lang="zh-CN" altLang="en-US" b="1" dirty="0"/>
              <a:t>噪声</a:t>
            </a:r>
            <a:endParaRPr lang="en-US" b="1" dirty="0"/>
          </a:p>
        </p:txBody>
      </p:sp>
      <p:sp>
        <p:nvSpPr>
          <p:cNvPr id="4" name="灯片编号占位符 3"/>
          <p:cNvSpPr>
            <a:spLocks noGrp="1"/>
          </p:cNvSpPr>
          <p:nvPr>
            <p:ph type="sldNum" sz="quarter" idx="5"/>
          </p:nvPr>
        </p:nvSpPr>
        <p:spPr/>
        <p:txBody>
          <a:bodyPr/>
          <a:lstStyle/>
          <a:p>
            <a:fld id="{623979E4-5452-496A-B788-EB87A53DE404}" type="slidenum">
              <a:rPr lang="en-US" smtClean="0"/>
              <a:t>30</a:t>
            </a:fld>
            <a:endParaRPr lang="en-US"/>
          </a:p>
        </p:txBody>
      </p:sp>
    </p:spTree>
    <p:extLst>
      <p:ext uri="{BB962C8B-B14F-4D97-AF65-F5344CB8AC3E}">
        <p14:creationId xmlns:p14="http://schemas.microsoft.com/office/powerpoint/2010/main" val="38294512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避免过拟合并提高模型预测能力</a:t>
            </a:r>
            <a:endParaRPr lang="en-US" dirty="0"/>
          </a:p>
        </p:txBody>
      </p:sp>
      <p:sp>
        <p:nvSpPr>
          <p:cNvPr id="4" name="灯片编号占位符 3"/>
          <p:cNvSpPr>
            <a:spLocks noGrp="1"/>
          </p:cNvSpPr>
          <p:nvPr>
            <p:ph type="sldNum" sz="quarter" idx="5"/>
          </p:nvPr>
        </p:nvSpPr>
        <p:spPr/>
        <p:txBody>
          <a:bodyPr/>
          <a:lstStyle/>
          <a:p>
            <a:fld id="{623979E4-5452-496A-B788-EB87A53DE404}" type="slidenum">
              <a:rPr lang="en-US" smtClean="0"/>
              <a:t>31</a:t>
            </a:fld>
            <a:endParaRPr lang="en-US"/>
          </a:p>
        </p:txBody>
      </p:sp>
    </p:spTree>
    <p:extLst>
      <p:ext uri="{BB962C8B-B14F-4D97-AF65-F5344CB8AC3E}">
        <p14:creationId xmlns:p14="http://schemas.microsoft.com/office/powerpoint/2010/main" val="13310466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L</a:t>
            </a:r>
            <a:r>
              <a:rPr lang="en-US" altLang="zh-CN" dirty="0"/>
              <a:t>1</a:t>
            </a:r>
            <a:r>
              <a:rPr lang="zh-CN" altLang="en-US" dirty="0"/>
              <a:t>正则与</a:t>
            </a:r>
            <a:r>
              <a:rPr lang="en-US" altLang="zh-CN" dirty="0"/>
              <a:t>L2</a:t>
            </a:r>
            <a:r>
              <a:rPr lang="zh-CN" altLang="en-US" dirty="0"/>
              <a:t>正则的对比？</a:t>
            </a:r>
            <a:endParaRPr lang="en-US" altLang="zh-CN" dirty="0"/>
          </a:p>
          <a:p>
            <a:r>
              <a:rPr lang="zh-CN" altLang="en-US" dirty="0"/>
              <a:t>正则化的作用是选择经验风险和模型复杂度都比较小的模型</a:t>
            </a:r>
            <a:endParaRPr lang="en-US" altLang="zh-CN" dirty="0"/>
          </a:p>
          <a:p>
            <a:r>
              <a:rPr lang="zh-CN" altLang="en-US" dirty="0"/>
              <a:t>正则化对应模型的先验概率</a:t>
            </a:r>
            <a:endParaRPr lang="en-US" altLang="zh-CN" dirty="0"/>
          </a:p>
          <a:p>
            <a:r>
              <a:rPr lang="zh-CN" altLang="en-US" dirty="0"/>
              <a:t>可以假设复杂的模型有较小的先验概率，简单的模型有较大的先验概率</a:t>
            </a:r>
            <a:endParaRPr lang="en-US" dirty="0"/>
          </a:p>
        </p:txBody>
      </p:sp>
      <p:sp>
        <p:nvSpPr>
          <p:cNvPr id="4" name="灯片编号占位符 3"/>
          <p:cNvSpPr>
            <a:spLocks noGrp="1"/>
          </p:cNvSpPr>
          <p:nvPr>
            <p:ph type="sldNum" sz="quarter" idx="5"/>
          </p:nvPr>
        </p:nvSpPr>
        <p:spPr/>
        <p:txBody>
          <a:bodyPr/>
          <a:lstStyle/>
          <a:p>
            <a:fld id="{623979E4-5452-496A-B788-EB87A53DE404}" type="slidenum">
              <a:rPr lang="en-US" smtClean="0"/>
              <a:t>32</a:t>
            </a:fld>
            <a:endParaRPr lang="en-US"/>
          </a:p>
        </p:txBody>
      </p:sp>
    </p:spTree>
    <p:extLst>
      <p:ext uri="{BB962C8B-B14F-4D97-AF65-F5344CB8AC3E}">
        <p14:creationId xmlns:p14="http://schemas.microsoft.com/office/powerpoint/2010/main" val="14968715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样本充足：训练集、验证集、测试集</a:t>
            </a:r>
            <a:endParaRPr lang="en-US" altLang="zh-CN" dirty="0"/>
          </a:p>
          <a:p>
            <a:r>
              <a:rPr lang="zh-CN" altLang="en-US" dirty="0"/>
              <a:t>样本不足：交叉验证（重复使用数据）</a:t>
            </a:r>
            <a:endParaRPr lang="en-US" altLang="zh-CN" dirty="0"/>
          </a:p>
          <a:p>
            <a:endParaRPr lang="en-US" dirty="0"/>
          </a:p>
          <a:p>
            <a:r>
              <a:rPr lang="zh-CN" altLang="en-US" dirty="0"/>
              <a:t>有简单交叉验证、</a:t>
            </a:r>
            <a:r>
              <a:rPr lang="en-US" altLang="zh-CN" dirty="0"/>
              <a:t>S</a:t>
            </a:r>
            <a:r>
              <a:rPr lang="zh-CN" altLang="en-US" dirty="0"/>
              <a:t>折交叉验证、留一交叉验证几种</a:t>
            </a:r>
            <a:endParaRPr lang="en-US" dirty="0"/>
          </a:p>
        </p:txBody>
      </p:sp>
      <p:sp>
        <p:nvSpPr>
          <p:cNvPr id="4" name="灯片编号占位符 3"/>
          <p:cNvSpPr>
            <a:spLocks noGrp="1"/>
          </p:cNvSpPr>
          <p:nvPr>
            <p:ph type="sldNum" sz="quarter" idx="5"/>
          </p:nvPr>
        </p:nvSpPr>
        <p:spPr/>
        <p:txBody>
          <a:bodyPr/>
          <a:lstStyle/>
          <a:p>
            <a:fld id="{623979E4-5452-496A-B788-EB87A53DE404}" type="slidenum">
              <a:rPr lang="en-US" smtClean="0"/>
              <a:t>33</a:t>
            </a:fld>
            <a:endParaRPr lang="en-US"/>
          </a:p>
        </p:txBody>
      </p:sp>
    </p:spTree>
    <p:extLst>
      <p:ext uri="{BB962C8B-B14F-4D97-AF65-F5344CB8AC3E}">
        <p14:creationId xmlns:p14="http://schemas.microsoft.com/office/powerpoint/2010/main" val="4369602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测试集的泛化结果也不可靠</a:t>
            </a:r>
            <a:endParaRPr lang="en-US" dirty="0"/>
          </a:p>
        </p:txBody>
      </p:sp>
      <p:sp>
        <p:nvSpPr>
          <p:cNvPr id="4" name="灯片编号占位符 3"/>
          <p:cNvSpPr>
            <a:spLocks noGrp="1"/>
          </p:cNvSpPr>
          <p:nvPr>
            <p:ph type="sldNum" sz="quarter" idx="5"/>
          </p:nvPr>
        </p:nvSpPr>
        <p:spPr/>
        <p:txBody>
          <a:bodyPr/>
          <a:lstStyle/>
          <a:p>
            <a:fld id="{623979E4-5452-496A-B788-EB87A53DE404}" type="slidenum">
              <a:rPr lang="en-US" smtClean="0"/>
              <a:t>34</a:t>
            </a:fld>
            <a:endParaRPr lang="en-US"/>
          </a:p>
        </p:txBody>
      </p:sp>
    </p:spTree>
    <p:extLst>
      <p:ext uri="{BB962C8B-B14F-4D97-AF65-F5344CB8AC3E}">
        <p14:creationId xmlns:p14="http://schemas.microsoft.com/office/powerpoint/2010/main" val="234146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其实这是只是主要内容，其实相互之间有很多交叉，目前并不存在一个统一的体系涵盖所有的内容（其实还是要努力的）</a:t>
            </a:r>
            <a:endParaRPr lang="en-US" altLang="zh-CN" dirty="0"/>
          </a:p>
          <a:p>
            <a:r>
              <a:rPr lang="zh-CN" altLang="en-US" dirty="0"/>
              <a:t>本书中：</a:t>
            </a:r>
            <a:endParaRPr lang="en-US" altLang="zh-CN" dirty="0"/>
          </a:p>
          <a:p>
            <a:r>
              <a:rPr lang="zh-CN" altLang="en-US" dirty="0"/>
              <a:t>监督学习：分类、回归、标注</a:t>
            </a:r>
            <a:endParaRPr lang="en-US" altLang="zh-CN" dirty="0"/>
          </a:p>
          <a:p>
            <a:r>
              <a:rPr lang="zh-CN" altLang="en-US" dirty="0"/>
              <a:t>非监督学习：降维、聚类、概率估计</a:t>
            </a:r>
            <a:endParaRPr lang="en-US" altLang="zh-CN" dirty="0"/>
          </a:p>
          <a:p>
            <a:r>
              <a:rPr lang="zh-CN" altLang="en-US" dirty="0"/>
              <a:t>其实还有迁移学习（非</a:t>
            </a:r>
            <a:r>
              <a:rPr lang="en-US" altLang="zh-CN" dirty="0" err="1"/>
              <a:t>iid</a:t>
            </a:r>
            <a:r>
              <a:rPr lang="zh-CN" altLang="en-US" dirty="0"/>
              <a:t>）等概念，不过其主要思想还是向</a:t>
            </a:r>
            <a:r>
              <a:rPr lang="en-US" altLang="zh-CN" dirty="0" err="1"/>
              <a:t>iid</a:t>
            </a:r>
            <a:r>
              <a:rPr lang="zh-CN" altLang="en-US" dirty="0"/>
              <a:t>上转化</a:t>
            </a:r>
            <a:endParaRPr lang="en-US" altLang="zh-CN" dirty="0"/>
          </a:p>
        </p:txBody>
      </p:sp>
      <p:sp>
        <p:nvSpPr>
          <p:cNvPr id="4" name="灯片编号占位符 3"/>
          <p:cNvSpPr>
            <a:spLocks noGrp="1"/>
          </p:cNvSpPr>
          <p:nvPr>
            <p:ph type="sldNum" sz="quarter" idx="5"/>
          </p:nvPr>
        </p:nvSpPr>
        <p:spPr/>
        <p:txBody>
          <a:bodyPr/>
          <a:lstStyle/>
          <a:p>
            <a:fld id="{623979E4-5452-496A-B788-EB87A53DE404}" type="slidenum">
              <a:rPr lang="en-US" smtClean="0"/>
              <a:t>6</a:t>
            </a:fld>
            <a:endParaRPr lang="en-US"/>
          </a:p>
        </p:txBody>
      </p:sp>
    </p:spTree>
    <p:extLst>
      <p:ext uri="{BB962C8B-B14F-4D97-AF65-F5344CB8AC3E}">
        <p14:creationId xmlns:p14="http://schemas.microsoft.com/office/powerpoint/2010/main" val="28386546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泛化误差就是期望风险</a:t>
            </a:r>
            <a:endParaRPr lang="en-US" dirty="0"/>
          </a:p>
        </p:txBody>
      </p:sp>
      <p:sp>
        <p:nvSpPr>
          <p:cNvPr id="4" name="灯片编号占位符 3"/>
          <p:cNvSpPr>
            <a:spLocks noGrp="1"/>
          </p:cNvSpPr>
          <p:nvPr>
            <p:ph type="sldNum" sz="quarter" idx="5"/>
          </p:nvPr>
        </p:nvSpPr>
        <p:spPr/>
        <p:txBody>
          <a:bodyPr/>
          <a:lstStyle/>
          <a:p>
            <a:fld id="{623979E4-5452-496A-B788-EB87A53DE404}" type="slidenum">
              <a:rPr lang="en-US" smtClean="0"/>
              <a:t>35</a:t>
            </a:fld>
            <a:endParaRPr lang="en-US"/>
          </a:p>
        </p:txBody>
      </p:sp>
    </p:spTree>
    <p:extLst>
      <p:ext uri="{BB962C8B-B14F-4D97-AF65-F5344CB8AC3E}">
        <p14:creationId xmlns:p14="http://schemas.microsoft.com/office/powerpoint/2010/main" val="37153364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这里只是简单的情形，二分类问题，假设空间有限个函数的情况</a:t>
            </a:r>
            <a:endParaRPr lang="en-US" altLang="zh-CN" dirty="0"/>
          </a:p>
          <a:p>
            <a:r>
              <a:rPr lang="zh-CN" altLang="en-US" dirty="0"/>
              <a:t>证明要用</a:t>
            </a:r>
            <a:r>
              <a:rPr lang="en-US" altLang="zh-CN" dirty="0" err="1"/>
              <a:t>hoeffding</a:t>
            </a:r>
            <a:r>
              <a:rPr lang="zh-CN" altLang="en-US" dirty="0"/>
              <a:t>不等式，自己证明</a:t>
            </a:r>
            <a:endParaRPr lang="en-US" altLang="zh-CN" dirty="0"/>
          </a:p>
          <a:p>
            <a:r>
              <a:rPr lang="zh-CN" altLang="en-US" dirty="0"/>
              <a:t>泛化误差与训练误差有关，也和假设空间中函数的个数有关</a:t>
            </a:r>
            <a:endParaRPr lang="en-US" altLang="zh-CN" dirty="0"/>
          </a:p>
          <a:p>
            <a:endParaRPr lang="en-US" dirty="0"/>
          </a:p>
          <a:p>
            <a:r>
              <a:rPr lang="en-US" dirty="0" err="1"/>
              <a:t>Emm</a:t>
            </a:r>
            <a:r>
              <a:rPr lang="en-US" dirty="0"/>
              <a:t>…</a:t>
            </a:r>
            <a:r>
              <a:rPr lang="zh-CN" altLang="en-US" dirty="0"/>
              <a:t>这里没有考虑测试集</a:t>
            </a:r>
            <a:endParaRPr lang="en-US" dirty="0"/>
          </a:p>
        </p:txBody>
      </p:sp>
      <p:sp>
        <p:nvSpPr>
          <p:cNvPr id="4" name="灯片编号占位符 3"/>
          <p:cNvSpPr>
            <a:spLocks noGrp="1"/>
          </p:cNvSpPr>
          <p:nvPr>
            <p:ph type="sldNum" sz="quarter" idx="5"/>
          </p:nvPr>
        </p:nvSpPr>
        <p:spPr/>
        <p:txBody>
          <a:bodyPr/>
          <a:lstStyle/>
          <a:p>
            <a:fld id="{623979E4-5452-496A-B788-EB87A53DE404}" type="slidenum">
              <a:rPr lang="en-US" smtClean="0"/>
              <a:t>36</a:t>
            </a:fld>
            <a:endParaRPr lang="en-US"/>
          </a:p>
        </p:txBody>
      </p:sp>
    </p:spTree>
    <p:extLst>
      <p:ext uri="{BB962C8B-B14F-4D97-AF65-F5344CB8AC3E}">
        <p14:creationId xmlns:p14="http://schemas.microsoft.com/office/powerpoint/2010/main" val="20399221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为什么有这些特征？</a:t>
            </a:r>
            <a:endParaRPr lang="en-US" dirty="0"/>
          </a:p>
        </p:txBody>
      </p:sp>
      <p:sp>
        <p:nvSpPr>
          <p:cNvPr id="4" name="灯片编号占位符 3"/>
          <p:cNvSpPr>
            <a:spLocks noGrp="1"/>
          </p:cNvSpPr>
          <p:nvPr>
            <p:ph type="sldNum" sz="quarter" idx="5"/>
          </p:nvPr>
        </p:nvSpPr>
        <p:spPr/>
        <p:txBody>
          <a:bodyPr/>
          <a:lstStyle/>
          <a:p>
            <a:fld id="{623979E4-5452-496A-B788-EB87A53DE404}" type="slidenum">
              <a:rPr lang="en-US" smtClean="0"/>
              <a:t>38</a:t>
            </a:fld>
            <a:endParaRPr lang="en-US"/>
          </a:p>
        </p:txBody>
      </p:sp>
    </p:spTree>
    <p:extLst>
      <p:ext uri="{BB962C8B-B14F-4D97-AF65-F5344CB8AC3E}">
        <p14:creationId xmlns:p14="http://schemas.microsoft.com/office/powerpoint/2010/main" val="41607904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精确率：预测为正的中有多少正的</a:t>
            </a:r>
            <a:endParaRPr lang="en-US" altLang="zh-CN" dirty="0"/>
          </a:p>
          <a:p>
            <a:r>
              <a:rPr lang="zh-CN" altLang="en-US" dirty="0"/>
              <a:t>召回率：正的中有多少被预测为正的</a:t>
            </a:r>
            <a:endParaRPr lang="en-US" altLang="zh-CN" dirty="0"/>
          </a:p>
          <a:p>
            <a:r>
              <a:rPr lang="zh-CN" altLang="en-US" dirty="0"/>
              <a:t>准确率：预测中有多少对的（当正样本少的时候，准确率意义不大）</a:t>
            </a:r>
            <a:endParaRPr lang="en-US" dirty="0"/>
          </a:p>
        </p:txBody>
      </p:sp>
      <p:sp>
        <p:nvSpPr>
          <p:cNvPr id="4" name="灯片编号占位符 3"/>
          <p:cNvSpPr>
            <a:spLocks noGrp="1"/>
          </p:cNvSpPr>
          <p:nvPr>
            <p:ph type="sldNum" sz="quarter" idx="5"/>
          </p:nvPr>
        </p:nvSpPr>
        <p:spPr/>
        <p:txBody>
          <a:bodyPr/>
          <a:lstStyle/>
          <a:p>
            <a:fld id="{623979E4-5452-496A-B788-EB87A53DE404}" type="slidenum">
              <a:rPr lang="en-US" smtClean="0"/>
              <a:t>39</a:t>
            </a:fld>
            <a:endParaRPr lang="en-US"/>
          </a:p>
        </p:txBody>
      </p:sp>
    </p:spTree>
    <p:extLst>
      <p:ext uri="{BB962C8B-B14F-4D97-AF65-F5344CB8AC3E}">
        <p14:creationId xmlns:p14="http://schemas.microsoft.com/office/powerpoint/2010/main" val="5483165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标注是分类问题的推广</a:t>
            </a:r>
            <a:endParaRPr lang="en-US" altLang="zh-CN" dirty="0"/>
          </a:p>
          <a:p>
            <a:r>
              <a:rPr lang="zh-CN" altLang="en-US" dirty="0"/>
              <a:t>又是结构化学习的简单情况</a:t>
            </a:r>
            <a:endParaRPr lang="en-US" dirty="0"/>
          </a:p>
        </p:txBody>
      </p:sp>
      <p:sp>
        <p:nvSpPr>
          <p:cNvPr id="4" name="灯片编号占位符 3"/>
          <p:cNvSpPr>
            <a:spLocks noGrp="1"/>
          </p:cNvSpPr>
          <p:nvPr>
            <p:ph type="sldNum" sz="quarter" idx="5"/>
          </p:nvPr>
        </p:nvSpPr>
        <p:spPr/>
        <p:txBody>
          <a:bodyPr/>
          <a:lstStyle/>
          <a:p>
            <a:fld id="{623979E4-5452-496A-B788-EB87A53DE404}" type="slidenum">
              <a:rPr lang="en-US" smtClean="0"/>
              <a:t>40</a:t>
            </a:fld>
            <a:endParaRPr lang="en-US"/>
          </a:p>
        </p:txBody>
      </p:sp>
    </p:spTree>
    <p:extLst>
      <p:ext uri="{BB962C8B-B14F-4D97-AF65-F5344CB8AC3E}">
        <p14:creationId xmlns:p14="http://schemas.microsoft.com/office/powerpoint/2010/main" val="27884852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一元回归</a:t>
            </a:r>
            <a:r>
              <a:rPr lang="en-US" altLang="zh-CN" dirty="0"/>
              <a:t>/</a:t>
            </a:r>
            <a:r>
              <a:rPr lang="zh-CN" altLang="en-US" dirty="0"/>
              <a:t>多元回归</a:t>
            </a:r>
            <a:endParaRPr lang="en-US" altLang="zh-CN" dirty="0"/>
          </a:p>
          <a:p>
            <a:r>
              <a:rPr lang="zh-CN" altLang="en-US" dirty="0"/>
              <a:t>线性回归</a:t>
            </a:r>
            <a:r>
              <a:rPr lang="en-US" altLang="zh-CN" dirty="0"/>
              <a:t>/</a:t>
            </a:r>
            <a:r>
              <a:rPr lang="zh-CN" altLang="en-US" dirty="0"/>
              <a:t>非线性回归</a:t>
            </a:r>
            <a:endParaRPr lang="en-US" dirty="0"/>
          </a:p>
        </p:txBody>
      </p:sp>
      <p:sp>
        <p:nvSpPr>
          <p:cNvPr id="4" name="灯片编号占位符 3"/>
          <p:cNvSpPr>
            <a:spLocks noGrp="1"/>
          </p:cNvSpPr>
          <p:nvPr>
            <p:ph type="sldNum" sz="quarter" idx="5"/>
          </p:nvPr>
        </p:nvSpPr>
        <p:spPr/>
        <p:txBody>
          <a:bodyPr/>
          <a:lstStyle/>
          <a:p>
            <a:fld id="{623979E4-5452-496A-B788-EB87A53DE404}" type="slidenum">
              <a:rPr lang="en-US" smtClean="0"/>
              <a:t>41</a:t>
            </a:fld>
            <a:endParaRPr lang="en-US"/>
          </a:p>
        </p:txBody>
      </p:sp>
    </p:spTree>
    <p:extLst>
      <p:ext uri="{BB962C8B-B14F-4D97-AF65-F5344CB8AC3E}">
        <p14:creationId xmlns:p14="http://schemas.microsoft.com/office/powerpoint/2010/main" val="13491307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无监督学习往往需要大量的数据</a:t>
            </a:r>
            <a:endParaRPr lang="en-US" altLang="zh-CN" dirty="0"/>
          </a:p>
          <a:p>
            <a:r>
              <a:rPr lang="zh-CN" altLang="en-US" dirty="0"/>
              <a:t>无监督学习可以看作：寻找某个隐变量（类生成器、高维生成器、混合概率生成器）</a:t>
            </a:r>
            <a:endParaRPr lang="en-US" dirty="0"/>
          </a:p>
        </p:txBody>
      </p:sp>
      <p:sp>
        <p:nvSpPr>
          <p:cNvPr id="4" name="灯片编号占位符 3"/>
          <p:cNvSpPr>
            <a:spLocks noGrp="1"/>
          </p:cNvSpPr>
          <p:nvPr>
            <p:ph type="sldNum" sz="quarter" idx="5"/>
          </p:nvPr>
        </p:nvSpPr>
        <p:spPr/>
        <p:txBody>
          <a:bodyPr/>
          <a:lstStyle/>
          <a:p>
            <a:fld id="{623979E4-5452-496A-B788-EB87A53DE404}" type="slidenum">
              <a:rPr lang="en-US" smtClean="0"/>
              <a:t>43</a:t>
            </a:fld>
            <a:endParaRPr lang="en-US"/>
          </a:p>
        </p:txBody>
      </p:sp>
    </p:spTree>
    <p:extLst>
      <p:ext uri="{BB962C8B-B14F-4D97-AF65-F5344CB8AC3E}">
        <p14:creationId xmlns:p14="http://schemas.microsoft.com/office/powerpoint/2010/main" val="8621385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软聚类、硬聚类</a:t>
            </a:r>
            <a:endParaRPr lang="en-US" altLang="zh-CN" dirty="0"/>
          </a:p>
          <a:p>
            <a:r>
              <a:rPr lang="zh-CN" altLang="en-US" dirty="0"/>
              <a:t>发现数据中的纵向结构（对样本进行压缩）</a:t>
            </a:r>
            <a:endParaRPr lang="en-US" altLang="zh-CN" dirty="0"/>
          </a:p>
          <a:p>
            <a:r>
              <a:rPr lang="en-US" dirty="0"/>
              <a:t>Co-clustering </a:t>
            </a:r>
            <a:r>
              <a:rPr lang="zh-CN" altLang="en-US" dirty="0"/>
              <a:t>可以对样本和维度同时进行压缩</a:t>
            </a:r>
            <a:endParaRPr lang="en-US" dirty="0"/>
          </a:p>
        </p:txBody>
      </p:sp>
      <p:sp>
        <p:nvSpPr>
          <p:cNvPr id="4" name="灯片编号占位符 3"/>
          <p:cNvSpPr>
            <a:spLocks noGrp="1"/>
          </p:cNvSpPr>
          <p:nvPr>
            <p:ph type="sldNum" sz="quarter" idx="5"/>
          </p:nvPr>
        </p:nvSpPr>
        <p:spPr/>
        <p:txBody>
          <a:bodyPr/>
          <a:lstStyle/>
          <a:p>
            <a:fld id="{623979E4-5452-496A-B788-EB87A53DE404}" type="slidenum">
              <a:rPr lang="en-US" smtClean="0"/>
              <a:t>44</a:t>
            </a:fld>
            <a:endParaRPr lang="en-US"/>
          </a:p>
        </p:txBody>
      </p:sp>
    </p:spTree>
    <p:extLst>
      <p:ext uri="{BB962C8B-B14F-4D97-AF65-F5344CB8AC3E}">
        <p14:creationId xmlns:p14="http://schemas.microsoft.com/office/powerpoint/2010/main" val="13579466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保证样本中信息损失最小</a:t>
            </a:r>
            <a:endParaRPr lang="en-US" altLang="zh-CN" dirty="0"/>
          </a:p>
          <a:p>
            <a:r>
              <a:rPr lang="zh-CN" altLang="en-US" dirty="0"/>
              <a:t>降维到欧式空间或者流形</a:t>
            </a:r>
            <a:endParaRPr lang="en-US" altLang="zh-CN" dirty="0"/>
          </a:p>
          <a:p>
            <a:r>
              <a:rPr lang="zh-CN" altLang="en-US" dirty="0"/>
              <a:t>发现数据中隐藏的横向结构（对维度进行压缩）</a:t>
            </a:r>
            <a:endParaRPr lang="en-US" dirty="0"/>
          </a:p>
        </p:txBody>
      </p:sp>
      <p:sp>
        <p:nvSpPr>
          <p:cNvPr id="4" name="灯片编号占位符 3"/>
          <p:cNvSpPr>
            <a:spLocks noGrp="1"/>
          </p:cNvSpPr>
          <p:nvPr>
            <p:ph type="sldNum" sz="quarter" idx="5"/>
          </p:nvPr>
        </p:nvSpPr>
        <p:spPr/>
        <p:txBody>
          <a:bodyPr/>
          <a:lstStyle/>
          <a:p>
            <a:fld id="{623979E4-5452-496A-B788-EB87A53DE404}" type="slidenum">
              <a:rPr lang="en-US" smtClean="0"/>
              <a:t>45</a:t>
            </a:fld>
            <a:endParaRPr lang="en-US"/>
          </a:p>
        </p:txBody>
      </p:sp>
    </p:spTree>
    <p:extLst>
      <p:ext uri="{BB962C8B-B14F-4D97-AF65-F5344CB8AC3E}">
        <p14:creationId xmlns:p14="http://schemas.microsoft.com/office/powerpoint/2010/main" val="36743249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混合模型或者概率图模型</a:t>
            </a:r>
            <a:endParaRPr lang="en-US" dirty="0"/>
          </a:p>
        </p:txBody>
      </p:sp>
      <p:sp>
        <p:nvSpPr>
          <p:cNvPr id="4" name="灯片编号占位符 3"/>
          <p:cNvSpPr>
            <a:spLocks noGrp="1"/>
          </p:cNvSpPr>
          <p:nvPr>
            <p:ph type="sldNum" sz="quarter" idx="5"/>
          </p:nvPr>
        </p:nvSpPr>
        <p:spPr/>
        <p:txBody>
          <a:bodyPr/>
          <a:lstStyle/>
          <a:p>
            <a:fld id="{623979E4-5452-496A-B788-EB87A53DE404}" type="slidenum">
              <a:rPr lang="en-US" smtClean="0"/>
              <a:t>46</a:t>
            </a:fld>
            <a:endParaRPr lang="en-US"/>
          </a:p>
        </p:txBody>
      </p:sp>
    </p:spTree>
    <p:extLst>
      <p:ext uri="{BB962C8B-B14F-4D97-AF65-F5344CB8AC3E}">
        <p14:creationId xmlns:p14="http://schemas.microsoft.com/office/powerpoint/2010/main" val="2237057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模型：假设空间</a:t>
            </a:r>
            <a:endParaRPr lang="en-US" altLang="zh-CN" dirty="0"/>
          </a:p>
          <a:p>
            <a:r>
              <a:rPr lang="zh-CN" altLang="en-US" dirty="0"/>
              <a:t>策略：损失函数</a:t>
            </a:r>
            <a:endParaRPr lang="en-US" altLang="zh-CN" dirty="0"/>
          </a:p>
          <a:p>
            <a:r>
              <a:rPr lang="zh-CN" altLang="en-US" dirty="0"/>
              <a:t>算法：优化方法</a:t>
            </a:r>
            <a:endParaRPr lang="en-US" altLang="zh-CN" dirty="0"/>
          </a:p>
        </p:txBody>
      </p:sp>
      <p:sp>
        <p:nvSpPr>
          <p:cNvPr id="4" name="灯片编号占位符 3"/>
          <p:cNvSpPr>
            <a:spLocks noGrp="1"/>
          </p:cNvSpPr>
          <p:nvPr>
            <p:ph type="sldNum" sz="quarter" idx="5"/>
          </p:nvPr>
        </p:nvSpPr>
        <p:spPr/>
        <p:txBody>
          <a:bodyPr/>
          <a:lstStyle/>
          <a:p>
            <a:fld id="{623979E4-5452-496A-B788-EB87A53DE404}" type="slidenum">
              <a:rPr lang="en-US" smtClean="0"/>
              <a:t>7</a:t>
            </a:fld>
            <a:endParaRPr lang="en-US"/>
          </a:p>
        </p:txBody>
      </p:sp>
    </p:spTree>
    <p:extLst>
      <p:ext uri="{BB962C8B-B14F-4D97-AF65-F5344CB8AC3E}">
        <p14:creationId xmlns:p14="http://schemas.microsoft.com/office/powerpoint/2010/main" val="132245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统计学习理论：方法的有效性，以及统计学习的基本理论问题</a:t>
            </a:r>
            <a:endParaRPr lang="en-US" altLang="zh-CN" dirty="0"/>
          </a:p>
          <a:p>
            <a:endParaRPr lang="en-US" dirty="0"/>
          </a:p>
          <a:p>
            <a:r>
              <a:rPr lang="zh-CN" altLang="en-US" dirty="0"/>
              <a:t>统计学习是计算机科学三维（系统、计算、信息）中“信息”这一维度</a:t>
            </a:r>
            <a:endParaRPr lang="en-US" dirty="0"/>
          </a:p>
        </p:txBody>
      </p:sp>
      <p:sp>
        <p:nvSpPr>
          <p:cNvPr id="4" name="灯片编号占位符 3"/>
          <p:cNvSpPr>
            <a:spLocks noGrp="1"/>
          </p:cNvSpPr>
          <p:nvPr>
            <p:ph type="sldNum" sz="quarter" idx="5"/>
          </p:nvPr>
        </p:nvSpPr>
        <p:spPr/>
        <p:txBody>
          <a:bodyPr/>
          <a:lstStyle/>
          <a:p>
            <a:fld id="{623979E4-5452-496A-B788-EB87A53DE404}" type="slidenum">
              <a:rPr lang="en-US" smtClean="0"/>
              <a:t>8</a:t>
            </a:fld>
            <a:endParaRPr lang="en-US"/>
          </a:p>
        </p:txBody>
      </p:sp>
    </p:spTree>
    <p:extLst>
      <p:ext uri="{BB962C8B-B14F-4D97-AF65-F5344CB8AC3E}">
        <p14:creationId xmlns:p14="http://schemas.microsoft.com/office/powerpoint/2010/main" val="16082241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还有迁移学习、元学习、半监督学习、主动学习等</a:t>
            </a:r>
            <a:endParaRPr lang="en-US" dirty="0"/>
          </a:p>
        </p:txBody>
      </p:sp>
      <p:sp>
        <p:nvSpPr>
          <p:cNvPr id="4" name="灯片编号占位符 3"/>
          <p:cNvSpPr>
            <a:spLocks noGrp="1"/>
          </p:cNvSpPr>
          <p:nvPr>
            <p:ph type="sldNum" sz="quarter" idx="5"/>
          </p:nvPr>
        </p:nvSpPr>
        <p:spPr/>
        <p:txBody>
          <a:bodyPr/>
          <a:lstStyle/>
          <a:p>
            <a:fld id="{623979E4-5452-496A-B788-EB87A53DE404}" type="slidenum">
              <a:rPr lang="en-US" smtClean="0"/>
              <a:t>10</a:t>
            </a:fld>
            <a:endParaRPr lang="en-US"/>
          </a:p>
        </p:txBody>
      </p:sp>
    </p:spTree>
    <p:extLst>
      <p:ext uri="{BB962C8B-B14F-4D97-AF65-F5344CB8AC3E}">
        <p14:creationId xmlns:p14="http://schemas.microsoft.com/office/powerpoint/2010/main" val="41487326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监督学习的本质是</a:t>
            </a:r>
            <a:r>
              <a:rPr lang="zh-CN" altLang="en-US" b="1" dirty="0"/>
              <a:t>学习输入到输出的映射的统计规律</a:t>
            </a:r>
            <a:endParaRPr lang="en-US" altLang="zh-CN" b="1" dirty="0"/>
          </a:p>
          <a:p>
            <a:r>
              <a:rPr lang="zh-CN" altLang="en-US" dirty="0"/>
              <a:t>监督学习假设训练数据和测试数据可以看作依联合概率分布 </a:t>
            </a:r>
            <a:r>
              <a:rPr lang="en-US" altLang="zh-CN" dirty="0"/>
              <a:t>P ( X,Y ) </a:t>
            </a:r>
            <a:r>
              <a:rPr lang="zh-CN" altLang="en-US" dirty="0"/>
              <a:t>独立同分布产生的</a:t>
            </a:r>
            <a:endParaRPr lang="en-US" altLang="zh-CN" dirty="0"/>
          </a:p>
          <a:p>
            <a:r>
              <a:rPr lang="zh-CN" altLang="en-US" dirty="0"/>
              <a:t>假设空间有两种，一种是概率模型</a:t>
            </a:r>
            <a:r>
              <a:rPr lang="en-US" altLang="zh-CN" dirty="0"/>
              <a:t>P(</a:t>
            </a:r>
            <a:r>
              <a:rPr lang="en-US" altLang="zh-CN" dirty="0" err="1"/>
              <a:t>y|x</a:t>
            </a:r>
            <a:r>
              <a:rPr lang="en-US" altLang="zh-CN" dirty="0"/>
              <a:t>)</a:t>
            </a:r>
            <a:r>
              <a:rPr lang="zh-CN" altLang="en-US" dirty="0"/>
              <a:t>，一种是非概率模型</a:t>
            </a:r>
            <a:r>
              <a:rPr lang="en-US" altLang="zh-CN" dirty="0"/>
              <a:t>y=f(x)</a:t>
            </a:r>
          </a:p>
          <a:p>
            <a:r>
              <a:rPr lang="zh-CN" altLang="en-US" dirty="0"/>
              <a:t>从数据中学习到的知识融合在模型里</a:t>
            </a:r>
            <a:endParaRPr lang="en-US" dirty="0"/>
          </a:p>
        </p:txBody>
      </p:sp>
      <p:sp>
        <p:nvSpPr>
          <p:cNvPr id="4" name="灯片编号占位符 3"/>
          <p:cNvSpPr>
            <a:spLocks noGrp="1"/>
          </p:cNvSpPr>
          <p:nvPr>
            <p:ph type="sldNum" sz="quarter" idx="5"/>
          </p:nvPr>
        </p:nvSpPr>
        <p:spPr/>
        <p:txBody>
          <a:bodyPr/>
          <a:lstStyle/>
          <a:p>
            <a:fld id="{623979E4-5452-496A-B788-EB87A53DE404}" type="slidenum">
              <a:rPr lang="en-US" smtClean="0"/>
              <a:t>11</a:t>
            </a:fld>
            <a:endParaRPr lang="en-US"/>
          </a:p>
        </p:txBody>
      </p:sp>
    </p:spTree>
    <p:extLst>
      <p:ext uri="{BB962C8B-B14F-4D97-AF65-F5344CB8AC3E}">
        <p14:creationId xmlns:p14="http://schemas.microsoft.com/office/powerpoint/2010/main" val="4780537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无监督学习的本质是学习数据中的统计规律或潜在结构（通常需要大量的数据）</a:t>
            </a:r>
            <a:endParaRPr lang="en-US" altLang="zh-CN" dirty="0"/>
          </a:p>
          <a:p>
            <a:r>
              <a:rPr lang="zh-CN" altLang="en-US" dirty="0"/>
              <a:t>预测模型表示数据的类别、转换或概率</a:t>
            </a:r>
            <a:endParaRPr lang="en-US" altLang="zh-CN" dirty="0"/>
          </a:p>
          <a:p>
            <a:r>
              <a:rPr lang="zh-CN" altLang="en-US" dirty="0"/>
              <a:t>可以实现对数据的聚类、降维或概率估计（也可以不进行预测，只用来估计内部结构）</a:t>
            </a:r>
            <a:endParaRPr lang="en-US" altLang="zh-CN" dirty="0"/>
          </a:p>
          <a:p>
            <a:r>
              <a:rPr lang="en-US" altLang="zh-CN" dirty="0"/>
              <a:t>Z</a:t>
            </a:r>
            <a:r>
              <a:rPr lang="zh-CN" altLang="en-US" dirty="0"/>
              <a:t>是隐式结构空间</a:t>
            </a:r>
            <a:endParaRPr lang="en-US" dirty="0"/>
          </a:p>
        </p:txBody>
      </p:sp>
      <p:sp>
        <p:nvSpPr>
          <p:cNvPr id="4" name="灯片编号占位符 3"/>
          <p:cNvSpPr>
            <a:spLocks noGrp="1"/>
          </p:cNvSpPr>
          <p:nvPr>
            <p:ph type="sldNum" sz="quarter" idx="5"/>
          </p:nvPr>
        </p:nvSpPr>
        <p:spPr/>
        <p:txBody>
          <a:bodyPr/>
          <a:lstStyle/>
          <a:p>
            <a:fld id="{623979E4-5452-496A-B788-EB87A53DE404}" type="slidenum">
              <a:rPr lang="en-US" smtClean="0"/>
              <a:t>12</a:t>
            </a:fld>
            <a:endParaRPr lang="en-US"/>
          </a:p>
        </p:txBody>
      </p:sp>
    </p:spTree>
    <p:extLst>
      <p:ext uri="{BB962C8B-B14F-4D97-AF65-F5344CB8AC3E}">
        <p14:creationId xmlns:p14="http://schemas.microsoft.com/office/powerpoint/2010/main" val="38392032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强化学习的本质是学习最优的序贯决策</a:t>
            </a:r>
            <a:endParaRPr lang="en-US" altLang="zh-CN" dirty="0"/>
          </a:p>
          <a:p>
            <a:r>
              <a:rPr lang="zh-CN" altLang="en-US" dirty="0"/>
              <a:t>具体内容参考课本，自己还不是非常了解这部分内容</a:t>
            </a:r>
            <a:endParaRPr lang="en-US" altLang="zh-CN" dirty="0"/>
          </a:p>
          <a:p>
            <a:r>
              <a:rPr lang="zh-CN" altLang="en-US" dirty="0"/>
              <a:t>网址提供了一个学习资源</a:t>
            </a:r>
            <a:r>
              <a:rPr lang="en-US" altLang="zh-CN" dirty="0"/>
              <a:t>, CMU</a:t>
            </a:r>
            <a:r>
              <a:rPr lang="zh-CN" altLang="en-US" dirty="0"/>
              <a:t>、伯克利都有强化学习相关的</a:t>
            </a:r>
            <a:r>
              <a:rPr lang="en-US" altLang="zh-CN" dirty="0"/>
              <a:t>MOOC</a:t>
            </a:r>
            <a:endParaRPr lang="en-US" dirty="0"/>
          </a:p>
        </p:txBody>
      </p:sp>
      <p:sp>
        <p:nvSpPr>
          <p:cNvPr id="4" name="灯片编号占位符 3"/>
          <p:cNvSpPr>
            <a:spLocks noGrp="1"/>
          </p:cNvSpPr>
          <p:nvPr>
            <p:ph type="sldNum" sz="quarter" idx="5"/>
          </p:nvPr>
        </p:nvSpPr>
        <p:spPr/>
        <p:txBody>
          <a:bodyPr/>
          <a:lstStyle/>
          <a:p>
            <a:fld id="{623979E4-5452-496A-B788-EB87A53DE404}" type="slidenum">
              <a:rPr lang="en-US" smtClean="0"/>
              <a:t>13</a:t>
            </a:fld>
            <a:endParaRPr lang="en-US"/>
          </a:p>
        </p:txBody>
      </p:sp>
    </p:spTree>
    <p:extLst>
      <p:ext uri="{BB962C8B-B14F-4D97-AF65-F5344CB8AC3E}">
        <p14:creationId xmlns:p14="http://schemas.microsoft.com/office/powerpoint/2010/main" val="2352471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88E9DA-C1F2-4E06-B1AF-65145A900011}"/>
              </a:ext>
            </a:extLst>
          </p:cNvPr>
          <p:cNvSpPr>
            <a:spLocks noGrp="1"/>
          </p:cNvSpPr>
          <p:nvPr>
            <p:ph type="ctrTitle"/>
          </p:nvPr>
        </p:nvSpPr>
        <p:spPr>
          <a:xfrm>
            <a:off x="1524000" y="1122363"/>
            <a:ext cx="9144000" cy="2387600"/>
          </a:xfrm>
        </p:spPr>
        <p:txBody>
          <a:bodyPr anchor="b">
            <a:normAutofit/>
          </a:bodyPr>
          <a:lstStyle>
            <a:lvl1pPr algn="ctr">
              <a:defRPr sz="6600" b="1">
                <a:solidFill>
                  <a:schemeClr val="tx1"/>
                </a:solidFill>
              </a:defRPr>
            </a:lvl1pPr>
          </a:lstStyle>
          <a:p>
            <a:r>
              <a:rPr lang="zh-CN" altLang="en-US" dirty="0"/>
              <a:t>单击此处编辑母版标题样式</a:t>
            </a:r>
            <a:endParaRPr lang="en-US" dirty="0"/>
          </a:p>
        </p:txBody>
      </p:sp>
      <p:sp>
        <p:nvSpPr>
          <p:cNvPr id="3" name="副标题 2">
            <a:extLst>
              <a:ext uri="{FF2B5EF4-FFF2-40B4-BE49-F238E27FC236}">
                <a16:creationId xmlns:a16="http://schemas.microsoft.com/office/drawing/2014/main" id="{88E0B30D-235E-41EE-9C45-3F80F50A7B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12684EAF-6803-493C-83AF-BC94844A8AF1}"/>
              </a:ext>
            </a:extLst>
          </p:cNvPr>
          <p:cNvSpPr>
            <a:spLocks noGrp="1"/>
          </p:cNvSpPr>
          <p:nvPr>
            <p:ph type="dt" sz="half" idx="10"/>
          </p:nvPr>
        </p:nvSpPr>
        <p:spPr/>
        <p:txBody>
          <a:bodyPr/>
          <a:lstStyle/>
          <a:p>
            <a:fld id="{E95B2736-A768-473D-B5B7-1E0D248F38B5}" type="datetimeFigureOut">
              <a:rPr lang="en-US" smtClean="0"/>
              <a:t>2019-06-02</a:t>
            </a:fld>
            <a:endParaRPr lang="en-US"/>
          </a:p>
        </p:txBody>
      </p:sp>
      <p:sp>
        <p:nvSpPr>
          <p:cNvPr id="5" name="页脚占位符 4">
            <a:extLst>
              <a:ext uri="{FF2B5EF4-FFF2-40B4-BE49-F238E27FC236}">
                <a16:creationId xmlns:a16="http://schemas.microsoft.com/office/drawing/2014/main" id="{DC276130-CA0F-4437-955C-03A496AF5DBC}"/>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4B78555E-DAD1-443A-A892-FA6FFEE2AEC9}"/>
              </a:ext>
            </a:extLst>
          </p:cNvPr>
          <p:cNvSpPr>
            <a:spLocks noGrp="1"/>
          </p:cNvSpPr>
          <p:nvPr>
            <p:ph type="sldNum" sz="quarter" idx="12"/>
          </p:nvPr>
        </p:nvSpPr>
        <p:spPr/>
        <p:txBody>
          <a:bodyPr/>
          <a:lstStyle/>
          <a:p>
            <a:fld id="{289F12E2-76C9-4CED-A487-3335721454BC}" type="slidenum">
              <a:rPr lang="en-US" smtClean="0"/>
              <a:t>‹#›</a:t>
            </a:fld>
            <a:endParaRPr lang="en-US"/>
          </a:p>
        </p:txBody>
      </p:sp>
    </p:spTree>
    <p:extLst>
      <p:ext uri="{BB962C8B-B14F-4D97-AF65-F5344CB8AC3E}">
        <p14:creationId xmlns:p14="http://schemas.microsoft.com/office/powerpoint/2010/main" val="386154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04AE3E-1607-45F5-9B91-C843BB7DD3E0}"/>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C95E7997-E504-4D65-9D5E-D1199770244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2F5B8291-ABDA-44DA-B100-503E3AD91F1A}"/>
              </a:ext>
            </a:extLst>
          </p:cNvPr>
          <p:cNvSpPr>
            <a:spLocks noGrp="1"/>
          </p:cNvSpPr>
          <p:nvPr>
            <p:ph type="dt" sz="half" idx="10"/>
          </p:nvPr>
        </p:nvSpPr>
        <p:spPr/>
        <p:txBody>
          <a:bodyPr/>
          <a:lstStyle/>
          <a:p>
            <a:fld id="{E95B2736-A768-473D-B5B7-1E0D248F38B5}" type="datetimeFigureOut">
              <a:rPr lang="en-US" smtClean="0"/>
              <a:t>2019-06-02</a:t>
            </a:fld>
            <a:endParaRPr lang="en-US"/>
          </a:p>
        </p:txBody>
      </p:sp>
      <p:sp>
        <p:nvSpPr>
          <p:cNvPr id="5" name="页脚占位符 4">
            <a:extLst>
              <a:ext uri="{FF2B5EF4-FFF2-40B4-BE49-F238E27FC236}">
                <a16:creationId xmlns:a16="http://schemas.microsoft.com/office/drawing/2014/main" id="{A3B802A3-750D-4B43-8BA0-2CFA5005EC45}"/>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0CBD4704-58BE-4D80-8B60-E08E5ECCCB78}"/>
              </a:ext>
            </a:extLst>
          </p:cNvPr>
          <p:cNvSpPr>
            <a:spLocks noGrp="1"/>
          </p:cNvSpPr>
          <p:nvPr>
            <p:ph type="sldNum" sz="quarter" idx="12"/>
          </p:nvPr>
        </p:nvSpPr>
        <p:spPr/>
        <p:txBody>
          <a:bodyPr/>
          <a:lstStyle/>
          <a:p>
            <a:fld id="{289F12E2-76C9-4CED-A487-3335721454BC}" type="slidenum">
              <a:rPr lang="en-US" smtClean="0"/>
              <a:t>‹#›</a:t>
            </a:fld>
            <a:endParaRPr lang="en-US"/>
          </a:p>
        </p:txBody>
      </p:sp>
    </p:spTree>
    <p:extLst>
      <p:ext uri="{BB962C8B-B14F-4D97-AF65-F5344CB8AC3E}">
        <p14:creationId xmlns:p14="http://schemas.microsoft.com/office/powerpoint/2010/main" val="3310476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46B574E-199F-4385-9D2A-7FEA2D798BC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B372E105-4A2E-4675-BE05-43FC691C203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756422DD-090F-4567-A109-12868AF364A9}"/>
              </a:ext>
            </a:extLst>
          </p:cNvPr>
          <p:cNvSpPr>
            <a:spLocks noGrp="1"/>
          </p:cNvSpPr>
          <p:nvPr>
            <p:ph type="dt" sz="half" idx="10"/>
          </p:nvPr>
        </p:nvSpPr>
        <p:spPr/>
        <p:txBody>
          <a:bodyPr/>
          <a:lstStyle/>
          <a:p>
            <a:fld id="{E95B2736-A768-473D-B5B7-1E0D248F38B5}" type="datetimeFigureOut">
              <a:rPr lang="en-US" smtClean="0"/>
              <a:t>2019-06-02</a:t>
            </a:fld>
            <a:endParaRPr lang="en-US"/>
          </a:p>
        </p:txBody>
      </p:sp>
      <p:sp>
        <p:nvSpPr>
          <p:cNvPr id="5" name="页脚占位符 4">
            <a:extLst>
              <a:ext uri="{FF2B5EF4-FFF2-40B4-BE49-F238E27FC236}">
                <a16:creationId xmlns:a16="http://schemas.microsoft.com/office/drawing/2014/main" id="{045C8FE2-AF15-4304-83F1-1D27C6C8FB0C}"/>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D08159C3-4008-480D-9714-BF605E8EF4AA}"/>
              </a:ext>
            </a:extLst>
          </p:cNvPr>
          <p:cNvSpPr>
            <a:spLocks noGrp="1"/>
          </p:cNvSpPr>
          <p:nvPr>
            <p:ph type="sldNum" sz="quarter" idx="12"/>
          </p:nvPr>
        </p:nvSpPr>
        <p:spPr/>
        <p:txBody>
          <a:bodyPr/>
          <a:lstStyle/>
          <a:p>
            <a:fld id="{289F12E2-76C9-4CED-A487-3335721454BC}" type="slidenum">
              <a:rPr lang="en-US" smtClean="0"/>
              <a:t>‹#›</a:t>
            </a:fld>
            <a:endParaRPr lang="en-US"/>
          </a:p>
        </p:txBody>
      </p:sp>
    </p:spTree>
    <p:extLst>
      <p:ext uri="{BB962C8B-B14F-4D97-AF65-F5344CB8AC3E}">
        <p14:creationId xmlns:p14="http://schemas.microsoft.com/office/powerpoint/2010/main" val="1583241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5A1A4B-CE57-44F8-8CCB-0D9A793B79A3}"/>
              </a:ext>
            </a:extLst>
          </p:cNvPr>
          <p:cNvSpPr>
            <a:spLocks noGrp="1"/>
          </p:cNvSpPr>
          <p:nvPr>
            <p:ph type="title"/>
          </p:nvPr>
        </p:nvSpPr>
        <p:spPr/>
        <p:txBody>
          <a:bodyPr>
            <a:normAutofit/>
          </a:bodyPr>
          <a:lstStyle>
            <a:lvl1pPr>
              <a:defRPr sz="4800" b="1">
                <a:solidFill>
                  <a:srgbClr val="002060"/>
                </a:solidFill>
              </a:defRPr>
            </a:lvl1pPr>
          </a:lstStyle>
          <a:p>
            <a:r>
              <a:rPr lang="zh-CN" altLang="en-US" dirty="0"/>
              <a:t>单击此处编辑母版标题样式</a:t>
            </a:r>
            <a:endParaRPr lang="en-US" dirty="0"/>
          </a:p>
        </p:txBody>
      </p:sp>
      <p:sp>
        <p:nvSpPr>
          <p:cNvPr id="3" name="内容占位符 2">
            <a:extLst>
              <a:ext uri="{FF2B5EF4-FFF2-40B4-BE49-F238E27FC236}">
                <a16:creationId xmlns:a16="http://schemas.microsoft.com/office/drawing/2014/main" id="{E5B8DCED-7CBA-4A22-8679-81BF942BF09C}"/>
              </a:ext>
            </a:extLst>
          </p:cNvPr>
          <p:cNvSpPr>
            <a:spLocks noGrp="1"/>
          </p:cNvSpPr>
          <p:nvPr>
            <p:ph idx="1"/>
          </p:nvPr>
        </p:nvSpPr>
        <p:spPr/>
        <p:txBody>
          <a:bodyPr>
            <a:normAutofit/>
          </a:bodyPr>
          <a:lstStyle>
            <a:lvl1pPr>
              <a:defRPr sz="3200"/>
            </a:lvl1pPr>
            <a:lvl2pPr>
              <a:defRPr sz="2800"/>
            </a:lvl2pPr>
            <a:lvl3pPr>
              <a:defRPr sz="2400"/>
            </a:lvl3pPr>
            <a:lvl4pPr>
              <a:defRPr sz="2000"/>
            </a:lvl4pPr>
            <a:lvl5pPr>
              <a:defRPr sz="2000"/>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日期占位符 3">
            <a:extLst>
              <a:ext uri="{FF2B5EF4-FFF2-40B4-BE49-F238E27FC236}">
                <a16:creationId xmlns:a16="http://schemas.microsoft.com/office/drawing/2014/main" id="{F6BF0CCD-F346-4044-A6E8-5ACDD1F3CF84}"/>
              </a:ext>
            </a:extLst>
          </p:cNvPr>
          <p:cNvSpPr>
            <a:spLocks noGrp="1"/>
          </p:cNvSpPr>
          <p:nvPr>
            <p:ph type="dt" sz="half" idx="10"/>
          </p:nvPr>
        </p:nvSpPr>
        <p:spPr/>
        <p:txBody>
          <a:bodyPr/>
          <a:lstStyle/>
          <a:p>
            <a:fld id="{E95B2736-A768-473D-B5B7-1E0D248F38B5}" type="datetimeFigureOut">
              <a:rPr lang="en-US" smtClean="0"/>
              <a:t>2019-06-02</a:t>
            </a:fld>
            <a:endParaRPr lang="en-US"/>
          </a:p>
        </p:txBody>
      </p:sp>
      <p:sp>
        <p:nvSpPr>
          <p:cNvPr id="5" name="页脚占位符 4">
            <a:extLst>
              <a:ext uri="{FF2B5EF4-FFF2-40B4-BE49-F238E27FC236}">
                <a16:creationId xmlns:a16="http://schemas.microsoft.com/office/drawing/2014/main" id="{3B959137-3255-4147-A854-09238A75F777}"/>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DB33605B-80BD-4AA9-9CAE-708300CFA729}"/>
              </a:ext>
            </a:extLst>
          </p:cNvPr>
          <p:cNvSpPr>
            <a:spLocks noGrp="1"/>
          </p:cNvSpPr>
          <p:nvPr>
            <p:ph type="sldNum" sz="quarter" idx="12"/>
          </p:nvPr>
        </p:nvSpPr>
        <p:spPr/>
        <p:txBody>
          <a:bodyPr/>
          <a:lstStyle/>
          <a:p>
            <a:fld id="{289F12E2-76C9-4CED-A487-3335721454BC}" type="slidenum">
              <a:rPr lang="en-US" smtClean="0"/>
              <a:t>‹#›</a:t>
            </a:fld>
            <a:endParaRPr lang="en-US"/>
          </a:p>
        </p:txBody>
      </p:sp>
    </p:spTree>
    <p:extLst>
      <p:ext uri="{BB962C8B-B14F-4D97-AF65-F5344CB8AC3E}">
        <p14:creationId xmlns:p14="http://schemas.microsoft.com/office/powerpoint/2010/main" val="3913803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560B99-C727-4DF6-9F85-1F995A74D906}"/>
              </a:ext>
            </a:extLst>
          </p:cNvPr>
          <p:cNvSpPr>
            <a:spLocks noGrp="1"/>
          </p:cNvSpPr>
          <p:nvPr>
            <p:ph type="title"/>
          </p:nvPr>
        </p:nvSpPr>
        <p:spPr>
          <a:xfrm>
            <a:off x="831850" y="1709738"/>
            <a:ext cx="10515600" cy="2852737"/>
          </a:xfrm>
        </p:spPr>
        <p:txBody>
          <a:bodyPr anchor="b">
            <a:normAutofit/>
          </a:bodyPr>
          <a:lstStyle>
            <a:lvl1pPr>
              <a:defRPr sz="6600" b="1">
                <a:solidFill>
                  <a:srgbClr val="002060"/>
                </a:solidFill>
              </a:defRPr>
            </a:lvl1pPr>
          </a:lstStyle>
          <a:p>
            <a:r>
              <a:rPr lang="zh-CN" altLang="en-US" dirty="0"/>
              <a:t>单击此处编辑母版标题样式</a:t>
            </a:r>
            <a:endParaRPr lang="en-US" dirty="0"/>
          </a:p>
        </p:txBody>
      </p:sp>
      <p:sp>
        <p:nvSpPr>
          <p:cNvPr id="3" name="文本占位符 2">
            <a:extLst>
              <a:ext uri="{FF2B5EF4-FFF2-40B4-BE49-F238E27FC236}">
                <a16:creationId xmlns:a16="http://schemas.microsoft.com/office/drawing/2014/main" id="{E19F503F-A090-4875-B46A-F128B444DC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6772E94-04CD-403D-840A-5B0DDD0D7885}"/>
              </a:ext>
            </a:extLst>
          </p:cNvPr>
          <p:cNvSpPr>
            <a:spLocks noGrp="1"/>
          </p:cNvSpPr>
          <p:nvPr>
            <p:ph type="dt" sz="half" idx="10"/>
          </p:nvPr>
        </p:nvSpPr>
        <p:spPr/>
        <p:txBody>
          <a:bodyPr/>
          <a:lstStyle/>
          <a:p>
            <a:fld id="{E95B2736-A768-473D-B5B7-1E0D248F38B5}" type="datetimeFigureOut">
              <a:rPr lang="en-US" smtClean="0"/>
              <a:t>2019-06-02</a:t>
            </a:fld>
            <a:endParaRPr lang="en-US"/>
          </a:p>
        </p:txBody>
      </p:sp>
      <p:sp>
        <p:nvSpPr>
          <p:cNvPr id="5" name="页脚占位符 4">
            <a:extLst>
              <a:ext uri="{FF2B5EF4-FFF2-40B4-BE49-F238E27FC236}">
                <a16:creationId xmlns:a16="http://schemas.microsoft.com/office/drawing/2014/main" id="{EC2697A0-D8FF-43C8-A41A-ED599A5EB432}"/>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F3E61561-FD40-484B-8624-1FDC8C45F024}"/>
              </a:ext>
            </a:extLst>
          </p:cNvPr>
          <p:cNvSpPr>
            <a:spLocks noGrp="1"/>
          </p:cNvSpPr>
          <p:nvPr>
            <p:ph type="sldNum" sz="quarter" idx="12"/>
          </p:nvPr>
        </p:nvSpPr>
        <p:spPr/>
        <p:txBody>
          <a:bodyPr/>
          <a:lstStyle/>
          <a:p>
            <a:fld id="{289F12E2-76C9-4CED-A487-3335721454BC}" type="slidenum">
              <a:rPr lang="en-US" smtClean="0"/>
              <a:t>‹#›</a:t>
            </a:fld>
            <a:endParaRPr lang="en-US"/>
          </a:p>
        </p:txBody>
      </p:sp>
    </p:spTree>
    <p:extLst>
      <p:ext uri="{BB962C8B-B14F-4D97-AF65-F5344CB8AC3E}">
        <p14:creationId xmlns:p14="http://schemas.microsoft.com/office/powerpoint/2010/main" val="1109619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BF638D-B57A-4A1A-A0FE-E4FC2DFBA798}"/>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E503B2FB-CEF2-4176-9DCA-0727B20AFC2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704CB23E-E4DB-4655-BA0D-256857C6B94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日期占位符 4">
            <a:extLst>
              <a:ext uri="{FF2B5EF4-FFF2-40B4-BE49-F238E27FC236}">
                <a16:creationId xmlns:a16="http://schemas.microsoft.com/office/drawing/2014/main" id="{D0D70E48-36B8-4AA5-AED1-1BD1F000F37A}"/>
              </a:ext>
            </a:extLst>
          </p:cNvPr>
          <p:cNvSpPr>
            <a:spLocks noGrp="1"/>
          </p:cNvSpPr>
          <p:nvPr>
            <p:ph type="dt" sz="half" idx="10"/>
          </p:nvPr>
        </p:nvSpPr>
        <p:spPr/>
        <p:txBody>
          <a:bodyPr/>
          <a:lstStyle/>
          <a:p>
            <a:fld id="{E95B2736-A768-473D-B5B7-1E0D248F38B5}" type="datetimeFigureOut">
              <a:rPr lang="en-US" smtClean="0"/>
              <a:t>2019-06-02</a:t>
            </a:fld>
            <a:endParaRPr lang="en-US"/>
          </a:p>
        </p:txBody>
      </p:sp>
      <p:sp>
        <p:nvSpPr>
          <p:cNvPr id="6" name="页脚占位符 5">
            <a:extLst>
              <a:ext uri="{FF2B5EF4-FFF2-40B4-BE49-F238E27FC236}">
                <a16:creationId xmlns:a16="http://schemas.microsoft.com/office/drawing/2014/main" id="{A3C428E5-D8FA-473D-9FFD-9FD82F510F77}"/>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B255C169-C0AF-4DCB-8821-BE183B98C825}"/>
              </a:ext>
            </a:extLst>
          </p:cNvPr>
          <p:cNvSpPr>
            <a:spLocks noGrp="1"/>
          </p:cNvSpPr>
          <p:nvPr>
            <p:ph type="sldNum" sz="quarter" idx="12"/>
          </p:nvPr>
        </p:nvSpPr>
        <p:spPr/>
        <p:txBody>
          <a:bodyPr/>
          <a:lstStyle/>
          <a:p>
            <a:fld id="{289F12E2-76C9-4CED-A487-3335721454BC}" type="slidenum">
              <a:rPr lang="en-US" smtClean="0"/>
              <a:t>‹#›</a:t>
            </a:fld>
            <a:endParaRPr lang="en-US"/>
          </a:p>
        </p:txBody>
      </p:sp>
    </p:spTree>
    <p:extLst>
      <p:ext uri="{BB962C8B-B14F-4D97-AF65-F5344CB8AC3E}">
        <p14:creationId xmlns:p14="http://schemas.microsoft.com/office/powerpoint/2010/main" val="690223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468E9A-64E4-43E2-AF7F-6CD80885DEB3}"/>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7CA654DA-692B-4A02-9E39-815C16D24F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30CCA84-6044-45B4-87F7-7A1180611FB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文本占位符 4">
            <a:extLst>
              <a:ext uri="{FF2B5EF4-FFF2-40B4-BE49-F238E27FC236}">
                <a16:creationId xmlns:a16="http://schemas.microsoft.com/office/drawing/2014/main" id="{704199FB-233B-41CD-A0E8-6B36445626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C45A5F6-8B88-48D4-AC52-1732DB8FB05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日期占位符 6">
            <a:extLst>
              <a:ext uri="{FF2B5EF4-FFF2-40B4-BE49-F238E27FC236}">
                <a16:creationId xmlns:a16="http://schemas.microsoft.com/office/drawing/2014/main" id="{55F6E494-DCB1-4576-A123-EDBD4C759A1D}"/>
              </a:ext>
            </a:extLst>
          </p:cNvPr>
          <p:cNvSpPr>
            <a:spLocks noGrp="1"/>
          </p:cNvSpPr>
          <p:nvPr>
            <p:ph type="dt" sz="half" idx="10"/>
          </p:nvPr>
        </p:nvSpPr>
        <p:spPr/>
        <p:txBody>
          <a:bodyPr/>
          <a:lstStyle/>
          <a:p>
            <a:fld id="{E95B2736-A768-473D-B5B7-1E0D248F38B5}" type="datetimeFigureOut">
              <a:rPr lang="en-US" smtClean="0"/>
              <a:t>2019-06-02</a:t>
            </a:fld>
            <a:endParaRPr lang="en-US"/>
          </a:p>
        </p:txBody>
      </p:sp>
      <p:sp>
        <p:nvSpPr>
          <p:cNvPr id="8" name="页脚占位符 7">
            <a:extLst>
              <a:ext uri="{FF2B5EF4-FFF2-40B4-BE49-F238E27FC236}">
                <a16:creationId xmlns:a16="http://schemas.microsoft.com/office/drawing/2014/main" id="{6C75D97B-80F7-4375-AD1A-6AB319544CB1}"/>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99FBDDD9-EEA1-4283-8BD5-2A1787B26A71}"/>
              </a:ext>
            </a:extLst>
          </p:cNvPr>
          <p:cNvSpPr>
            <a:spLocks noGrp="1"/>
          </p:cNvSpPr>
          <p:nvPr>
            <p:ph type="sldNum" sz="quarter" idx="12"/>
          </p:nvPr>
        </p:nvSpPr>
        <p:spPr/>
        <p:txBody>
          <a:bodyPr/>
          <a:lstStyle/>
          <a:p>
            <a:fld id="{289F12E2-76C9-4CED-A487-3335721454BC}" type="slidenum">
              <a:rPr lang="en-US" smtClean="0"/>
              <a:t>‹#›</a:t>
            </a:fld>
            <a:endParaRPr lang="en-US"/>
          </a:p>
        </p:txBody>
      </p:sp>
    </p:spTree>
    <p:extLst>
      <p:ext uri="{BB962C8B-B14F-4D97-AF65-F5344CB8AC3E}">
        <p14:creationId xmlns:p14="http://schemas.microsoft.com/office/powerpoint/2010/main" val="3803575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20716B-DC45-4128-8C6C-1D9D15459B80}"/>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AAB45CCA-4187-42C6-B2EF-652CD83A7B71}"/>
              </a:ext>
            </a:extLst>
          </p:cNvPr>
          <p:cNvSpPr>
            <a:spLocks noGrp="1"/>
          </p:cNvSpPr>
          <p:nvPr>
            <p:ph type="dt" sz="half" idx="10"/>
          </p:nvPr>
        </p:nvSpPr>
        <p:spPr/>
        <p:txBody>
          <a:bodyPr/>
          <a:lstStyle/>
          <a:p>
            <a:fld id="{E95B2736-A768-473D-B5B7-1E0D248F38B5}" type="datetimeFigureOut">
              <a:rPr lang="en-US" smtClean="0"/>
              <a:t>2019-06-02</a:t>
            </a:fld>
            <a:endParaRPr lang="en-US"/>
          </a:p>
        </p:txBody>
      </p:sp>
      <p:sp>
        <p:nvSpPr>
          <p:cNvPr id="4" name="页脚占位符 3">
            <a:extLst>
              <a:ext uri="{FF2B5EF4-FFF2-40B4-BE49-F238E27FC236}">
                <a16:creationId xmlns:a16="http://schemas.microsoft.com/office/drawing/2014/main" id="{8C76D3DB-DFB7-4DB7-A3DE-4053660D26DE}"/>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9BAB5B2A-A825-4AF4-AD19-9B0E10BC2953}"/>
              </a:ext>
            </a:extLst>
          </p:cNvPr>
          <p:cNvSpPr>
            <a:spLocks noGrp="1"/>
          </p:cNvSpPr>
          <p:nvPr>
            <p:ph type="sldNum" sz="quarter" idx="12"/>
          </p:nvPr>
        </p:nvSpPr>
        <p:spPr/>
        <p:txBody>
          <a:bodyPr/>
          <a:lstStyle/>
          <a:p>
            <a:fld id="{289F12E2-76C9-4CED-A487-3335721454BC}" type="slidenum">
              <a:rPr lang="en-US" smtClean="0"/>
              <a:t>‹#›</a:t>
            </a:fld>
            <a:endParaRPr lang="en-US"/>
          </a:p>
        </p:txBody>
      </p:sp>
    </p:spTree>
    <p:extLst>
      <p:ext uri="{BB962C8B-B14F-4D97-AF65-F5344CB8AC3E}">
        <p14:creationId xmlns:p14="http://schemas.microsoft.com/office/powerpoint/2010/main" val="2414912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24D31F6-5AC3-45C1-9EB8-D87AD0902598}"/>
              </a:ext>
            </a:extLst>
          </p:cNvPr>
          <p:cNvSpPr>
            <a:spLocks noGrp="1"/>
          </p:cNvSpPr>
          <p:nvPr>
            <p:ph type="dt" sz="half" idx="10"/>
          </p:nvPr>
        </p:nvSpPr>
        <p:spPr/>
        <p:txBody>
          <a:bodyPr/>
          <a:lstStyle/>
          <a:p>
            <a:fld id="{E95B2736-A768-473D-B5B7-1E0D248F38B5}" type="datetimeFigureOut">
              <a:rPr lang="en-US" smtClean="0"/>
              <a:t>2019-06-02</a:t>
            </a:fld>
            <a:endParaRPr lang="en-US"/>
          </a:p>
        </p:txBody>
      </p:sp>
      <p:sp>
        <p:nvSpPr>
          <p:cNvPr id="3" name="页脚占位符 2">
            <a:extLst>
              <a:ext uri="{FF2B5EF4-FFF2-40B4-BE49-F238E27FC236}">
                <a16:creationId xmlns:a16="http://schemas.microsoft.com/office/drawing/2014/main" id="{2E4D11B8-3AFE-4D2B-9D20-3F3188A46EDB}"/>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F45A8CEA-5C80-4479-BCF7-7002E6BF1EF6}"/>
              </a:ext>
            </a:extLst>
          </p:cNvPr>
          <p:cNvSpPr>
            <a:spLocks noGrp="1"/>
          </p:cNvSpPr>
          <p:nvPr>
            <p:ph type="sldNum" sz="quarter" idx="12"/>
          </p:nvPr>
        </p:nvSpPr>
        <p:spPr/>
        <p:txBody>
          <a:bodyPr/>
          <a:lstStyle/>
          <a:p>
            <a:fld id="{289F12E2-76C9-4CED-A487-3335721454BC}" type="slidenum">
              <a:rPr lang="en-US" smtClean="0"/>
              <a:t>‹#›</a:t>
            </a:fld>
            <a:endParaRPr lang="en-US"/>
          </a:p>
        </p:txBody>
      </p:sp>
    </p:spTree>
    <p:extLst>
      <p:ext uri="{BB962C8B-B14F-4D97-AF65-F5344CB8AC3E}">
        <p14:creationId xmlns:p14="http://schemas.microsoft.com/office/powerpoint/2010/main" val="983341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AE0DED-1AB8-41CC-9121-3F1C8737B05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D1EC6AD6-3DFE-474B-BFBA-9FF61AC602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文本占位符 3">
            <a:extLst>
              <a:ext uri="{FF2B5EF4-FFF2-40B4-BE49-F238E27FC236}">
                <a16:creationId xmlns:a16="http://schemas.microsoft.com/office/drawing/2014/main" id="{464A1C79-0617-4EE6-B324-1BCB28DE7D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30D419A-9A1F-47CB-BAD7-9B14E8CCE1C8}"/>
              </a:ext>
            </a:extLst>
          </p:cNvPr>
          <p:cNvSpPr>
            <a:spLocks noGrp="1"/>
          </p:cNvSpPr>
          <p:nvPr>
            <p:ph type="dt" sz="half" idx="10"/>
          </p:nvPr>
        </p:nvSpPr>
        <p:spPr/>
        <p:txBody>
          <a:bodyPr/>
          <a:lstStyle/>
          <a:p>
            <a:fld id="{E95B2736-A768-473D-B5B7-1E0D248F38B5}" type="datetimeFigureOut">
              <a:rPr lang="en-US" smtClean="0"/>
              <a:t>2019-06-02</a:t>
            </a:fld>
            <a:endParaRPr lang="en-US"/>
          </a:p>
        </p:txBody>
      </p:sp>
      <p:sp>
        <p:nvSpPr>
          <p:cNvPr id="6" name="页脚占位符 5">
            <a:extLst>
              <a:ext uri="{FF2B5EF4-FFF2-40B4-BE49-F238E27FC236}">
                <a16:creationId xmlns:a16="http://schemas.microsoft.com/office/drawing/2014/main" id="{A6D16BC7-E742-4A82-9432-7333A40E72CA}"/>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EFB78849-898C-4721-AFA9-2C6D38C647F1}"/>
              </a:ext>
            </a:extLst>
          </p:cNvPr>
          <p:cNvSpPr>
            <a:spLocks noGrp="1"/>
          </p:cNvSpPr>
          <p:nvPr>
            <p:ph type="sldNum" sz="quarter" idx="12"/>
          </p:nvPr>
        </p:nvSpPr>
        <p:spPr/>
        <p:txBody>
          <a:bodyPr/>
          <a:lstStyle/>
          <a:p>
            <a:fld id="{289F12E2-76C9-4CED-A487-3335721454BC}" type="slidenum">
              <a:rPr lang="en-US" smtClean="0"/>
              <a:t>‹#›</a:t>
            </a:fld>
            <a:endParaRPr lang="en-US"/>
          </a:p>
        </p:txBody>
      </p:sp>
    </p:spTree>
    <p:extLst>
      <p:ext uri="{BB962C8B-B14F-4D97-AF65-F5344CB8AC3E}">
        <p14:creationId xmlns:p14="http://schemas.microsoft.com/office/powerpoint/2010/main" val="3173246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663F7C-66F3-4887-A6FC-CA830342623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8F634C3D-30B2-42B2-AF66-E1FF5368C0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534B2ABE-4EE3-4D98-823B-C14DFE4E99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330745C-9E93-48B6-BC16-0DA2FDC0A0D5}"/>
              </a:ext>
            </a:extLst>
          </p:cNvPr>
          <p:cNvSpPr>
            <a:spLocks noGrp="1"/>
          </p:cNvSpPr>
          <p:nvPr>
            <p:ph type="dt" sz="half" idx="10"/>
          </p:nvPr>
        </p:nvSpPr>
        <p:spPr/>
        <p:txBody>
          <a:bodyPr/>
          <a:lstStyle/>
          <a:p>
            <a:fld id="{E95B2736-A768-473D-B5B7-1E0D248F38B5}" type="datetimeFigureOut">
              <a:rPr lang="en-US" smtClean="0"/>
              <a:t>2019-06-02</a:t>
            </a:fld>
            <a:endParaRPr lang="en-US"/>
          </a:p>
        </p:txBody>
      </p:sp>
      <p:sp>
        <p:nvSpPr>
          <p:cNvPr id="6" name="页脚占位符 5">
            <a:extLst>
              <a:ext uri="{FF2B5EF4-FFF2-40B4-BE49-F238E27FC236}">
                <a16:creationId xmlns:a16="http://schemas.microsoft.com/office/drawing/2014/main" id="{162AC731-CC03-458C-A5B3-24A1C00DC071}"/>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34B95B9E-AC9C-4429-AD96-56CB9C186336}"/>
              </a:ext>
            </a:extLst>
          </p:cNvPr>
          <p:cNvSpPr>
            <a:spLocks noGrp="1"/>
          </p:cNvSpPr>
          <p:nvPr>
            <p:ph type="sldNum" sz="quarter" idx="12"/>
          </p:nvPr>
        </p:nvSpPr>
        <p:spPr/>
        <p:txBody>
          <a:bodyPr/>
          <a:lstStyle/>
          <a:p>
            <a:fld id="{289F12E2-76C9-4CED-A487-3335721454BC}" type="slidenum">
              <a:rPr lang="en-US" smtClean="0"/>
              <a:t>‹#›</a:t>
            </a:fld>
            <a:endParaRPr lang="en-US"/>
          </a:p>
        </p:txBody>
      </p:sp>
    </p:spTree>
    <p:extLst>
      <p:ext uri="{BB962C8B-B14F-4D97-AF65-F5344CB8AC3E}">
        <p14:creationId xmlns:p14="http://schemas.microsoft.com/office/powerpoint/2010/main" val="4113765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AA43ED2-2FA6-4A02-9C29-725AC1FE4F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596CD8C5-A083-487E-A7C9-9E63056086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67FB64F9-B9F5-405B-A187-7BBE89952B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5B2736-A768-473D-B5B7-1E0D248F38B5}" type="datetimeFigureOut">
              <a:rPr lang="en-US" smtClean="0"/>
              <a:t>2019-06-02</a:t>
            </a:fld>
            <a:endParaRPr lang="en-US"/>
          </a:p>
        </p:txBody>
      </p:sp>
      <p:sp>
        <p:nvSpPr>
          <p:cNvPr id="5" name="页脚占位符 4">
            <a:extLst>
              <a:ext uri="{FF2B5EF4-FFF2-40B4-BE49-F238E27FC236}">
                <a16:creationId xmlns:a16="http://schemas.microsoft.com/office/drawing/2014/main" id="{E14A70E7-CDB1-4461-A3E0-7206EB5BC2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FF1183BC-DA95-481C-A648-3285EF0255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9F12E2-76C9-4CED-A487-3335721454BC}" type="slidenum">
              <a:rPr lang="en-US" smtClean="0"/>
              <a:t>‹#›</a:t>
            </a:fld>
            <a:endParaRPr lang="en-US"/>
          </a:p>
        </p:txBody>
      </p:sp>
    </p:spTree>
    <p:extLst>
      <p:ext uri="{BB962C8B-B14F-4D97-AF65-F5344CB8AC3E}">
        <p14:creationId xmlns:p14="http://schemas.microsoft.com/office/powerpoint/2010/main" val="5784229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simplelp.github.i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www0.cs.ucl.ac.uk/staff/D.Silver/web/Teaching.html"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nndl.github.io/"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30E557-55B5-46F1-A1A7-286AA286AB38}"/>
              </a:ext>
            </a:extLst>
          </p:cNvPr>
          <p:cNvSpPr>
            <a:spLocks noGrp="1"/>
          </p:cNvSpPr>
          <p:nvPr>
            <p:ph type="ctrTitle"/>
          </p:nvPr>
        </p:nvSpPr>
        <p:spPr/>
        <p:txBody>
          <a:bodyPr>
            <a:normAutofit/>
          </a:bodyPr>
          <a:lstStyle/>
          <a:p>
            <a:r>
              <a:rPr lang="zh-CN" altLang="en-US" sz="7200" dirty="0"/>
              <a:t>统计学习方法概论</a:t>
            </a:r>
            <a:endParaRPr lang="en-US" sz="7200" dirty="0"/>
          </a:p>
        </p:txBody>
      </p:sp>
      <p:sp>
        <p:nvSpPr>
          <p:cNvPr id="3" name="副标题 2">
            <a:extLst>
              <a:ext uri="{FF2B5EF4-FFF2-40B4-BE49-F238E27FC236}">
                <a16:creationId xmlns:a16="http://schemas.microsoft.com/office/drawing/2014/main" id="{98356C76-88BE-458D-8544-7D189D12D749}"/>
              </a:ext>
            </a:extLst>
          </p:cNvPr>
          <p:cNvSpPr>
            <a:spLocks noGrp="1"/>
          </p:cNvSpPr>
          <p:nvPr>
            <p:ph type="subTitle" idx="1"/>
          </p:nvPr>
        </p:nvSpPr>
        <p:spPr/>
        <p:txBody>
          <a:bodyPr/>
          <a:lstStyle/>
          <a:p>
            <a:r>
              <a:rPr lang="en-US" dirty="0"/>
              <a:t>P</a:t>
            </a:r>
            <a:r>
              <a:rPr lang="en-US" altLang="zh-CN" dirty="0"/>
              <a:t>eng Li</a:t>
            </a:r>
          </a:p>
          <a:p>
            <a:r>
              <a:rPr lang="en-US" dirty="0">
                <a:hlinkClick r:id="rId2"/>
              </a:rPr>
              <a:t>https://simplelp.github.io/</a:t>
            </a:r>
            <a:endParaRPr lang="en-US" dirty="0"/>
          </a:p>
          <a:p>
            <a:r>
              <a:rPr lang="en-US" altLang="zh-CN" dirty="0"/>
              <a:t>2019/05/30</a:t>
            </a:r>
          </a:p>
        </p:txBody>
      </p:sp>
    </p:spTree>
    <p:extLst>
      <p:ext uri="{BB962C8B-B14F-4D97-AF65-F5344CB8AC3E}">
        <p14:creationId xmlns:p14="http://schemas.microsoft.com/office/powerpoint/2010/main" val="1707269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A37C91-8D33-4948-ABBD-5042B8AA8CCE}"/>
              </a:ext>
            </a:extLst>
          </p:cNvPr>
          <p:cNvSpPr>
            <a:spLocks noGrp="1"/>
          </p:cNvSpPr>
          <p:nvPr>
            <p:ph type="title"/>
          </p:nvPr>
        </p:nvSpPr>
        <p:spPr/>
        <p:txBody>
          <a:bodyPr/>
          <a:lstStyle/>
          <a:p>
            <a:r>
              <a:rPr lang="zh-CN" altLang="en-US" dirty="0"/>
              <a:t>基本分类</a:t>
            </a:r>
            <a:endParaRPr lang="en-US" dirty="0"/>
          </a:p>
        </p:txBody>
      </p:sp>
      <p:pic>
        <p:nvPicPr>
          <p:cNvPr id="4" name="内容占位符 4">
            <a:extLst>
              <a:ext uri="{FF2B5EF4-FFF2-40B4-BE49-F238E27FC236}">
                <a16:creationId xmlns:a16="http://schemas.microsoft.com/office/drawing/2014/main" id="{87304B78-844B-409F-BF3E-2566267F365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56154" y="1571780"/>
            <a:ext cx="6879692" cy="4921095"/>
          </a:xfrm>
        </p:spPr>
      </p:pic>
    </p:spTree>
    <p:extLst>
      <p:ext uri="{BB962C8B-B14F-4D97-AF65-F5344CB8AC3E}">
        <p14:creationId xmlns:p14="http://schemas.microsoft.com/office/powerpoint/2010/main" val="4066490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CB644F-051E-48F5-91C2-3A09BEB172CD}"/>
              </a:ext>
            </a:extLst>
          </p:cNvPr>
          <p:cNvSpPr>
            <a:spLocks noGrp="1"/>
          </p:cNvSpPr>
          <p:nvPr>
            <p:ph type="title"/>
          </p:nvPr>
        </p:nvSpPr>
        <p:spPr/>
        <p:txBody>
          <a:bodyPr/>
          <a:lstStyle/>
          <a:p>
            <a:r>
              <a:rPr lang="zh-CN" altLang="en-US" dirty="0"/>
              <a:t>监督学习</a:t>
            </a:r>
            <a:endParaRPr lang="en-US" dirty="0"/>
          </a:p>
        </p:txBody>
      </p:sp>
      <p:pic>
        <p:nvPicPr>
          <p:cNvPr id="3074" name="Picture 2" descr="See the source image">
            <a:extLst>
              <a:ext uri="{FF2B5EF4-FFF2-40B4-BE49-F238E27FC236}">
                <a16:creationId xmlns:a16="http://schemas.microsoft.com/office/drawing/2014/main" id="{6FAA7A1D-BB5A-4B49-9C8B-8341061585E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213522" y="2157461"/>
            <a:ext cx="5764955" cy="3687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0340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12D627-674D-4348-A6DF-F4B06B5B86BF}"/>
              </a:ext>
            </a:extLst>
          </p:cNvPr>
          <p:cNvSpPr>
            <a:spLocks noGrp="1"/>
          </p:cNvSpPr>
          <p:nvPr>
            <p:ph type="title"/>
          </p:nvPr>
        </p:nvSpPr>
        <p:spPr/>
        <p:txBody>
          <a:bodyPr/>
          <a:lstStyle/>
          <a:p>
            <a:r>
              <a:rPr lang="zh-CN" altLang="en-US" dirty="0"/>
              <a:t>非监督学习</a:t>
            </a:r>
            <a:endParaRPr lang="en-US" dirty="0"/>
          </a:p>
        </p:txBody>
      </p:sp>
      <p:pic>
        <p:nvPicPr>
          <p:cNvPr id="5" name="内容占位符 4">
            <a:extLst>
              <a:ext uri="{FF2B5EF4-FFF2-40B4-BE49-F238E27FC236}">
                <a16:creationId xmlns:a16="http://schemas.microsoft.com/office/drawing/2014/main" id="{D616738D-EAEC-401C-8840-2F23E6166E71}"/>
              </a:ext>
            </a:extLst>
          </p:cNvPr>
          <p:cNvPicPr>
            <a:picLocks noGrp="1" noChangeAspect="1"/>
          </p:cNvPicPr>
          <p:nvPr>
            <p:ph idx="1"/>
          </p:nvPr>
        </p:nvPicPr>
        <p:blipFill>
          <a:blip r:embed="rId3">
            <a:extLst>
              <a:ext uri="{BEBA8EAE-BF5A-486C-A8C5-ECC9F3942E4B}">
                <a14:imgProps xmlns:a14="http://schemas.microsoft.com/office/drawing/2010/main">
                  <a14:imgLayer r:embed="rId4">
                    <a14:imgEffect>
                      <a14:colorTemperature colorTemp="4700"/>
                    </a14:imgEffect>
                    <a14:imgEffect>
                      <a14:saturation sat="33000"/>
                    </a14:imgEffect>
                  </a14:imgLayer>
                </a14:imgProps>
              </a:ext>
              <a:ext uri="{28A0092B-C50C-407E-A947-70E740481C1C}">
                <a14:useLocalDpi xmlns:a14="http://schemas.microsoft.com/office/drawing/2010/main" val="0"/>
              </a:ext>
            </a:extLst>
          </a:blip>
          <a:stretch>
            <a:fillRect/>
          </a:stretch>
        </p:blipFill>
        <p:spPr>
          <a:xfrm>
            <a:off x="2468372" y="1690688"/>
            <a:ext cx="7255256" cy="4024487"/>
          </a:xfrm>
        </p:spPr>
      </p:pic>
    </p:spTree>
    <p:extLst>
      <p:ext uri="{BB962C8B-B14F-4D97-AF65-F5344CB8AC3E}">
        <p14:creationId xmlns:p14="http://schemas.microsoft.com/office/powerpoint/2010/main" val="589850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4077AD-29AD-460D-BF0E-8FF879971662}"/>
              </a:ext>
            </a:extLst>
          </p:cNvPr>
          <p:cNvSpPr>
            <a:spLocks noGrp="1"/>
          </p:cNvSpPr>
          <p:nvPr>
            <p:ph type="title"/>
          </p:nvPr>
        </p:nvSpPr>
        <p:spPr/>
        <p:txBody>
          <a:bodyPr/>
          <a:lstStyle/>
          <a:p>
            <a:r>
              <a:rPr lang="zh-CN" altLang="en-US" dirty="0"/>
              <a:t>强化学习</a:t>
            </a:r>
            <a:endParaRPr lang="en-US" dirty="0"/>
          </a:p>
        </p:txBody>
      </p:sp>
      <p:pic>
        <p:nvPicPr>
          <p:cNvPr id="4098" name="Picture 2" descr="See the source image">
            <a:extLst>
              <a:ext uri="{FF2B5EF4-FFF2-40B4-BE49-F238E27FC236}">
                <a16:creationId xmlns:a16="http://schemas.microsoft.com/office/drawing/2014/main" id="{0EE75A0D-724E-4E8C-94C1-91E08B660A9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855138" y="1504528"/>
            <a:ext cx="4481723" cy="4672435"/>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C5A1289C-76DE-422E-856D-785513C753D1}"/>
              </a:ext>
            </a:extLst>
          </p:cNvPr>
          <p:cNvSpPr/>
          <p:nvPr/>
        </p:nvSpPr>
        <p:spPr>
          <a:xfrm>
            <a:off x="6452544" y="6488668"/>
            <a:ext cx="5739456" cy="369332"/>
          </a:xfrm>
          <a:prstGeom prst="rect">
            <a:avLst/>
          </a:prstGeom>
        </p:spPr>
        <p:txBody>
          <a:bodyPr wrap="none">
            <a:spAutoFit/>
          </a:bodyPr>
          <a:lstStyle/>
          <a:p>
            <a:r>
              <a:rPr lang="en-US" dirty="0">
                <a:hlinkClick r:id="rId4"/>
              </a:rPr>
              <a:t>http://www0.cs.ucl.ac.uk/staff/D.Silver/web/Teaching.html</a:t>
            </a:r>
            <a:endParaRPr lang="en-US" dirty="0"/>
          </a:p>
        </p:txBody>
      </p:sp>
    </p:spTree>
    <p:extLst>
      <p:ext uri="{BB962C8B-B14F-4D97-AF65-F5344CB8AC3E}">
        <p14:creationId xmlns:p14="http://schemas.microsoft.com/office/powerpoint/2010/main" val="3891828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3763CE-8622-4C28-A1AD-A608B6406E03}"/>
              </a:ext>
            </a:extLst>
          </p:cNvPr>
          <p:cNvSpPr>
            <a:spLocks noGrp="1"/>
          </p:cNvSpPr>
          <p:nvPr>
            <p:ph type="title"/>
          </p:nvPr>
        </p:nvSpPr>
        <p:spPr/>
        <p:txBody>
          <a:bodyPr/>
          <a:lstStyle/>
          <a:p>
            <a:r>
              <a:rPr lang="zh-CN" altLang="en-US" dirty="0"/>
              <a:t>其他分类方法</a:t>
            </a:r>
            <a:endParaRPr lang="en-US" dirty="0"/>
          </a:p>
        </p:txBody>
      </p:sp>
      <p:sp>
        <p:nvSpPr>
          <p:cNvPr id="3" name="内容占位符 2">
            <a:extLst>
              <a:ext uri="{FF2B5EF4-FFF2-40B4-BE49-F238E27FC236}">
                <a16:creationId xmlns:a16="http://schemas.microsoft.com/office/drawing/2014/main" id="{5D49E4BE-1C55-44F5-B203-6245D2B3D0AB}"/>
              </a:ext>
            </a:extLst>
          </p:cNvPr>
          <p:cNvSpPr>
            <a:spLocks noGrp="1"/>
          </p:cNvSpPr>
          <p:nvPr>
            <p:ph idx="1"/>
          </p:nvPr>
        </p:nvSpPr>
        <p:spPr/>
        <p:txBody>
          <a:bodyPr/>
          <a:lstStyle/>
          <a:p>
            <a:r>
              <a:rPr lang="zh-CN" altLang="en-US" dirty="0"/>
              <a:t>按模型分（概率</a:t>
            </a:r>
            <a:r>
              <a:rPr lang="en-US" altLang="zh-CN" dirty="0"/>
              <a:t>/</a:t>
            </a:r>
            <a:r>
              <a:rPr lang="zh-CN" altLang="en-US" dirty="0"/>
              <a:t>非概率、线性</a:t>
            </a:r>
            <a:r>
              <a:rPr lang="en-US" altLang="zh-CN" dirty="0"/>
              <a:t>/</a:t>
            </a:r>
            <a:r>
              <a:rPr lang="zh-CN" altLang="en-US" dirty="0"/>
              <a:t>非线性、参数</a:t>
            </a:r>
            <a:r>
              <a:rPr lang="en-US" altLang="zh-CN" dirty="0"/>
              <a:t>/</a:t>
            </a:r>
            <a:r>
              <a:rPr lang="zh-CN" altLang="en-US" dirty="0"/>
              <a:t>非参数等）</a:t>
            </a:r>
            <a:endParaRPr lang="en-US" altLang="zh-CN" dirty="0"/>
          </a:p>
          <a:p>
            <a:endParaRPr lang="en-US" dirty="0"/>
          </a:p>
        </p:txBody>
      </p:sp>
    </p:spTree>
    <p:extLst>
      <p:ext uri="{BB962C8B-B14F-4D97-AF65-F5344CB8AC3E}">
        <p14:creationId xmlns:p14="http://schemas.microsoft.com/office/powerpoint/2010/main" val="3410481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3763CE-8622-4C28-A1AD-A608B6406E03}"/>
              </a:ext>
            </a:extLst>
          </p:cNvPr>
          <p:cNvSpPr>
            <a:spLocks noGrp="1"/>
          </p:cNvSpPr>
          <p:nvPr>
            <p:ph type="title"/>
          </p:nvPr>
        </p:nvSpPr>
        <p:spPr/>
        <p:txBody>
          <a:bodyPr/>
          <a:lstStyle/>
          <a:p>
            <a:r>
              <a:rPr lang="zh-CN" altLang="en-US" dirty="0"/>
              <a:t>其他分类方法</a:t>
            </a:r>
            <a:endParaRPr lang="en-US" dirty="0"/>
          </a:p>
        </p:txBody>
      </p:sp>
      <p:sp>
        <p:nvSpPr>
          <p:cNvPr id="3" name="内容占位符 2">
            <a:extLst>
              <a:ext uri="{FF2B5EF4-FFF2-40B4-BE49-F238E27FC236}">
                <a16:creationId xmlns:a16="http://schemas.microsoft.com/office/drawing/2014/main" id="{5D49E4BE-1C55-44F5-B203-6245D2B3D0AB}"/>
              </a:ext>
            </a:extLst>
          </p:cNvPr>
          <p:cNvSpPr>
            <a:spLocks noGrp="1"/>
          </p:cNvSpPr>
          <p:nvPr>
            <p:ph idx="1"/>
          </p:nvPr>
        </p:nvSpPr>
        <p:spPr/>
        <p:txBody>
          <a:bodyPr/>
          <a:lstStyle/>
          <a:p>
            <a:r>
              <a:rPr lang="zh-CN" altLang="en-US" dirty="0"/>
              <a:t>按模型分（概率</a:t>
            </a:r>
            <a:r>
              <a:rPr lang="en-US" altLang="zh-CN" dirty="0"/>
              <a:t>/</a:t>
            </a:r>
            <a:r>
              <a:rPr lang="zh-CN" altLang="en-US" dirty="0"/>
              <a:t>非概率、线性</a:t>
            </a:r>
            <a:r>
              <a:rPr lang="en-US" altLang="zh-CN" dirty="0"/>
              <a:t>/</a:t>
            </a:r>
            <a:r>
              <a:rPr lang="zh-CN" altLang="en-US" dirty="0"/>
              <a:t>非线性、参数</a:t>
            </a:r>
            <a:r>
              <a:rPr lang="en-US" altLang="zh-CN" dirty="0"/>
              <a:t>/</a:t>
            </a:r>
            <a:r>
              <a:rPr lang="zh-CN" altLang="en-US" dirty="0"/>
              <a:t>非参数等）</a:t>
            </a:r>
            <a:endParaRPr lang="en-US" altLang="zh-CN" dirty="0"/>
          </a:p>
          <a:p>
            <a:endParaRPr lang="en-US" dirty="0"/>
          </a:p>
        </p:txBody>
      </p:sp>
    </p:spTree>
    <p:extLst>
      <p:ext uri="{BB962C8B-B14F-4D97-AF65-F5344CB8AC3E}">
        <p14:creationId xmlns:p14="http://schemas.microsoft.com/office/powerpoint/2010/main" val="3294122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3763CE-8622-4C28-A1AD-A608B6406E03}"/>
              </a:ext>
            </a:extLst>
          </p:cNvPr>
          <p:cNvSpPr>
            <a:spLocks noGrp="1"/>
          </p:cNvSpPr>
          <p:nvPr>
            <p:ph type="title"/>
          </p:nvPr>
        </p:nvSpPr>
        <p:spPr/>
        <p:txBody>
          <a:bodyPr/>
          <a:lstStyle/>
          <a:p>
            <a:r>
              <a:rPr lang="zh-CN" altLang="en-US" dirty="0"/>
              <a:t>其他分类方法</a:t>
            </a:r>
            <a:endParaRPr lang="en-US" dirty="0"/>
          </a:p>
        </p:txBody>
      </p:sp>
      <p:sp>
        <p:nvSpPr>
          <p:cNvPr id="3" name="内容占位符 2">
            <a:extLst>
              <a:ext uri="{FF2B5EF4-FFF2-40B4-BE49-F238E27FC236}">
                <a16:creationId xmlns:a16="http://schemas.microsoft.com/office/drawing/2014/main" id="{5D49E4BE-1C55-44F5-B203-6245D2B3D0AB}"/>
              </a:ext>
            </a:extLst>
          </p:cNvPr>
          <p:cNvSpPr>
            <a:spLocks noGrp="1"/>
          </p:cNvSpPr>
          <p:nvPr>
            <p:ph idx="1"/>
          </p:nvPr>
        </p:nvSpPr>
        <p:spPr/>
        <p:txBody>
          <a:bodyPr/>
          <a:lstStyle/>
          <a:p>
            <a:r>
              <a:rPr lang="zh-CN" altLang="en-US" dirty="0"/>
              <a:t>按模型分（概率</a:t>
            </a:r>
            <a:r>
              <a:rPr lang="en-US" altLang="zh-CN" dirty="0"/>
              <a:t>/</a:t>
            </a:r>
            <a:r>
              <a:rPr lang="zh-CN" altLang="en-US" dirty="0"/>
              <a:t>非概率、线性</a:t>
            </a:r>
            <a:r>
              <a:rPr lang="en-US" altLang="zh-CN" dirty="0"/>
              <a:t>/</a:t>
            </a:r>
            <a:r>
              <a:rPr lang="zh-CN" altLang="en-US" dirty="0"/>
              <a:t>非线性、参数</a:t>
            </a:r>
            <a:r>
              <a:rPr lang="en-US" altLang="zh-CN" dirty="0"/>
              <a:t>/</a:t>
            </a:r>
            <a:r>
              <a:rPr lang="zh-CN" altLang="en-US" dirty="0"/>
              <a:t>非参数等）</a:t>
            </a:r>
            <a:endParaRPr lang="en-US" altLang="zh-CN" dirty="0"/>
          </a:p>
          <a:p>
            <a:endParaRPr lang="en-US" dirty="0"/>
          </a:p>
          <a:p>
            <a:r>
              <a:rPr lang="zh-CN" altLang="en-US" dirty="0"/>
              <a:t>按算法分（在线</a:t>
            </a:r>
            <a:r>
              <a:rPr lang="en-US" altLang="zh-CN" dirty="0"/>
              <a:t>/</a:t>
            </a:r>
            <a:r>
              <a:rPr lang="zh-CN" altLang="en-US" dirty="0"/>
              <a:t>批量）</a:t>
            </a:r>
            <a:endParaRPr lang="en-US" altLang="zh-CN" dirty="0"/>
          </a:p>
        </p:txBody>
      </p:sp>
    </p:spTree>
    <p:extLst>
      <p:ext uri="{BB962C8B-B14F-4D97-AF65-F5344CB8AC3E}">
        <p14:creationId xmlns:p14="http://schemas.microsoft.com/office/powerpoint/2010/main" val="4026250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3763CE-8622-4C28-A1AD-A608B6406E03}"/>
              </a:ext>
            </a:extLst>
          </p:cNvPr>
          <p:cNvSpPr>
            <a:spLocks noGrp="1"/>
          </p:cNvSpPr>
          <p:nvPr>
            <p:ph type="title"/>
          </p:nvPr>
        </p:nvSpPr>
        <p:spPr/>
        <p:txBody>
          <a:bodyPr/>
          <a:lstStyle/>
          <a:p>
            <a:r>
              <a:rPr lang="zh-CN" altLang="en-US" dirty="0"/>
              <a:t>其他分类方法</a:t>
            </a:r>
            <a:endParaRPr lang="en-US" dirty="0"/>
          </a:p>
        </p:txBody>
      </p:sp>
      <p:sp>
        <p:nvSpPr>
          <p:cNvPr id="3" name="内容占位符 2">
            <a:extLst>
              <a:ext uri="{FF2B5EF4-FFF2-40B4-BE49-F238E27FC236}">
                <a16:creationId xmlns:a16="http://schemas.microsoft.com/office/drawing/2014/main" id="{5D49E4BE-1C55-44F5-B203-6245D2B3D0AB}"/>
              </a:ext>
            </a:extLst>
          </p:cNvPr>
          <p:cNvSpPr>
            <a:spLocks noGrp="1"/>
          </p:cNvSpPr>
          <p:nvPr>
            <p:ph idx="1"/>
          </p:nvPr>
        </p:nvSpPr>
        <p:spPr/>
        <p:txBody>
          <a:bodyPr/>
          <a:lstStyle/>
          <a:p>
            <a:r>
              <a:rPr lang="zh-CN" altLang="en-US" dirty="0"/>
              <a:t>按模型分（概率</a:t>
            </a:r>
            <a:r>
              <a:rPr lang="en-US" altLang="zh-CN" dirty="0"/>
              <a:t>/</a:t>
            </a:r>
            <a:r>
              <a:rPr lang="zh-CN" altLang="en-US" dirty="0"/>
              <a:t>非概率、线性</a:t>
            </a:r>
            <a:r>
              <a:rPr lang="en-US" altLang="zh-CN" dirty="0"/>
              <a:t>/</a:t>
            </a:r>
            <a:r>
              <a:rPr lang="zh-CN" altLang="en-US" dirty="0"/>
              <a:t>非线性、参数</a:t>
            </a:r>
            <a:r>
              <a:rPr lang="en-US" altLang="zh-CN" dirty="0"/>
              <a:t>/</a:t>
            </a:r>
            <a:r>
              <a:rPr lang="zh-CN" altLang="en-US" dirty="0"/>
              <a:t>非参数等）</a:t>
            </a:r>
            <a:endParaRPr lang="en-US" altLang="zh-CN" dirty="0"/>
          </a:p>
          <a:p>
            <a:endParaRPr lang="en-US" dirty="0"/>
          </a:p>
          <a:p>
            <a:r>
              <a:rPr lang="zh-CN" altLang="en-US" dirty="0"/>
              <a:t>按算法分（在线</a:t>
            </a:r>
            <a:r>
              <a:rPr lang="en-US" altLang="zh-CN" dirty="0"/>
              <a:t>/</a:t>
            </a:r>
            <a:r>
              <a:rPr lang="zh-CN" altLang="en-US" dirty="0"/>
              <a:t>批量）</a:t>
            </a:r>
            <a:endParaRPr lang="en-US" altLang="zh-CN" dirty="0"/>
          </a:p>
          <a:p>
            <a:endParaRPr lang="en-US" dirty="0"/>
          </a:p>
          <a:p>
            <a:r>
              <a:rPr lang="zh-CN" altLang="en-US" dirty="0"/>
              <a:t>按技巧分（贝叶斯、核方法等）</a:t>
            </a:r>
            <a:endParaRPr lang="en-US" dirty="0"/>
          </a:p>
        </p:txBody>
      </p:sp>
    </p:spTree>
    <p:extLst>
      <p:ext uri="{BB962C8B-B14F-4D97-AF65-F5344CB8AC3E}">
        <p14:creationId xmlns:p14="http://schemas.microsoft.com/office/powerpoint/2010/main" val="933810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FCA2BE85-B543-4FF0-8A5C-AAA4636EA77A}"/>
              </a:ext>
            </a:extLst>
          </p:cNvPr>
          <p:cNvSpPr>
            <a:spLocks noGrp="1"/>
          </p:cNvSpPr>
          <p:nvPr>
            <p:ph type="title"/>
          </p:nvPr>
        </p:nvSpPr>
        <p:spPr/>
        <p:txBody>
          <a:bodyPr/>
          <a:lstStyle/>
          <a:p>
            <a:r>
              <a:rPr lang="zh-CN" altLang="en-US" dirty="0"/>
              <a:t>三、统计学习方法三要素</a:t>
            </a:r>
            <a:endParaRPr lang="en-US" dirty="0"/>
          </a:p>
        </p:txBody>
      </p:sp>
      <p:sp>
        <p:nvSpPr>
          <p:cNvPr id="5" name="文本占位符 4">
            <a:extLst>
              <a:ext uri="{FF2B5EF4-FFF2-40B4-BE49-F238E27FC236}">
                <a16:creationId xmlns:a16="http://schemas.microsoft.com/office/drawing/2014/main" id="{A24D5F48-6518-4F18-91FF-BCC02A1C6BC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43134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2A2346-BE77-4C58-A222-9890EF29589A}"/>
              </a:ext>
            </a:extLst>
          </p:cNvPr>
          <p:cNvSpPr>
            <a:spLocks noGrp="1"/>
          </p:cNvSpPr>
          <p:nvPr>
            <p:ph type="title"/>
          </p:nvPr>
        </p:nvSpPr>
        <p:spPr/>
        <p:txBody>
          <a:bodyPr/>
          <a:lstStyle/>
          <a:p>
            <a:r>
              <a:rPr lang="zh-CN" altLang="en-US" dirty="0"/>
              <a:t>模型</a:t>
            </a:r>
            <a:endParaRPr lang="en-US" dirty="0"/>
          </a:p>
        </p:txBody>
      </p:sp>
      <p:pic>
        <p:nvPicPr>
          <p:cNvPr id="4" name="内容占位符 3">
            <a:extLst>
              <a:ext uri="{FF2B5EF4-FFF2-40B4-BE49-F238E27FC236}">
                <a16:creationId xmlns:a16="http://schemas.microsoft.com/office/drawing/2014/main" id="{E0798469-1372-4061-81B1-17358318EDB9}"/>
              </a:ext>
            </a:extLst>
          </p:cNvPr>
          <p:cNvPicPr>
            <a:picLocks noGrp="1" noChangeAspect="1"/>
          </p:cNvPicPr>
          <p:nvPr>
            <p:ph idx="1"/>
          </p:nvPr>
        </p:nvPicPr>
        <p:blipFill>
          <a:blip r:embed="rId3"/>
          <a:stretch>
            <a:fillRect/>
          </a:stretch>
        </p:blipFill>
        <p:spPr>
          <a:xfrm>
            <a:off x="3729037" y="2114591"/>
            <a:ext cx="4733925" cy="885825"/>
          </a:xfrm>
          <a:prstGeom prst="rect">
            <a:avLst/>
          </a:prstGeom>
        </p:spPr>
      </p:pic>
      <p:pic>
        <p:nvPicPr>
          <p:cNvPr id="5" name="图片 4">
            <a:extLst>
              <a:ext uri="{FF2B5EF4-FFF2-40B4-BE49-F238E27FC236}">
                <a16:creationId xmlns:a16="http://schemas.microsoft.com/office/drawing/2014/main" id="{2A74A045-A8EB-4AB9-96ED-89C771F184A9}"/>
              </a:ext>
            </a:extLst>
          </p:cNvPr>
          <p:cNvPicPr>
            <a:picLocks noChangeAspect="1"/>
          </p:cNvPicPr>
          <p:nvPr/>
        </p:nvPicPr>
        <p:blipFill>
          <a:blip r:embed="rId4"/>
          <a:stretch>
            <a:fillRect/>
          </a:stretch>
        </p:blipFill>
        <p:spPr>
          <a:xfrm>
            <a:off x="3381374" y="3646320"/>
            <a:ext cx="5429250" cy="1057275"/>
          </a:xfrm>
          <a:prstGeom prst="rect">
            <a:avLst/>
          </a:prstGeom>
        </p:spPr>
      </p:pic>
    </p:spTree>
    <p:extLst>
      <p:ext uri="{BB962C8B-B14F-4D97-AF65-F5344CB8AC3E}">
        <p14:creationId xmlns:p14="http://schemas.microsoft.com/office/powerpoint/2010/main" val="618636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3162ECD-55C6-420B-8639-9D9080B4AE48}"/>
              </a:ext>
            </a:extLst>
          </p:cNvPr>
          <p:cNvSpPr>
            <a:spLocks noGrp="1"/>
          </p:cNvSpPr>
          <p:nvPr>
            <p:ph type="title"/>
          </p:nvPr>
        </p:nvSpPr>
        <p:spPr/>
        <p:txBody>
          <a:bodyPr/>
          <a:lstStyle/>
          <a:p>
            <a:r>
              <a:rPr lang="zh-CN" altLang="en-US" dirty="0"/>
              <a:t>一、统计学习概述</a:t>
            </a:r>
            <a:endParaRPr lang="en-US" dirty="0"/>
          </a:p>
        </p:txBody>
      </p:sp>
      <p:sp>
        <p:nvSpPr>
          <p:cNvPr id="5" name="文本占位符 4">
            <a:extLst>
              <a:ext uri="{FF2B5EF4-FFF2-40B4-BE49-F238E27FC236}">
                <a16:creationId xmlns:a16="http://schemas.microsoft.com/office/drawing/2014/main" id="{B0483F4F-398E-43C4-A475-D78EE143EC5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993029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See the source image">
            <a:extLst>
              <a:ext uri="{FF2B5EF4-FFF2-40B4-BE49-F238E27FC236}">
                <a16:creationId xmlns:a16="http://schemas.microsoft.com/office/drawing/2014/main" id="{0B8FF80D-8693-4F66-A75C-EEA34E5143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7666" y="1407695"/>
            <a:ext cx="6676668" cy="5000458"/>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a:extLst>
              <a:ext uri="{FF2B5EF4-FFF2-40B4-BE49-F238E27FC236}">
                <a16:creationId xmlns:a16="http://schemas.microsoft.com/office/drawing/2014/main" id="{DACCF574-B82F-4417-8B1C-A4E82EAAC318}"/>
              </a:ext>
            </a:extLst>
          </p:cNvPr>
          <p:cNvSpPr>
            <a:spLocks noGrp="1"/>
          </p:cNvSpPr>
          <p:nvPr>
            <p:ph type="title"/>
          </p:nvPr>
        </p:nvSpPr>
        <p:spPr/>
        <p:txBody>
          <a:bodyPr/>
          <a:lstStyle/>
          <a:p>
            <a:r>
              <a:rPr lang="zh-CN" altLang="en-US" dirty="0"/>
              <a:t>策略</a:t>
            </a:r>
            <a:endParaRPr lang="en-US" dirty="0"/>
          </a:p>
        </p:txBody>
      </p:sp>
      <p:sp>
        <p:nvSpPr>
          <p:cNvPr id="3" name="内容占位符 2">
            <a:extLst>
              <a:ext uri="{FF2B5EF4-FFF2-40B4-BE49-F238E27FC236}">
                <a16:creationId xmlns:a16="http://schemas.microsoft.com/office/drawing/2014/main" id="{30D29E3C-3971-42B7-9AF6-011B276887A9}"/>
              </a:ext>
            </a:extLst>
          </p:cNvPr>
          <p:cNvSpPr>
            <a:spLocks noGrp="1"/>
          </p:cNvSpPr>
          <p:nvPr>
            <p:ph idx="1"/>
          </p:nvPr>
        </p:nvSpPr>
        <p:spPr/>
        <p:txBody>
          <a:bodyPr/>
          <a:lstStyle/>
          <a:p>
            <a:r>
              <a:rPr lang="zh-CN" altLang="en-US" dirty="0"/>
              <a:t>损失函数</a:t>
            </a:r>
            <a:endParaRPr lang="en-US" dirty="0"/>
          </a:p>
        </p:txBody>
      </p:sp>
    </p:spTree>
    <p:extLst>
      <p:ext uri="{BB962C8B-B14F-4D97-AF65-F5344CB8AC3E}">
        <p14:creationId xmlns:p14="http://schemas.microsoft.com/office/powerpoint/2010/main" val="190859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CCF574-B82F-4417-8B1C-A4E82EAAC318}"/>
              </a:ext>
            </a:extLst>
          </p:cNvPr>
          <p:cNvSpPr>
            <a:spLocks noGrp="1"/>
          </p:cNvSpPr>
          <p:nvPr>
            <p:ph type="title"/>
          </p:nvPr>
        </p:nvSpPr>
        <p:spPr/>
        <p:txBody>
          <a:bodyPr/>
          <a:lstStyle/>
          <a:p>
            <a:r>
              <a:rPr lang="zh-CN" altLang="en-US" dirty="0"/>
              <a:t>策略</a:t>
            </a:r>
            <a:endParaRPr lang="en-US" dirty="0"/>
          </a:p>
        </p:txBody>
      </p:sp>
      <p:sp>
        <p:nvSpPr>
          <p:cNvPr id="4" name="内容占位符 3">
            <a:extLst>
              <a:ext uri="{FF2B5EF4-FFF2-40B4-BE49-F238E27FC236}">
                <a16:creationId xmlns:a16="http://schemas.microsoft.com/office/drawing/2014/main" id="{C37A6A50-E096-476E-B413-6CA8418B5B05}"/>
              </a:ext>
            </a:extLst>
          </p:cNvPr>
          <p:cNvSpPr>
            <a:spLocks noGrp="1"/>
          </p:cNvSpPr>
          <p:nvPr>
            <p:ph idx="1"/>
          </p:nvPr>
        </p:nvSpPr>
        <p:spPr/>
        <p:txBody>
          <a:bodyPr/>
          <a:lstStyle/>
          <a:p>
            <a:r>
              <a:rPr lang="zh-CN" altLang="en-US" dirty="0"/>
              <a:t>风险函数（期望损失）</a:t>
            </a:r>
            <a:endParaRPr lang="en-US" dirty="0"/>
          </a:p>
        </p:txBody>
      </p:sp>
      <p:pic>
        <p:nvPicPr>
          <p:cNvPr id="5" name="图片 4">
            <a:extLst>
              <a:ext uri="{FF2B5EF4-FFF2-40B4-BE49-F238E27FC236}">
                <a16:creationId xmlns:a16="http://schemas.microsoft.com/office/drawing/2014/main" id="{C5E3C717-393B-4F58-8CF5-A3E04B4DCD9A}"/>
              </a:ext>
            </a:extLst>
          </p:cNvPr>
          <p:cNvPicPr>
            <a:picLocks noChangeAspect="1"/>
          </p:cNvPicPr>
          <p:nvPr/>
        </p:nvPicPr>
        <p:blipFill>
          <a:blip r:embed="rId3"/>
          <a:stretch>
            <a:fillRect/>
          </a:stretch>
        </p:blipFill>
        <p:spPr>
          <a:xfrm>
            <a:off x="1757362" y="3114925"/>
            <a:ext cx="8677275" cy="1133475"/>
          </a:xfrm>
          <a:prstGeom prst="rect">
            <a:avLst/>
          </a:prstGeom>
        </p:spPr>
      </p:pic>
    </p:spTree>
    <p:extLst>
      <p:ext uri="{BB962C8B-B14F-4D97-AF65-F5344CB8AC3E}">
        <p14:creationId xmlns:p14="http://schemas.microsoft.com/office/powerpoint/2010/main" val="2745143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CCF574-B82F-4417-8B1C-A4E82EAAC318}"/>
              </a:ext>
            </a:extLst>
          </p:cNvPr>
          <p:cNvSpPr>
            <a:spLocks noGrp="1"/>
          </p:cNvSpPr>
          <p:nvPr>
            <p:ph type="title"/>
          </p:nvPr>
        </p:nvSpPr>
        <p:spPr/>
        <p:txBody>
          <a:bodyPr/>
          <a:lstStyle/>
          <a:p>
            <a:r>
              <a:rPr lang="zh-CN" altLang="en-US" dirty="0"/>
              <a:t>策略</a:t>
            </a:r>
            <a:endParaRPr lang="en-US" dirty="0"/>
          </a:p>
        </p:txBody>
      </p:sp>
      <p:sp>
        <p:nvSpPr>
          <p:cNvPr id="4" name="内容占位符 3">
            <a:extLst>
              <a:ext uri="{FF2B5EF4-FFF2-40B4-BE49-F238E27FC236}">
                <a16:creationId xmlns:a16="http://schemas.microsoft.com/office/drawing/2014/main" id="{C37A6A50-E096-476E-B413-6CA8418B5B05}"/>
              </a:ext>
            </a:extLst>
          </p:cNvPr>
          <p:cNvSpPr>
            <a:spLocks noGrp="1"/>
          </p:cNvSpPr>
          <p:nvPr>
            <p:ph idx="1"/>
          </p:nvPr>
        </p:nvSpPr>
        <p:spPr/>
        <p:txBody>
          <a:bodyPr/>
          <a:lstStyle/>
          <a:p>
            <a:r>
              <a:rPr lang="zh-CN" altLang="en-US" dirty="0"/>
              <a:t>经验风险（经验损失）</a:t>
            </a:r>
            <a:endParaRPr lang="en-US" dirty="0"/>
          </a:p>
        </p:txBody>
      </p:sp>
      <p:pic>
        <p:nvPicPr>
          <p:cNvPr id="3" name="图片 2">
            <a:extLst>
              <a:ext uri="{FF2B5EF4-FFF2-40B4-BE49-F238E27FC236}">
                <a16:creationId xmlns:a16="http://schemas.microsoft.com/office/drawing/2014/main" id="{56181E9D-70D3-47D1-87AA-E8C5772862F3}"/>
              </a:ext>
            </a:extLst>
          </p:cNvPr>
          <p:cNvPicPr>
            <a:picLocks noChangeAspect="1"/>
          </p:cNvPicPr>
          <p:nvPr/>
        </p:nvPicPr>
        <p:blipFill>
          <a:blip r:embed="rId3"/>
          <a:stretch>
            <a:fillRect/>
          </a:stretch>
        </p:blipFill>
        <p:spPr>
          <a:xfrm>
            <a:off x="3695700" y="3209406"/>
            <a:ext cx="4800600" cy="981075"/>
          </a:xfrm>
          <a:prstGeom prst="rect">
            <a:avLst/>
          </a:prstGeom>
        </p:spPr>
      </p:pic>
    </p:spTree>
    <p:extLst>
      <p:ext uri="{BB962C8B-B14F-4D97-AF65-F5344CB8AC3E}">
        <p14:creationId xmlns:p14="http://schemas.microsoft.com/office/powerpoint/2010/main" val="32770785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709F27-CF25-494E-9929-D333C982B7B3}"/>
              </a:ext>
            </a:extLst>
          </p:cNvPr>
          <p:cNvSpPr>
            <a:spLocks noGrp="1"/>
          </p:cNvSpPr>
          <p:nvPr>
            <p:ph type="title"/>
          </p:nvPr>
        </p:nvSpPr>
        <p:spPr/>
        <p:txBody>
          <a:bodyPr/>
          <a:lstStyle/>
          <a:p>
            <a:r>
              <a:rPr lang="zh-CN" altLang="en-US" dirty="0"/>
              <a:t>策略</a:t>
            </a:r>
            <a:endParaRPr lang="en-US" dirty="0"/>
          </a:p>
        </p:txBody>
      </p:sp>
      <p:sp>
        <p:nvSpPr>
          <p:cNvPr id="3" name="内容占位符 2">
            <a:extLst>
              <a:ext uri="{FF2B5EF4-FFF2-40B4-BE49-F238E27FC236}">
                <a16:creationId xmlns:a16="http://schemas.microsoft.com/office/drawing/2014/main" id="{4931B632-1F5E-4592-9663-B13F5271B616}"/>
              </a:ext>
            </a:extLst>
          </p:cNvPr>
          <p:cNvSpPr>
            <a:spLocks noGrp="1"/>
          </p:cNvSpPr>
          <p:nvPr>
            <p:ph idx="1"/>
          </p:nvPr>
        </p:nvSpPr>
        <p:spPr/>
        <p:txBody>
          <a:bodyPr/>
          <a:lstStyle/>
          <a:p>
            <a:r>
              <a:rPr lang="zh-CN" altLang="en-US" dirty="0"/>
              <a:t>经验风险最小化（</a:t>
            </a:r>
            <a:r>
              <a:rPr lang="en-US" altLang="zh-CN" dirty="0"/>
              <a:t>ERM</a:t>
            </a:r>
            <a:r>
              <a:rPr lang="zh-CN" altLang="en-US" dirty="0"/>
              <a:t>）</a:t>
            </a:r>
            <a:endParaRPr lang="en-US" dirty="0"/>
          </a:p>
        </p:txBody>
      </p:sp>
      <p:pic>
        <p:nvPicPr>
          <p:cNvPr id="4" name="图片 3">
            <a:extLst>
              <a:ext uri="{FF2B5EF4-FFF2-40B4-BE49-F238E27FC236}">
                <a16:creationId xmlns:a16="http://schemas.microsoft.com/office/drawing/2014/main" id="{BD33534E-37F5-4F5A-8204-463003F7B770}"/>
              </a:ext>
            </a:extLst>
          </p:cNvPr>
          <p:cNvPicPr>
            <a:picLocks noChangeAspect="1"/>
          </p:cNvPicPr>
          <p:nvPr/>
        </p:nvPicPr>
        <p:blipFill>
          <a:blip r:embed="rId3"/>
          <a:stretch>
            <a:fillRect/>
          </a:stretch>
        </p:blipFill>
        <p:spPr>
          <a:xfrm>
            <a:off x="4105275" y="2997911"/>
            <a:ext cx="3981450" cy="1114425"/>
          </a:xfrm>
          <a:prstGeom prst="rect">
            <a:avLst/>
          </a:prstGeom>
        </p:spPr>
      </p:pic>
    </p:spTree>
    <p:extLst>
      <p:ext uri="{BB962C8B-B14F-4D97-AF65-F5344CB8AC3E}">
        <p14:creationId xmlns:p14="http://schemas.microsoft.com/office/powerpoint/2010/main" val="38093690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F014AF-69CF-47A6-BF67-00B9C2FD4185}"/>
              </a:ext>
            </a:extLst>
          </p:cNvPr>
          <p:cNvSpPr>
            <a:spLocks noGrp="1"/>
          </p:cNvSpPr>
          <p:nvPr>
            <p:ph type="title"/>
          </p:nvPr>
        </p:nvSpPr>
        <p:spPr/>
        <p:txBody>
          <a:bodyPr/>
          <a:lstStyle/>
          <a:p>
            <a:r>
              <a:rPr lang="zh-CN" altLang="en-US" dirty="0"/>
              <a:t>策略</a:t>
            </a:r>
            <a:endParaRPr lang="en-US" dirty="0"/>
          </a:p>
        </p:txBody>
      </p:sp>
      <p:sp>
        <p:nvSpPr>
          <p:cNvPr id="3" name="内容占位符 2">
            <a:extLst>
              <a:ext uri="{FF2B5EF4-FFF2-40B4-BE49-F238E27FC236}">
                <a16:creationId xmlns:a16="http://schemas.microsoft.com/office/drawing/2014/main" id="{5ADF19ED-5C6B-42AF-9736-84DFC9872D0F}"/>
              </a:ext>
            </a:extLst>
          </p:cNvPr>
          <p:cNvSpPr>
            <a:spLocks noGrp="1"/>
          </p:cNvSpPr>
          <p:nvPr>
            <p:ph idx="1"/>
          </p:nvPr>
        </p:nvSpPr>
        <p:spPr/>
        <p:txBody>
          <a:bodyPr/>
          <a:lstStyle/>
          <a:p>
            <a:r>
              <a:rPr lang="zh-CN" altLang="en-US" dirty="0"/>
              <a:t>结构风险</a:t>
            </a:r>
            <a:endParaRPr lang="en-US" dirty="0"/>
          </a:p>
        </p:txBody>
      </p:sp>
      <p:pic>
        <p:nvPicPr>
          <p:cNvPr id="4" name="图片 3">
            <a:extLst>
              <a:ext uri="{FF2B5EF4-FFF2-40B4-BE49-F238E27FC236}">
                <a16:creationId xmlns:a16="http://schemas.microsoft.com/office/drawing/2014/main" id="{30B50868-616C-4B0B-9922-AC123C86B594}"/>
              </a:ext>
            </a:extLst>
          </p:cNvPr>
          <p:cNvPicPr>
            <a:picLocks noChangeAspect="1"/>
          </p:cNvPicPr>
          <p:nvPr/>
        </p:nvPicPr>
        <p:blipFill>
          <a:blip r:embed="rId2"/>
          <a:stretch>
            <a:fillRect/>
          </a:stretch>
        </p:blipFill>
        <p:spPr>
          <a:xfrm>
            <a:off x="3228975" y="3023235"/>
            <a:ext cx="5734050" cy="1200150"/>
          </a:xfrm>
          <a:prstGeom prst="rect">
            <a:avLst/>
          </a:prstGeom>
        </p:spPr>
      </p:pic>
    </p:spTree>
    <p:extLst>
      <p:ext uri="{BB962C8B-B14F-4D97-AF65-F5344CB8AC3E}">
        <p14:creationId xmlns:p14="http://schemas.microsoft.com/office/powerpoint/2010/main" val="15776035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CB4053-D465-4440-AB7B-E38D5121C306}"/>
              </a:ext>
            </a:extLst>
          </p:cNvPr>
          <p:cNvSpPr>
            <a:spLocks noGrp="1"/>
          </p:cNvSpPr>
          <p:nvPr>
            <p:ph type="title"/>
          </p:nvPr>
        </p:nvSpPr>
        <p:spPr/>
        <p:txBody>
          <a:bodyPr/>
          <a:lstStyle/>
          <a:p>
            <a:r>
              <a:rPr lang="zh-CN" altLang="en-US" dirty="0"/>
              <a:t>策略</a:t>
            </a:r>
            <a:endParaRPr lang="en-US" dirty="0"/>
          </a:p>
        </p:txBody>
      </p:sp>
      <p:sp>
        <p:nvSpPr>
          <p:cNvPr id="3" name="内容占位符 2">
            <a:extLst>
              <a:ext uri="{FF2B5EF4-FFF2-40B4-BE49-F238E27FC236}">
                <a16:creationId xmlns:a16="http://schemas.microsoft.com/office/drawing/2014/main" id="{76F808A2-7822-4B23-AD7B-6FF52EAC5658}"/>
              </a:ext>
            </a:extLst>
          </p:cNvPr>
          <p:cNvSpPr>
            <a:spLocks noGrp="1"/>
          </p:cNvSpPr>
          <p:nvPr>
            <p:ph idx="1"/>
          </p:nvPr>
        </p:nvSpPr>
        <p:spPr/>
        <p:txBody>
          <a:bodyPr/>
          <a:lstStyle/>
          <a:p>
            <a:r>
              <a:rPr lang="zh-CN" altLang="en-US" dirty="0"/>
              <a:t>结构风险最小化</a:t>
            </a:r>
            <a:endParaRPr lang="en-US" dirty="0"/>
          </a:p>
        </p:txBody>
      </p:sp>
      <p:pic>
        <p:nvPicPr>
          <p:cNvPr id="4" name="图片 3">
            <a:extLst>
              <a:ext uri="{FF2B5EF4-FFF2-40B4-BE49-F238E27FC236}">
                <a16:creationId xmlns:a16="http://schemas.microsoft.com/office/drawing/2014/main" id="{FDE78D10-0F53-46A0-9707-13A160F639C0}"/>
              </a:ext>
            </a:extLst>
          </p:cNvPr>
          <p:cNvPicPr>
            <a:picLocks noChangeAspect="1"/>
          </p:cNvPicPr>
          <p:nvPr/>
        </p:nvPicPr>
        <p:blipFill>
          <a:blip r:embed="rId3"/>
          <a:stretch>
            <a:fillRect/>
          </a:stretch>
        </p:blipFill>
        <p:spPr>
          <a:xfrm>
            <a:off x="3514725" y="3125152"/>
            <a:ext cx="5162550" cy="1133475"/>
          </a:xfrm>
          <a:prstGeom prst="rect">
            <a:avLst/>
          </a:prstGeom>
        </p:spPr>
      </p:pic>
    </p:spTree>
    <p:extLst>
      <p:ext uri="{BB962C8B-B14F-4D97-AF65-F5344CB8AC3E}">
        <p14:creationId xmlns:p14="http://schemas.microsoft.com/office/powerpoint/2010/main" val="6734356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7CBE5A-FC94-40D3-96C1-03388B526B90}"/>
              </a:ext>
            </a:extLst>
          </p:cNvPr>
          <p:cNvSpPr>
            <a:spLocks noGrp="1"/>
          </p:cNvSpPr>
          <p:nvPr>
            <p:ph type="title"/>
          </p:nvPr>
        </p:nvSpPr>
        <p:spPr/>
        <p:txBody>
          <a:bodyPr/>
          <a:lstStyle/>
          <a:p>
            <a:r>
              <a:rPr lang="zh-CN" altLang="en-US" dirty="0"/>
              <a:t>算法</a:t>
            </a:r>
            <a:endParaRPr lang="en-US" dirty="0"/>
          </a:p>
        </p:txBody>
      </p:sp>
      <p:pic>
        <p:nvPicPr>
          <p:cNvPr id="6148" name="Picture 4" descr="See the source image">
            <a:extLst>
              <a:ext uri="{FF2B5EF4-FFF2-40B4-BE49-F238E27FC236}">
                <a16:creationId xmlns:a16="http://schemas.microsoft.com/office/drawing/2014/main" id="{9C868BCA-AA23-4E3D-A34A-678A894FF76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74163" y="1690688"/>
            <a:ext cx="824367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24685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D1CAD96C-2D06-40D0-90E4-326847C5AAB0}"/>
              </a:ext>
            </a:extLst>
          </p:cNvPr>
          <p:cNvSpPr>
            <a:spLocks noGrp="1"/>
          </p:cNvSpPr>
          <p:nvPr>
            <p:ph type="title"/>
          </p:nvPr>
        </p:nvSpPr>
        <p:spPr/>
        <p:txBody>
          <a:bodyPr/>
          <a:lstStyle/>
          <a:p>
            <a:r>
              <a:rPr lang="zh-CN" altLang="en-US" dirty="0"/>
              <a:t>四、模型评估与模型选择</a:t>
            </a:r>
            <a:endParaRPr lang="en-US" dirty="0"/>
          </a:p>
        </p:txBody>
      </p:sp>
      <p:sp>
        <p:nvSpPr>
          <p:cNvPr id="5" name="文本占位符 4">
            <a:extLst>
              <a:ext uri="{FF2B5EF4-FFF2-40B4-BE49-F238E27FC236}">
                <a16:creationId xmlns:a16="http://schemas.microsoft.com/office/drawing/2014/main" id="{9C13A6EE-4452-4E8D-B2D4-F6C409256EF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3579140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04E405-352D-499C-9136-051047B26E2F}"/>
              </a:ext>
            </a:extLst>
          </p:cNvPr>
          <p:cNvSpPr>
            <a:spLocks noGrp="1"/>
          </p:cNvSpPr>
          <p:nvPr>
            <p:ph type="title"/>
          </p:nvPr>
        </p:nvSpPr>
        <p:spPr/>
        <p:txBody>
          <a:bodyPr/>
          <a:lstStyle/>
          <a:p>
            <a:r>
              <a:rPr lang="zh-CN" altLang="en-US" dirty="0"/>
              <a:t>训练误差与测试误差</a:t>
            </a:r>
            <a:endParaRPr lang="en-US" dirty="0"/>
          </a:p>
        </p:txBody>
      </p:sp>
      <p:pic>
        <p:nvPicPr>
          <p:cNvPr id="4" name="内容占位符 3">
            <a:extLst>
              <a:ext uri="{FF2B5EF4-FFF2-40B4-BE49-F238E27FC236}">
                <a16:creationId xmlns:a16="http://schemas.microsoft.com/office/drawing/2014/main" id="{6789A5BD-A192-42C8-8DFA-8F1024B99F1E}"/>
              </a:ext>
            </a:extLst>
          </p:cNvPr>
          <p:cNvPicPr>
            <a:picLocks noGrp="1" noChangeAspect="1"/>
          </p:cNvPicPr>
          <p:nvPr>
            <p:ph idx="1"/>
          </p:nvPr>
        </p:nvPicPr>
        <p:blipFill>
          <a:blip r:embed="rId3"/>
          <a:stretch>
            <a:fillRect/>
          </a:stretch>
        </p:blipFill>
        <p:spPr>
          <a:xfrm>
            <a:off x="3852862" y="2190591"/>
            <a:ext cx="4486275" cy="1152525"/>
          </a:xfrm>
          <a:prstGeom prst="rect">
            <a:avLst/>
          </a:prstGeom>
        </p:spPr>
      </p:pic>
      <p:pic>
        <p:nvPicPr>
          <p:cNvPr id="5" name="图片 4">
            <a:extLst>
              <a:ext uri="{FF2B5EF4-FFF2-40B4-BE49-F238E27FC236}">
                <a16:creationId xmlns:a16="http://schemas.microsoft.com/office/drawing/2014/main" id="{AEF5C780-CB92-4EA6-9819-5D62E8E8D358}"/>
              </a:ext>
            </a:extLst>
          </p:cNvPr>
          <p:cNvPicPr>
            <a:picLocks noChangeAspect="1"/>
          </p:cNvPicPr>
          <p:nvPr/>
        </p:nvPicPr>
        <p:blipFill>
          <a:blip r:embed="rId4"/>
          <a:stretch>
            <a:fillRect/>
          </a:stretch>
        </p:blipFill>
        <p:spPr>
          <a:xfrm>
            <a:off x="4214811" y="3843019"/>
            <a:ext cx="3762375" cy="1076325"/>
          </a:xfrm>
          <a:prstGeom prst="rect">
            <a:avLst/>
          </a:prstGeom>
        </p:spPr>
      </p:pic>
    </p:spTree>
    <p:extLst>
      <p:ext uri="{BB962C8B-B14F-4D97-AF65-F5344CB8AC3E}">
        <p14:creationId xmlns:p14="http://schemas.microsoft.com/office/powerpoint/2010/main" val="27891924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492BEB-8072-40BD-B114-576C191278E6}"/>
              </a:ext>
            </a:extLst>
          </p:cNvPr>
          <p:cNvSpPr>
            <a:spLocks noGrp="1"/>
          </p:cNvSpPr>
          <p:nvPr>
            <p:ph type="title"/>
          </p:nvPr>
        </p:nvSpPr>
        <p:spPr/>
        <p:txBody>
          <a:bodyPr/>
          <a:lstStyle/>
          <a:p>
            <a:r>
              <a:rPr lang="zh-CN" altLang="en-US" dirty="0"/>
              <a:t>过拟合</a:t>
            </a:r>
            <a:endParaRPr lang="en-US" dirty="0"/>
          </a:p>
        </p:txBody>
      </p:sp>
      <p:pic>
        <p:nvPicPr>
          <p:cNvPr id="4" name="内容占位符 3">
            <a:extLst>
              <a:ext uri="{FF2B5EF4-FFF2-40B4-BE49-F238E27FC236}">
                <a16:creationId xmlns:a16="http://schemas.microsoft.com/office/drawing/2014/main" id="{54D8A11C-CBAE-4F90-8EF4-476CE292395C}"/>
              </a:ext>
            </a:extLst>
          </p:cNvPr>
          <p:cNvPicPr>
            <a:picLocks noGrp="1" noChangeAspect="1"/>
          </p:cNvPicPr>
          <p:nvPr>
            <p:ph idx="1"/>
          </p:nvPr>
        </p:nvPicPr>
        <p:blipFill>
          <a:blip r:embed="rId3"/>
          <a:stretch>
            <a:fillRect/>
          </a:stretch>
        </p:blipFill>
        <p:spPr>
          <a:xfrm>
            <a:off x="3305803" y="1746249"/>
            <a:ext cx="5580389" cy="4351338"/>
          </a:xfrm>
          <a:prstGeom prst="rect">
            <a:avLst/>
          </a:prstGeom>
        </p:spPr>
      </p:pic>
      <p:pic>
        <p:nvPicPr>
          <p:cNvPr id="5" name="图片 4">
            <a:extLst>
              <a:ext uri="{FF2B5EF4-FFF2-40B4-BE49-F238E27FC236}">
                <a16:creationId xmlns:a16="http://schemas.microsoft.com/office/drawing/2014/main" id="{D339EB59-D2C1-49F1-AADD-8D1C9FA1218B}"/>
              </a:ext>
            </a:extLst>
          </p:cNvPr>
          <p:cNvPicPr>
            <a:picLocks noChangeAspect="1"/>
          </p:cNvPicPr>
          <p:nvPr/>
        </p:nvPicPr>
        <p:blipFill>
          <a:blip r:embed="rId4"/>
          <a:stretch>
            <a:fillRect/>
          </a:stretch>
        </p:blipFill>
        <p:spPr>
          <a:xfrm>
            <a:off x="3519486" y="5702300"/>
            <a:ext cx="5153025" cy="790575"/>
          </a:xfrm>
          <a:prstGeom prst="rect">
            <a:avLst/>
          </a:prstGeom>
        </p:spPr>
      </p:pic>
    </p:spTree>
    <p:extLst>
      <p:ext uri="{BB962C8B-B14F-4D97-AF65-F5344CB8AC3E}">
        <p14:creationId xmlns:p14="http://schemas.microsoft.com/office/powerpoint/2010/main" val="2235009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F5AA47-6852-47E5-9D07-EADE6E5FFAC5}"/>
              </a:ext>
            </a:extLst>
          </p:cNvPr>
          <p:cNvSpPr>
            <a:spLocks noGrp="1"/>
          </p:cNvSpPr>
          <p:nvPr>
            <p:ph type="title"/>
          </p:nvPr>
        </p:nvSpPr>
        <p:spPr/>
        <p:txBody>
          <a:bodyPr/>
          <a:lstStyle/>
          <a:p>
            <a:r>
              <a:rPr lang="zh-CN" altLang="en-US" dirty="0"/>
              <a:t>统计机器学习概念</a:t>
            </a:r>
            <a:endParaRPr lang="en-US" dirty="0"/>
          </a:p>
        </p:txBody>
      </p:sp>
      <p:sp>
        <p:nvSpPr>
          <p:cNvPr id="3" name="内容占位符 2">
            <a:extLst>
              <a:ext uri="{FF2B5EF4-FFF2-40B4-BE49-F238E27FC236}">
                <a16:creationId xmlns:a16="http://schemas.microsoft.com/office/drawing/2014/main" id="{280B6E51-D1D7-41F0-A292-3261023B2884}"/>
              </a:ext>
            </a:extLst>
          </p:cNvPr>
          <p:cNvSpPr>
            <a:spLocks noGrp="1"/>
          </p:cNvSpPr>
          <p:nvPr>
            <p:ph idx="1"/>
          </p:nvPr>
        </p:nvSpPr>
        <p:spPr/>
        <p:txBody>
          <a:bodyPr/>
          <a:lstStyle/>
          <a:p>
            <a:r>
              <a:rPr lang="zh-CN" altLang="en-US" dirty="0"/>
              <a:t>统计（机器）学习是关于</a:t>
            </a:r>
            <a:r>
              <a:rPr lang="zh-CN" altLang="en-US" dirty="0">
                <a:solidFill>
                  <a:srgbClr val="FF0000"/>
                </a:solidFill>
              </a:rPr>
              <a:t>计算机</a:t>
            </a:r>
            <a:r>
              <a:rPr lang="zh-CN" altLang="en-US" dirty="0"/>
              <a:t>基于</a:t>
            </a:r>
            <a:r>
              <a:rPr lang="zh-CN" altLang="en-US" dirty="0">
                <a:solidFill>
                  <a:srgbClr val="7030A0"/>
                </a:solidFill>
              </a:rPr>
              <a:t>数据</a:t>
            </a:r>
            <a:r>
              <a:rPr lang="zh-CN" altLang="en-US" dirty="0"/>
              <a:t>构建</a:t>
            </a:r>
            <a:r>
              <a:rPr lang="zh-CN" altLang="en-US" dirty="0">
                <a:solidFill>
                  <a:schemeClr val="accent6"/>
                </a:solidFill>
              </a:rPr>
              <a:t>概率统计模型</a:t>
            </a:r>
            <a:r>
              <a:rPr lang="zh-CN" altLang="en-US" dirty="0"/>
              <a:t>并运用模型对数据进行</a:t>
            </a:r>
            <a:r>
              <a:rPr lang="zh-CN" altLang="en-US" dirty="0">
                <a:solidFill>
                  <a:srgbClr val="C00000"/>
                </a:solidFill>
              </a:rPr>
              <a:t>预测和分析</a:t>
            </a:r>
            <a:r>
              <a:rPr lang="zh-CN" altLang="en-US" dirty="0"/>
              <a:t>的一门学科</a:t>
            </a:r>
            <a:endParaRPr lang="en-US" dirty="0"/>
          </a:p>
        </p:txBody>
      </p:sp>
      <p:pic>
        <p:nvPicPr>
          <p:cNvPr id="1026" name="Picture 2" descr="See the source image">
            <a:extLst>
              <a:ext uri="{FF2B5EF4-FFF2-40B4-BE49-F238E27FC236}">
                <a16:creationId xmlns:a16="http://schemas.microsoft.com/office/drawing/2014/main" id="{A4B031DD-8BB3-41F8-8D3E-D30A449D70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8575" y="2920311"/>
            <a:ext cx="4514850" cy="3105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5873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DD78B0-F926-4430-984A-2C1478DF106D}"/>
              </a:ext>
            </a:extLst>
          </p:cNvPr>
          <p:cNvSpPr>
            <a:spLocks noGrp="1"/>
          </p:cNvSpPr>
          <p:nvPr>
            <p:ph type="title"/>
          </p:nvPr>
        </p:nvSpPr>
        <p:spPr/>
        <p:txBody>
          <a:bodyPr/>
          <a:lstStyle/>
          <a:p>
            <a:r>
              <a:rPr lang="zh-CN" altLang="en-US" dirty="0"/>
              <a:t>过拟合</a:t>
            </a:r>
            <a:endParaRPr lang="en-US" dirty="0"/>
          </a:p>
        </p:txBody>
      </p:sp>
      <p:pic>
        <p:nvPicPr>
          <p:cNvPr id="9218" name="Picture 2" descr="See the source image">
            <a:extLst>
              <a:ext uri="{FF2B5EF4-FFF2-40B4-BE49-F238E27FC236}">
                <a16:creationId xmlns:a16="http://schemas.microsoft.com/office/drawing/2014/main" id="{0072C7BB-4CCD-4559-81F8-5927BCBD9D6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996724" y="1825625"/>
            <a:ext cx="6198551"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95927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B19CFC-C761-4977-ABB4-CBC9AA42781E}"/>
              </a:ext>
            </a:extLst>
          </p:cNvPr>
          <p:cNvSpPr>
            <a:spLocks noGrp="1"/>
          </p:cNvSpPr>
          <p:nvPr>
            <p:ph type="title"/>
          </p:nvPr>
        </p:nvSpPr>
        <p:spPr/>
        <p:txBody>
          <a:bodyPr/>
          <a:lstStyle/>
          <a:p>
            <a:r>
              <a:rPr lang="zh-CN" altLang="en-US" dirty="0"/>
              <a:t>模型选择方法</a:t>
            </a:r>
            <a:endParaRPr lang="en-US" dirty="0"/>
          </a:p>
        </p:txBody>
      </p:sp>
      <p:sp>
        <p:nvSpPr>
          <p:cNvPr id="3" name="内容占位符 2">
            <a:extLst>
              <a:ext uri="{FF2B5EF4-FFF2-40B4-BE49-F238E27FC236}">
                <a16:creationId xmlns:a16="http://schemas.microsoft.com/office/drawing/2014/main" id="{94DB930F-0C66-4160-AB4D-463C05223E53}"/>
              </a:ext>
            </a:extLst>
          </p:cNvPr>
          <p:cNvSpPr>
            <a:spLocks noGrp="1"/>
          </p:cNvSpPr>
          <p:nvPr>
            <p:ph idx="1"/>
          </p:nvPr>
        </p:nvSpPr>
        <p:spPr/>
        <p:txBody>
          <a:bodyPr/>
          <a:lstStyle/>
          <a:p>
            <a:r>
              <a:rPr lang="zh-CN" altLang="en-US" dirty="0"/>
              <a:t>正则化</a:t>
            </a:r>
            <a:endParaRPr lang="en-US" altLang="zh-CN" dirty="0"/>
          </a:p>
          <a:p>
            <a:endParaRPr lang="en-US" dirty="0"/>
          </a:p>
          <a:p>
            <a:r>
              <a:rPr lang="zh-CN" altLang="en-US" dirty="0"/>
              <a:t>交叉验证</a:t>
            </a:r>
            <a:endParaRPr lang="en-US" dirty="0"/>
          </a:p>
        </p:txBody>
      </p:sp>
    </p:spTree>
    <p:extLst>
      <p:ext uri="{BB962C8B-B14F-4D97-AF65-F5344CB8AC3E}">
        <p14:creationId xmlns:p14="http://schemas.microsoft.com/office/powerpoint/2010/main" val="18332753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B245C0-57EC-4A7F-B69C-31AD6895974B}"/>
              </a:ext>
            </a:extLst>
          </p:cNvPr>
          <p:cNvSpPr>
            <a:spLocks noGrp="1"/>
          </p:cNvSpPr>
          <p:nvPr>
            <p:ph type="title"/>
          </p:nvPr>
        </p:nvSpPr>
        <p:spPr/>
        <p:txBody>
          <a:bodyPr/>
          <a:lstStyle/>
          <a:p>
            <a:r>
              <a:rPr lang="zh-CN" altLang="en-US" dirty="0"/>
              <a:t>正则化</a:t>
            </a:r>
            <a:endParaRPr lang="en-US" dirty="0"/>
          </a:p>
        </p:txBody>
      </p:sp>
      <p:pic>
        <p:nvPicPr>
          <p:cNvPr id="4" name="内容占位符 3">
            <a:extLst>
              <a:ext uri="{FF2B5EF4-FFF2-40B4-BE49-F238E27FC236}">
                <a16:creationId xmlns:a16="http://schemas.microsoft.com/office/drawing/2014/main" id="{777FB55D-1064-46A1-9718-028334D6CDEC}"/>
              </a:ext>
            </a:extLst>
          </p:cNvPr>
          <p:cNvPicPr>
            <a:picLocks noGrp="1" noChangeAspect="1"/>
          </p:cNvPicPr>
          <p:nvPr>
            <p:ph idx="1"/>
          </p:nvPr>
        </p:nvPicPr>
        <p:blipFill>
          <a:blip r:embed="rId3"/>
          <a:stretch>
            <a:fillRect/>
          </a:stretch>
        </p:blipFill>
        <p:spPr>
          <a:xfrm>
            <a:off x="3827318" y="1690688"/>
            <a:ext cx="4537363" cy="981396"/>
          </a:xfrm>
          <a:prstGeom prst="rect">
            <a:avLst/>
          </a:prstGeom>
        </p:spPr>
      </p:pic>
      <p:pic>
        <p:nvPicPr>
          <p:cNvPr id="5" name="图片 4">
            <a:extLst>
              <a:ext uri="{FF2B5EF4-FFF2-40B4-BE49-F238E27FC236}">
                <a16:creationId xmlns:a16="http://schemas.microsoft.com/office/drawing/2014/main" id="{D7A80E1C-4E92-450A-93EA-7F0202151B8F}"/>
              </a:ext>
            </a:extLst>
          </p:cNvPr>
          <p:cNvPicPr>
            <a:picLocks noChangeAspect="1"/>
          </p:cNvPicPr>
          <p:nvPr/>
        </p:nvPicPr>
        <p:blipFill>
          <a:blip r:embed="rId4"/>
          <a:stretch>
            <a:fillRect/>
          </a:stretch>
        </p:blipFill>
        <p:spPr>
          <a:xfrm>
            <a:off x="3579007" y="3074671"/>
            <a:ext cx="5033984" cy="981396"/>
          </a:xfrm>
          <a:prstGeom prst="rect">
            <a:avLst/>
          </a:prstGeom>
        </p:spPr>
      </p:pic>
      <p:pic>
        <p:nvPicPr>
          <p:cNvPr id="6" name="图片 5">
            <a:extLst>
              <a:ext uri="{FF2B5EF4-FFF2-40B4-BE49-F238E27FC236}">
                <a16:creationId xmlns:a16="http://schemas.microsoft.com/office/drawing/2014/main" id="{BB95CB08-F2AA-4730-B824-412F91520C24}"/>
              </a:ext>
            </a:extLst>
          </p:cNvPr>
          <p:cNvPicPr>
            <a:picLocks noChangeAspect="1"/>
          </p:cNvPicPr>
          <p:nvPr/>
        </p:nvPicPr>
        <p:blipFill>
          <a:blip r:embed="rId5"/>
          <a:stretch>
            <a:fillRect/>
          </a:stretch>
        </p:blipFill>
        <p:spPr>
          <a:xfrm>
            <a:off x="3636735" y="4458654"/>
            <a:ext cx="4918527" cy="854392"/>
          </a:xfrm>
          <a:prstGeom prst="rect">
            <a:avLst/>
          </a:prstGeom>
        </p:spPr>
      </p:pic>
    </p:spTree>
    <p:extLst>
      <p:ext uri="{BB962C8B-B14F-4D97-AF65-F5344CB8AC3E}">
        <p14:creationId xmlns:p14="http://schemas.microsoft.com/office/powerpoint/2010/main" val="18258373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DF9A8D-63D0-460F-8328-9342362855D0}"/>
              </a:ext>
            </a:extLst>
          </p:cNvPr>
          <p:cNvSpPr>
            <a:spLocks noGrp="1"/>
          </p:cNvSpPr>
          <p:nvPr>
            <p:ph type="title"/>
          </p:nvPr>
        </p:nvSpPr>
        <p:spPr/>
        <p:txBody>
          <a:bodyPr/>
          <a:lstStyle/>
          <a:p>
            <a:r>
              <a:rPr lang="zh-CN" altLang="en-US" dirty="0"/>
              <a:t>交叉验证</a:t>
            </a:r>
            <a:endParaRPr lang="en-US" dirty="0"/>
          </a:p>
        </p:txBody>
      </p:sp>
      <p:pic>
        <p:nvPicPr>
          <p:cNvPr id="10242" name="Picture 2" descr="See the source image">
            <a:extLst>
              <a:ext uri="{FF2B5EF4-FFF2-40B4-BE49-F238E27FC236}">
                <a16:creationId xmlns:a16="http://schemas.microsoft.com/office/drawing/2014/main" id="{8A6ECDEF-4259-4D23-AFB1-B6EBE5B5544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821304" y="1690688"/>
            <a:ext cx="7865746" cy="4314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80370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6D1D548-ADEC-4A27-B7C5-6514BF48A810}"/>
              </a:ext>
            </a:extLst>
          </p:cNvPr>
          <p:cNvSpPr>
            <a:spLocks noGrp="1"/>
          </p:cNvSpPr>
          <p:nvPr>
            <p:ph type="title"/>
          </p:nvPr>
        </p:nvSpPr>
        <p:spPr/>
        <p:txBody>
          <a:bodyPr/>
          <a:lstStyle/>
          <a:p>
            <a:r>
              <a:rPr lang="zh-CN" altLang="en-US" dirty="0"/>
              <a:t>五、泛化能力</a:t>
            </a:r>
            <a:endParaRPr lang="en-US" dirty="0"/>
          </a:p>
        </p:txBody>
      </p:sp>
      <p:sp>
        <p:nvSpPr>
          <p:cNvPr id="5" name="文本占位符 4">
            <a:extLst>
              <a:ext uri="{FF2B5EF4-FFF2-40B4-BE49-F238E27FC236}">
                <a16:creationId xmlns:a16="http://schemas.microsoft.com/office/drawing/2014/main" id="{60E309B8-36E6-4145-AF17-09E1F35F9EE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511460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0F8E47-8677-4AF4-9DA0-5FDE7E9D4E27}"/>
              </a:ext>
            </a:extLst>
          </p:cNvPr>
          <p:cNvSpPr>
            <a:spLocks noGrp="1"/>
          </p:cNvSpPr>
          <p:nvPr>
            <p:ph type="title"/>
          </p:nvPr>
        </p:nvSpPr>
        <p:spPr/>
        <p:txBody>
          <a:bodyPr/>
          <a:lstStyle/>
          <a:p>
            <a:r>
              <a:rPr lang="zh-CN" altLang="en-US" dirty="0"/>
              <a:t>泛化误差</a:t>
            </a:r>
            <a:endParaRPr lang="en-US" dirty="0"/>
          </a:p>
        </p:txBody>
      </p:sp>
      <p:pic>
        <p:nvPicPr>
          <p:cNvPr id="4" name="内容占位符 3">
            <a:extLst>
              <a:ext uri="{FF2B5EF4-FFF2-40B4-BE49-F238E27FC236}">
                <a16:creationId xmlns:a16="http://schemas.microsoft.com/office/drawing/2014/main" id="{C9DBFDD6-5767-4068-B848-E5C74B2556EE}"/>
              </a:ext>
            </a:extLst>
          </p:cNvPr>
          <p:cNvPicPr>
            <a:picLocks noGrp="1" noChangeAspect="1"/>
          </p:cNvPicPr>
          <p:nvPr>
            <p:ph idx="1"/>
          </p:nvPr>
        </p:nvPicPr>
        <p:blipFill>
          <a:blip r:embed="rId3"/>
          <a:stretch>
            <a:fillRect/>
          </a:stretch>
        </p:blipFill>
        <p:spPr>
          <a:xfrm>
            <a:off x="2417513" y="2938938"/>
            <a:ext cx="7356973" cy="980123"/>
          </a:xfrm>
          <a:prstGeom prst="rect">
            <a:avLst/>
          </a:prstGeom>
        </p:spPr>
      </p:pic>
    </p:spTree>
    <p:extLst>
      <p:ext uri="{BB962C8B-B14F-4D97-AF65-F5344CB8AC3E}">
        <p14:creationId xmlns:p14="http://schemas.microsoft.com/office/powerpoint/2010/main" val="3964935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C400A3-1D23-40C9-9B0A-AEF9817FB3BA}"/>
              </a:ext>
            </a:extLst>
          </p:cNvPr>
          <p:cNvSpPr>
            <a:spLocks noGrp="1"/>
          </p:cNvSpPr>
          <p:nvPr>
            <p:ph type="title"/>
          </p:nvPr>
        </p:nvSpPr>
        <p:spPr/>
        <p:txBody>
          <a:bodyPr/>
          <a:lstStyle/>
          <a:p>
            <a:r>
              <a:rPr lang="zh-CN" altLang="en-US" dirty="0"/>
              <a:t>泛化误差上界</a:t>
            </a:r>
            <a:endParaRPr lang="en-US" dirty="0"/>
          </a:p>
        </p:txBody>
      </p:sp>
      <p:pic>
        <p:nvPicPr>
          <p:cNvPr id="4" name="内容占位符 3">
            <a:extLst>
              <a:ext uri="{FF2B5EF4-FFF2-40B4-BE49-F238E27FC236}">
                <a16:creationId xmlns:a16="http://schemas.microsoft.com/office/drawing/2014/main" id="{D3FC94C6-2378-417A-962D-08295C704C12}"/>
              </a:ext>
            </a:extLst>
          </p:cNvPr>
          <p:cNvPicPr>
            <a:picLocks noGrp="1" noChangeAspect="1"/>
          </p:cNvPicPr>
          <p:nvPr>
            <p:ph idx="1"/>
          </p:nvPr>
        </p:nvPicPr>
        <p:blipFill>
          <a:blip r:embed="rId3"/>
          <a:stretch>
            <a:fillRect/>
          </a:stretch>
        </p:blipFill>
        <p:spPr>
          <a:xfrm>
            <a:off x="1595437" y="1981200"/>
            <a:ext cx="9001125" cy="2895600"/>
          </a:xfrm>
          <a:prstGeom prst="rect">
            <a:avLst/>
          </a:prstGeom>
        </p:spPr>
      </p:pic>
    </p:spTree>
    <p:extLst>
      <p:ext uri="{BB962C8B-B14F-4D97-AF65-F5344CB8AC3E}">
        <p14:creationId xmlns:p14="http://schemas.microsoft.com/office/powerpoint/2010/main" val="28134238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7F33E8-8877-4DDD-9DDC-C0D721EC148A}"/>
              </a:ext>
            </a:extLst>
          </p:cNvPr>
          <p:cNvSpPr>
            <a:spLocks noGrp="1"/>
          </p:cNvSpPr>
          <p:nvPr>
            <p:ph type="title"/>
          </p:nvPr>
        </p:nvSpPr>
        <p:spPr/>
        <p:txBody>
          <a:bodyPr/>
          <a:lstStyle/>
          <a:p>
            <a:r>
              <a:rPr lang="zh-CN" altLang="en-US" dirty="0"/>
              <a:t>六、监督学习</a:t>
            </a:r>
            <a:endParaRPr lang="en-US" dirty="0"/>
          </a:p>
        </p:txBody>
      </p:sp>
      <p:sp>
        <p:nvSpPr>
          <p:cNvPr id="3" name="文本占位符 2">
            <a:extLst>
              <a:ext uri="{FF2B5EF4-FFF2-40B4-BE49-F238E27FC236}">
                <a16:creationId xmlns:a16="http://schemas.microsoft.com/office/drawing/2014/main" id="{B9F58963-FD76-449A-9472-CA6B31BE3CF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3884791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573CA58-BBE1-40F9-A535-4698B70A0F36}"/>
              </a:ext>
            </a:extLst>
          </p:cNvPr>
          <p:cNvSpPr>
            <a:spLocks noGrp="1"/>
          </p:cNvSpPr>
          <p:nvPr>
            <p:ph type="title"/>
          </p:nvPr>
        </p:nvSpPr>
        <p:spPr/>
        <p:txBody>
          <a:bodyPr/>
          <a:lstStyle/>
          <a:p>
            <a:r>
              <a:rPr lang="zh-CN" altLang="en-US" dirty="0"/>
              <a:t>生成模型与判别模型</a:t>
            </a:r>
            <a:endParaRPr lang="en-US" dirty="0"/>
          </a:p>
        </p:txBody>
      </p:sp>
      <p:sp>
        <p:nvSpPr>
          <p:cNvPr id="5" name="内容占位符 4">
            <a:extLst>
              <a:ext uri="{FF2B5EF4-FFF2-40B4-BE49-F238E27FC236}">
                <a16:creationId xmlns:a16="http://schemas.microsoft.com/office/drawing/2014/main" id="{F44FB8AD-42C2-4B6F-9994-270FE29A0C1A}"/>
              </a:ext>
            </a:extLst>
          </p:cNvPr>
          <p:cNvSpPr>
            <a:spLocks noGrp="1"/>
          </p:cNvSpPr>
          <p:nvPr>
            <p:ph idx="1"/>
          </p:nvPr>
        </p:nvSpPr>
        <p:spPr/>
        <p:txBody>
          <a:bodyPr/>
          <a:lstStyle/>
          <a:p>
            <a:r>
              <a:rPr lang="zh-CN" altLang="en-US" dirty="0"/>
              <a:t>生成模型：学习</a:t>
            </a:r>
            <a:r>
              <a:rPr lang="en-US" altLang="zh-CN" dirty="0"/>
              <a:t>P(X,Y)</a:t>
            </a:r>
          </a:p>
          <a:p>
            <a:pPr lvl="1"/>
            <a:r>
              <a:rPr lang="zh-CN" altLang="en-US" dirty="0"/>
              <a:t>朴素贝叶斯、隐马尔科夫模型等</a:t>
            </a:r>
            <a:endParaRPr lang="en-US" altLang="zh-CN" dirty="0"/>
          </a:p>
          <a:p>
            <a:pPr lvl="1"/>
            <a:r>
              <a:rPr lang="zh-CN" altLang="en-US" dirty="0"/>
              <a:t>收敛速度快，样本容量增加时，更快地收敛到真实模型</a:t>
            </a:r>
            <a:endParaRPr lang="en-US" altLang="zh-CN" dirty="0"/>
          </a:p>
          <a:p>
            <a:pPr lvl="1"/>
            <a:r>
              <a:rPr lang="zh-CN" altLang="en-US" dirty="0"/>
              <a:t>存在隐变量时只能用生成模型</a:t>
            </a:r>
            <a:endParaRPr lang="en-US" dirty="0"/>
          </a:p>
          <a:p>
            <a:r>
              <a:rPr lang="zh-CN" altLang="en-US" dirty="0"/>
              <a:t>判别模型：学习 </a:t>
            </a:r>
            <a:r>
              <a:rPr lang="en-US" altLang="zh-CN" dirty="0"/>
              <a:t>f(X) </a:t>
            </a:r>
            <a:r>
              <a:rPr lang="zh-CN" altLang="en-US" dirty="0"/>
              <a:t>或者 </a:t>
            </a:r>
            <a:r>
              <a:rPr lang="en-US" altLang="zh-CN" dirty="0"/>
              <a:t>P(Y|X)</a:t>
            </a:r>
          </a:p>
          <a:p>
            <a:pPr lvl="1"/>
            <a:r>
              <a:rPr lang="en-US" dirty="0"/>
              <a:t>K</a:t>
            </a:r>
            <a:r>
              <a:rPr lang="zh-CN" altLang="en-US" dirty="0"/>
              <a:t>近邻、感知机、决策树、逻辑回归、最大熵等等</a:t>
            </a:r>
            <a:endParaRPr lang="en-US" altLang="zh-CN" dirty="0"/>
          </a:p>
          <a:p>
            <a:pPr lvl="1"/>
            <a:r>
              <a:rPr lang="zh-CN" altLang="en-US" dirty="0"/>
              <a:t>直接面对预测，往往准确率更高</a:t>
            </a:r>
            <a:endParaRPr lang="en-US" altLang="zh-CN" dirty="0"/>
          </a:p>
          <a:p>
            <a:pPr lvl="1"/>
            <a:r>
              <a:rPr lang="zh-CN" altLang="en-US" dirty="0"/>
              <a:t>对数据进行抽象、定义并使用特征，可以简化学习问题</a:t>
            </a:r>
            <a:endParaRPr lang="en-US" altLang="zh-CN" dirty="0"/>
          </a:p>
          <a:p>
            <a:pPr lvl="1"/>
            <a:endParaRPr lang="en-US" dirty="0"/>
          </a:p>
        </p:txBody>
      </p:sp>
    </p:spTree>
    <p:extLst>
      <p:ext uri="{BB962C8B-B14F-4D97-AF65-F5344CB8AC3E}">
        <p14:creationId xmlns:p14="http://schemas.microsoft.com/office/powerpoint/2010/main" val="38382481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FC33D-0E36-4F2B-82E6-2FE636FF81CB}"/>
              </a:ext>
            </a:extLst>
          </p:cNvPr>
          <p:cNvSpPr>
            <a:spLocks noGrp="1"/>
          </p:cNvSpPr>
          <p:nvPr>
            <p:ph type="title"/>
          </p:nvPr>
        </p:nvSpPr>
        <p:spPr/>
        <p:txBody>
          <a:bodyPr/>
          <a:lstStyle/>
          <a:p>
            <a:r>
              <a:rPr lang="zh-CN" altLang="en-US" dirty="0"/>
              <a:t>监督学习应用</a:t>
            </a:r>
            <a:endParaRPr lang="en-US" dirty="0"/>
          </a:p>
        </p:txBody>
      </p:sp>
      <p:sp>
        <p:nvSpPr>
          <p:cNvPr id="3" name="内容占位符 2">
            <a:extLst>
              <a:ext uri="{FF2B5EF4-FFF2-40B4-BE49-F238E27FC236}">
                <a16:creationId xmlns:a16="http://schemas.microsoft.com/office/drawing/2014/main" id="{6AC16E3A-6DD7-402F-BFF9-9B55DAA5CCD7}"/>
              </a:ext>
            </a:extLst>
          </p:cNvPr>
          <p:cNvSpPr>
            <a:spLocks noGrp="1"/>
          </p:cNvSpPr>
          <p:nvPr>
            <p:ph idx="1"/>
          </p:nvPr>
        </p:nvSpPr>
        <p:spPr/>
        <p:txBody>
          <a:bodyPr/>
          <a:lstStyle/>
          <a:p>
            <a:r>
              <a:rPr lang="zh-CN" altLang="en-US" dirty="0"/>
              <a:t>分类</a:t>
            </a:r>
            <a:endParaRPr lang="en-US" dirty="0"/>
          </a:p>
        </p:txBody>
      </p:sp>
      <p:pic>
        <p:nvPicPr>
          <p:cNvPr id="11266" name="Picture 2" descr="See the source image">
            <a:extLst>
              <a:ext uri="{FF2B5EF4-FFF2-40B4-BE49-F238E27FC236}">
                <a16:creationId xmlns:a16="http://schemas.microsoft.com/office/drawing/2014/main" id="{A437A7B7-FC93-4ED0-ACB6-34AB5C5FAC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4531" y="2286556"/>
            <a:ext cx="5722937" cy="3429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4868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794C21-4ED4-4BEA-B18A-D14F7E077749}"/>
              </a:ext>
            </a:extLst>
          </p:cNvPr>
          <p:cNvSpPr>
            <a:spLocks noGrp="1"/>
          </p:cNvSpPr>
          <p:nvPr>
            <p:ph type="title"/>
          </p:nvPr>
        </p:nvSpPr>
        <p:spPr/>
        <p:txBody>
          <a:bodyPr/>
          <a:lstStyle/>
          <a:p>
            <a:r>
              <a:rPr lang="zh-CN" altLang="en-US" dirty="0">
                <a:solidFill>
                  <a:schemeClr val="accent3"/>
                </a:solidFill>
              </a:rPr>
              <a:t>统计机器</a:t>
            </a:r>
            <a:r>
              <a:rPr lang="zh-CN" altLang="en-US" dirty="0"/>
              <a:t>学习</a:t>
            </a:r>
            <a:endParaRPr lang="en-US" dirty="0"/>
          </a:p>
        </p:txBody>
      </p:sp>
      <p:pic>
        <p:nvPicPr>
          <p:cNvPr id="2050" name="Picture 2" descr="See the source image">
            <a:extLst>
              <a:ext uri="{FF2B5EF4-FFF2-40B4-BE49-F238E27FC236}">
                <a16:creationId xmlns:a16="http://schemas.microsoft.com/office/drawing/2014/main" id="{9772E230-6B38-45CF-B274-5FC39A3FE84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47875" y="1920024"/>
            <a:ext cx="809625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21818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E2871E-0A21-4750-9801-79C8028F9FA4}"/>
              </a:ext>
            </a:extLst>
          </p:cNvPr>
          <p:cNvSpPr>
            <a:spLocks noGrp="1"/>
          </p:cNvSpPr>
          <p:nvPr>
            <p:ph type="title"/>
          </p:nvPr>
        </p:nvSpPr>
        <p:spPr/>
        <p:txBody>
          <a:bodyPr/>
          <a:lstStyle/>
          <a:p>
            <a:r>
              <a:rPr lang="zh-CN" altLang="en-US" dirty="0"/>
              <a:t>监督学习应用</a:t>
            </a:r>
            <a:endParaRPr lang="en-US" dirty="0"/>
          </a:p>
        </p:txBody>
      </p:sp>
      <p:sp>
        <p:nvSpPr>
          <p:cNvPr id="3" name="内容占位符 2">
            <a:extLst>
              <a:ext uri="{FF2B5EF4-FFF2-40B4-BE49-F238E27FC236}">
                <a16:creationId xmlns:a16="http://schemas.microsoft.com/office/drawing/2014/main" id="{2D130708-A5D2-41D1-B246-0E1FC683CDAC}"/>
              </a:ext>
            </a:extLst>
          </p:cNvPr>
          <p:cNvSpPr>
            <a:spLocks noGrp="1"/>
          </p:cNvSpPr>
          <p:nvPr>
            <p:ph idx="1"/>
          </p:nvPr>
        </p:nvSpPr>
        <p:spPr/>
        <p:txBody>
          <a:bodyPr/>
          <a:lstStyle/>
          <a:p>
            <a:r>
              <a:rPr lang="zh-CN" altLang="en-US" dirty="0"/>
              <a:t>标注</a:t>
            </a:r>
            <a:endParaRPr lang="en-US" dirty="0"/>
          </a:p>
        </p:txBody>
      </p:sp>
      <p:pic>
        <p:nvPicPr>
          <p:cNvPr id="12290" name="Picture 2" descr="See the source image">
            <a:extLst>
              <a:ext uri="{FF2B5EF4-FFF2-40B4-BE49-F238E27FC236}">
                <a16:creationId xmlns:a16="http://schemas.microsoft.com/office/drawing/2014/main" id="{37549D63-BF5F-497F-A4E6-2147F94746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6037" y="2571718"/>
            <a:ext cx="7019926" cy="3269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45602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E430EC-D0A5-4F60-94D8-3BB0EEBFFA2A}"/>
              </a:ext>
            </a:extLst>
          </p:cNvPr>
          <p:cNvSpPr>
            <a:spLocks noGrp="1"/>
          </p:cNvSpPr>
          <p:nvPr>
            <p:ph type="title"/>
          </p:nvPr>
        </p:nvSpPr>
        <p:spPr/>
        <p:txBody>
          <a:bodyPr/>
          <a:lstStyle/>
          <a:p>
            <a:r>
              <a:rPr lang="zh-CN" altLang="en-US" dirty="0"/>
              <a:t>监督学习应用</a:t>
            </a:r>
            <a:endParaRPr lang="en-US" dirty="0"/>
          </a:p>
        </p:txBody>
      </p:sp>
      <p:sp>
        <p:nvSpPr>
          <p:cNvPr id="3" name="内容占位符 2">
            <a:extLst>
              <a:ext uri="{FF2B5EF4-FFF2-40B4-BE49-F238E27FC236}">
                <a16:creationId xmlns:a16="http://schemas.microsoft.com/office/drawing/2014/main" id="{D12C7C3C-95A0-48BC-8CC5-3FC75686DDC4}"/>
              </a:ext>
            </a:extLst>
          </p:cNvPr>
          <p:cNvSpPr>
            <a:spLocks noGrp="1"/>
          </p:cNvSpPr>
          <p:nvPr>
            <p:ph idx="1"/>
          </p:nvPr>
        </p:nvSpPr>
        <p:spPr/>
        <p:txBody>
          <a:bodyPr/>
          <a:lstStyle/>
          <a:p>
            <a:r>
              <a:rPr lang="zh-CN" altLang="en-US" dirty="0"/>
              <a:t>回归</a:t>
            </a:r>
            <a:endParaRPr lang="en-US" dirty="0"/>
          </a:p>
        </p:txBody>
      </p:sp>
      <p:pic>
        <p:nvPicPr>
          <p:cNvPr id="13314" name="Picture 2" descr="See the source image">
            <a:extLst>
              <a:ext uri="{FF2B5EF4-FFF2-40B4-BE49-F238E27FC236}">
                <a16:creationId xmlns:a16="http://schemas.microsoft.com/office/drawing/2014/main" id="{83303218-F94C-4017-B7CB-768C419B89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8575" y="2196306"/>
            <a:ext cx="4514850" cy="3609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72646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865109-9866-4E0A-9CB3-60F60079F596}"/>
              </a:ext>
            </a:extLst>
          </p:cNvPr>
          <p:cNvSpPr>
            <a:spLocks noGrp="1"/>
          </p:cNvSpPr>
          <p:nvPr>
            <p:ph type="title"/>
          </p:nvPr>
        </p:nvSpPr>
        <p:spPr/>
        <p:txBody>
          <a:bodyPr/>
          <a:lstStyle/>
          <a:p>
            <a:r>
              <a:rPr lang="zh-CN" altLang="en-US" dirty="0"/>
              <a:t>七、非监督模型</a:t>
            </a:r>
            <a:endParaRPr lang="en-US" dirty="0"/>
          </a:p>
        </p:txBody>
      </p:sp>
      <p:sp>
        <p:nvSpPr>
          <p:cNvPr id="3" name="文本占位符 2">
            <a:extLst>
              <a:ext uri="{FF2B5EF4-FFF2-40B4-BE49-F238E27FC236}">
                <a16:creationId xmlns:a16="http://schemas.microsoft.com/office/drawing/2014/main" id="{44AADD6C-08BD-4EF1-9B21-8F2616F5DD2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409711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8B58E8D-88CD-44C0-9E6D-1248CFDB18A4}"/>
              </a:ext>
            </a:extLst>
          </p:cNvPr>
          <p:cNvSpPr>
            <a:spLocks noGrp="1"/>
          </p:cNvSpPr>
          <p:nvPr>
            <p:ph type="title"/>
          </p:nvPr>
        </p:nvSpPr>
        <p:spPr/>
        <p:txBody>
          <a:bodyPr/>
          <a:lstStyle/>
          <a:p>
            <a:r>
              <a:rPr lang="zh-CN" altLang="en-US" dirty="0"/>
              <a:t>基本原理</a:t>
            </a:r>
            <a:endParaRPr lang="en-US" dirty="0"/>
          </a:p>
        </p:txBody>
      </p:sp>
      <p:sp>
        <p:nvSpPr>
          <p:cNvPr id="5" name="内容占位符 4">
            <a:extLst>
              <a:ext uri="{FF2B5EF4-FFF2-40B4-BE49-F238E27FC236}">
                <a16:creationId xmlns:a16="http://schemas.microsoft.com/office/drawing/2014/main" id="{D691E6B8-B9E8-4488-987B-27BB81A0DD1B}"/>
              </a:ext>
            </a:extLst>
          </p:cNvPr>
          <p:cNvSpPr>
            <a:spLocks noGrp="1"/>
          </p:cNvSpPr>
          <p:nvPr>
            <p:ph idx="1"/>
          </p:nvPr>
        </p:nvSpPr>
        <p:spPr/>
        <p:txBody>
          <a:bodyPr/>
          <a:lstStyle/>
          <a:p>
            <a:r>
              <a:rPr lang="zh-CN" altLang="en-US" dirty="0"/>
              <a:t>从无标签数据中学习数据的统计规律或者内在结构</a:t>
            </a:r>
            <a:endParaRPr lang="en-US" altLang="zh-CN" dirty="0"/>
          </a:p>
          <a:p>
            <a:endParaRPr lang="en-US" dirty="0"/>
          </a:p>
          <a:p>
            <a:r>
              <a:rPr lang="zh-CN" altLang="en-US" dirty="0"/>
              <a:t>主要包括聚类、降维、概率估计</a:t>
            </a:r>
            <a:endParaRPr lang="en-US" altLang="zh-CN" dirty="0"/>
          </a:p>
          <a:p>
            <a:endParaRPr lang="en-US" dirty="0"/>
          </a:p>
          <a:p>
            <a:r>
              <a:rPr lang="zh-CN" altLang="en-US" dirty="0"/>
              <a:t>用于数据分析或者监督学习的预处理</a:t>
            </a:r>
            <a:endParaRPr lang="en-US" dirty="0"/>
          </a:p>
        </p:txBody>
      </p:sp>
    </p:spTree>
    <p:extLst>
      <p:ext uri="{BB962C8B-B14F-4D97-AF65-F5344CB8AC3E}">
        <p14:creationId xmlns:p14="http://schemas.microsoft.com/office/powerpoint/2010/main" val="1387507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37B070B-1E26-4406-B223-D17B2FE6DF94}"/>
              </a:ext>
            </a:extLst>
          </p:cNvPr>
          <p:cNvSpPr>
            <a:spLocks noGrp="1"/>
          </p:cNvSpPr>
          <p:nvPr>
            <p:ph type="title"/>
          </p:nvPr>
        </p:nvSpPr>
        <p:spPr/>
        <p:txBody>
          <a:bodyPr/>
          <a:lstStyle/>
          <a:p>
            <a:r>
              <a:rPr lang="zh-CN" altLang="en-US" dirty="0"/>
              <a:t>聚类</a:t>
            </a:r>
            <a:endParaRPr lang="en-US" dirty="0"/>
          </a:p>
        </p:txBody>
      </p:sp>
      <p:pic>
        <p:nvPicPr>
          <p:cNvPr id="14340" name="Picture 4" descr="See the source image">
            <a:extLst>
              <a:ext uri="{FF2B5EF4-FFF2-40B4-BE49-F238E27FC236}">
                <a16:creationId xmlns:a16="http://schemas.microsoft.com/office/drawing/2014/main" id="{15776F5B-D476-4857-A471-DA0BF12E3BD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045299" y="1431686"/>
            <a:ext cx="6101402" cy="4616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44128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21D0DD-6070-4866-B271-D217B6AC9033}"/>
              </a:ext>
            </a:extLst>
          </p:cNvPr>
          <p:cNvSpPr>
            <a:spLocks noGrp="1"/>
          </p:cNvSpPr>
          <p:nvPr>
            <p:ph type="title"/>
          </p:nvPr>
        </p:nvSpPr>
        <p:spPr/>
        <p:txBody>
          <a:bodyPr/>
          <a:lstStyle/>
          <a:p>
            <a:r>
              <a:rPr lang="zh-CN" altLang="en-US" dirty="0"/>
              <a:t>降维</a:t>
            </a:r>
            <a:endParaRPr lang="en-US" dirty="0"/>
          </a:p>
        </p:txBody>
      </p:sp>
      <p:pic>
        <p:nvPicPr>
          <p:cNvPr id="15362" name="Picture 2" descr="See the source image">
            <a:extLst>
              <a:ext uri="{FF2B5EF4-FFF2-40B4-BE49-F238E27FC236}">
                <a16:creationId xmlns:a16="http://schemas.microsoft.com/office/drawing/2014/main" id="{5F351009-9B93-4EAC-9FAC-855B0E34378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076575" y="1797208"/>
            <a:ext cx="6038850" cy="3850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48234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96D620-3614-4FB3-970F-F1817E200997}"/>
              </a:ext>
            </a:extLst>
          </p:cNvPr>
          <p:cNvSpPr>
            <a:spLocks noGrp="1"/>
          </p:cNvSpPr>
          <p:nvPr>
            <p:ph type="title"/>
          </p:nvPr>
        </p:nvSpPr>
        <p:spPr/>
        <p:txBody>
          <a:bodyPr/>
          <a:lstStyle/>
          <a:p>
            <a:r>
              <a:rPr lang="zh-CN" altLang="en-US" dirty="0"/>
              <a:t>概率模型估计</a:t>
            </a:r>
            <a:endParaRPr lang="en-US" dirty="0"/>
          </a:p>
        </p:txBody>
      </p:sp>
      <p:pic>
        <p:nvPicPr>
          <p:cNvPr id="16386" name="Picture 2" descr="See the source image">
            <a:extLst>
              <a:ext uri="{FF2B5EF4-FFF2-40B4-BE49-F238E27FC236}">
                <a16:creationId xmlns:a16="http://schemas.microsoft.com/office/drawing/2014/main" id="{EB37BC36-0192-42EB-9BB8-3C52C329750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231832" y="2225808"/>
            <a:ext cx="5728335" cy="3468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25660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91D7AEF-86A6-44DD-AA1B-BF549021F853}"/>
              </a:ext>
            </a:extLst>
          </p:cNvPr>
          <p:cNvSpPr>
            <a:spLocks noGrp="1"/>
          </p:cNvSpPr>
          <p:nvPr>
            <p:ph type="title"/>
          </p:nvPr>
        </p:nvSpPr>
        <p:spPr/>
        <p:txBody>
          <a:bodyPr/>
          <a:lstStyle/>
          <a:p>
            <a:r>
              <a:rPr lang="zh-CN" altLang="en-US" dirty="0"/>
              <a:t>思考</a:t>
            </a:r>
            <a:endParaRPr lang="en-US" dirty="0"/>
          </a:p>
        </p:txBody>
      </p:sp>
      <p:sp>
        <p:nvSpPr>
          <p:cNvPr id="5" name="文本占位符 4">
            <a:extLst>
              <a:ext uri="{FF2B5EF4-FFF2-40B4-BE49-F238E27FC236}">
                <a16:creationId xmlns:a16="http://schemas.microsoft.com/office/drawing/2014/main" id="{C5C6D123-0BED-453E-AB74-66DA797AF40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0594352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2F0C320-FA1C-4895-9352-9CF0723545F5}"/>
              </a:ext>
            </a:extLst>
          </p:cNvPr>
          <p:cNvSpPr>
            <a:spLocks noGrp="1"/>
          </p:cNvSpPr>
          <p:nvPr>
            <p:ph type="title"/>
          </p:nvPr>
        </p:nvSpPr>
        <p:spPr/>
        <p:txBody>
          <a:bodyPr/>
          <a:lstStyle/>
          <a:p>
            <a:r>
              <a:rPr lang="zh-CN" altLang="en-US" dirty="0"/>
              <a:t>思考题</a:t>
            </a:r>
            <a:endParaRPr lang="en-US" dirty="0"/>
          </a:p>
        </p:txBody>
      </p:sp>
      <p:sp>
        <p:nvSpPr>
          <p:cNvPr id="5" name="内容占位符 4">
            <a:extLst>
              <a:ext uri="{FF2B5EF4-FFF2-40B4-BE49-F238E27FC236}">
                <a16:creationId xmlns:a16="http://schemas.microsoft.com/office/drawing/2014/main" id="{7DB8CF45-989A-41E8-8462-DC261868A85E}"/>
              </a:ext>
            </a:extLst>
          </p:cNvPr>
          <p:cNvSpPr>
            <a:spLocks noGrp="1"/>
          </p:cNvSpPr>
          <p:nvPr>
            <p:ph idx="1"/>
          </p:nvPr>
        </p:nvSpPr>
        <p:spPr/>
        <p:txBody>
          <a:bodyPr/>
          <a:lstStyle/>
          <a:p>
            <a:r>
              <a:rPr lang="zh-CN" altLang="en-US" dirty="0"/>
              <a:t>损失函数的先验分布？为什么选择某一种损失函数？</a:t>
            </a:r>
            <a:endParaRPr lang="en-US" altLang="zh-CN" dirty="0"/>
          </a:p>
          <a:p>
            <a:r>
              <a:rPr lang="en-US" dirty="0"/>
              <a:t>MLE</a:t>
            </a:r>
            <a:r>
              <a:rPr lang="en-US" altLang="zh-CN" dirty="0"/>
              <a:t>/MSE</a:t>
            </a:r>
            <a:r>
              <a:rPr lang="zh-CN" altLang="en-US" dirty="0"/>
              <a:t>与经验风险</a:t>
            </a:r>
            <a:r>
              <a:rPr lang="en-US" altLang="zh-CN" dirty="0"/>
              <a:t>/</a:t>
            </a:r>
            <a:r>
              <a:rPr lang="zh-CN" altLang="en-US" dirty="0"/>
              <a:t>结构风险最小化的关系？</a:t>
            </a:r>
            <a:endParaRPr lang="en-US" altLang="zh-CN" dirty="0"/>
          </a:p>
          <a:p>
            <a:r>
              <a:rPr lang="zh-CN" altLang="en-US" dirty="0"/>
              <a:t>最小二乘法的数学推导与矩阵表示？</a:t>
            </a:r>
            <a:endParaRPr lang="en-US" altLang="zh-CN" dirty="0"/>
          </a:p>
          <a:p>
            <a:r>
              <a:rPr lang="zh-CN" altLang="en-US" dirty="0"/>
              <a:t>噪声的数学含义是什么？</a:t>
            </a:r>
            <a:endParaRPr lang="en-US" altLang="zh-CN" dirty="0"/>
          </a:p>
          <a:p>
            <a:r>
              <a:rPr lang="en-US" dirty="0"/>
              <a:t>L1</a:t>
            </a:r>
            <a:r>
              <a:rPr lang="zh-CN" altLang="en-US" dirty="0"/>
              <a:t>正则化与</a:t>
            </a:r>
            <a:r>
              <a:rPr lang="en-US" altLang="zh-CN" dirty="0"/>
              <a:t>L2</a:t>
            </a:r>
            <a:r>
              <a:rPr lang="zh-CN" altLang="en-US" dirty="0"/>
              <a:t>正则化的对比？</a:t>
            </a:r>
            <a:endParaRPr lang="en-US" altLang="zh-CN" dirty="0"/>
          </a:p>
          <a:p>
            <a:r>
              <a:rPr lang="zh-CN" altLang="en-US" dirty="0"/>
              <a:t>怎么理解正则化对应着模型的先验概率？</a:t>
            </a:r>
            <a:endParaRPr lang="en-US" altLang="zh-CN" dirty="0"/>
          </a:p>
          <a:p>
            <a:r>
              <a:rPr lang="zh-CN" altLang="en-US" dirty="0"/>
              <a:t>交叉验证的数学原理？</a:t>
            </a:r>
            <a:endParaRPr lang="en-US" dirty="0"/>
          </a:p>
        </p:txBody>
      </p:sp>
    </p:spTree>
    <p:extLst>
      <p:ext uri="{BB962C8B-B14F-4D97-AF65-F5344CB8AC3E}">
        <p14:creationId xmlns:p14="http://schemas.microsoft.com/office/powerpoint/2010/main" val="18123314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B6ADEA-2E39-45FD-B58D-9C2AD164832C}"/>
              </a:ext>
            </a:extLst>
          </p:cNvPr>
          <p:cNvSpPr>
            <a:spLocks noGrp="1"/>
          </p:cNvSpPr>
          <p:nvPr>
            <p:ph type="title"/>
          </p:nvPr>
        </p:nvSpPr>
        <p:spPr/>
        <p:txBody>
          <a:bodyPr/>
          <a:lstStyle/>
          <a:p>
            <a:r>
              <a:rPr lang="zh-CN" altLang="en-US" dirty="0"/>
              <a:t>思考题</a:t>
            </a:r>
            <a:endParaRPr lang="en-US" dirty="0"/>
          </a:p>
        </p:txBody>
      </p:sp>
      <p:sp>
        <p:nvSpPr>
          <p:cNvPr id="3" name="内容占位符 2">
            <a:extLst>
              <a:ext uri="{FF2B5EF4-FFF2-40B4-BE49-F238E27FC236}">
                <a16:creationId xmlns:a16="http://schemas.microsoft.com/office/drawing/2014/main" id="{3EFF809C-9784-4B0B-8EAF-E40835E4D671}"/>
              </a:ext>
            </a:extLst>
          </p:cNvPr>
          <p:cNvSpPr>
            <a:spLocks noGrp="1"/>
          </p:cNvSpPr>
          <p:nvPr>
            <p:ph idx="1"/>
          </p:nvPr>
        </p:nvSpPr>
        <p:spPr/>
        <p:txBody>
          <a:bodyPr/>
          <a:lstStyle/>
          <a:p>
            <a:r>
              <a:rPr lang="zh-CN" altLang="en-US" dirty="0"/>
              <a:t>交叉验证的损失与测试集上的损失的关系？测试集上的损失与期望损失的关系？</a:t>
            </a:r>
            <a:endParaRPr lang="en-US" altLang="zh-CN" dirty="0"/>
          </a:p>
          <a:p>
            <a:r>
              <a:rPr lang="zh-CN" altLang="en-US" dirty="0"/>
              <a:t>泛化误差上界的证明？</a:t>
            </a:r>
            <a:endParaRPr lang="en-US" altLang="zh-CN" dirty="0"/>
          </a:p>
          <a:p>
            <a:r>
              <a:rPr lang="zh-CN" altLang="en-US" dirty="0"/>
              <a:t>生成模型与判别模型特征的理解？</a:t>
            </a:r>
            <a:endParaRPr lang="en-US" altLang="zh-CN" dirty="0"/>
          </a:p>
          <a:p>
            <a:r>
              <a:rPr lang="zh-CN" altLang="en-US" dirty="0"/>
              <a:t>概率模型估计学习的是数据的横向纵向结构，怎么理解？</a:t>
            </a:r>
            <a:endParaRPr lang="en-US" altLang="zh-CN" dirty="0"/>
          </a:p>
          <a:p>
            <a:r>
              <a:rPr lang="zh-CN" altLang="en-US" dirty="0"/>
              <a:t>第一章的课后习题</a:t>
            </a:r>
            <a:endParaRPr lang="en-US" dirty="0"/>
          </a:p>
        </p:txBody>
      </p:sp>
    </p:spTree>
    <p:extLst>
      <p:ext uri="{BB962C8B-B14F-4D97-AF65-F5344CB8AC3E}">
        <p14:creationId xmlns:p14="http://schemas.microsoft.com/office/powerpoint/2010/main" val="3944351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9D5315-963E-4BBD-8330-890A0576B05F}"/>
              </a:ext>
            </a:extLst>
          </p:cNvPr>
          <p:cNvSpPr>
            <a:spLocks noGrp="1"/>
          </p:cNvSpPr>
          <p:nvPr>
            <p:ph type="title"/>
          </p:nvPr>
        </p:nvSpPr>
        <p:spPr/>
        <p:txBody>
          <a:bodyPr/>
          <a:lstStyle/>
          <a:p>
            <a:r>
              <a:rPr lang="zh-CN" altLang="en-US" dirty="0"/>
              <a:t>经典机器学习流程</a:t>
            </a:r>
            <a:endParaRPr lang="en-US" dirty="0"/>
          </a:p>
        </p:txBody>
      </p:sp>
      <p:pic>
        <p:nvPicPr>
          <p:cNvPr id="4" name="内容占位符 3">
            <a:extLst>
              <a:ext uri="{FF2B5EF4-FFF2-40B4-BE49-F238E27FC236}">
                <a16:creationId xmlns:a16="http://schemas.microsoft.com/office/drawing/2014/main" id="{F682D460-72D8-4D33-8B8E-7EF46D52D726}"/>
              </a:ext>
            </a:extLst>
          </p:cNvPr>
          <p:cNvPicPr>
            <a:picLocks noGrp="1" noChangeAspect="1"/>
          </p:cNvPicPr>
          <p:nvPr>
            <p:ph idx="1"/>
          </p:nvPr>
        </p:nvPicPr>
        <p:blipFill>
          <a:blip r:embed="rId3"/>
          <a:stretch>
            <a:fillRect/>
          </a:stretch>
        </p:blipFill>
        <p:spPr>
          <a:xfrm>
            <a:off x="838200" y="2394882"/>
            <a:ext cx="10515600" cy="2661980"/>
          </a:xfrm>
          <a:prstGeom prst="rect">
            <a:avLst/>
          </a:prstGeom>
        </p:spPr>
      </p:pic>
      <p:sp>
        <p:nvSpPr>
          <p:cNvPr id="6" name="矩形 5">
            <a:extLst>
              <a:ext uri="{FF2B5EF4-FFF2-40B4-BE49-F238E27FC236}">
                <a16:creationId xmlns:a16="http://schemas.microsoft.com/office/drawing/2014/main" id="{2970BD46-BDFE-49F6-9321-ACF4B0F0FF54}"/>
              </a:ext>
            </a:extLst>
          </p:cNvPr>
          <p:cNvSpPr/>
          <p:nvPr/>
        </p:nvSpPr>
        <p:spPr>
          <a:xfrm>
            <a:off x="9879379" y="6492875"/>
            <a:ext cx="2312621" cy="369332"/>
          </a:xfrm>
          <a:prstGeom prst="rect">
            <a:avLst/>
          </a:prstGeom>
        </p:spPr>
        <p:txBody>
          <a:bodyPr wrap="none">
            <a:spAutoFit/>
          </a:bodyPr>
          <a:lstStyle/>
          <a:p>
            <a:r>
              <a:rPr lang="en-US" dirty="0">
                <a:hlinkClick r:id="rId4"/>
              </a:rPr>
              <a:t>https://nndl.github.io/</a:t>
            </a:r>
            <a:endParaRPr lang="en-US" dirty="0"/>
          </a:p>
        </p:txBody>
      </p:sp>
    </p:spTree>
    <p:extLst>
      <p:ext uri="{BB962C8B-B14F-4D97-AF65-F5344CB8AC3E}">
        <p14:creationId xmlns:p14="http://schemas.microsoft.com/office/powerpoint/2010/main" val="1928701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248ECF-59EC-48C0-B164-04B042C40B39}"/>
              </a:ext>
            </a:extLst>
          </p:cNvPr>
          <p:cNvSpPr>
            <a:spLocks noGrp="1"/>
          </p:cNvSpPr>
          <p:nvPr>
            <p:ph type="title"/>
          </p:nvPr>
        </p:nvSpPr>
        <p:spPr/>
        <p:txBody>
          <a:bodyPr/>
          <a:lstStyle/>
          <a:p>
            <a:r>
              <a:rPr lang="zh-CN" altLang="en-US" dirty="0"/>
              <a:t>参考资料</a:t>
            </a:r>
            <a:endParaRPr lang="en-US" dirty="0"/>
          </a:p>
        </p:txBody>
      </p:sp>
      <p:sp>
        <p:nvSpPr>
          <p:cNvPr id="3" name="内容占位符 2">
            <a:extLst>
              <a:ext uri="{FF2B5EF4-FFF2-40B4-BE49-F238E27FC236}">
                <a16:creationId xmlns:a16="http://schemas.microsoft.com/office/drawing/2014/main" id="{94FBB1EC-74C8-4FA5-B512-CA2CE7AEFFCD}"/>
              </a:ext>
            </a:extLst>
          </p:cNvPr>
          <p:cNvSpPr>
            <a:spLocks noGrp="1"/>
          </p:cNvSpPr>
          <p:nvPr>
            <p:ph idx="1"/>
          </p:nvPr>
        </p:nvSpPr>
        <p:spPr/>
        <p:txBody>
          <a:bodyPr/>
          <a:lstStyle/>
          <a:p>
            <a:r>
              <a:rPr lang="en-US" altLang="zh-CN" dirty="0"/>
              <a:t>《</a:t>
            </a:r>
            <a:r>
              <a:rPr lang="zh-CN" altLang="en-US" dirty="0"/>
              <a:t>统计学习方法（第二版）</a:t>
            </a:r>
            <a:r>
              <a:rPr lang="en-US" altLang="zh-CN" dirty="0"/>
              <a:t>》</a:t>
            </a:r>
            <a:r>
              <a:rPr lang="zh-CN" altLang="en-US" dirty="0"/>
              <a:t>，李航著</a:t>
            </a:r>
            <a:endParaRPr lang="en-US" altLang="zh-CN" dirty="0"/>
          </a:p>
          <a:p>
            <a:r>
              <a:rPr lang="zh-CN" altLang="en-US" dirty="0"/>
              <a:t>本笔记引用的图片多来自互联网，侵删</a:t>
            </a:r>
            <a:endParaRPr lang="en-US" dirty="0"/>
          </a:p>
        </p:txBody>
      </p:sp>
    </p:spTree>
    <p:extLst>
      <p:ext uri="{BB962C8B-B14F-4D97-AF65-F5344CB8AC3E}">
        <p14:creationId xmlns:p14="http://schemas.microsoft.com/office/powerpoint/2010/main" val="14466117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48DA32E-56EB-43F4-B349-826B864507DB}"/>
              </a:ext>
            </a:extLst>
          </p:cNvPr>
          <p:cNvSpPr txBox="1"/>
          <p:nvPr/>
        </p:nvSpPr>
        <p:spPr>
          <a:xfrm>
            <a:off x="3677602" y="2644170"/>
            <a:ext cx="4836796" cy="1569660"/>
          </a:xfrm>
          <a:prstGeom prst="rect">
            <a:avLst/>
          </a:prstGeom>
          <a:noFill/>
        </p:spPr>
        <p:txBody>
          <a:bodyPr wrap="square" rtlCol="0">
            <a:spAutoFit/>
          </a:bodyPr>
          <a:lstStyle/>
          <a:p>
            <a:r>
              <a:rPr lang="en-US" sz="9600" b="1" dirty="0">
                <a:solidFill>
                  <a:srgbClr val="002060"/>
                </a:solidFill>
              </a:rPr>
              <a:t>Thanks !</a:t>
            </a:r>
          </a:p>
        </p:txBody>
      </p:sp>
    </p:spTree>
    <p:extLst>
      <p:ext uri="{BB962C8B-B14F-4D97-AF65-F5344CB8AC3E}">
        <p14:creationId xmlns:p14="http://schemas.microsoft.com/office/powerpoint/2010/main" val="3430996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450441-8760-4A67-BA53-52CBE8E264E5}"/>
              </a:ext>
            </a:extLst>
          </p:cNvPr>
          <p:cNvSpPr>
            <a:spLocks noGrp="1"/>
          </p:cNvSpPr>
          <p:nvPr>
            <p:ph type="title"/>
          </p:nvPr>
        </p:nvSpPr>
        <p:spPr/>
        <p:txBody>
          <a:bodyPr/>
          <a:lstStyle/>
          <a:p>
            <a:r>
              <a:rPr lang="zh-CN" altLang="en-US" dirty="0"/>
              <a:t>机器学习方法类别</a:t>
            </a:r>
            <a:endParaRPr lang="en-US" dirty="0"/>
          </a:p>
        </p:txBody>
      </p:sp>
      <p:pic>
        <p:nvPicPr>
          <p:cNvPr id="5" name="内容占位符 4">
            <a:extLst>
              <a:ext uri="{FF2B5EF4-FFF2-40B4-BE49-F238E27FC236}">
                <a16:creationId xmlns:a16="http://schemas.microsoft.com/office/drawing/2014/main" id="{0F5B4BD0-5A27-4628-B6E6-D7A65990912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30881" y="1535624"/>
            <a:ext cx="6930238" cy="4957251"/>
          </a:xfrm>
        </p:spPr>
      </p:pic>
    </p:spTree>
    <p:extLst>
      <p:ext uri="{BB962C8B-B14F-4D97-AF65-F5344CB8AC3E}">
        <p14:creationId xmlns:p14="http://schemas.microsoft.com/office/powerpoint/2010/main" val="3276886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7C7A96-4DE9-4299-8962-5D5D6308720A}"/>
              </a:ext>
            </a:extLst>
          </p:cNvPr>
          <p:cNvSpPr>
            <a:spLocks noGrp="1"/>
          </p:cNvSpPr>
          <p:nvPr>
            <p:ph type="title"/>
          </p:nvPr>
        </p:nvSpPr>
        <p:spPr>
          <a:xfrm>
            <a:off x="838200" y="365125"/>
            <a:ext cx="10515600" cy="1325563"/>
          </a:xfrm>
        </p:spPr>
        <p:txBody>
          <a:bodyPr/>
          <a:lstStyle/>
          <a:p>
            <a:r>
              <a:rPr lang="zh-CN" altLang="en-US" dirty="0"/>
              <a:t>统计学习方法三要素</a:t>
            </a:r>
            <a:endParaRPr lang="en-US" dirty="0"/>
          </a:p>
        </p:txBody>
      </p:sp>
      <p:graphicFrame>
        <p:nvGraphicFramePr>
          <p:cNvPr id="4" name="内容占位符 3">
            <a:extLst>
              <a:ext uri="{FF2B5EF4-FFF2-40B4-BE49-F238E27FC236}">
                <a16:creationId xmlns:a16="http://schemas.microsoft.com/office/drawing/2014/main" id="{4B6791B3-2E9B-4625-8F23-297912C964CC}"/>
              </a:ext>
            </a:extLst>
          </p:cNvPr>
          <p:cNvGraphicFramePr>
            <a:graphicFrameLocks noGrp="1"/>
          </p:cNvGraphicFramePr>
          <p:nvPr>
            <p:ph idx="1"/>
            <p:extLst>
              <p:ext uri="{D42A27DB-BD31-4B8C-83A1-F6EECF244321}">
                <p14:modId xmlns:p14="http://schemas.microsoft.com/office/powerpoint/2010/main" val="2978337295"/>
              </p:ext>
            </p:extLst>
          </p:nvPr>
        </p:nvGraphicFramePr>
        <p:xfrm>
          <a:off x="838200" y="1690688"/>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35210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DC24D0-0EE7-44AE-9CCE-7F83F43473A3}"/>
              </a:ext>
            </a:extLst>
          </p:cNvPr>
          <p:cNvSpPr>
            <a:spLocks noGrp="1"/>
          </p:cNvSpPr>
          <p:nvPr>
            <p:ph type="title"/>
          </p:nvPr>
        </p:nvSpPr>
        <p:spPr/>
        <p:txBody>
          <a:bodyPr/>
          <a:lstStyle/>
          <a:p>
            <a:r>
              <a:rPr lang="zh-CN" altLang="en-US" dirty="0"/>
              <a:t>统计学习的研究</a:t>
            </a:r>
            <a:endParaRPr lang="en-US" dirty="0"/>
          </a:p>
        </p:txBody>
      </p:sp>
      <p:sp>
        <p:nvSpPr>
          <p:cNvPr id="3" name="内容占位符 2">
            <a:extLst>
              <a:ext uri="{FF2B5EF4-FFF2-40B4-BE49-F238E27FC236}">
                <a16:creationId xmlns:a16="http://schemas.microsoft.com/office/drawing/2014/main" id="{F18D0982-C32C-4767-A0C9-0E67C80F6035}"/>
              </a:ext>
            </a:extLst>
          </p:cNvPr>
          <p:cNvSpPr>
            <a:spLocks noGrp="1"/>
          </p:cNvSpPr>
          <p:nvPr>
            <p:ph idx="1"/>
          </p:nvPr>
        </p:nvSpPr>
        <p:spPr/>
        <p:txBody>
          <a:bodyPr/>
          <a:lstStyle/>
          <a:p>
            <a:r>
              <a:rPr lang="zh-CN" altLang="en-US" dirty="0"/>
              <a:t>统计学习方法</a:t>
            </a:r>
            <a:endParaRPr lang="en-US" altLang="zh-CN" dirty="0"/>
          </a:p>
          <a:p>
            <a:endParaRPr lang="en-US" dirty="0"/>
          </a:p>
          <a:p>
            <a:r>
              <a:rPr lang="zh-CN" altLang="en-US" dirty="0"/>
              <a:t>统计学习理论</a:t>
            </a:r>
            <a:endParaRPr lang="en-US" altLang="zh-CN" dirty="0"/>
          </a:p>
          <a:p>
            <a:endParaRPr lang="en-US" dirty="0"/>
          </a:p>
          <a:p>
            <a:r>
              <a:rPr lang="zh-CN" altLang="en-US" dirty="0"/>
              <a:t>统计学习应用</a:t>
            </a:r>
            <a:endParaRPr lang="en-US" dirty="0"/>
          </a:p>
        </p:txBody>
      </p:sp>
    </p:spTree>
    <p:extLst>
      <p:ext uri="{BB962C8B-B14F-4D97-AF65-F5344CB8AC3E}">
        <p14:creationId xmlns:p14="http://schemas.microsoft.com/office/powerpoint/2010/main" val="2289933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4AD1FDD-A3A5-4030-9B3E-E5B0A9E43DBF}"/>
              </a:ext>
            </a:extLst>
          </p:cNvPr>
          <p:cNvSpPr>
            <a:spLocks noGrp="1"/>
          </p:cNvSpPr>
          <p:nvPr>
            <p:ph type="title"/>
          </p:nvPr>
        </p:nvSpPr>
        <p:spPr/>
        <p:txBody>
          <a:bodyPr/>
          <a:lstStyle/>
          <a:p>
            <a:r>
              <a:rPr lang="zh-CN" altLang="en-US" dirty="0"/>
              <a:t>二、统计学习分类</a:t>
            </a:r>
            <a:endParaRPr lang="en-US" dirty="0"/>
          </a:p>
        </p:txBody>
      </p:sp>
      <p:sp>
        <p:nvSpPr>
          <p:cNvPr id="5" name="文本占位符 4">
            <a:extLst>
              <a:ext uri="{FF2B5EF4-FFF2-40B4-BE49-F238E27FC236}">
                <a16:creationId xmlns:a16="http://schemas.microsoft.com/office/drawing/2014/main" id="{625D749A-7636-4844-83F4-3DBF52525F0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0500275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4020</TotalTime>
  <Words>1743</Words>
  <Application>Microsoft Office PowerPoint</Application>
  <PresentationFormat>宽屏</PresentationFormat>
  <Paragraphs>256</Paragraphs>
  <Slides>51</Slides>
  <Notes>39</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51</vt:i4>
      </vt:variant>
    </vt:vector>
  </HeadingPairs>
  <TitlesOfParts>
    <vt:vector size="55" baseType="lpstr">
      <vt:lpstr>Arial</vt:lpstr>
      <vt:lpstr>Calibri</vt:lpstr>
      <vt:lpstr>Calibri Light</vt:lpstr>
      <vt:lpstr>Office 主题​​</vt:lpstr>
      <vt:lpstr>统计学习方法概论</vt:lpstr>
      <vt:lpstr>一、统计学习概述</vt:lpstr>
      <vt:lpstr>统计机器学习概念</vt:lpstr>
      <vt:lpstr>统计机器学习</vt:lpstr>
      <vt:lpstr>经典机器学习流程</vt:lpstr>
      <vt:lpstr>机器学习方法类别</vt:lpstr>
      <vt:lpstr>统计学习方法三要素</vt:lpstr>
      <vt:lpstr>统计学习的研究</vt:lpstr>
      <vt:lpstr>二、统计学习分类</vt:lpstr>
      <vt:lpstr>基本分类</vt:lpstr>
      <vt:lpstr>监督学习</vt:lpstr>
      <vt:lpstr>非监督学习</vt:lpstr>
      <vt:lpstr>强化学习</vt:lpstr>
      <vt:lpstr>其他分类方法</vt:lpstr>
      <vt:lpstr>其他分类方法</vt:lpstr>
      <vt:lpstr>其他分类方法</vt:lpstr>
      <vt:lpstr>其他分类方法</vt:lpstr>
      <vt:lpstr>三、统计学习方法三要素</vt:lpstr>
      <vt:lpstr>模型</vt:lpstr>
      <vt:lpstr>策略</vt:lpstr>
      <vt:lpstr>策略</vt:lpstr>
      <vt:lpstr>策略</vt:lpstr>
      <vt:lpstr>策略</vt:lpstr>
      <vt:lpstr>策略</vt:lpstr>
      <vt:lpstr>策略</vt:lpstr>
      <vt:lpstr>算法</vt:lpstr>
      <vt:lpstr>四、模型评估与模型选择</vt:lpstr>
      <vt:lpstr>训练误差与测试误差</vt:lpstr>
      <vt:lpstr>过拟合</vt:lpstr>
      <vt:lpstr>过拟合</vt:lpstr>
      <vt:lpstr>模型选择方法</vt:lpstr>
      <vt:lpstr>正则化</vt:lpstr>
      <vt:lpstr>交叉验证</vt:lpstr>
      <vt:lpstr>五、泛化能力</vt:lpstr>
      <vt:lpstr>泛化误差</vt:lpstr>
      <vt:lpstr>泛化误差上界</vt:lpstr>
      <vt:lpstr>六、监督学习</vt:lpstr>
      <vt:lpstr>生成模型与判别模型</vt:lpstr>
      <vt:lpstr>监督学习应用</vt:lpstr>
      <vt:lpstr>监督学习应用</vt:lpstr>
      <vt:lpstr>监督学习应用</vt:lpstr>
      <vt:lpstr>七、非监督模型</vt:lpstr>
      <vt:lpstr>基本原理</vt:lpstr>
      <vt:lpstr>聚类</vt:lpstr>
      <vt:lpstr>降维</vt:lpstr>
      <vt:lpstr>概率模型估计</vt:lpstr>
      <vt:lpstr>思考</vt:lpstr>
      <vt:lpstr>思考题</vt:lpstr>
      <vt:lpstr>思考题</vt:lpstr>
      <vt:lpstr>参考资料</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统计学习方法概论</dc:title>
  <dc:creator>鹏 李</dc:creator>
  <cp:lastModifiedBy>鹏 李</cp:lastModifiedBy>
  <cp:revision>33</cp:revision>
  <cp:lastPrinted>2019-06-02T08:10:45Z</cp:lastPrinted>
  <dcterms:created xsi:type="dcterms:W3CDTF">2019-05-30T13:09:53Z</dcterms:created>
  <dcterms:modified xsi:type="dcterms:W3CDTF">2019-06-02T08:10:48Z</dcterms:modified>
</cp:coreProperties>
</file>