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07" r:id="rId3"/>
    <p:sldId id="262" r:id="rId4"/>
    <p:sldId id="1796" r:id="rId5"/>
    <p:sldId id="1797" r:id="rId6"/>
    <p:sldId id="1798" r:id="rId7"/>
    <p:sldId id="1799" r:id="rId8"/>
    <p:sldId id="1800" r:id="rId9"/>
    <p:sldId id="1801" r:id="rId10"/>
    <p:sldId id="1802" r:id="rId11"/>
    <p:sldId id="1803" r:id="rId12"/>
    <p:sldId id="1804" r:id="rId13"/>
    <p:sldId id="1805" r:id="rId14"/>
    <p:sldId id="1806" r:id="rId15"/>
    <p:sldId id="1807" r:id="rId16"/>
    <p:sldId id="1808" r:id="rId17"/>
    <p:sldId id="1809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8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3/29/19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1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3/29/19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6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5933017" y="6535738"/>
            <a:ext cx="319616" cy="2286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pPr>
              <a:defRPr/>
            </a:pPr>
            <a:fld id="{94EC9541-9D4F-C54B-ABB2-11AFA241C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205863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emf"/><Relationship Id="rId5" Type="http://schemas.openxmlformats.org/officeDocument/2006/relationships/image" Target="../media/image2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 smtClean="0">
                      <a:solidFill>
                        <a:srgbClr val="FCB53C"/>
                      </a:solidFill>
                      <a:latin typeface="+mn-lt"/>
                    </a:rPr>
                    <a:t>JULYEDU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608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6083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11600008-A74C-8E4C-BD9E-8B20A38D6E6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10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608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28800"/>
            <a:ext cx="10941051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57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7107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B63774D-5AAA-5749-A12B-A03A3E7AED8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11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7" y="1358900"/>
            <a:ext cx="1039706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869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TextText…"/>
          <p:cNvSpPr txBox="1">
            <a:spLocks noChangeArrowheads="1"/>
          </p:cNvSpPr>
          <p:nvPr/>
        </p:nvSpPr>
        <p:spPr bwMode="auto">
          <a:xfrm>
            <a:off x="1335618" y="1865313"/>
            <a:ext cx="9848849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Yoon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Kim,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Neural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Networks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for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Sentence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Classification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2014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81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9"/>
            <a:ext cx="12192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813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用作文本分类</a:t>
            </a:r>
            <a:endParaRPr lang="en-US" altLang="zh-CN" sz="3600"/>
          </a:p>
        </p:txBody>
      </p:sp>
      <p:sp>
        <p:nvSpPr>
          <p:cNvPr id="48133" name="页脚占位符 2"/>
          <p:cNvSpPr txBox="1">
            <a:spLocks noChangeArrowheads="1"/>
          </p:cNvSpPr>
          <p:nvPr/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74BB1949-60B8-3147-B7D4-B678EB8F9BF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12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04590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TextText…"/>
          <p:cNvSpPr txBox="1">
            <a:spLocks noChangeArrowheads="1"/>
          </p:cNvSpPr>
          <p:nvPr/>
        </p:nvSpPr>
        <p:spPr bwMode="auto">
          <a:xfrm>
            <a:off x="1335618" y="2058988"/>
            <a:ext cx="984884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首先把每个单词都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embed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成一个向量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29" y="2105945"/>
            <a:ext cx="139276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21" y="3289634"/>
            <a:ext cx="4296164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TextText…"/>
          <p:cNvSpPr txBox="1">
            <a:spLocks noChangeArrowheads="1"/>
          </p:cNvSpPr>
          <p:nvPr/>
        </p:nvSpPr>
        <p:spPr bwMode="auto">
          <a:xfrm>
            <a:off x="1380067" y="2719388"/>
            <a:ext cx="98467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一句话中的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个词向量会被结合到一起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9157" name="TextTextText…"/>
          <p:cNvSpPr txBox="1">
            <a:spLocks noChangeArrowheads="1"/>
          </p:cNvSpPr>
          <p:nvPr/>
        </p:nvSpPr>
        <p:spPr bwMode="auto">
          <a:xfrm>
            <a:off x="1365251" y="3986214"/>
            <a:ext cx="98467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345156"/>
            <a:ext cx="222673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9160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Embedding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49161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298BB383-8860-E346-91ED-6A1B95C4EEB4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13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40267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卷积层的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</a:p>
        </p:txBody>
      </p:sp>
      <p:pic>
        <p:nvPicPr>
          <p:cNvPr id="501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981200"/>
            <a:ext cx="177376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TextText…"/>
          <p:cNvSpPr txBox="1">
            <a:spLocks noChangeArrowheads="1"/>
          </p:cNvSpPr>
          <p:nvPr/>
        </p:nvSpPr>
        <p:spPr bwMode="auto">
          <a:xfrm>
            <a:off x="1240367" y="2689225"/>
            <a:ext cx="98488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这个卷积层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会被用作转化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个单词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2" y="3352801"/>
            <a:ext cx="4748658" cy="5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1" y="3581400"/>
            <a:ext cx="91634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TextText…"/>
          <p:cNvSpPr txBox="1">
            <a:spLocks noChangeArrowheads="1"/>
          </p:cNvSpPr>
          <p:nvPr/>
        </p:nvSpPr>
        <p:spPr bwMode="auto">
          <a:xfrm>
            <a:off x="1246718" y="4479926"/>
            <a:ext cx="984673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单词的窗口都会被这个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5340349"/>
            <a:ext cx="9830713" cy="35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176"/>
          <p:cNvSpPr>
            <a:spLocks noChangeArrowheads="1"/>
          </p:cNvSpPr>
          <p:nvPr/>
        </p:nvSpPr>
        <p:spPr bwMode="auto">
          <a:xfrm>
            <a:off x="372534" y="158751"/>
            <a:ext cx="270933" cy="61436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0185" name="Shape 177"/>
          <p:cNvSpPr>
            <a:spLocks noChangeArrowheads="1"/>
          </p:cNvSpPr>
          <p:nvPr/>
        </p:nvSpPr>
        <p:spPr bwMode="auto">
          <a:xfrm>
            <a:off x="770467" y="152401"/>
            <a:ext cx="10306051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卷积层</a:t>
            </a:r>
            <a:endParaRPr lang="en-US" altLang="zh-CN" sz="3600"/>
          </a:p>
        </p:txBody>
      </p:sp>
      <p:sp>
        <p:nvSpPr>
          <p:cNvPr id="50186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CC076C1-5490-9446-A8F9-5C5F3CAAAC3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72036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max-over-time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</a:p>
        </p:txBody>
      </p:sp>
      <p:pic>
        <p:nvPicPr>
          <p:cNvPr id="512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80" y="2009775"/>
            <a:ext cx="199935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TextText…"/>
          <p:cNvSpPr txBox="1">
            <a:spLocks noChangeArrowheads="1"/>
          </p:cNvSpPr>
          <p:nvPr/>
        </p:nvSpPr>
        <p:spPr bwMode="auto">
          <a:xfrm>
            <a:off x="1320800" y="2678113"/>
            <a:ext cx="9846733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转化过的向量都会被这个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over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做一次汇总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如果有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我们会得到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120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75" y="3872831"/>
            <a:ext cx="262555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Pooling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51207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BED028C-EA37-434A-B44D-03E3A1DF36C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628348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原来的线性层是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2226" name="TextTextText…"/>
          <p:cNvSpPr txBox="1">
            <a:spLocks noChangeArrowheads="1"/>
          </p:cNvSpPr>
          <p:nvPr/>
        </p:nvSpPr>
        <p:spPr bwMode="auto">
          <a:xfrm>
            <a:off x="1261534" y="2643188"/>
            <a:ext cx="98467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加上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Dropout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之后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5" y="1901826"/>
            <a:ext cx="230449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08264"/>
            <a:ext cx="328061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TextText…"/>
          <p:cNvSpPr txBox="1">
            <a:spLocks noChangeArrowheads="1"/>
          </p:cNvSpPr>
          <p:nvPr/>
        </p:nvSpPr>
        <p:spPr bwMode="auto">
          <a:xfrm>
            <a:off x="1219200" y="3429000"/>
            <a:ext cx="984673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是一个随机变量，有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，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1-p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0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。在使用模型做预测的时候，所有的权重都会被乘以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3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86" y="2743201"/>
            <a:ext cx="1247690" cy="23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343401"/>
            <a:ext cx="1737895" cy="47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2233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Regularization</a:t>
            </a:r>
          </a:p>
        </p:txBody>
      </p:sp>
      <p:sp>
        <p:nvSpPr>
          <p:cNvPr id="52234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E7E7820A-966E-1040-BDAE-3C75A6A37B08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470654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1155785"/>
            <a:ext cx="11229474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3251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实验结果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286159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2099402"/>
            <a:chOff x="669926" y="1169733"/>
            <a:chExt cx="10850559" cy="2099402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801895" y="1309551"/>
              <a:ext cx="26682" cy="13775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文本分类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2400" dirty="0"/>
            </a:p>
          </p:txBody>
        </p: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文本分类</a:t>
            </a:r>
            <a:endParaRPr lang="zh-TW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993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39939" name="Shape 180"/>
          <p:cNvSpPr>
            <a:spLocks noChangeArrowheads="1"/>
          </p:cNvSpPr>
          <p:nvPr/>
        </p:nvSpPr>
        <p:spPr bwMode="auto">
          <a:xfrm>
            <a:off x="203201" y="1524348"/>
            <a:ext cx="549669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一个最基本且很有用的</a:t>
            </a:r>
            <a:r>
              <a:rPr lang="en-US" altLang="zh-CN" sz="2800">
                <a:solidFill>
                  <a:srgbClr val="0433FF"/>
                </a:solidFill>
              </a:rPr>
              <a:t>NLP</a:t>
            </a:r>
            <a:r>
              <a:rPr lang="zh-CN" altLang="en-US" sz="2800">
                <a:solidFill>
                  <a:srgbClr val="0433FF"/>
                </a:solidFill>
              </a:rPr>
              <a:t>应用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识别垃圾邮件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情感分类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主题分类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。。。</a:t>
            </a:r>
          </a:p>
        </p:txBody>
      </p:sp>
      <p:sp>
        <p:nvSpPr>
          <p:cNvPr id="39940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7F19B2F-C798-FC44-A2C8-6054796ACA2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75691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096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0963" name="Shape 180"/>
          <p:cNvSpPr>
            <a:spLocks noChangeArrowheads="1"/>
          </p:cNvSpPr>
          <p:nvPr/>
        </p:nvSpPr>
        <p:spPr bwMode="auto">
          <a:xfrm>
            <a:off x="203200" y="1739793"/>
            <a:ext cx="1957263" cy="17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分类问题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预测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学习</a:t>
            </a:r>
          </a:p>
        </p:txBody>
      </p:sp>
      <p:sp>
        <p:nvSpPr>
          <p:cNvPr id="40964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F3E2B8F-6F4D-784C-B89B-2FAB08049A9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879111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198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1987" name="Shape 180"/>
          <p:cNvSpPr>
            <a:spLocks noChangeArrowheads="1"/>
          </p:cNvSpPr>
          <p:nvPr/>
        </p:nvSpPr>
        <p:spPr bwMode="auto">
          <a:xfrm>
            <a:off x="203200" y="2169885"/>
            <a:ext cx="10363200" cy="9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模型：分类器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分类器是一个函数</a:t>
            </a:r>
            <a:r>
              <a:rPr lang="en-US" altLang="zh-CN" sz="2800">
                <a:solidFill>
                  <a:srgbClr val="0433FF"/>
                </a:solidFill>
              </a:rPr>
              <a:t>f</a:t>
            </a:r>
            <a:r>
              <a:rPr lang="zh-CN" altLang="en-US" sz="2800">
                <a:solidFill>
                  <a:srgbClr val="0433FF"/>
                </a:solidFill>
              </a:rPr>
              <a:t>，这个函数拿到输入</a:t>
            </a:r>
            <a:r>
              <a:rPr lang="en-US" altLang="zh-CN" sz="2800">
                <a:solidFill>
                  <a:srgbClr val="0433FF"/>
                </a:solidFill>
              </a:rPr>
              <a:t>x</a:t>
            </a:r>
            <a:r>
              <a:rPr lang="zh-CN" altLang="en-US" sz="2800">
                <a:solidFill>
                  <a:srgbClr val="0433FF"/>
                </a:solidFill>
              </a:rPr>
              <a:t>然后输出类别</a:t>
            </a:r>
            <a:r>
              <a:rPr lang="en-US" altLang="zh-CN" sz="2800">
                <a:solidFill>
                  <a:srgbClr val="0433FF"/>
                </a:solidFill>
              </a:rPr>
              <a:t>y</a:t>
            </a:r>
            <a:r>
              <a:rPr lang="zh-CN" altLang="en-US" sz="2800">
                <a:solidFill>
                  <a:srgbClr val="0433FF"/>
                </a:solidFill>
              </a:rPr>
              <a:t>。</a:t>
            </a:r>
          </a:p>
        </p:txBody>
      </p:sp>
      <p:sp>
        <p:nvSpPr>
          <p:cNvPr id="41988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915E108B-B869-E447-BA05-45676A94B43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812800" y="3886201"/>
            <a:ext cx="965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bag</a:t>
            </a:r>
            <a:r>
              <a:rPr lang="zh-CN" altLang="en-US" sz="1800"/>
              <a:t> </a:t>
            </a:r>
            <a:r>
              <a:rPr lang="en-US" altLang="zh-CN" sz="1800"/>
              <a:t>of</a:t>
            </a:r>
            <a:r>
              <a:rPr lang="zh-CN" altLang="en-US" sz="1800"/>
              <a:t> </a:t>
            </a:r>
            <a:r>
              <a:rPr lang="en-US" altLang="zh-CN" sz="1800"/>
              <a:t>words:</a:t>
            </a:r>
            <a:r>
              <a:rPr lang="zh-CN" altLang="en-US" sz="1800"/>
              <a:t> </a:t>
            </a:r>
            <a:r>
              <a:rPr lang="en-US" altLang="zh-CN" sz="1800"/>
              <a:t>[1,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2,</a:t>
            </a:r>
            <a:r>
              <a:rPr lang="zh-CN" altLang="en-US" sz="1800"/>
              <a:t> </a:t>
            </a:r>
            <a:r>
              <a:rPr lang="en-US" altLang="zh-CN" sz="1800"/>
              <a:t>5,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0</a:t>
            </a:r>
            <a:r>
              <a:rPr lang="zh-CN" altLang="en-US" sz="1800"/>
              <a:t>, </a:t>
            </a:r>
            <a:r>
              <a:rPr lang="mr-IN" altLang="zh-CN" sz="1800"/>
              <a:t>…</a:t>
            </a:r>
            <a:r>
              <a:rPr lang="en-US" altLang="zh-CN" sz="1800"/>
              <a:t>..,</a:t>
            </a:r>
            <a:r>
              <a:rPr lang="zh-CN" altLang="en-US" sz="1800"/>
              <a:t> </a:t>
            </a:r>
            <a:r>
              <a:rPr lang="en-US" altLang="zh-CN" sz="1800"/>
              <a:t>1]</a:t>
            </a:r>
          </a:p>
          <a:p>
            <a:pPr eaLnBrk="1" hangingPunct="1"/>
            <a:r>
              <a:rPr lang="en-US" altLang="zh-CN" sz="1800"/>
              <a:t>TFIDF:</a:t>
            </a:r>
            <a:r>
              <a:rPr lang="zh-CN" altLang="en-US" sz="1800"/>
              <a:t> </a:t>
            </a:r>
            <a:r>
              <a:rPr lang="en-US" altLang="zh-CN" sz="1800"/>
              <a:t>term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*</a:t>
            </a:r>
            <a:r>
              <a:rPr lang="en-US" altLang="zh-CN" sz="1800"/>
              <a:t> inverse</a:t>
            </a:r>
            <a:r>
              <a:rPr lang="zh-CN" altLang="en-US" sz="1800"/>
              <a:t> </a:t>
            </a:r>
            <a:r>
              <a:rPr lang="en-US" altLang="zh-CN" sz="1800"/>
              <a:t>document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</a:t>
            </a:r>
            <a:r>
              <a:rPr lang="en-US" altLang="zh-CN" sz="1800"/>
              <a:t>(log</a:t>
            </a:r>
            <a:r>
              <a:rPr lang="zh-CN" altLang="en-US" sz="1800"/>
              <a:t> </a:t>
            </a:r>
            <a:r>
              <a:rPr lang="en-US" altLang="zh-CN" sz="1800"/>
              <a:t>(1</a:t>
            </a:r>
            <a:r>
              <a:rPr lang="zh-CN" altLang="en-US" sz="1800"/>
              <a:t> </a:t>
            </a:r>
            <a:r>
              <a:rPr lang="en-US" altLang="zh-CN" sz="1800"/>
              <a:t>+</a:t>
            </a:r>
            <a:r>
              <a:rPr lang="zh-CN" altLang="en-US" sz="1800"/>
              <a:t> </a:t>
            </a:r>
            <a:r>
              <a:rPr lang="en-US" altLang="zh-CN" sz="1800"/>
              <a:t>n/n_w))</a:t>
            </a:r>
          </a:p>
          <a:p>
            <a:pPr eaLnBrk="1" hangingPunct="1"/>
            <a:r>
              <a:rPr lang="en-US" sz="1800"/>
              <a:t>naïve</a:t>
            </a:r>
            <a:r>
              <a:rPr lang="zh-CN" altLang="en-US" sz="1800"/>
              <a:t> </a:t>
            </a:r>
            <a:r>
              <a:rPr lang="en-US" altLang="zh-CN" sz="1800"/>
              <a:t>bayes,</a:t>
            </a:r>
            <a:r>
              <a:rPr lang="zh-CN" altLang="en-US" sz="1800"/>
              <a:t> </a:t>
            </a:r>
            <a:r>
              <a:rPr lang="en-US" sz="1800"/>
              <a:t>logistic</a:t>
            </a:r>
            <a:r>
              <a:rPr lang="zh-CN" altLang="en-US" sz="1800"/>
              <a:t> </a:t>
            </a:r>
            <a:r>
              <a:rPr lang="en-US" altLang="zh-CN" sz="1800"/>
              <a:t>regression,</a:t>
            </a:r>
            <a:r>
              <a:rPr lang="zh-CN" altLang="en-US" sz="1800"/>
              <a:t> </a:t>
            </a:r>
            <a:r>
              <a:rPr lang="en-US" altLang="zh-CN" sz="1800"/>
              <a:t>SVM,</a:t>
            </a:r>
            <a:r>
              <a:rPr lang="zh-CN" altLang="en-US" sz="1800"/>
              <a:t> </a:t>
            </a:r>
            <a:r>
              <a:rPr lang="en-US" altLang="zh-CN" sz="1800"/>
              <a:t>decision</a:t>
            </a:r>
            <a:r>
              <a:rPr lang="zh-CN" altLang="en-US" sz="1800"/>
              <a:t> </a:t>
            </a:r>
            <a:r>
              <a:rPr lang="en-US" altLang="zh-CN" sz="1800"/>
              <a:t>tree</a:t>
            </a:r>
            <a:r>
              <a:rPr lang="zh-CN" altLang="en-US" sz="1800"/>
              <a:t> </a:t>
            </a:r>
            <a:r>
              <a:rPr lang="zh-CN" altLang="en-US" sz="1800">
                <a:sym typeface="Wingdings" charset="0"/>
              </a:rPr>
              <a:t> </a:t>
            </a:r>
            <a:r>
              <a:rPr lang="en-US" altLang="zh-CN" sz="1800">
                <a:sym typeface="Wingdings" charset="0"/>
              </a:rPr>
              <a:t>(0,</a:t>
            </a:r>
            <a:r>
              <a:rPr lang="zh-CN" altLang="en-US" sz="1800">
                <a:sym typeface="Wingdings" charset="0"/>
              </a:rPr>
              <a:t> </a:t>
            </a:r>
            <a:r>
              <a:rPr lang="en-US" altLang="zh-CN" sz="1800">
                <a:sym typeface="Wingdings" charset="0"/>
              </a:rPr>
              <a:t>1)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31040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AD834FD-23C9-004D-878C-1F45C6A84F40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7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3011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5" y="1600200"/>
            <a:ext cx="667173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6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9F7D99A-4AC3-2F42-9104-24FC6C6630D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8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4034" name="內容版面配置區 2"/>
          <p:cNvSpPr txBox="1">
            <a:spLocks/>
          </p:cNvSpPr>
          <p:nvPr/>
        </p:nvSpPr>
        <p:spPr bwMode="auto">
          <a:xfrm>
            <a:off x="609600" y="1219201"/>
            <a:ext cx="109728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charset="0"/>
              <a:buChar char="o"/>
            </a:pPr>
            <a:r>
              <a:rPr kumimoji="1" lang="zh-CN" altLang="en-US" sz="3000"/>
              <a:t>情感分类</a:t>
            </a:r>
            <a:endParaRPr kumimoji="1" lang="zh-TW" altLang="en-US" sz="3000"/>
          </a:p>
        </p:txBody>
      </p:sp>
      <p:sp>
        <p:nvSpPr>
          <p:cNvPr id="6" name="矩形 17"/>
          <p:cNvSpPr/>
          <p:nvPr/>
        </p:nvSpPr>
        <p:spPr>
          <a:xfrm>
            <a:off x="1672167" y="4364038"/>
            <a:ext cx="61595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7" name="矩形 18"/>
          <p:cNvSpPr/>
          <p:nvPr/>
        </p:nvSpPr>
        <p:spPr>
          <a:xfrm>
            <a:off x="2950633" y="4364038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8" name="矩形 19"/>
          <p:cNvSpPr/>
          <p:nvPr/>
        </p:nvSpPr>
        <p:spPr>
          <a:xfrm>
            <a:off x="7033685" y="4367213"/>
            <a:ext cx="620183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9" name="矩形 20"/>
          <p:cNvSpPr/>
          <p:nvPr/>
        </p:nvSpPr>
        <p:spPr>
          <a:xfrm>
            <a:off x="83185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0" name="矩形 21"/>
          <p:cNvSpPr/>
          <p:nvPr/>
        </p:nvSpPr>
        <p:spPr>
          <a:xfrm>
            <a:off x="96012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1" name="直線單箭頭接點 33"/>
          <p:cNvCxnSpPr>
            <a:cxnSpLocks/>
            <a:endCxn id="40" idx="3"/>
          </p:cNvCxnSpPr>
          <p:nvPr/>
        </p:nvCxnSpPr>
        <p:spPr>
          <a:xfrm flipH="1" flipV="1">
            <a:off x="6096000" y="3205164"/>
            <a:ext cx="3801533" cy="115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34"/>
          <p:cNvCxnSpPr>
            <a:endCxn id="7" idx="1"/>
          </p:cNvCxnSpPr>
          <p:nvPr/>
        </p:nvCxnSpPr>
        <p:spPr>
          <a:xfrm>
            <a:off x="2313518" y="4814888"/>
            <a:ext cx="637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單箭頭接點 35"/>
          <p:cNvCxnSpPr/>
          <p:nvPr/>
        </p:nvCxnSpPr>
        <p:spPr>
          <a:xfrm>
            <a:off x="3579285" y="4818063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36"/>
          <p:cNvCxnSpPr/>
          <p:nvPr/>
        </p:nvCxnSpPr>
        <p:spPr>
          <a:xfrm>
            <a:off x="7668685" y="4822825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單箭頭接點 37"/>
          <p:cNvCxnSpPr/>
          <p:nvPr/>
        </p:nvCxnSpPr>
        <p:spPr>
          <a:xfrm>
            <a:off x="8936568" y="482600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38"/>
          <p:cNvCxnSpPr/>
          <p:nvPr/>
        </p:nvCxnSpPr>
        <p:spPr>
          <a:xfrm>
            <a:off x="6396567" y="4818063"/>
            <a:ext cx="637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單箭頭接點 39"/>
          <p:cNvCxnSpPr/>
          <p:nvPr/>
        </p:nvCxnSpPr>
        <p:spPr>
          <a:xfrm flipV="1">
            <a:off x="20087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單箭頭接點 40"/>
          <p:cNvCxnSpPr/>
          <p:nvPr/>
        </p:nvCxnSpPr>
        <p:spPr>
          <a:xfrm flipV="1">
            <a:off x="32829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41"/>
          <p:cNvSpPr txBox="1"/>
          <p:nvPr/>
        </p:nvSpPr>
        <p:spPr>
          <a:xfrm>
            <a:off x="5209117" y="4473575"/>
            <a:ext cx="1471083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B050"/>
                </a:solidFill>
              </a:rPr>
              <a:t>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20" name="直線單箭頭接點 42"/>
          <p:cNvCxnSpPr/>
          <p:nvPr/>
        </p:nvCxnSpPr>
        <p:spPr>
          <a:xfrm flipV="1">
            <a:off x="73554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43"/>
          <p:cNvCxnSpPr/>
          <p:nvPr/>
        </p:nvCxnSpPr>
        <p:spPr>
          <a:xfrm flipV="1">
            <a:off x="86508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單箭頭接點 44"/>
          <p:cNvCxnSpPr/>
          <p:nvPr/>
        </p:nvCxnSpPr>
        <p:spPr>
          <a:xfrm flipV="1">
            <a:off x="99377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2" name="矩形 45"/>
          <p:cNvSpPr>
            <a:spLocks noChangeArrowheads="1"/>
          </p:cNvSpPr>
          <p:nvPr/>
        </p:nvSpPr>
        <p:spPr bwMode="auto">
          <a:xfrm>
            <a:off x="1672167" y="558006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我</a:t>
            </a:r>
            <a:endParaRPr lang="en-US" altLang="zh-TW" sz="2400"/>
          </a:p>
        </p:txBody>
      </p:sp>
      <p:sp>
        <p:nvSpPr>
          <p:cNvPr id="24" name="矩形 46"/>
          <p:cNvSpPr/>
          <p:nvPr/>
        </p:nvSpPr>
        <p:spPr>
          <a:xfrm>
            <a:off x="4262967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25" name="直線單箭頭接點 47"/>
          <p:cNvCxnSpPr/>
          <p:nvPr/>
        </p:nvCxnSpPr>
        <p:spPr>
          <a:xfrm>
            <a:off x="4891618" y="481965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單箭頭接點 48"/>
          <p:cNvCxnSpPr/>
          <p:nvPr/>
        </p:nvCxnSpPr>
        <p:spPr>
          <a:xfrm flipV="1">
            <a:off x="4593167" y="5267325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6" name="矩形 49"/>
          <p:cNvSpPr>
            <a:spLocks noChangeArrowheads="1"/>
          </p:cNvSpPr>
          <p:nvPr/>
        </p:nvSpPr>
        <p:spPr bwMode="auto">
          <a:xfrm>
            <a:off x="2952751" y="5565776"/>
            <a:ext cx="6561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觉</a:t>
            </a:r>
            <a:endParaRPr lang="en-US" altLang="zh-TW" sz="2400"/>
          </a:p>
        </p:txBody>
      </p:sp>
      <p:sp>
        <p:nvSpPr>
          <p:cNvPr id="44057" name="矩形 50"/>
          <p:cNvSpPr>
            <a:spLocks noChangeArrowheads="1"/>
          </p:cNvSpPr>
          <p:nvPr/>
        </p:nvSpPr>
        <p:spPr bwMode="auto">
          <a:xfrm>
            <a:off x="7033684" y="561816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太</a:t>
            </a:r>
            <a:endParaRPr lang="en-US" altLang="zh-TW" sz="2400"/>
          </a:p>
        </p:txBody>
      </p:sp>
      <p:sp>
        <p:nvSpPr>
          <p:cNvPr id="44058" name="矩形 51"/>
          <p:cNvSpPr>
            <a:spLocks noChangeArrowheads="1"/>
          </p:cNvSpPr>
          <p:nvPr/>
        </p:nvSpPr>
        <p:spPr bwMode="auto">
          <a:xfrm>
            <a:off x="4265085" y="558958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得</a:t>
            </a:r>
            <a:endParaRPr lang="en-US" altLang="zh-TW" sz="2400"/>
          </a:p>
        </p:txBody>
      </p:sp>
      <p:sp>
        <p:nvSpPr>
          <p:cNvPr id="44059" name="矩形 52"/>
          <p:cNvSpPr>
            <a:spLocks noChangeArrowheads="1"/>
          </p:cNvSpPr>
          <p:nvPr/>
        </p:nvSpPr>
        <p:spPr bwMode="auto">
          <a:xfrm>
            <a:off x="8326967" y="56229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好</a:t>
            </a:r>
            <a:endParaRPr lang="en-US" altLang="zh-TW" sz="2400"/>
          </a:p>
        </p:txBody>
      </p:sp>
      <p:sp>
        <p:nvSpPr>
          <p:cNvPr id="44060" name="矩形 53"/>
          <p:cNvSpPr>
            <a:spLocks noChangeArrowheads="1"/>
          </p:cNvSpPr>
          <p:nvPr/>
        </p:nvSpPr>
        <p:spPr bwMode="auto">
          <a:xfrm>
            <a:off x="9626601" y="559911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了</a:t>
            </a:r>
            <a:endParaRPr lang="en-US" altLang="zh-TW" sz="2400"/>
          </a:p>
        </p:txBody>
      </p:sp>
      <p:sp>
        <p:nvSpPr>
          <p:cNvPr id="32" name="摺角紙張 63"/>
          <p:cNvSpPr/>
          <p:nvPr/>
        </p:nvSpPr>
        <p:spPr>
          <a:xfrm>
            <a:off x="3680884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带着愉悦的心情</a:t>
            </a:r>
            <a:r>
              <a:rPr lang="zh-TW" altLang="en-US" dirty="0"/>
              <a:t>看了</a:t>
            </a:r>
            <a:r>
              <a:rPr lang="zh-CN" altLang="en-US" dirty="0"/>
              <a:t>这部电影</a:t>
            </a:r>
            <a:endParaRPr lang="zh-TW" altLang="en-US" dirty="0"/>
          </a:p>
        </p:txBody>
      </p:sp>
      <p:sp>
        <p:nvSpPr>
          <p:cNvPr id="33" name="摺角紙張 64"/>
          <p:cNvSpPr/>
          <p:nvPr/>
        </p:nvSpPr>
        <p:spPr>
          <a:xfrm>
            <a:off x="6472767" y="1270000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太糟</a:t>
            </a:r>
            <a:r>
              <a:rPr lang="zh-CN" altLang="en-US" dirty="0"/>
              <a:t>了</a:t>
            </a:r>
            <a:endParaRPr lang="en-US" altLang="zh-TW" dirty="0"/>
          </a:p>
        </p:txBody>
      </p:sp>
      <p:sp>
        <p:nvSpPr>
          <p:cNvPr id="34" name="摺角紙張 65"/>
          <p:cNvSpPr/>
          <p:nvPr/>
        </p:nvSpPr>
        <p:spPr>
          <a:xfrm>
            <a:off x="9277351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很棒</a:t>
            </a:r>
          </a:p>
        </p:txBody>
      </p:sp>
      <p:sp>
        <p:nvSpPr>
          <p:cNvPr id="44064" name="文字方塊 66"/>
          <p:cNvSpPr txBox="1">
            <a:spLocks noChangeArrowheads="1"/>
          </p:cNvSpPr>
          <p:nvPr/>
        </p:nvSpPr>
        <p:spPr bwMode="auto">
          <a:xfrm>
            <a:off x="3528485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5" name="文字方塊 67"/>
          <p:cNvSpPr txBox="1">
            <a:spLocks noChangeArrowheads="1"/>
          </p:cNvSpPr>
          <p:nvPr/>
        </p:nvSpPr>
        <p:spPr bwMode="auto">
          <a:xfrm>
            <a:off x="6299201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Negative (</a:t>
            </a:r>
            <a:r>
              <a:rPr lang="zh-CN" altLang="en-US" sz="2000">
                <a:solidFill>
                  <a:srgbClr val="0000FF"/>
                </a:solidFill>
              </a:rPr>
              <a:t>负</a:t>
            </a:r>
            <a:r>
              <a:rPr lang="zh-TW" altLang="en-US" sz="2000">
                <a:solidFill>
                  <a:srgbClr val="0000FF"/>
                </a:solidFill>
              </a:rPr>
              <a:t>面</a:t>
            </a:r>
            <a:r>
              <a:rPr lang="en-US" altLang="zh-TW" sz="2000">
                <a:solidFill>
                  <a:srgbClr val="0000FF"/>
                </a:solidFill>
              </a:rPr>
              <a:t>)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44066" name="文字方塊 68"/>
          <p:cNvSpPr txBox="1">
            <a:spLocks noChangeArrowheads="1"/>
          </p:cNvSpPr>
          <p:nvPr/>
        </p:nvSpPr>
        <p:spPr bwMode="auto">
          <a:xfrm>
            <a:off x="9277351" y="2170113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7" name="文字方塊 69"/>
          <p:cNvSpPr txBox="1">
            <a:spLocks noChangeArrowheads="1"/>
          </p:cNvSpPr>
          <p:nvPr/>
        </p:nvSpPr>
        <p:spPr bwMode="auto">
          <a:xfrm>
            <a:off x="5198534" y="5486400"/>
            <a:ext cx="146896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r>
              <a:rPr lang="en-US" altLang="zh-TW" sz="2800"/>
              <a:t>…</a:t>
            </a:r>
            <a:endParaRPr lang="zh-TW" altLang="en-US" sz="2800"/>
          </a:p>
        </p:txBody>
      </p:sp>
      <p:grpSp>
        <p:nvGrpSpPr>
          <p:cNvPr id="44068" name="组合 6"/>
          <p:cNvGrpSpPr>
            <a:grpSpLocks/>
          </p:cNvGrpSpPr>
          <p:nvPr/>
        </p:nvGrpSpPr>
        <p:grpSpPr bwMode="auto">
          <a:xfrm rot="5400000">
            <a:off x="5863431" y="1965061"/>
            <a:ext cx="465138" cy="2015067"/>
            <a:chOff x="8549167" y="2300693"/>
            <a:chExt cx="465153" cy="1511096"/>
          </a:xfrm>
        </p:grpSpPr>
        <p:sp>
          <p:nvSpPr>
            <p:cNvPr id="40" name="矩形 7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49167" y="2300693"/>
              <a:ext cx="465153" cy="151109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1" name="橢圓 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441961"/>
              <a:ext cx="382600" cy="3825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2" name="橢圓 5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3345127"/>
              <a:ext cx="382600" cy="3809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3" name="橢圓 5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883226"/>
              <a:ext cx="382600" cy="38094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44" name="直線單箭頭接點 33">
            <a:extLst>
              <a:ext uri="{FF2B5EF4-FFF2-40B4-BE49-F238E27FC236}"/>
            </a:extLst>
          </p:cNvPr>
          <p:cNvCxnSpPr>
            <a:cxnSpLocks/>
            <a:stCxn id="6" idx="0"/>
            <a:endCxn id="40" idx="3"/>
          </p:cNvCxnSpPr>
          <p:nvPr/>
        </p:nvCxnSpPr>
        <p:spPr>
          <a:xfrm flipV="1">
            <a:off x="1981200" y="3205163"/>
            <a:ext cx="4114800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單箭頭接點 33">
            <a:extLst>
              <a:ext uri="{FF2B5EF4-FFF2-40B4-BE49-F238E27FC236}"/>
            </a:extLst>
          </p:cNvPr>
          <p:cNvCxnSpPr>
            <a:cxnSpLocks/>
            <a:stCxn id="7" idx="0"/>
            <a:endCxn id="40" idx="3"/>
          </p:cNvCxnSpPr>
          <p:nvPr/>
        </p:nvCxnSpPr>
        <p:spPr>
          <a:xfrm flipV="1">
            <a:off x="3261784" y="3205163"/>
            <a:ext cx="2834216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33">
            <a:extLst>
              <a:ext uri="{FF2B5EF4-FFF2-40B4-BE49-F238E27FC236}"/>
            </a:extLst>
          </p:cNvPr>
          <p:cNvCxnSpPr>
            <a:cxnSpLocks/>
            <a:stCxn id="24" idx="0"/>
            <a:endCxn id="40" idx="3"/>
          </p:cNvCxnSpPr>
          <p:nvPr/>
        </p:nvCxnSpPr>
        <p:spPr>
          <a:xfrm flipV="1">
            <a:off x="4574117" y="3205163"/>
            <a:ext cx="152188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單箭頭接點 33">
            <a:extLst>
              <a:ext uri="{FF2B5EF4-FFF2-40B4-BE49-F238E27FC236}"/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6085418" y="3163888"/>
            <a:ext cx="1441449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單箭頭接點 33">
            <a:extLst>
              <a:ext uri="{FF2B5EF4-FFF2-40B4-BE49-F238E27FC236}"/>
            </a:extLst>
          </p:cNvPr>
          <p:cNvCxnSpPr>
            <a:cxnSpLocks/>
            <a:stCxn id="9" idx="0"/>
            <a:endCxn id="40" idx="3"/>
          </p:cNvCxnSpPr>
          <p:nvPr/>
        </p:nvCxnSpPr>
        <p:spPr>
          <a:xfrm flipH="1" flipV="1">
            <a:off x="6096000" y="3205163"/>
            <a:ext cx="253153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4075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4076" name="TextBox 1"/>
          <p:cNvSpPr txBox="1">
            <a:spLocks noChangeArrowheads="1"/>
          </p:cNvSpPr>
          <p:nvPr/>
        </p:nvSpPr>
        <p:spPr bwMode="auto">
          <a:xfrm>
            <a:off x="10769600" y="4648201"/>
            <a:ext cx="142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hidden</a:t>
            </a:r>
            <a:r>
              <a:rPr lang="zh-CN" altLang="en-US" sz="1800"/>
              <a:t> </a:t>
            </a:r>
            <a:r>
              <a:rPr lang="en-US" altLang="zh-CN" sz="1800"/>
              <a:t>state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2008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505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双向</a:t>
            </a:r>
            <a:r>
              <a:rPr lang="en-US" altLang="zh-CN" sz="3600"/>
              <a:t>RNN</a:t>
            </a:r>
          </a:p>
        </p:txBody>
      </p:sp>
      <p:sp>
        <p:nvSpPr>
          <p:cNvPr id="45059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52EB9E70-5DE0-3F45-897C-E0AD0AC3E22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9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5060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1981200"/>
            <a:ext cx="10581217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186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3166</TotalTime>
  <Words>337</Words>
  <Application>Microsoft Macintosh PowerPoint</Application>
  <PresentationFormat>Custom</PresentationFormat>
  <Paragraphs>94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主题5</vt:lpstr>
      <vt:lpstr>文本分类</vt:lpstr>
      <vt:lpstr>PowerPoint Presentation</vt:lpstr>
      <vt:lpstr>文本分类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118</cp:revision>
  <cp:lastPrinted>2017-09-04T16:00:00Z</cp:lastPrinted>
  <dcterms:created xsi:type="dcterms:W3CDTF">2017-09-04T16:00:00Z</dcterms:created>
  <dcterms:modified xsi:type="dcterms:W3CDTF">2019-03-30T03:57:24Z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