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1707" r:id="rId3"/>
    <p:sldId id="262" r:id="rId4"/>
    <p:sldId id="1796" r:id="rId5"/>
    <p:sldId id="1797" r:id="rId6"/>
    <p:sldId id="1798" r:id="rId7"/>
    <p:sldId id="1799" r:id="rId8"/>
    <p:sldId id="1800" r:id="rId9"/>
    <p:sldId id="1801" r:id="rId10"/>
    <p:sldId id="1802" r:id="rId11"/>
    <p:sldId id="1803" r:id="rId12"/>
    <p:sldId id="1804" r:id="rId13"/>
    <p:sldId id="1805" r:id="rId14"/>
    <p:sldId id="1806" r:id="rId15"/>
    <p:sldId id="1807" r:id="rId16"/>
    <p:sldId id="1808" r:id="rId17"/>
    <p:sldId id="1809" r:id="rId18"/>
    <p:sldId id="26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5A1"/>
    <a:srgbClr val="FCB53C"/>
    <a:srgbClr val="EAC38B"/>
    <a:srgbClr val="44546A"/>
    <a:srgbClr val="A8CACC"/>
    <a:srgbClr val="45A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65" autoAdjust="0"/>
    <p:restoredTop sz="94660"/>
  </p:normalViewPr>
  <p:slideViewPr>
    <p:cSldViewPr snapToGrid="0">
      <p:cViewPr varScale="1">
        <p:scale>
          <a:sx n="95" d="100"/>
          <a:sy n="95" d="100"/>
        </p:scale>
        <p:origin x="-84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3/23/19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71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3DE76-AB28-4417-8D9D-28409C43EEBE}" type="datetimeFigureOut">
              <a:rPr lang="zh-CN" altLang="en-US" smtClean="0"/>
              <a:t>3/23/19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57799-C120-4320-A1EE-38D8F8907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366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784336" cy="6858000"/>
          </a:xfrm>
          <a:prstGeom prst="rect">
            <a:avLst/>
          </a:prstGeom>
        </p:spPr>
      </p:pic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6000" y="3655085"/>
            <a:ext cx="542448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096000" y="2320538"/>
            <a:ext cx="5424488" cy="130815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720818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0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4422343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6" name="图片 5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55520" y="387350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7167"/>
            <a:ext cx="6767147" cy="382862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26331" y="2981325"/>
            <a:ext cx="5229104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3" name="图片 2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41780" y="33401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标题 5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4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logo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5684" y="109143"/>
            <a:ext cx="3316511" cy="6748857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6424612" y="2895270"/>
            <a:ext cx="50958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874192" y="3550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424613" y="4905235"/>
            <a:ext cx="50958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4" name="图片 3" descr="0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330" y="4692650"/>
            <a:ext cx="1270000" cy="317500"/>
          </a:xfrm>
          <a:prstGeom prst="rect">
            <a:avLst/>
          </a:prstGeom>
        </p:spPr>
      </p:pic>
      <p:pic>
        <p:nvPicPr>
          <p:cNvPr id="6" name="图片 5" descr="七月在线实验室 二维码大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3055" y="1477010"/>
            <a:ext cx="1833880" cy="1833880"/>
          </a:xfrm>
          <a:prstGeom prst="rect">
            <a:avLst/>
          </a:prstGeom>
        </p:spPr>
      </p:pic>
      <p:sp>
        <p:nvSpPr>
          <p:cNvPr id="11" name="文本占位符 62"/>
          <p:cNvSpPr>
            <a:spLocks noGrp="1"/>
          </p:cNvSpPr>
          <p:nvPr>
            <p:ph type="body" sz="quarter" idx="13" hasCustomPrompt="1"/>
          </p:nvPr>
        </p:nvSpPr>
        <p:spPr>
          <a:xfrm>
            <a:off x="6551612" y="5328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5933017" y="6535738"/>
            <a:ext cx="319616" cy="228600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/>
            </a:lvl1pPr>
          </a:lstStyle>
          <a:p>
            <a:pPr>
              <a:defRPr/>
            </a:pPr>
            <a:fld id="{94EC9541-9D4F-C54B-ABB2-11AFA241CC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205863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 descr="logo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4848225" y="6222365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hemeOverride" Target="../theme/themeOverride1.xml"/><Relationship Id="rId2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emf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emf"/><Relationship Id="rId5" Type="http://schemas.openxmlformats.org/officeDocument/2006/relationships/image" Target="../media/image27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8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北京七月在线科技有限公司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情感分类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https://www.julyedu.com/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褚则伟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zeweichu@gmail.com</a:t>
            </a:r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213476" y="1092232"/>
            <a:ext cx="2955924" cy="1138221"/>
            <a:chOff x="2383834" y="4961879"/>
            <a:chExt cx="2518367" cy="969735"/>
          </a:xfrm>
        </p:grpSpPr>
        <p:grpSp>
          <p:nvGrpSpPr>
            <p:cNvPr id="20" name="组合 19"/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25" name="文本框 24"/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pPr algn="l"/>
                  <a:r>
                    <a:rPr lang="en-US" altLang="zh-CN" sz="16600" b="1" dirty="0" smtClean="0">
                      <a:solidFill>
                        <a:srgbClr val="FCB53C"/>
                      </a:solidFill>
                      <a:latin typeface="+mn-lt"/>
                    </a:rPr>
                    <a:t>JULYEDU</a:t>
                  </a:r>
                  <a:endParaRPr lang="en-US" altLang="zh-CN" sz="16600" b="1" dirty="0">
                    <a:solidFill>
                      <a:srgbClr val="FCB53C"/>
                    </a:solidFill>
                    <a:latin typeface="+mn-lt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6600" noProof="0" dirty="0">
                      <a:solidFill>
                        <a:schemeClr val="bg1"/>
                      </a:solidFill>
                      <a:latin typeface="+mn-lt"/>
                    </a:rPr>
                    <a:t>BUSINESS</a:t>
                  </a:r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2019</a:t>
                </a:r>
                <a:endParaRPr lang="zh-CN" altLang="en-US" sz="9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6082" name="Shape 177"/>
          <p:cNvSpPr>
            <a:spLocks noChangeArrowheads="1"/>
          </p:cNvSpPr>
          <p:nvPr/>
        </p:nvSpPr>
        <p:spPr bwMode="auto">
          <a:xfrm>
            <a:off x="770467" y="166688"/>
            <a:ext cx="10306051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zh-CN" altLang="en-US" sz="3600"/>
              <a:t>堆叠循环神经网络</a:t>
            </a:r>
            <a:endParaRPr lang="en-US" altLang="zh-CN" sz="3600"/>
          </a:p>
        </p:txBody>
      </p:sp>
      <p:sp>
        <p:nvSpPr>
          <p:cNvPr id="46083" name="页脚占位符 2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11600008-A74C-8E4C-BD9E-8B20A38D6E63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eaLnBrk="1" hangingPunct="1"/>
              <a:t>10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  <p:pic>
        <p:nvPicPr>
          <p:cNvPr id="4608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828800"/>
            <a:ext cx="10941051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05786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7106" name="Shape 177"/>
          <p:cNvSpPr>
            <a:spLocks noChangeArrowheads="1"/>
          </p:cNvSpPr>
          <p:nvPr/>
        </p:nvSpPr>
        <p:spPr bwMode="auto">
          <a:xfrm>
            <a:off x="770467" y="166688"/>
            <a:ext cx="10306051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zh-CN" altLang="en-US" sz="3600"/>
              <a:t>堆叠循环神经网络</a:t>
            </a:r>
            <a:endParaRPr lang="en-US" altLang="zh-CN" sz="3600"/>
          </a:p>
        </p:txBody>
      </p:sp>
      <p:sp>
        <p:nvSpPr>
          <p:cNvPr id="47107" name="页脚占位符 2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7B63774D-5AAA-5749-A12B-A03A3E7AED83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eaLnBrk="1" hangingPunct="1"/>
              <a:t>11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  <p:pic>
        <p:nvPicPr>
          <p:cNvPr id="4710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67" y="1358900"/>
            <a:ext cx="10397067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68693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TextText…"/>
          <p:cNvSpPr txBox="1">
            <a:spLocks noChangeArrowheads="1"/>
          </p:cNvSpPr>
          <p:nvPr/>
        </p:nvSpPr>
        <p:spPr bwMode="auto">
          <a:xfrm>
            <a:off x="1335618" y="1865313"/>
            <a:ext cx="9848849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Yoon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Kim,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Convolutional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Neural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Networks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for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Sentence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Classification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,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2014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endParaRPr lang="en-US" altLang="zh-CN" sz="25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4813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2889"/>
            <a:ext cx="12192000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8132" name="Shape 177"/>
          <p:cNvSpPr>
            <a:spLocks noChangeArrowheads="1"/>
          </p:cNvSpPr>
          <p:nvPr/>
        </p:nvSpPr>
        <p:spPr bwMode="auto">
          <a:xfrm>
            <a:off x="770467" y="166688"/>
            <a:ext cx="10306051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en-US" altLang="zh-CN" sz="3600"/>
              <a:t>CNN</a:t>
            </a:r>
            <a:r>
              <a:rPr lang="zh-CN" altLang="en-US" sz="3600"/>
              <a:t>用作文本分类</a:t>
            </a:r>
            <a:endParaRPr lang="en-US" altLang="zh-CN" sz="3600"/>
          </a:p>
        </p:txBody>
      </p:sp>
      <p:sp>
        <p:nvSpPr>
          <p:cNvPr id="48133" name="页脚占位符 2"/>
          <p:cNvSpPr txBox="1">
            <a:spLocks noChangeArrowheads="1"/>
          </p:cNvSpPr>
          <p:nvPr/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algn="ctr" eaLnBrk="1" hangingPunct="1"/>
            <a:fld id="{74BB1949-60B8-3147-B7D4-B678EB8F9BFD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algn="ctr" eaLnBrk="1" hangingPunct="1"/>
              <a:t>12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3045902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TextText…"/>
          <p:cNvSpPr txBox="1">
            <a:spLocks noChangeArrowheads="1"/>
          </p:cNvSpPr>
          <p:nvPr/>
        </p:nvSpPr>
        <p:spPr bwMode="auto">
          <a:xfrm>
            <a:off x="1335618" y="2058988"/>
            <a:ext cx="984884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首先把每个单词都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embed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成一个向量</a:t>
            </a:r>
            <a:endParaRPr lang="en-US" altLang="zh-CN" sz="25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4915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834" y="2119313"/>
            <a:ext cx="139276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468" y="3155950"/>
            <a:ext cx="5439833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TextTextText…"/>
          <p:cNvSpPr txBox="1">
            <a:spLocks noChangeArrowheads="1"/>
          </p:cNvSpPr>
          <p:nvPr/>
        </p:nvSpPr>
        <p:spPr bwMode="auto">
          <a:xfrm>
            <a:off x="1380067" y="2719388"/>
            <a:ext cx="984673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一句话中的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n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个词向量会被结合到一起</a:t>
            </a:r>
            <a:endParaRPr lang="en-US" altLang="zh-CN" sz="25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9157" name="TextTextText…"/>
          <p:cNvSpPr txBox="1">
            <a:spLocks noChangeArrowheads="1"/>
          </p:cNvSpPr>
          <p:nvPr/>
        </p:nvSpPr>
        <p:spPr bwMode="auto">
          <a:xfrm>
            <a:off x="1365251" y="3986214"/>
            <a:ext cx="984673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endParaRPr lang="en-US" altLang="zh-CN" sz="25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49158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1" y="4024313"/>
            <a:ext cx="2226733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9160" name="Shape 177"/>
          <p:cNvSpPr>
            <a:spLocks noChangeArrowheads="1"/>
          </p:cNvSpPr>
          <p:nvPr/>
        </p:nvSpPr>
        <p:spPr bwMode="auto">
          <a:xfrm>
            <a:off x="770467" y="166688"/>
            <a:ext cx="10306051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en-US" altLang="zh-CN" sz="3600"/>
              <a:t>Embedding</a:t>
            </a:r>
            <a:r>
              <a:rPr lang="zh-CN" altLang="en-US" sz="3600"/>
              <a:t>层</a:t>
            </a:r>
            <a:endParaRPr lang="en-US" altLang="zh-CN" sz="3600"/>
          </a:p>
        </p:txBody>
      </p:sp>
      <p:sp>
        <p:nvSpPr>
          <p:cNvPr id="49161" name="页脚占位符 2"/>
          <p:cNvSpPr txBox="1">
            <a:spLocks noChangeArrowheads="1"/>
          </p:cNvSpPr>
          <p:nvPr/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algn="ctr" eaLnBrk="1" hangingPunct="1"/>
            <a:fld id="{298BB383-8860-E346-91ED-6A1B95C4EEB4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algn="ctr" eaLnBrk="1" hangingPunct="1"/>
              <a:t>13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2402674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TextText…"/>
          <p:cNvSpPr txBox="1">
            <a:spLocks noChangeArrowheads="1"/>
          </p:cNvSpPr>
          <p:nvPr/>
        </p:nvSpPr>
        <p:spPr bwMode="auto">
          <a:xfrm>
            <a:off x="1335618" y="1911351"/>
            <a:ext cx="984884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卷积层的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filter</a:t>
            </a:r>
          </a:p>
        </p:txBody>
      </p:sp>
      <p:pic>
        <p:nvPicPr>
          <p:cNvPr id="5017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1981200"/>
            <a:ext cx="177376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TextTextText…"/>
          <p:cNvSpPr txBox="1">
            <a:spLocks noChangeArrowheads="1"/>
          </p:cNvSpPr>
          <p:nvPr/>
        </p:nvSpPr>
        <p:spPr bwMode="auto">
          <a:xfrm>
            <a:off x="1240367" y="2689225"/>
            <a:ext cx="984885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这个卷积层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filter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会被用作转化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h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个单词</a:t>
            </a:r>
            <a:endParaRPr lang="en-US" altLang="zh-CN" sz="25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5018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1" y="3352801"/>
            <a:ext cx="5177367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3581400"/>
            <a:ext cx="99906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TextTextText…"/>
          <p:cNvSpPr txBox="1">
            <a:spLocks noChangeArrowheads="1"/>
          </p:cNvSpPr>
          <p:nvPr/>
        </p:nvSpPr>
        <p:spPr bwMode="auto">
          <a:xfrm>
            <a:off x="1246718" y="4479926"/>
            <a:ext cx="984673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每一个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h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单词的窗口都会被这个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filter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转化</a:t>
            </a:r>
            <a:endParaRPr lang="en-US" altLang="zh-CN" sz="25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50183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67" y="5340350"/>
            <a:ext cx="10333567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hape 176"/>
          <p:cNvSpPr>
            <a:spLocks noChangeArrowheads="1"/>
          </p:cNvSpPr>
          <p:nvPr/>
        </p:nvSpPr>
        <p:spPr bwMode="auto">
          <a:xfrm>
            <a:off x="372534" y="158751"/>
            <a:ext cx="270933" cy="614363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50185" name="Shape 177"/>
          <p:cNvSpPr>
            <a:spLocks noChangeArrowheads="1"/>
          </p:cNvSpPr>
          <p:nvPr/>
        </p:nvSpPr>
        <p:spPr bwMode="auto">
          <a:xfrm>
            <a:off x="770467" y="152401"/>
            <a:ext cx="10306051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zh-CN" altLang="en-US" sz="3600"/>
              <a:t>卷积层</a:t>
            </a:r>
            <a:endParaRPr lang="en-US" altLang="zh-CN" sz="3600"/>
          </a:p>
        </p:txBody>
      </p:sp>
      <p:sp>
        <p:nvSpPr>
          <p:cNvPr id="50186" name="页脚占位符 2"/>
          <p:cNvSpPr txBox="1">
            <a:spLocks noChangeArrowheads="1"/>
          </p:cNvSpPr>
          <p:nvPr/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algn="ctr" eaLnBrk="1" hangingPunct="1"/>
            <a:fld id="{DCC076C1-5490-9446-A8F9-5C5F3CAAAC3D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algn="ctr" eaLnBrk="1" hangingPunct="1"/>
              <a:t>14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  <p:sp>
        <p:nvSpPr>
          <p:cNvPr id="50187" name="TextBox 1"/>
          <p:cNvSpPr txBox="1">
            <a:spLocks noChangeArrowheads="1"/>
          </p:cNvSpPr>
          <p:nvPr/>
        </p:nvSpPr>
        <p:spPr bwMode="auto">
          <a:xfrm>
            <a:off x="8128000" y="1600200"/>
            <a:ext cx="355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en-US" sz="1800"/>
              <a:t>h</a:t>
            </a:r>
            <a:r>
              <a:rPr lang="en-US" altLang="zh-CN" sz="1800"/>
              <a:t>-gram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72036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TextText…"/>
          <p:cNvSpPr txBox="1">
            <a:spLocks noChangeArrowheads="1"/>
          </p:cNvSpPr>
          <p:nvPr/>
        </p:nvSpPr>
        <p:spPr bwMode="auto">
          <a:xfrm>
            <a:off x="1335618" y="1911351"/>
            <a:ext cx="984884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max-over-time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pooling</a:t>
            </a:r>
          </a:p>
        </p:txBody>
      </p:sp>
      <p:pic>
        <p:nvPicPr>
          <p:cNvPr id="5120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485" y="2009775"/>
            <a:ext cx="221403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TextTextText…"/>
          <p:cNvSpPr txBox="1">
            <a:spLocks noChangeArrowheads="1"/>
          </p:cNvSpPr>
          <p:nvPr/>
        </p:nvSpPr>
        <p:spPr bwMode="auto">
          <a:xfrm>
            <a:off x="1320800" y="2678113"/>
            <a:ext cx="9846733" cy="161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每一个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Convolutional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filter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转化过的向量都会被这个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max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over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time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pooling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做一次汇总</a:t>
            </a:r>
            <a:endParaRPr lang="en-US" altLang="zh-CN" sz="25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eaLnBrk="1" hangingPunct="1"/>
            <a:endParaRPr lang="en-US" altLang="zh-CN" sz="25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eaLnBrk="1" hangingPunct="1"/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如果有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m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个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filter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, 我们会得到</a:t>
            </a:r>
            <a:endParaRPr lang="en-US" altLang="zh-CN" sz="25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5120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886200"/>
            <a:ext cx="290406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51206" name="Shape 177"/>
          <p:cNvSpPr>
            <a:spLocks noChangeArrowheads="1"/>
          </p:cNvSpPr>
          <p:nvPr/>
        </p:nvSpPr>
        <p:spPr bwMode="auto">
          <a:xfrm>
            <a:off x="770467" y="166688"/>
            <a:ext cx="10306051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en-US" altLang="zh-CN" sz="3600"/>
              <a:t>Pooling</a:t>
            </a:r>
            <a:r>
              <a:rPr lang="zh-CN" altLang="en-US" sz="3600"/>
              <a:t>层</a:t>
            </a:r>
            <a:endParaRPr lang="en-US" altLang="zh-CN" sz="3600"/>
          </a:p>
        </p:txBody>
      </p:sp>
      <p:sp>
        <p:nvSpPr>
          <p:cNvPr id="51207" name="页脚占位符 2"/>
          <p:cNvSpPr txBox="1">
            <a:spLocks noChangeArrowheads="1"/>
          </p:cNvSpPr>
          <p:nvPr/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algn="ctr" eaLnBrk="1" hangingPunct="1"/>
            <a:fld id="{DBED028C-EA37-434A-B44D-03E3A1DF36CB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algn="ctr" eaLnBrk="1" hangingPunct="1"/>
              <a:t>15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0628348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TextText…"/>
          <p:cNvSpPr txBox="1">
            <a:spLocks noChangeArrowheads="1"/>
          </p:cNvSpPr>
          <p:nvPr/>
        </p:nvSpPr>
        <p:spPr bwMode="auto">
          <a:xfrm>
            <a:off x="1335618" y="1911351"/>
            <a:ext cx="984884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原来的线性层是</a:t>
            </a:r>
            <a:endParaRPr lang="en-US" altLang="zh-CN" sz="25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2226" name="TextTextText…"/>
          <p:cNvSpPr txBox="1">
            <a:spLocks noChangeArrowheads="1"/>
          </p:cNvSpPr>
          <p:nvPr/>
        </p:nvSpPr>
        <p:spPr bwMode="auto">
          <a:xfrm>
            <a:off x="1261534" y="2643188"/>
            <a:ext cx="984673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加上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Dropout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r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之后</a:t>
            </a:r>
            <a:endParaRPr lang="en-US" altLang="zh-CN" sz="25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5222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034" y="1901826"/>
            <a:ext cx="243416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608264"/>
            <a:ext cx="3515784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TextTextText…"/>
          <p:cNvSpPr txBox="1">
            <a:spLocks noChangeArrowheads="1"/>
          </p:cNvSpPr>
          <p:nvPr/>
        </p:nvSpPr>
        <p:spPr bwMode="auto">
          <a:xfrm>
            <a:off x="1219200" y="3429000"/>
            <a:ext cx="984673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是一个随机变量，有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p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的概率是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1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，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1-p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的概率是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0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。在使用模型做预测的时候，所有的权重都会被乘以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p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。</a:t>
            </a:r>
            <a:endParaRPr lang="en-US" altLang="zh-CN" sz="25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52230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685" y="2743201"/>
            <a:ext cx="135678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4343401"/>
            <a:ext cx="1769533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52233" name="Shape 177"/>
          <p:cNvSpPr>
            <a:spLocks noChangeArrowheads="1"/>
          </p:cNvSpPr>
          <p:nvPr/>
        </p:nvSpPr>
        <p:spPr bwMode="auto">
          <a:xfrm>
            <a:off x="770467" y="166688"/>
            <a:ext cx="10306051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en-US" altLang="zh-CN" sz="3600"/>
              <a:t>Regularization</a:t>
            </a:r>
          </a:p>
        </p:txBody>
      </p:sp>
      <p:sp>
        <p:nvSpPr>
          <p:cNvPr id="52234" name="页脚占位符 2"/>
          <p:cNvSpPr txBox="1">
            <a:spLocks noChangeArrowheads="1"/>
          </p:cNvSpPr>
          <p:nvPr/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algn="ctr" eaLnBrk="1" hangingPunct="1"/>
            <a:fld id="{E7E7820A-966E-1040-BDAE-3C75A6A37B08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algn="ctr" eaLnBrk="1" hangingPunct="1"/>
              <a:t>16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4470654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3364"/>
            <a:ext cx="12192000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53251" name="Shape 177"/>
          <p:cNvSpPr>
            <a:spLocks noChangeArrowheads="1"/>
          </p:cNvSpPr>
          <p:nvPr/>
        </p:nvSpPr>
        <p:spPr bwMode="auto">
          <a:xfrm>
            <a:off x="770467" y="166688"/>
            <a:ext cx="10306051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en-US" altLang="zh-CN" sz="3600"/>
              <a:t>CNN</a:t>
            </a:r>
            <a:r>
              <a:rPr lang="zh-CN" altLang="en-US" sz="3600"/>
              <a:t>实验结果</a:t>
            </a:r>
            <a:endParaRPr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12861592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519227" y="5202141"/>
            <a:ext cx="5095876" cy="310871"/>
          </a:xfrm>
        </p:spPr>
        <p:txBody>
          <a:bodyPr/>
          <a:lstStyle/>
          <a:p>
            <a:r>
              <a:rPr lang="en-US" altLang="zh-CN"/>
              <a:t>https://www.julyedu.com/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褚则伟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zeweichu@gmail.com</a:t>
            </a:r>
            <a:endParaRPr lang="en-US" altLang="zh-CN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6511481" y="5556339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/>
          <p:nvPr/>
        </p:nvCxnSpPr>
        <p:spPr>
          <a:xfrm>
            <a:off x="6511481" y="4810320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7526655" y="1571625"/>
            <a:ext cx="3270250" cy="1421130"/>
            <a:chOff x="2855913" y="-477838"/>
            <a:chExt cx="5757862" cy="2501900"/>
          </a:xfrm>
          <a:solidFill>
            <a:schemeClr val="bg1"/>
          </a:solidFill>
        </p:grpSpPr>
        <p:sp>
          <p:nvSpPr>
            <p:cNvPr id="10" name="Freeform 5"/>
            <p:cNvSpPr/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/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" name="文本占位符 62"/>
          <p:cNvSpPr>
            <a:spLocks noGrp="1"/>
          </p:cNvSpPr>
          <p:nvPr/>
        </p:nvSpPr>
        <p:spPr>
          <a:xfrm>
            <a:off x="5371147" y="3383501"/>
            <a:ext cx="5095876" cy="310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10000"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325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6" y="1169733"/>
            <a:ext cx="10850559" cy="2354690"/>
            <a:chOff x="669926" y="1169733"/>
            <a:chExt cx="10850559" cy="2354690"/>
          </a:xfrm>
        </p:grpSpPr>
        <p:sp>
          <p:nvSpPr>
            <p:cNvPr id="35" name="ï$ľiďe"/>
            <p:cNvSpPr txBox="1"/>
            <p:nvPr/>
          </p:nvSpPr>
          <p:spPr>
            <a:xfrm>
              <a:off x="669926" y="1614821"/>
              <a:ext cx="2077704" cy="32299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r"/>
              <a:r>
                <a:rPr lang="en-US" altLang="zh-CN" b="1" dirty="0">
                  <a:solidFill>
                    <a:schemeClr val="accent1"/>
                  </a:solidFill>
                </a:rPr>
                <a:t>CONTENTS</a:t>
              </a:r>
            </a:p>
          </p:txBody>
        </p:sp>
        <p:sp>
          <p:nvSpPr>
            <p:cNvPr id="36" name="ï$ḻîḓê"/>
            <p:cNvSpPr/>
            <p:nvPr/>
          </p:nvSpPr>
          <p:spPr bwMode="auto">
            <a:xfrm>
              <a:off x="2305050" y="1169733"/>
              <a:ext cx="347330" cy="293912"/>
            </a:xfrm>
            <a:custGeom>
              <a:avLst/>
              <a:gdLst>
                <a:gd name="T0" fmla="*/ 106 w 484"/>
                <a:gd name="T1" fmla="*/ 172 h 410"/>
                <a:gd name="T2" fmla="*/ 106 w 484"/>
                <a:gd name="T3" fmla="*/ 238 h 410"/>
                <a:gd name="T4" fmla="*/ 86 w 484"/>
                <a:gd name="T5" fmla="*/ 258 h 410"/>
                <a:gd name="T6" fmla="*/ 20 w 484"/>
                <a:gd name="T7" fmla="*/ 258 h 410"/>
                <a:gd name="T8" fmla="*/ 0 w 484"/>
                <a:gd name="T9" fmla="*/ 238 h 410"/>
                <a:gd name="T10" fmla="*/ 0 w 484"/>
                <a:gd name="T11" fmla="*/ 172 h 410"/>
                <a:gd name="T12" fmla="*/ 20 w 484"/>
                <a:gd name="T13" fmla="*/ 152 h 410"/>
                <a:gd name="T14" fmla="*/ 86 w 484"/>
                <a:gd name="T15" fmla="*/ 152 h 410"/>
                <a:gd name="T16" fmla="*/ 106 w 484"/>
                <a:gd name="T17" fmla="*/ 172 h 410"/>
                <a:gd name="T18" fmla="*/ 464 w 484"/>
                <a:gd name="T19" fmla="*/ 152 h 410"/>
                <a:gd name="T20" fmla="*/ 177 w 484"/>
                <a:gd name="T21" fmla="*/ 152 h 410"/>
                <a:gd name="T22" fmla="*/ 167 w 484"/>
                <a:gd name="T23" fmla="*/ 152 h 410"/>
                <a:gd name="T24" fmla="*/ 147 w 484"/>
                <a:gd name="T25" fmla="*/ 172 h 410"/>
                <a:gd name="T26" fmla="*/ 147 w 484"/>
                <a:gd name="T27" fmla="*/ 238 h 410"/>
                <a:gd name="T28" fmla="*/ 167 w 484"/>
                <a:gd name="T29" fmla="*/ 258 h 410"/>
                <a:gd name="T30" fmla="*/ 177 w 484"/>
                <a:gd name="T31" fmla="*/ 258 h 410"/>
                <a:gd name="T32" fmla="*/ 464 w 484"/>
                <a:gd name="T33" fmla="*/ 258 h 410"/>
                <a:gd name="T34" fmla="*/ 484 w 484"/>
                <a:gd name="T35" fmla="*/ 238 h 410"/>
                <a:gd name="T36" fmla="*/ 484 w 484"/>
                <a:gd name="T37" fmla="*/ 172 h 410"/>
                <a:gd name="T38" fmla="*/ 464 w 484"/>
                <a:gd name="T39" fmla="*/ 152 h 410"/>
                <a:gd name="T40" fmla="*/ 86 w 484"/>
                <a:gd name="T41" fmla="*/ 0 h 410"/>
                <a:gd name="T42" fmla="*/ 20 w 484"/>
                <a:gd name="T43" fmla="*/ 0 h 410"/>
                <a:gd name="T44" fmla="*/ 0 w 484"/>
                <a:gd name="T45" fmla="*/ 20 h 410"/>
                <a:gd name="T46" fmla="*/ 0 w 484"/>
                <a:gd name="T47" fmla="*/ 87 h 410"/>
                <a:gd name="T48" fmla="*/ 20 w 484"/>
                <a:gd name="T49" fmla="*/ 107 h 410"/>
                <a:gd name="T50" fmla="*/ 86 w 484"/>
                <a:gd name="T51" fmla="*/ 107 h 410"/>
                <a:gd name="T52" fmla="*/ 106 w 484"/>
                <a:gd name="T53" fmla="*/ 87 h 410"/>
                <a:gd name="T54" fmla="*/ 106 w 484"/>
                <a:gd name="T55" fmla="*/ 20 h 410"/>
                <a:gd name="T56" fmla="*/ 86 w 484"/>
                <a:gd name="T57" fmla="*/ 0 h 410"/>
                <a:gd name="T58" fmla="*/ 464 w 484"/>
                <a:gd name="T59" fmla="*/ 0 h 410"/>
                <a:gd name="T60" fmla="*/ 177 w 484"/>
                <a:gd name="T61" fmla="*/ 0 h 410"/>
                <a:gd name="T62" fmla="*/ 167 w 484"/>
                <a:gd name="T63" fmla="*/ 0 h 410"/>
                <a:gd name="T64" fmla="*/ 147 w 484"/>
                <a:gd name="T65" fmla="*/ 20 h 410"/>
                <a:gd name="T66" fmla="*/ 147 w 484"/>
                <a:gd name="T67" fmla="*/ 87 h 410"/>
                <a:gd name="T68" fmla="*/ 167 w 484"/>
                <a:gd name="T69" fmla="*/ 107 h 410"/>
                <a:gd name="T70" fmla="*/ 177 w 484"/>
                <a:gd name="T71" fmla="*/ 107 h 410"/>
                <a:gd name="T72" fmla="*/ 464 w 484"/>
                <a:gd name="T73" fmla="*/ 107 h 410"/>
                <a:gd name="T74" fmla="*/ 484 w 484"/>
                <a:gd name="T75" fmla="*/ 87 h 410"/>
                <a:gd name="T76" fmla="*/ 484 w 484"/>
                <a:gd name="T77" fmla="*/ 20 h 410"/>
                <a:gd name="T78" fmla="*/ 464 w 484"/>
                <a:gd name="T79" fmla="*/ 0 h 410"/>
                <a:gd name="T80" fmla="*/ 86 w 484"/>
                <a:gd name="T81" fmla="*/ 303 h 410"/>
                <a:gd name="T82" fmla="*/ 20 w 484"/>
                <a:gd name="T83" fmla="*/ 303 h 410"/>
                <a:gd name="T84" fmla="*/ 0 w 484"/>
                <a:gd name="T85" fmla="*/ 323 h 410"/>
                <a:gd name="T86" fmla="*/ 0 w 484"/>
                <a:gd name="T87" fmla="*/ 390 h 410"/>
                <a:gd name="T88" fmla="*/ 20 w 484"/>
                <a:gd name="T89" fmla="*/ 410 h 410"/>
                <a:gd name="T90" fmla="*/ 86 w 484"/>
                <a:gd name="T91" fmla="*/ 410 h 410"/>
                <a:gd name="T92" fmla="*/ 106 w 484"/>
                <a:gd name="T93" fmla="*/ 390 h 410"/>
                <a:gd name="T94" fmla="*/ 106 w 484"/>
                <a:gd name="T95" fmla="*/ 323 h 410"/>
                <a:gd name="T96" fmla="*/ 86 w 484"/>
                <a:gd name="T97" fmla="*/ 303 h 410"/>
                <a:gd name="T98" fmla="*/ 464 w 484"/>
                <a:gd name="T99" fmla="*/ 303 h 410"/>
                <a:gd name="T100" fmla="*/ 177 w 484"/>
                <a:gd name="T101" fmla="*/ 303 h 410"/>
                <a:gd name="T102" fmla="*/ 167 w 484"/>
                <a:gd name="T103" fmla="*/ 303 h 410"/>
                <a:gd name="T104" fmla="*/ 147 w 484"/>
                <a:gd name="T105" fmla="*/ 323 h 410"/>
                <a:gd name="T106" fmla="*/ 147 w 484"/>
                <a:gd name="T107" fmla="*/ 390 h 410"/>
                <a:gd name="T108" fmla="*/ 167 w 484"/>
                <a:gd name="T109" fmla="*/ 410 h 410"/>
                <a:gd name="T110" fmla="*/ 177 w 484"/>
                <a:gd name="T111" fmla="*/ 410 h 410"/>
                <a:gd name="T112" fmla="*/ 464 w 484"/>
                <a:gd name="T113" fmla="*/ 410 h 410"/>
                <a:gd name="T114" fmla="*/ 484 w 484"/>
                <a:gd name="T115" fmla="*/ 390 h 410"/>
                <a:gd name="T116" fmla="*/ 484 w 484"/>
                <a:gd name="T117" fmla="*/ 323 h 410"/>
                <a:gd name="T118" fmla="*/ 464 w 484"/>
                <a:gd name="T119" fmla="*/ 303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4" h="410">
                  <a:moveTo>
                    <a:pt x="106" y="172"/>
                  </a:moveTo>
                  <a:lnTo>
                    <a:pt x="106" y="238"/>
                  </a:lnTo>
                  <a:cubicBezTo>
                    <a:pt x="106" y="249"/>
                    <a:pt x="97" y="258"/>
                    <a:pt x="86" y="258"/>
                  </a:cubicBezTo>
                  <a:lnTo>
                    <a:pt x="20" y="258"/>
                  </a:lnTo>
                  <a:cubicBezTo>
                    <a:pt x="9" y="258"/>
                    <a:pt x="0" y="249"/>
                    <a:pt x="0" y="238"/>
                  </a:cubicBezTo>
                  <a:lnTo>
                    <a:pt x="0" y="172"/>
                  </a:lnTo>
                  <a:cubicBezTo>
                    <a:pt x="0" y="161"/>
                    <a:pt x="9" y="152"/>
                    <a:pt x="20" y="152"/>
                  </a:cubicBezTo>
                  <a:lnTo>
                    <a:pt x="86" y="152"/>
                  </a:lnTo>
                  <a:cubicBezTo>
                    <a:pt x="97" y="152"/>
                    <a:pt x="106" y="161"/>
                    <a:pt x="106" y="172"/>
                  </a:cubicBezTo>
                  <a:close/>
                  <a:moveTo>
                    <a:pt x="464" y="152"/>
                  </a:moveTo>
                  <a:lnTo>
                    <a:pt x="177" y="152"/>
                  </a:lnTo>
                  <a:lnTo>
                    <a:pt x="167" y="152"/>
                  </a:lnTo>
                  <a:cubicBezTo>
                    <a:pt x="156" y="152"/>
                    <a:pt x="147" y="161"/>
                    <a:pt x="147" y="172"/>
                  </a:cubicBezTo>
                  <a:lnTo>
                    <a:pt x="147" y="238"/>
                  </a:lnTo>
                  <a:cubicBezTo>
                    <a:pt x="147" y="249"/>
                    <a:pt x="156" y="258"/>
                    <a:pt x="167" y="258"/>
                  </a:cubicBezTo>
                  <a:lnTo>
                    <a:pt x="177" y="258"/>
                  </a:lnTo>
                  <a:lnTo>
                    <a:pt x="464" y="258"/>
                  </a:lnTo>
                  <a:cubicBezTo>
                    <a:pt x="475" y="258"/>
                    <a:pt x="484" y="249"/>
                    <a:pt x="484" y="238"/>
                  </a:cubicBezTo>
                  <a:lnTo>
                    <a:pt x="484" y="172"/>
                  </a:lnTo>
                  <a:cubicBezTo>
                    <a:pt x="484" y="161"/>
                    <a:pt x="475" y="152"/>
                    <a:pt x="464" y="152"/>
                  </a:cubicBezTo>
                  <a:close/>
                  <a:moveTo>
                    <a:pt x="86" y="0"/>
                  </a:moveTo>
                  <a:lnTo>
                    <a:pt x="20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87"/>
                  </a:lnTo>
                  <a:cubicBezTo>
                    <a:pt x="0" y="98"/>
                    <a:pt x="9" y="107"/>
                    <a:pt x="20" y="107"/>
                  </a:cubicBezTo>
                  <a:lnTo>
                    <a:pt x="86" y="107"/>
                  </a:lnTo>
                  <a:cubicBezTo>
                    <a:pt x="97" y="107"/>
                    <a:pt x="106" y="98"/>
                    <a:pt x="106" y="87"/>
                  </a:cubicBezTo>
                  <a:lnTo>
                    <a:pt x="106" y="20"/>
                  </a:lnTo>
                  <a:cubicBezTo>
                    <a:pt x="106" y="9"/>
                    <a:pt x="97" y="0"/>
                    <a:pt x="86" y="0"/>
                  </a:cubicBezTo>
                  <a:close/>
                  <a:moveTo>
                    <a:pt x="464" y="0"/>
                  </a:moveTo>
                  <a:lnTo>
                    <a:pt x="177" y="0"/>
                  </a:lnTo>
                  <a:lnTo>
                    <a:pt x="167" y="0"/>
                  </a:lnTo>
                  <a:cubicBezTo>
                    <a:pt x="156" y="0"/>
                    <a:pt x="147" y="9"/>
                    <a:pt x="147" y="20"/>
                  </a:cubicBezTo>
                  <a:lnTo>
                    <a:pt x="147" y="87"/>
                  </a:lnTo>
                  <a:cubicBezTo>
                    <a:pt x="147" y="98"/>
                    <a:pt x="156" y="107"/>
                    <a:pt x="167" y="107"/>
                  </a:cubicBezTo>
                  <a:lnTo>
                    <a:pt x="177" y="107"/>
                  </a:lnTo>
                  <a:lnTo>
                    <a:pt x="464" y="107"/>
                  </a:lnTo>
                  <a:cubicBezTo>
                    <a:pt x="475" y="107"/>
                    <a:pt x="484" y="98"/>
                    <a:pt x="484" y="87"/>
                  </a:cubicBezTo>
                  <a:lnTo>
                    <a:pt x="484" y="20"/>
                  </a:lnTo>
                  <a:cubicBezTo>
                    <a:pt x="484" y="9"/>
                    <a:pt x="475" y="0"/>
                    <a:pt x="464" y="0"/>
                  </a:cubicBezTo>
                  <a:close/>
                  <a:moveTo>
                    <a:pt x="86" y="303"/>
                  </a:moveTo>
                  <a:lnTo>
                    <a:pt x="20" y="303"/>
                  </a:lnTo>
                  <a:cubicBezTo>
                    <a:pt x="9" y="303"/>
                    <a:pt x="0" y="312"/>
                    <a:pt x="0" y="323"/>
                  </a:cubicBezTo>
                  <a:lnTo>
                    <a:pt x="0" y="390"/>
                  </a:lnTo>
                  <a:cubicBezTo>
                    <a:pt x="0" y="401"/>
                    <a:pt x="9" y="410"/>
                    <a:pt x="20" y="410"/>
                  </a:cubicBezTo>
                  <a:lnTo>
                    <a:pt x="86" y="410"/>
                  </a:lnTo>
                  <a:cubicBezTo>
                    <a:pt x="97" y="410"/>
                    <a:pt x="106" y="401"/>
                    <a:pt x="106" y="390"/>
                  </a:cubicBezTo>
                  <a:lnTo>
                    <a:pt x="106" y="323"/>
                  </a:lnTo>
                  <a:cubicBezTo>
                    <a:pt x="106" y="312"/>
                    <a:pt x="97" y="303"/>
                    <a:pt x="86" y="303"/>
                  </a:cubicBezTo>
                  <a:close/>
                  <a:moveTo>
                    <a:pt x="464" y="303"/>
                  </a:moveTo>
                  <a:lnTo>
                    <a:pt x="177" y="303"/>
                  </a:lnTo>
                  <a:lnTo>
                    <a:pt x="167" y="303"/>
                  </a:lnTo>
                  <a:cubicBezTo>
                    <a:pt x="156" y="303"/>
                    <a:pt x="147" y="312"/>
                    <a:pt x="147" y="323"/>
                  </a:cubicBezTo>
                  <a:lnTo>
                    <a:pt x="147" y="390"/>
                  </a:lnTo>
                  <a:cubicBezTo>
                    <a:pt x="147" y="401"/>
                    <a:pt x="156" y="410"/>
                    <a:pt x="167" y="410"/>
                  </a:cubicBezTo>
                  <a:lnTo>
                    <a:pt x="177" y="410"/>
                  </a:lnTo>
                  <a:lnTo>
                    <a:pt x="464" y="410"/>
                  </a:lnTo>
                  <a:cubicBezTo>
                    <a:pt x="475" y="410"/>
                    <a:pt x="484" y="401"/>
                    <a:pt x="484" y="390"/>
                  </a:cubicBezTo>
                  <a:lnTo>
                    <a:pt x="484" y="323"/>
                  </a:lnTo>
                  <a:cubicBezTo>
                    <a:pt x="484" y="312"/>
                    <a:pt x="475" y="303"/>
                    <a:pt x="464" y="30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cxnSp>
          <p:nvCxnSpPr>
            <p:cNvPr id="37" name="直接连接符 36"/>
            <p:cNvCxnSpPr/>
            <p:nvPr/>
          </p:nvCxnSpPr>
          <p:spPr>
            <a:xfrm flipH="1">
              <a:off x="5822193" y="1309551"/>
              <a:ext cx="6383" cy="221487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ïṥliďe"/>
            <p:cNvSpPr/>
            <p:nvPr/>
          </p:nvSpPr>
          <p:spPr bwMode="auto">
            <a:xfrm>
              <a:off x="5756569" y="2050673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slïďè"/>
            <p:cNvSpPr/>
            <p:nvPr/>
          </p:nvSpPr>
          <p:spPr bwMode="auto">
            <a:xfrm>
              <a:off x="5756568" y="2981424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3" name="ïŝḻïḋé"/>
            <p:cNvGrpSpPr/>
            <p:nvPr/>
          </p:nvGrpSpPr>
          <p:grpSpPr>
            <a:xfrm>
              <a:off x="4907869" y="1824744"/>
              <a:ext cx="595872" cy="595872"/>
              <a:chOff x="5283305" y="1269560"/>
              <a:chExt cx="595872" cy="595872"/>
            </a:xfrm>
          </p:grpSpPr>
          <p:sp>
            <p:nvSpPr>
              <p:cNvPr id="65" name="îś1iďè"/>
              <p:cNvSpPr/>
              <p:nvPr/>
            </p:nvSpPr>
            <p:spPr bwMode="auto">
              <a:xfrm rot="2691234">
                <a:off x="5283305" y="1269560"/>
                <a:ext cx="595872" cy="595872"/>
              </a:xfrm>
              <a:prstGeom prst="teardrop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iṡḻidè"/>
              <p:cNvSpPr/>
              <p:nvPr/>
            </p:nvSpPr>
            <p:spPr bwMode="auto">
              <a:xfrm>
                <a:off x="5298039" y="1280434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</p:grpSp>
        <p:grpSp>
          <p:nvGrpSpPr>
            <p:cNvPr id="44" name="ïšḷiḋè"/>
            <p:cNvGrpSpPr/>
            <p:nvPr/>
          </p:nvGrpSpPr>
          <p:grpSpPr>
            <a:xfrm>
              <a:off x="4907868" y="2755496"/>
              <a:ext cx="595872" cy="595872"/>
              <a:chOff x="5283304" y="2200312"/>
              <a:chExt cx="595872" cy="595872"/>
            </a:xfrm>
            <a:solidFill>
              <a:schemeClr val="bg1">
                <a:lumMod val="65000"/>
              </a:schemeClr>
            </a:solidFill>
          </p:grpSpPr>
          <p:sp>
            <p:nvSpPr>
              <p:cNvPr id="63" name="ïşliḍé"/>
              <p:cNvSpPr/>
              <p:nvPr/>
            </p:nvSpPr>
            <p:spPr bwMode="auto">
              <a:xfrm rot="2691234">
                <a:off x="5283304" y="2200312"/>
                <a:ext cx="595872" cy="595872"/>
              </a:xfrm>
              <a:prstGeom prst="teardrop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íṩḷíḍé"/>
              <p:cNvSpPr/>
              <p:nvPr/>
            </p:nvSpPr>
            <p:spPr bwMode="auto">
              <a:xfrm>
                <a:off x="5298039" y="2211186"/>
                <a:ext cx="574124" cy="574124"/>
              </a:xfrm>
              <a:prstGeom prst="ellipse">
                <a:avLst/>
              </a:prstGeom>
              <a:grpFill/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</p:grpSp>
        <p:sp>
          <p:nvSpPr>
            <p:cNvPr id="48" name="išlîḋe"/>
            <p:cNvSpPr/>
            <p:nvPr/>
          </p:nvSpPr>
          <p:spPr bwMode="auto">
            <a:xfrm>
              <a:off x="6096000" y="190039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400" dirty="0" smtClean="0"/>
                <a:t>词向量</a:t>
              </a:r>
              <a:endParaRPr lang="en-US" altLang="zh-CN" sz="2400" dirty="0"/>
            </a:p>
          </p:txBody>
        </p:sp>
        <p:sp>
          <p:nvSpPr>
            <p:cNvPr id="49" name="î$ḻîďê"/>
            <p:cNvSpPr/>
            <p:nvPr/>
          </p:nvSpPr>
          <p:spPr bwMode="auto">
            <a:xfrm>
              <a:off x="6096000" y="283772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400" dirty="0" smtClean="0"/>
                <a:t>语言模型</a:t>
              </a:r>
              <a:endParaRPr lang="en-US" altLang="zh-CN" sz="2400" dirty="0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6286500" y="2632088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100_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5" y="5860415"/>
            <a:ext cx="952500" cy="95250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9568180" y="6277610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</a:p>
        </p:txBody>
      </p:sp>
      <p:sp>
        <p:nvSpPr>
          <p:cNvPr id="5" name="页脚占位符 2"/>
          <p:cNvSpPr>
            <a:spLocks noGrp="1"/>
          </p:cNvSpPr>
          <p:nvPr/>
        </p:nvSpPr>
        <p:spPr>
          <a:xfrm>
            <a:off x="1431924" y="6233478"/>
            <a:ext cx="4140201" cy="206381"/>
          </a:xfrm>
        </p:spPr>
        <p:txBody>
          <a:bodyPr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词向量</a:t>
            </a:r>
            <a:endParaRPr lang="zh-TW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39938" name="Shape 177"/>
          <p:cNvSpPr>
            <a:spLocks noChangeArrowheads="1"/>
          </p:cNvSpPr>
          <p:nvPr/>
        </p:nvSpPr>
        <p:spPr bwMode="auto">
          <a:xfrm>
            <a:off x="770467" y="166688"/>
            <a:ext cx="10306051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zh-CN" altLang="en-US" sz="3600"/>
              <a:t>文本分类</a:t>
            </a:r>
            <a:endParaRPr lang="en-US" altLang="zh-CN" sz="3600"/>
          </a:p>
        </p:txBody>
      </p:sp>
      <p:sp>
        <p:nvSpPr>
          <p:cNvPr id="39939" name="Shape 180"/>
          <p:cNvSpPr>
            <a:spLocks noChangeArrowheads="1"/>
          </p:cNvSpPr>
          <p:nvPr/>
        </p:nvSpPr>
        <p:spPr bwMode="auto">
          <a:xfrm>
            <a:off x="203201" y="1524348"/>
            <a:ext cx="5496694" cy="222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marL="457200" indent="-457200">
              <a:buFont typeface="Wingdings" charset="0"/>
              <a:buChar char="Ø"/>
            </a:pPr>
            <a:r>
              <a:rPr lang="zh-CN" altLang="en-US" sz="2800">
                <a:solidFill>
                  <a:srgbClr val="0433FF"/>
                </a:solidFill>
              </a:rPr>
              <a:t>一个最基本且很有用的</a:t>
            </a:r>
            <a:r>
              <a:rPr lang="en-US" altLang="zh-CN" sz="2800">
                <a:solidFill>
                  <a:srgbClr val="0433FF"/>
                </a:solidFill>
              </a:rPr>
              <a:t>NLP</a:t>
            </a:r>
            <a:r>
              <a:rPr lang="zh-CN" altLang="en-US" sz="2800">
                <a:solidFill>
                  <a:srgbClr val="0433FF"/>
                </a:solidFill>
              </a:rPr>
              <a:t>应用</a:t>
            </a:r>
            <a:endParaRPr lang="en-US" altLang="zh-CN" sz="2800">
              <a:solidFill>
                <a:srgbClr val="0433FF"/>
              </a:solidFill>
            </a:endParaRPr>
          </a:p>
          <a:p>
            <a:pPr marL="457200" indent="-457200">
              <a:buFont typeface="Wingdings" charset="0"/>
              <a:buChar char="Ø"/>
            </a:pPr>
            <a:r>
              <a:rPr lang="zh-CN" altLang="en-US" sz="2800">
                <a:solidFill>
                  <a:srgbClr val="0433FF"/>
                </a:solidFill>
              </a:rPr>
              <a:t>识别垃圾邮件</a:t>
            </a:r>
            <a:endParaRPr lang="en-US" altLang="zh-CN" sz="2800">
              <a:solidFill>
                <a:srgbClr val="0433FF"/>
              </a:solidFill>
            </a:endParaRPr>
          </a:p>
          <a:p>
            <a:pPr marL="457200" indent="-457200">
              <a:buFont typeface="Wingdings" charset="0"/>
              <a:buChar char="Ø"/>
            </a:pPr>
            <a:r>
              <a:rPr lang="zh-CN" altLang="en-US" sz="2800">
                <a:solidFill>
                  <a:srgbClr val="0433FF"/>
                </a:solidFill>
              </a:rPr>
              <a:t>情感分类</a:t>
            </a:r>
            <a:endParaRPr lang="en-US" altLang="zh-CN" sz="2800">
              <a:solidFill>
                <a:srgbClr val="0433FF"/>
              </a:solidFill>
            </a:endParaRPr>
          </a:p>
          <a:p>
            <a:pPr marL="457200" indent="-457200">
              <a:buFont typeface="Wingdings" charset="0"/>
              <a:buChar char="Ø"/>
            </a:pPr>
            <a:r>
              <a:rPr lang="zh-CN" altLang="en-US" sz="2800">
                <a:solidFill>
                  <a:srgbClr val="0433FF"/>
                </a:solidFill>
              </a:rPr>
              <a:t>主题分类</a:t>
            </a:r>
            <a:endParaRPr lang="en-US" altLang="zh-CN" sz="2800">
              <a:solidFill>
                <a:srgbClr val="0433FF"/>
              </a:solidFill>
            </a:endParaRPr>
          </a:p>
          <a:p>
            <a:pPr marL="457200" indent="-457200">
              <a:buFont typeface="Wingdings" charset="0"/>
              <a:buChar char="Ø"/>
            </a:pPr>
            <a:r>
              <a:rPr lang="zh-CN" altLang="en-US" sz="2800">
                <a:solidFill>
                  <a:srgbClr val="0433FF"/>
                </a:solidFill>
              </a:rPr>
              <a:t>。。。</a:t>
            </a:r>
          </a:p>
        </p:txBody>
      </p:sp>
      <p:sp>
        <p:nvSpPr>
          <p:cNvPr id="39940" name="页脚占位符 2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37F19B2F-C798-FC44-A2C8-6054796ACA23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eaLnBrk="1" hangingPunct="1"/>
              <a:t>4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8756913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0962" name="Shape 177"/>
          <p:cNvSpPr>
            <a:spLocks noChangeArrowheads="1"/>
          </p:cNvSpPr>
          <p:nvPr/>
        </p:nvSpPr>
        <p:spPr bwMode="auto">
          <a:xfrm>
            <a:off x="770467" y="166688"/>
            <a:ext cx="10306051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zh-CN" altLang="en-US" sz="3600"/>
              <a:t>文本分类</a:t>
            </a:r>
            <a:endParaRPr lang="en-US" altLang="zh-CN" sz="3600"/>
          </a:p>
        </p:txBody>
      </p:sp>
      <p:sp>
        <p:nvSpPr>
          <p:cNvPr id="40963" name="Shape 180"/>
          <p:cNvSpPr>
            <a:spLocks noChangeArrowheads="1"/>
          </p:cNvSpPr>
          <p:nvPr/>
        </p:nvSpPr>
        <p:spPr bwMode="auto">
          <a:xfrm>
            <a:off x="203200" y="1739793"/>
            <a:ext cx="1957263" cy="179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marL="457200" indent="-457200">
              <a:buFont typeface="Wingdings" charset="0"/>
              <a:buChar char="Ø"/>
            </a:pPr>
            <a:r>
              <a:rPr lang="zh-CN" altLang="en-US" sz="2800">
                <a:solidFill>
                  <a:srgbClr val="0433FF"/>
                </a:solidFill>
              </a:rPr>
              <a:t>分类问题</a:t>
            </a:r>
            <a:endParaRPr lang="en-US" altLang="zh-CN" sz="2800">
              <a:solidFill>
                <a:srgbClr val="0433FF"/>
              </a:solidFill>
            </a:endParaRPr>
          </a:p>
          <a:p>
            <a:pPr marL="914400" lvl="1" indent="-457200">
              <a:buFont typeface="Wingdings" charset="0"/>
              <a:buChar char="Ø"/>
            </a:pPr>
            <a:r>
              <a:rPr lang="zh-CN" altLang="en-US" sz="2800">
                <a:solidFill>
                  <a:srgbClr val="0433FF"/>
                </a:solidFill>
              </a:rPr>
              <a:t>模型</a:t>
            </a:r>
            <a:endParaRPr lang="en-US" altLang="zh-CN" sz="2800">
              <a:solidFill>
                <a:srgbClr val="0433FF"/>
              </a:solidFill>
            </a:endParaRPr>
          </a:p>
          <a:p>
            <a:pPr marL="914400" lvl="1" indent="-457200">
              <a:buFont typeface="Wingdings" charset="0"/>
              <a:buChar char="Ø"/>
            </a:pPr>
            <a:r>
              <a:rPr lang="zh-CN" altLang="en-US" sz="2800">
                <a:solidFill>
                  <a:srgbClr val="0433FF"/>
                </a:solidFill>
              </a:rPr>
              <a:t>预测</a:t>
            </a:r>
            <a:endParaRPr lang="en-US" altLang="zh-CN" sz="2800">
              <a:solidFill>
                <a:srgbClr val="0433FF"/>
              </a:solidFill>
            </a:endParaRPr>
          </a:p>
          <a:p>
            <a:pPr marL="914400" lvl="1" indent="-457200">
              <a:buFont typeface="Wingdings" charset="0"/>
              <a:buChar char="Ø"/>
            </a:pPr>
            <a:r>
              <a:rPr lang="zh-CN" altLang="en-US" sz="2800">
                <a:solidFill>
                  <a:srgbClr val="0433FF"/>
                </a:solidFill>
              </a:rPr>
              <a:t>学习</a:t>
            </a:r>
          </a:p>
        </p:txBody>
      </p:sp>
      <p:sp>
        <p:nvSpPr>
          <p:cNvPr id="40964" name="页脚占位符 2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8F3E2B8F-6F4D-784C-B89B-2FAB08049A91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eaLnBrk="1" hangingPunct="1"/>
              <a:t>5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98791112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1986" name="Shape 177"/>
          <p:cNvSpPr>
            <a:spLocks noChangeArrowheads="1"/>
          </p:cNvSpPr>
          <p:nvPr/>
        </p:nvSpPr>
        <p:spPr bwMode="auto">
          <a:xfrm>
            <a:off x="770467" y="166688"/>
            <a:ext cx="10306051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zh-CN" altLang="en-US" sz="3600"/>
              <a:t>文本分类</a:t>
            </a:r>
            <a:endParaRPr lang="en-US" altLang="zh-CN" sz="3600"/>
          </a:p>
        </p:txBody>
      </p:sp>
      <p:sp>
        <p:nvSpPr>
          <p:cNvPr id="41987" name="Shape 180"/>
          <p:cNvSpPr>
            <a:spLocks noChangeArrowheads="1"/>
          </p:cNvSpPr>
          <p:nvPr/>
        </p:nvSpPr>
        <p:spPr bwMode="auto">
          <a:xfrm>
            <a:off x="203200" y="2169885"/>
            <a:ext cx="10363200" cy="93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pPr marL="457200" indent="-457200">
              <a:buFont typeface="Wingdings" charset="0"/>
              <a:buChar char="Ø"/>
            </a:pPr>
            <a:r>
              <a:rPr lang="zh-CN" altLang="en-US" sz="2800">
                <a:solidFill>
                  <a:srgbClr val="0433FF"/>
                </a:solidFill>
              </a:rPr>
              <a:t>模型：分类器</a:t>
            </a:r>
            <a:endParaRPr lang="en-US" altLang="zh-CN" sz="2800">
              <a:solidFill>
                <a:srgbClr val="0433FF"/>
              </a:solidFill>
            </a:endParaRPr>
          </a:p>
          <a:p>
            <a:pPr marL="457200" indent="-457200">
              <a:buFont typeface="Wingdings" charset="0"/>
              <a:buChar char="Ø"/>
            </a:pPr>
            <a:r>
              <a:rPr lang="zh-CN" altLang="en-US" sz="2800">
                <a:solidFill>
                  <a:srgbClr val="0433FF"/>
                </a:solidFill>
              </a:rPr>
              <a:t>分类器是一个函数</a:t>
            </a:r>
            <a:r>
              <a:rPr lang="en-US" altLang="zh-CN" sz="2800">
                <a:solidFill>
                  <a:srgbClr val="0433FF"/>
                </a:solidFill>
              </a:rPr>
              <a:t>f</a:t>
            </a:r>
            <a:r>
              <a:rPr lang="zh-CN" altLang="en-US" sz="2800">
                <a:solidFill>
                  <a:srgbClr val="0433FF"/>
                </a:solidFill>
              </a:rPr>
              <a:t>，这个函数拿到输入</a:t>
            </a:r>
            <a:r>
              <a:rPr lang="en-US" altLang="zh-CN" sz="2800">
                <a:solidFill>
                  <a:srgbClr val="0433FF"/>
                </a:solidFill>
              </a:rPr>
              <a:t>x</a:t>
            </a:r>
            <a:r>
              <a:rPr lang="zh-CN" altLang="en-US" sz="2800">
                <a:solidFill>
                  <a:srgbClr val="0433FF"/>
                </a:solidFill>
              </a:rPr>
              <a:t>然后输出类别</a:t>
            </a:r>
            <a:r>
              <a:rPr lang="en-US" altLang="zh-CN" sz="2800">
                <a:solidFill>
                  <a:srgbClr val="0433FF"/>
                </a:solidFill>
              </a:rPr>
              <a:t>y</a:t>
            </a:r>
            <a:r>
              <a:rPr lang="zh-CN" altLang="en-US" sz="2800">
                <a:solidFill>
                  <a:srgbClr val="0433FF"/>
                </a:solidFill>
              </a:rPr>
              <a:t>。</a:t>
            </a:r>
          </a:p>
        </p:txBody>
      </p:sp>
      <p:sp>
        <p:nvSpPr>
          <p:cNvPr id="41988" name="页脚占位符 2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915E108B-B869-E447-BA05-45676A94B433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eaLnBrk="1" hangingPunct="1"/>
              <a:t>6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  <p:sp>
        <p:nvSpPr>
          <p:cNvPr id="41989" name="TextBox 1"/>
          <p:cNvSpPr txBox="1">
            <a:spLocks noChangeArrowheads="1"/>
          </p:cNvSpPr>
          <p:nvPr/>
        </p:nvSpPr>
        <p:spPr bwMode="auto">
          <a:xfrm>
            <a:off x="812800" y="3886201"/>
            <a:ext cx="965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en-US" sz="1800"/>
              <a:t>bag</a:t>
            </a:r>
            <a:r>
              <a:rPr lang="zh-CN" altLang="en-US" sz="1800"/>
              <a:t> </a:t>
            </a:r>
            <a:r>
              <a:rPr lang="en-US" altLang="zh-CN" sz="1800"/>
              <a:t>of</a:t>
            </a:r>
            <a:r>
              <a:rPr lang="zh-CN" altLang="en-US" sz="1800"/>
              <a:t> </a:t>
            </a:r>
            <a:r>
              <a:rPr lang="en-US" altLang="zh-CN" sz="1800"/>
              <a:t>words:</a:t>
            </a:r>
            <a:r>
              <a:rPr lang="zh-CN" altLang="en-US" sz="1800"/>
              <a:t> </a:t>
            </a:r>
            <a:r>
              <a:rPr lang="en-US" altLang="zh-CN" sz="1800"/>
              <a:t>[1,</a:t>
            </a:r>
            <a:r>
              <a:rPr lang="zh-CN" altLang="en-US" sz="1800"/>
              <a:t> </a:t>
            </a:r>
            <a:r>
              <a:rPr lang="en-US" altLang="zh-CN" sz="1800"/>
              <a:t>0,</a:t>
            </a:r>
            <a:r>
              <a:rPr lang="zh-CN" altLang="en-US" sz="1800"/>
              <a:t> </a:t>
            </a:r>
            <a:r>
              <a:rPr lang="en-US" altLang="zh-CN" sz="1800"/>
              <a:t>2,</a:t>
            </a:r>
            <a:r>
              <a:rPr lang="zh-CN" altLang="en-US" sz="1800"/>
              <a:t> </a:t>
            </a:r>
            <a:r>
              <a:rPr lang="en-US" altLang="zh-CN" sz="1800"/>
              <a:t>5,</a:t>
            </a:r>
            <a:r>
              <a:rPr lang="zh-CN" altLang="en-US" sz="1800"/>
              <a:t> </a:t>
            </a:r>
            <a:r>
              <a:rPr lang="en-US" altLang="zh-CN" sz="1800"/>
              <a:t>0,</a:t>
            </a:r>
            <a:r>
              <a:rPr lang="zh-CN" altLang="en-US" sz="1800"/>
              <a:t> </a:t>
            </a:r>
            <a:r>
              <a:rPr lang="en-US" altLang="zh-CN" sz="1800"/>
              <a:t>0</a:t>
            </a:r>
            <a:r>
              <a:rPr lang="zh-CN" altLang="en-US" sz="1800"/>
              <a:t>, </a:t>
            </a:r>
            <a:r>
              <a:rPr lang="mr-IN" altLang="zh-CN" sz="1800"/>
              <a:t>…</a:t>
            </a:r>
            <a:r>
              <a:rPr lang="en-US" altLang="zh-CN" sz="1800"/>
              <a:t>..,</a:t>
            </a:r>
            <a:r>
              <a:rPr lang="zh-CN" altLang="en-US" sz="1800"/>
              <a:t> </a:t>
            </a:r>
            <a:r>
              <a:rPr lang="en-US" altLang="zh-CN" sz="1800"/>
              <a:t>1]</a:t>
            </a:r>
          </a:p>
          <a:p>
            <a:pPr eaLnBrk="1" hangingPunct="1"/>
            <a:r>
              <a:rPr lang="en-US" altLang="zh-CN" sz="1800"/>
              <a:t>TFIDF:</a:t>
            </a:r>
            <a:r>
              <a:rPr lang="zh-CN" altLang="en-US" sz="1800"/>
              <a:t> </a:t>
            </a:r>
            <a:r>
              <a:rPr lang="en-US" altLang="zh-CN" sz="1800"/>
              <a:t>term</a:t>
            </a:r>
            <a:r>
              <a:rPr lang="zh-CN" altLang="en-US" sz="1800"/>
              <a:t> </a:t>
            </a:r>
            <a:r>
              <a:rPr lang="en-US" altLang="zh-CN" sz="1800"/>
              <a:t>frequency</a:t>
            </a:r>
            <a:r>
              <a:rPr lang="zh-CN" altLang="en-US" sz="1800"/>
              <a:t> *</a:t>
            </a:r>
            <a:r>
              <a:rPr lang="en-US" altLang="zh-CN" sz="1800"/>
              <a:t> inverse</a:t>
            </a:r>
            <a:r>
              <a:rPr lang="zh-CN" altLang="en-US" sz="1800"/>
              <a:t> </a:t>
            </a:r>
            <a:r>
              <a:rPr lang="en-US" altLang="zh-CN" sz="1800"/>
              <a:t>document</a:t>
            </a:r>
            <a:r>
              <a:rPr lang="zh-CN" altLang="en-US" sz="1800"/>
              <a:t> </a:t>
            </a:r>
            <a:r>
              <a:rPr lang="en-US" altLang="zh-CN" sz="1800"/>
              <a:t>frequency</a:t>
            </a:r>
            <a:r>
              <a:rPr lang="zh-CN" altLang="en-US" sz="1800"/>
              <a:t> </a:t>
            </a:r>
            <a:r>
              <a:rPr lang="en-US" altLang="zh-CN" sz="1800"/>
              <a:t>(log</a:t>
            </a:r>
            <a:r>
              <a:rPr lang="zh-CN" altLang="en-US" sz="1800"/>
              <a:t> </a:t>
            </a:r>
            <a:r>
              <a:rPr lang="en-US" altLang="zh-CN" sz="1800"/>
              <a:t>(1</a:t>
            </a:r>
            <a:r>
              <a:rPr lang="zh-CN" altLang="en-US" sz="1800"/>
              <a:t> </a:t>
            </a:r>
            <a:r>
              <a:rPr lang="en-US" altLang="zh-CN" sz="1800"/>
              <a:t>+</a:t>
            </a:r>
            <a:r>
              <a:rPr lang="zh-CN" altLang="en-US" sz="1800"/>
              <a:t> </a:t>
            </a:r>
            <a:r>
              <a:rPr lang="en-US" altLang="zh-CN" sz="1800"/>
              <a:t>n/n_w))</a:t>
            </a:r>
          </a:p>
          <a:p>
            <a:pPr eaLnBrk="1" hangingPunct="1"/>
            <a:r>
              <a:rPr lang="en-US" sz="1800"/>
              <a:t>naïve</a:t>
            </a:r>
            <a:r>
              <a:rPr lang="zh-CN" altLang="en-US" sz="1800"/>
              <a:t> </a:t>
            </a:r>
            <a:r>
              <a:rPr lang="en-US" altLang="zh-CN" sz="1800"/>
              <a:t>bayes,</a:t>
            </a:r>
            <a:r>
              <a:rPr lang="zh-CN" altLang="en-US" sz="1800"/>
              <a:t> </a:t>
            </a:r>
            <a:r>
              <a:rPr lang="en-US" sz="1800"/>
              <a:t>logistic</a:t>
            </a:r>
            <a:r>
              <a:rPr lang="zh-CN" altLang="en-US" sz="1800"/>
              <a:t> </a:t>
            </a:r>
            <a:r>
              <a:rPr lang="en-US" altLang="zh-CN" sz="1800"/>
              <a:t>regression,</a:t>
            </a:r>
            <a:r>
              <a:rPr lang="zh-CN" altLang="en-US" sz="1800"/>
              <a:t> </a:t>
            </a:r>
            <a:r>
              <a:rPr lang="en-US" altLang="zh-CN" sz="1800"/>
              <a:t>SVM,</a:t>
            </a:r>
            <a:r>
              <a:rPr lang="zh-CN" altLang="en-US" sz="1800"/>
              <a:t> </a:t>
            </a:r>
            <a:r>
              <a:rPr lang="en-US" altLang="zh-CN" sz="1800"/>
              <a:t>decision</a:t>
            </a:r>
            <a:r>
              <a:rPr lang="zh-CN" altLang="en-US" sz="1800"/>
              <a:t> </a:t>
            </a:r>
            <a:r>
              <a:rPr lang="en-US" altLang="zh-CN" sz="1800"/>
              <a:t>tree</a:t>
            </a:r>
            <a:r>
              <a:rPr lang="zh-CN" altLang="en-US" sz="1800"/>
              <a:t> </a:t>
            </a:r>
            <a:r>
              <a:rPr lang="zh-CN" altLang="en-US" sz="1800">
                <a:sym typeface="Wingdings" charset="0"/>
              </a:rPr>
              <a:t> </a:t>
            </a:r>
            <a:r>
              <a:rPr lang="en-US" altLang="zh-CN" sz="1800">
                <a:sym typeface="Wingdings" charset="0"/>
              </a:rPr>
              <a:t>(0,</a:t>
            </a:r>
            <a:r>
              <a:rPr lang="zh-CN" altLang="en-US" sz="1800">
                <a:sym typeface="Wingdings" charset="0"/>
              </a:rPr>
              <a:t> </a:t>
            </a:r>
            <a:r>
              <a:rPr lang="en-US" altLang="zh-CN" sz="1800">
                <a:sym typeface="Wingdings" charset="0"/>
              </a:rPr>
              <a:t>1)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310408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165600" y="6305550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8AD834FD-23C9-004D-878C-1F45C6A84F40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eaLnBrk="1" hangingPunct="1"/>
              <a:t>7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  <p:sp>
        <p:nvSpPr>
          <p:cNvPr id="51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3011" name="Shape 177"/>
          <p:cNvSpPr>
            <a:spLocks noChangeArrowheads="1"/>
          </p:cNvSpPr>
          <p:nvPr/>
        </p:nvSpPr>
        <p:spPr bwMode="auto">
          <a:xfrm>
            <a:off x="770467" y="166688"/>
            <a:ext cx="10710333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zh-CN" altLang="en-US" sz="3600"/>
              <a:t>文本分类</a:t>
            </a:r>
            <a:endParaRPr lang="en-US" altLang="zh-CN" sz="3600"/>
          </a:p>
        </p:txBody>
      </p:sp>
      <p:pic>
        <p:nvPicPr>
          <p:cNvPr id="4301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600200"/>
            <a:ext cx="7586133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extBox 1"/>
          <p:cNvSpPr txBox="1">
            <a:spLocks noChangeArrowheads="1"/>
          </p:cNvSpPr>
          <p:nvPr/>
        </p:nvSpPr>
        <p:spPr bwMode="auto">
          <a:xfrm>
            <a:off x="7518400" y="762000"/>
            <a:ext cx="325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en-US" sz="1800"/>
              <a:t>word</a:t>
            </a:r>
            <a:r>
              <a:rPr lang="zh-CN" altLang="en-US" sz="1800"/>
              <a:t> </a:t>
            </a:r>
            <a:r>
              <a:rPr lang="en-US" altLang="zh-CN" sz="1800"/>
              <a:t>averaging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5369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165600" y="6305550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39F7D99A-4AC3-2F42-9104-24FC6C6630DB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eaLnBrk="1" hangingPunct="1"/>
              <a:t>8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  <p:sp>
        <p:nvSpPr>
          <p:cNvPr id="44034" name="內容版面配置區 2"/>
          <p:cNvSpPr txBox="1">
            <a:spLocks/>
          </p:cNvSpPr>
          <p:nvPr/>
        </p:nvSpPr>
        <p:spPr bwMode="auto">
          <a:xfrm>
            <a:off x="609600" y="1219201"/>
            <a:ext cx="109728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charset="0"/>
              <a:buChar char="o"/>
            </a:pPr>
            <a:r>
              <a:rPr kumimoji="1" lang="zh-CN" altLang="en-US" sz="3000"/>
              <a:t>情感分类</a:t>
            </a:r>
            <a:endParaRPr kumimoji="1" lang="zh-TW" altLang="en-US" sz="3000"/>
          </a:p>
        </p:txBody>
      </p:sp>
      <p:sp>
        <p:nvSpPr>
          <p:cNvPr id="6" name="矩形 17"/>
          <p:cNvSpPr/>
          <p:nvPr/>
        </p:nvSpPr>
        <p:spPr>
          <a:xfrm>
            <a:off x="1672167" y="4364038"/>
            <a:ext cx="615951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7" name="矩形 18"/>
          <p:cNvSpPr/>
          <p:nvPr/>
        </p:nvSpPr>
        <p:spPr>
          <a:xfrm>
            <a:off x="2950633" y="4364038"/>
            <a:ext cx="620184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8" name="矩形 19"/>
          <p:cNvSpPr/>
          <p:nvPr/>
        </p:nvSpPr>
        <p:spPr>
          <a:xfrm>
            <a:off x="7033685" y="4367213"/>
            <a:ext cx="620183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9" name="矩形 20"/>
          <p:cNvSpPr/>
          <p:nvPr/>
        </p:nvSpPr>
        <p:spPr>
          <a:xfrm>
            <a:off x="8318500" y="4367213"/>
            <a:ext cx="620184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10" name="矩形 21"/>
          <p:cNvSpPr/>
          <p:nvPr/>
        </p:nvSpPr>
        <p:spPr>
          <a:xfrm>
            <a:off x="9601200" y="4367213"/>
            <a:ext cx="620184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cxnSp>
        <p:nvCxnSpPr>
          <p:cNvPr id="11" name="直線單箭頭接點 33"/>
          <p:cNvCxnSpPr>
            <a:cxnSpLocks/>
            <a:endCxn id="40" idx="3"/>
          </p:cNvCxnSpPr>
          <p:nvPr/>
        </p:nvCxnSpPr>
        <p:spPr>
          <a:xfrm flipH="1" flipV="1">
            <a:off x="6096000" y="3205164"/>
            <a:ext cx="3801533" cy="1152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單箭頭接點 34"/>
          <p:cNvCxnSpPr>
            <a:endCxn id="7" idx="1"/>
          </p:cNvCxnSpPr>
          <p:nvPr/>
        </p:nvCxnSpPr>
        <p:spPr>
          <a:xfrm>
            <a:off x="2313518" y="4814888"/>
            <a:ext cx="6371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單箭頭接點 35"/>
          <p:cNvCxnSpPr/>
          <p:nvPr/>
        </p:nvCxnSpPr>
        <p:spPr>
          <a:xfrm>
            <a:off x="3579285" y="4818063"/>
            <a:ext cx="6392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單箭頭接點 36"/>
          <p:cNvCxnSpPr/>
          <p:nvPr/>
        </p:nvCxnSpPr>
        <p:spPr>
          <a:xfrm>
            <a:off x="7668685" y="4822825"/>
            <a:ext cx="6392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線單箭頭接點 37"/>
          <p:cNvCxnSpPr/>
          <p:nvPr/>
        </p:nvCxnSpPr>
        <p:spPr>
          <a:xfrm>
            <a:off x="8936568" y="4826000"/>
            <a:ext cx="6392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單箭頭接點 38"/>
          <p:cNvCxnSpPr/>
          <p:nvPr/>
        </p:nvCxnSpPr>
        <p:spPr>
          <a:xfrm>
            <a:off x="6396567" y="4818063"/>
            <a:ext cx="6371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線單箭頭接點 39"/>
          <p:cNvCxnSpPr/>
          <p:nvPr/>
        </p:nvCxnSpPr>
        <p:spPr>
          <a:xfrm flipV="1">
            <a:off x="2008717" y="5264150"/>
            <a:ext cx="0" cy="31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單箭頭接點 40"/>
          <p:cNvCxnSpPr/>
          <p:nvPr/>
        </p:nvCxnSpPr>
        <p:spPr>
          <a:xfrm flipV="1">
            <a:off x="3282951" y="5264150"/>
            <a:ext cx="0" cy="31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文字方塊 41"/>
          <p:cNvSpPr txBox="1"/>
          <p:nvPr/>
        </p:nvSpPr>
        <p:spPr>
          <a:xfrm>
            <a:off x="5209117" y="4473575"/>
            <a:ext cx="1471083" cy="52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800" dirty="0">
                <a:solidFill>
                  <a:srgbClr val="00B050"/>
                </a:solidFill>
              </a:rPr>
              <a:t>…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cxnSp>
        <p:nvCxnSpPr>
          <p:cNvPr id="20" name="直線單箭頭接點 42"/>
          <p:cNvCxnSpPr/>
          <p:nvPr/>
        </p:nvCxnSpPr>
        <p:spPr>
          <a:xfrm flipV="1">
            <a:off x="7355417" y="5264150"/>
            <a:ext cx="0" cy="31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43"/>
          <p:cNvCxnSpPr/>
          <p:nvPr/>
        </p:nvCxnSpPr>
        <p:spPr>
          <a:xfrm flipV="1">
            <a:off x="8650817" y="5264150"/>
            <a:ext cx="0" cy="31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單箭頭接點 44"/>
          <p:cNvCxnSpPr/>
          <p:nvPr/>
        </p:nvCxnSpPr>
        <p:spPr>
          <a:xfrm flipV="1">
            <a:off x="9937751" y="5264150"/>
            <a:ext cx="0" cy="31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052" name="矩形 45"/>
          <p:cNvSpPr>
            <a:spLocks noChangeArrowheads="1"/>
          </p:cNvSpPr>
          <p:nvPr/>
        </p:nvSpPr>
        <p:spPr bwMode="auto">
          <a:xfrm>
            <a:off x="1672167" y="5580064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/>
              <a:t>我</a:t>
            </a:r>
            <a:endParaRPr lang="en-US" altLang="zh-TW" sz="2400"/>
          </a:p>
        </p:txBody>
      </p:sp>
      <p:sp>
        <p:nvSpPr>
          <p:cNvPr id="24" name="矩形 46"/>
          <p:cNvSpPr/>
          <p:nvPr/>
        </p:nvSpPr>
        <p:spPr>
          <a:xfrm>
            <a:off x="4262967" y="4367213"/>
            <a:ext cx="620184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cxnSp>
        <p:nvCxnSpPr>
          <p:cNvPr id="25" name="直線單箭頭接點 47"/>
          <p:cNvCxnSpPr/>
          <p:nvPr/>
        </p:nvCxnSpPr>
        <p:spPr>
          <a:xfrm>
            <a:off x="4891618" y="4819650"/>
            <a:ext cx="6392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單箭頭接點 48"/>
          <p:cNvCxnSpPr/>
          <p:nvPr/>
        </p:nvCxnSpPr>
        <p:spPr>
          <a:xfrm flipV="1">
            <a:off x="4593167" y="5267325"/>
            <a:ext cx="0" cy="31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056" name="矩形 49"/>
          <p:cNvSpPr>
            <a:spLocks noChangeArrowheads="1"/>
          </p:cNvSpPr>
          <p:nvPr/>
        </p:nvSpPr>
        <p:spPr bwMode="auto">
          <a:xfrm>
            <a:off x="2952751" y="5565776"/>
            <a:ext cx="65616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觉</a:t>
            </a:r>
            <a:endParaRPr lang="en-US" altLang="zh-TW" sz="2400"/>
          </a:p>
        </p:txBody>
      </p:sp>
      <p:sp>
        <p:nvSpPr>
          <p:cNvPr id="44057" name="矩形 50"/>
          <p:cNvSpPr>
            <a:spLocks noChangeArrowheads="1"/>
          </p:cNvSpPr>
          <p:nvPr/>
        </p:nvSpPr>
        <p:spPr bwMode="auto">
          <a:xfrm>
            <a:off x="7033684" y="5618163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/>
              <a:t>太</a:t>
            </a:r>
            <a:endParaRPr lang="en-US" altLang="zh-TW" sz="2400"/>
          </a:p>
        </p:txBody>
      </p:sp>
      <p:sp>
        <p:nvSpPr>
          <p:cNvPr id="44058" name="矩形 51"/>
          <p:cNvSpPr>
            <a:spLocks noChangeArrowheads="1"/>
          </p:cNvSpPr>
          <p:nvPr/>
        </p:nvSpPr>
        <p:spPr bwMode="auto">
          <a:xfrm>
            <a:off x="4265085" y="558958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/>
              <a:t>得</a:t>
            </a:r>
            <a:endParaRPr lang="en-US" altLang="zh-TW" sz="2400"/>
          </a:p>
        </p:txBody>
      </p:sp>
      <p:sp>
        <p:nvSpPr>
          <p:cNvPr id="44059" name="矩形 52"/>
          <p:cNvSpPr>
            <a:spLocks noChangeArrowheads="1"/>
          </p:cNvSpPr>
          <p:nvPr/>
        </p:nvSpPr>
        <p:spPr bwMode="auto">
          <a:xfrm>
            <a:off x="8326967" y="5622926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好</a:t>
            </a:r>
            <a:endParaRPr lang="en-US" altLang="zh-TW" sz="2400"/>
          </a:p>
        </p:txBody>
      </p:sp>
      <p:sp>
        <p:nvSpPr>
          <p:cNvPr id="44060" name="矩形 53"/>
          <p:cNvSpPr>
            <a:spLocks noChangeArrowheads="1"/>
          </p:cNvSpPr>
          <p:nvPr/>
        </p:nvSpPr>
        <p:spPr bwMode="auto">
          <a:xfrm>
            <a:off x="9626601" y="5599114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/>
              <a:t>了</a:t>
            </a:r>
            <a:endParaRPr lang="en-US" altLang="zh-TW" sz="2400"/>
          </a:p>
        </p:txBody>
      </p:sp>
      <p:sp>
        <p:nvSpPr>
          <p:cNvPr id="32" name="摺角紙張 63"/>
          <p:cNvSpPr/>
          <p:nvPr/>
        </p:nvSpPr>
        <p:spPr>
          <a:xfrm>
            <a:off x="3680884" y="1252538"/>
            <a:ext cx="2438400" cy="8890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带着愉悦的心情</a:t>
            </a:r>
            <a:r>
              <a:rPr lang="zh-TW" altLang="en-US" dirty="0"/>
              <a:t>看了</a:t>
            </a:r>
            <a:r>
              <a:rPr lang="zh-CN" altLang="en-US" dirty="0"/>
              <a:t>这部电影</a:t>
            </a:r>
            <a:endParaRPr lang="zh-TW" altLang="en-US" dirty="0"/>
          </a:p>
        </p:txBody>
      </p:sp>
      <p:sp>
        <p:nvSpPr>
          <p:cNvPr id="33" name="摺角紙張 64"/>
          <p:cNvSpPr/>
          <p:nvPr/>
        </p:nvSpPr>
        <p:spPr>
          <a:xfrm>
            <a:off x="6472767" y="1270000"/>
            <a:ext cx="2438400" cy="8890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这部电影</a:t>
            </a:r>
            <a:r>
              <a:rPr lang="zh-TW" altLang="en-US" dirty="0"/>
              <a:t>太糟</a:t>
            </a:r>
            <a:r>
              <a:rPr lang="zh-CN" altLang="en-US" dirty="0"/>
              <a:t>了</a:t>
            </a:r>
            <a:endParaRPr lang="en-US" altLang="zh-TW" dirty="0"/>
          </a:p>
        </p:txBody>
      </p:sp>
      <p:sp>
        <p:nvSpPr>
          <p:cNvPr id="34" name="摺角紙張 65"/>
          <p:cNvSpPr/>
          <p:nvPr/>
        </p:nvSpPr>
        <p:spPr>
          <a:xfrm>
            <a:off x="9277351" y="1252538"/>
            <a:ext cx="2438400" cy="8890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这部电影</a:t>
            </a:r>
            <a:r>
              <a:rPr lang="zh-TW" altLang="en-US" dirty="0"/>
              <a:t>很棒</a:t>
            </a:r>
          </a:p>
        </p:txBody>
      </p:sp>
      <p:sp>
        <p:nvSpPr>
          <p:cNvPr id="44064" name="文字方塊 66"/>
          <p:cNvSpPr txBox="1">
            <a:spLocks noChangeArrowheads="1"/>
          </p:cNvSpPr>
          <p:nvPr/>
        </p:nvSpPr>
        <p:spPr bwMode="auto">
          <a:xfrm>
            <a:off x="3528485" y="2166938"/>
            <a:ext cx="286596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</a:rPr>
              <a:t>Positive (</a:t>
            </a:r>
            <a:r>
              <a:rPr lang="zh-TW" altLang="en-US" sz="2000">
                <a:solidFill>
                  <a:srgbClr val="FF0000"/>
                </a:solidFill>
              </a:rPr>
              <a:t>正面</a:t>
            </a:r>
            <a:r>
              <a:rPr lang="en-US" altLang="zh-TW" sz="2000">
                <a:solidFill>
                  <a:srgbClr val="FF0000"/>
                </a:solidFill>
              </a:rPr>
              <a:t>)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44065" name="文字方塊 67"/>
          <p:cNvSpPr txBox="1">
            <a:spLocks noChangeArrowheads="1"/>
          </p:cNvSpPr>
          <p:nvPr/>
        </p:nvSpPr>
        <p:spPr bwMode="auto">
          <a:xfrm>
            <a:off x="6299201" y="2166938"/>
            <a:ext cx="286596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FF"/>
                </a:solidFill>
              </a:rPr>
              <a:t>Negative (</a:t>
            </a:r>
            <a:r>
              <a:rPr lang="zh-CN" altLang="en-US" sz="2000">
                <a:solidFill>
                  <a:srgbClr val="0000FF"/>
                </a:solidFill>
              </a:rPr>
              <a:t>负</a:t>
            </a:r>
            <a:r>
              <a:rPr lang="zh-TW" altLang="en-US" sz="2000">
                <a:solidFill>
                  <a:srgbClr val="0000FF"/>
                </a:solidFill>
              </a:rPr>
              <a:t>面</a:t>
            </a:r>
            <a:r>
              <a:rPr lang="en-US" altLang="zh-TW" sz="2000">
                <a:solidFill>
                  <a:srgbClr val="0000FF"/>
                </a:solidFill>
              </a:rPr>
              <a:t>)</a:t>
            </a:r>
            <a:endParaRPr lang="zh-TW" altLang="en-US" sz="2000">
              <a:solidFill>
                <a:srgbClr val="0000FF"/>
              </a:solidFill>
            </a:endParaRPr>
          </a:p>
        </p:txBody>
      </p:sp>
      <p:sp>
        <p:nvSpPr>
          <p:cNvPr id="44066" name="文字方塊 68"/>
          <p:cNvSpPr txBox="1">
            <a:spLocks noChangeArrowheads="1"/>
          </p:cNvSpPr>
          <p:nvPr/>
        </p:nvSpPr>
        <p:spPr bwMode="auto">
          <a:xfrm>
            <a:off x="9277351" y="2170113"/>
            <a:ext cx="286596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</a:rPr>
              <a:t>Positive (</a:t>
            </a:r>
            <a:r>
              <a:rPr lang="zh-TW" altLang="en-US" sz="2000">
                <a:solidFill>
                  <a:srgbClr val="FF0000"/>
                </a:solidFill>
              </a:rPr>
              <a:t>正面</a:t>
            </a:r>
            <a:r>
              <a:rPr lang="en-US" altLang="zh-TW" sz="2000">
                <a:solidFill>
                  <a:srgbClr val="FF0000"/>
                </a:solidFill>
              </a:rPr>
              <a:t>)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44067" name="文字方塊 69"/>
          <p:cNvSpPr txBox="1">
            <a:spLocks noChangeArrowheads="1"/>
          </p:cNvSpPr>
          <p:nvPr/>
        </p:nvSpPr>
        <p:spPr bwMode="auto">
          <a:xfrm>
            <a:off x="5198534" y="5486400"/>
            <a:ext cx="146896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algn="ctr" eaLnBrk="1" hangingPunct="1"/>
            <a:r>
              <a:rPr lang="en-US" altLang="zh-TW" sz="2800"/>
              <a:t>…</a:t>
            </a:r>
            <a:endParaRPr lang="zh-TW" altLang="en-US" sz="2800"/>
          </a:p>
        </p:txBody>
      </p:sp>
      <p:grpSp>
        <p:nvGrpSpPr>
          <p:cNvPr id="44068" name="组合 6"/>
          <p:cNvGrpSpPr>
            <a:grpSpLocks/>
          </p:cNvGrpSpPr>
          <p:nvPr/>
        </p:nvGrpSpPr>
        <p:grpSpPr bwMode="auto">
          <a:xfrm rot="5400000">
            <a:off x="5863431" y="1965061"/>
            <a:ext cx="465138" cy="2015067"/>
            <a:chOff x="8549167" y="2300693"/>
            <a:chExt cx="465153" cy="1511096"/>
          </a:xfrm>
        </p:grpSpPr>
        <p:sp>
          <p:nvSpPr>
            <p:cNvPr id="40" name="矩形 7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549167" y="2300693"/>
              <a:ext cx="465153" cy="1511096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41" name="橢圓 3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580918" y="2441961"/>
              <a:ext cx="382600" cy="3825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42" name="橢圓 5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580918" y="3345127"/>
              <a:ext cx="382600" cy="380949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43" name="橢圓 55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580918" y="2883226"/>
              <a:ext cx="382600" cy="38094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cxnSp>
        <p:nvCxnSpPr>
          <p:cNvPr id="44" name="直線單箭頭接點 33">
            <a:extLst>
              <a:ext uri="{FF2B5EF4-FFF2-40B4-BE49-F238E27FC236}"/>
            </a:extLst>
          </p:cNvPr>
          <p:cNvCxnSpPr>
            <a:cxnSpLocks/>
            <a:stCxn id="6" idx="0"/>
            <a:endCxn id="40" idx="3"/>
          </p:cNvCxnSpPr>
          <p:nvPr/>
        </p:nvCxnSpPr>
        <p:spPr>
          <a:xfrm flipV="1">
            <a:off x="1981200" y="3205163"/>
            <a:ext cx="4114800" cy="1158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線單箭頭接點 33">
            <a:extLst>
              <a:ext uri="{FF2B5EF4-FFF2-40B4-BE49-F238E27FC236}"/>
            </a:extLst>
          </p:cNvPr>
          <p:cNvCxnSpPr>
            <a:cxnSpLocks/>
            <a:stCxn id="7" idx="0"/>
            <a:endCxn id="40" idx="3"/>
          </p:cNvCxnSpPr>
          <p:nvPr/>
        </p:nvCxnSpPr>
        <p:spPr>
          <a:xfrm flipV="1">
            <a:off x="3261784" y="3205163"/>
            <a:ext cx="2834216" cy="1158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線單箭頭接點 33">
            <a:extLst>
              <a:ext uri="{FF2B5EF4-FFF2-40B4-BE49-F238E27FC236}"/>
            </a:extLst>
          </p:cNvPr>
          <p:cNvCxnSpPr>
            <a:cxnSpLocks/>
            <a:stCxn id="24" idx="0"/>
            <a:endCxn id="40" idx="3"/>
          </p:cNvCxnSpPr>
          <p:nvPr/>
        </p:nvCxnSpPr>
        <p:spPr>
          <a:xfrm flipV="1">
            <a:off x="4574117" y="3205163"/>
            <a:ext cx="1521883" cy="1162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線單箭頭接點 33">
            <a:extLst>
              <a:ext uri="{FF2B5EF4-FFF2-40B4-BE49-F238E27FC236}"/>
            </a:extLst>
          </p:cNvPr>
          <p:cNvCxnSpPr>
            <a:cxnSpLocks/>
            <a:endCxn id="43" idx="6"/>
          </p:cNvCxnSpPr>
          <p:nvPr/>
        </p:nvCxnSpPr>
        <p:spPr>
          <a:xfrm flipH="1" flipV="1">
            <a:off x="6085418" y="3163888"/>
            <a:ext cx="1441449" cy="1200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線單箭頭接點 33">
            <a:extLst>
              <a:ext uri="{FF2B5EF4-FFF2-40B4-BE49-F238E27FC236}"/>
            </a:extLst>
          </p:cNvPr>
          <p:cNvCxnSpPr>
            <a:cxnSpLocks/>
            <a:stCxn id="9" idx="0"/>
            <a:endCxn id="40" idx="3"/>
          </p:cNvCxnSpPr>
          <p:nvPr/>
        </p:nvCxnSpPr>
        <p:spPr>
          <a:xfrm flipH="1" flipV="1">
            <a:off x="6096000" y="3205163"/>
            <a:ext cx="2531533" cy="1162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4075" name="Shape 177"/>
          <p:cNvSpPr>
            <a:spLocks noChangeArrowheads="1"/>
          </p:cNvSpPr>
          <p:nvPr/>
        </p:nvSpPr>
        <p:spPr bwMode="auto">
          <a:xfrm>
            <a:off x="770467" y="166688"/>
            <a:ext cx="10710333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zh-CN" altLang="en-US" sz="3600"/>
              <a:t>文本分类</a:t>
            </a:r>
            <a:endParaRPr lang="en-US" altLang="zh-CN" sz="3600"/>
          </a:p>
        </p:txBody>
      </p:sp>
      <p:sp>
        <p:nvSpPr>
          <p:cNvPr id="44076" name="TextBox 1"/>
          <p:cNvSpPr txBox="1">
            <a:spLocks noChangeArrowheads="1"/>
          </p:cNvSpPr>
          <p:nvPr/>
        </p:nvSpPr>
        <p:spPr bwMode="auto">
          <a:xfrm>
            <a:off x="10769600" y="4648201"/>
            <a:ext cx="1422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en-US" sz="1800"/>
              <a:t>hidden</a:t>
            </a:r>
            <a:r>
              <a:rPr lang="zh-CN" altLang="en-US" sz="1800"/>
              <a:t> </a:t>
            </a:r>
            <a:r>
              <a:rPr lang="en-US" altLang="zh-CN" sz="1800"/>
              <a:t>state</a:t>
            </a:r>
            <a:endParaRPr lang="en-US" sz="1800"/>
          </a:p>
        </p:txBody>
      </p:sp>
      <p:sp>
        <p:nvSpPr>
          <p:cNvPr id="44077" name="TextBox 2"/>
          <p:cNvSpPr txBox="1">
            <a:spLocks noChangeArrowheads="1"/>
          </p:cNvSpPr>
          <p:nvPr/>
        </p:nvSpPr>
        <p:spPr bwMode="auto">
          <a:xfrm>
            <a:off x="7010400" y="228600"/>
            <a:ext cx="487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en-US" sz="1800"/>
              <a:t>RNN</a:t>
            </a:r>
            <a:r>
              <a:rPr lang="zh-CN" altLang="en-US" sz="1800"/>
              <a:t> </a:t>
            </a:r>
            <a:r>
              <a:rPr lang="en-US" altLang="zh-CN" sz="1800"/>
              <a:t>+ averaging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20085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5058" name="Shape 177"/>
          <p:cNvSpPr>
            <a:spLocks noChangeArrowheads="1"/>
          </p:cNvSpPr>
          <p:nvPr/>
        </p:nvSpPr>
        <p:spPr bwMode="auto">
          <a:xfrm>
            <a:off x="770467" y="166688"/>
            <a:ext cx="10306051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zh-CN" altLang="en-US" sz="3600"/>
              <a:t>双向</a:t>
            </a:r>
            <a:r>
              <a:rPr lang="en-US" altLang="zh-CN" sz="3600"/>
              <a:t>RNN</a:t>
            </a:r>
          </a:p>
        </p:txBody>
      </p:sp>
      <p:sp>
        <p:nvSpPr>
          <p:cNvPr id="45059" name="页脚占位符 2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52EB9E70-5DE0-3F45-897C-E0AD0AC3E221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eaLnBrk="1" hangingPunct="1"/>
              <a:t>9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  <p:pic>
        <p:nvPicPr>
          <p:cNvPr id="45060" name="内容占位符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1" y="1981200"/>
            <a:ext cx="10581217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11866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259"/>
</p:tagLst>
</file>

<file path=ppt/theme/theme1.xml><?xml version="1.0" encoding="utf-8"?>
<a:theme xmlns:a="http://schemas.openxmlformats.org/drawingml/2006/main" name="主题5">
  <a:themeElements>
    <a:clrScheme name="自定义 31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CA39F"/>
      </a:accent1>
      <a:accent2>
        <a:srgbClr val="FCB33A"/>
      </a:accent2>
      <a:accent3>
        <a:srgbClr val="EDBD84"/>
      </a:accent3>
      <a:accent4>
        <a:srgbClr val="968573"/>
      </a:accent4>
      <a:accent5>
        <a:srgbClr val="8B8C7E"/>
      </a:accent5>
      <a:accent6>
        <a:srgbClr val="58555E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2643</TotalTime>
  <Words>351</Words>
  <Application>Microsoft Macintosh PowerPoint</Application>
  <PresentationFormat>Custom</PresentationFormat>
  <Paragraphs>99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主题5</vt:lpstr>
      <vt:lpstr>情感分类</vt:lpstr>
      <vt:lpstr>PowerPoint Presentation</vt:lpstr>
      <vt:lpstr>词向量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ZEWEI CHU</cp:lastModifiedBy>
  <cp:revision>101</cp:revision>
  <cp:lastPrinted>2017-09-04T16:00:00Z</cp:lastPrinted>
  <dcterms:created xsi:type="dcterms:W3CDTF">2017-09-04T16:00:00Z</dcterms:created>
  <dcterms:modified xsi:type="dcterms:W3CDTF">2019-03-24T00:27:50Z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4539f4c9-f344-4547-9eee-71efb9ec459b</vt:lpwstr>
  </property>
  <property fmtid="{D5CDD505-2E9C-101B-9397-08002B2CF9AE}" pid="3" name="KSORubyTemplateID">
    <vt:lpwstr>2</vt:lpwstr>
  </property>
  <property fmtid="{D5CDD505-2E9C-101B-9397-08002B2CF9AE}" pid="4" name="KSOProductBuildVer">
    <vt:lpwstr>2052-11.1.0.8214</vt:lpwstr>
  </property>
</Properties>
</file>