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1707" r:id="rId3"/>
    <p:sldId id="262" r:id="rId4"/>
    <p:sldId id="1709" r:id="rId5"/>
    <p:sldId id="1734" r:id="rId6"/>
    <p:sldId id="1735" r:id="rId7"/>
    <p:sldId id="1736" r:id="rId8"/>
    <p:sldId id="1737" r:id="rId9"/>
    <p:sldId id="1739" r:id="rId10"/>
    <p:sldId id="1738" r:id="rId11"/>
    <p:sldId id="1740" r:id="rId12"/>
    <p:sldId id="1741" r:id="rId13"/>
    <p:sldId id="1742" r:id="rId14"/>
    <p:sldId id="1704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7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3/23/19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79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3/23/19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72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PyTorch</a:t>
            </a:r>
            <a:r>
              <a:rPr lang="zh-CN" altLang="en-US" dirty="0" smtClean="0"/>
              <a:t>入门与实战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第四课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</a:t>
            </a:r>
            <a:r>
              <a:rPr lang="en-US" altLang="zh-CN" err="1" smtClean="0"/>
              <a:t>@</a:t>
            </a:r>
            <a:r>
              <a:rPr lang="en-US" altLang="zh-CN" smtClean="0"/>
              <a:t>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77546" y="1816493"/>
            <a:ext cx="3352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He, et al., </a:t>
            </a:r>
            <a:r>
              <a:rPr lang="en-US" dirty="0" smtClean="0"/>
              <a:t>Deep </a:t>
            </a:r>
            <a:r>
              <a:rPr lang="en-US" dirty="0"/>
              <a:t>Residual Learning for Image Recognition</a:t>
            </a:r>
            <a:endParaRPr lang="en-US" dirty="0" smtClean="0"/>
          </a:p>
          <a:p>
            <a:endParaRPr lang="en-US" dirty="0"/>
          </a:p>
          <a:p>
            <a:r>
              <a:rPr lang="mr-IN" dirty="0"/>
              <a:t>https://arxiv.org/abs/1512.03385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8" y="1207655"/>
            <a:ext cx="6176450" cy="48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6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" y="1201783"/>
            <a:ext cx="12115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9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DenseNet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20" y="1313003"/>
            <a:ext cx="6526128" cy="47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8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DenseNet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951"/>
            <a:ext cx="12192000" cy="2159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6486" y="3898815"/>
            <a:ext cx="636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Huang et al., Densely Connected Convolutional Networks</a:t>
            </a:r>
          </a:p>
          <a:p>
            <a:r>
              <a:rPr lang="mr-IN" dirty="0"/>
              <a:t>https://arxiv.org/abs/1608.06993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1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5132506"/>
            <a:chOff x="669926" y="1169733"/>
            <a:chExt cx="10850559" cy="5132506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828576" y="1309551"/>
              <a:ext cx="0" cy="49926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ḷîḑè"/>
            <p:cNvSpPr/>
            <p:nvPr/>
          </p:nvSpPr>
          <p:spPr bwMode="auto">
            <a:xfrm>
              <a:off x="5756568" y="391217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$lîḍe"/>
            <p:cNvSpPr/>
            <p:nvPr/>
          </p:nvSpPr>
          <p:spPr bwMode="auto">
            <a:xfrm>
              <a:off x="5756568" y="4842926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ṥ1ïḍé"/>
            <p:cNvSpPr/>
            <p:nvPr/>
          </p:nvSpPr>
          <p:spPr bwMode="auto">
            <a:xfrm>
              <a:off x="5756569" y="5773678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44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45" name="î$1idè"/>
            <p:cNvGrpSpPr/>
            <p:nvPr/>
          </p:nvGrpSpPr>
          <p:grpSpPr>
            <a:xfrm>
              <a:off x="4907868" y="3686248"/>
              <a:ext cx="595872" cy="595872"/>
              <a:chOff x="5283304" y="3131064"/>
              <a:chExt cx="595872" cy="595872"/>
            </a:xfrm>
          </p:grpSpPr>
          <p:sp>
            <p:nvSpPr>
              <p:cNvPr id="61" name="îṡ1idè"/>
              <p:cNvSpPr/>
              <p:nvPr/>
            </p:nvSpPr>
            <p:spPr bwMode="auto">
              <a:xfrm rot="2691234">
                <a:off x="5283304" y="313106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šḷîdé"/>
              <p:cNvSpPr/>
              <p:nvPr/>
            </p:nvSpPr>
            <p:spPr bwMode="auto">
              <a:xfrm>
                <a:off x="5298039" y="3141938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46" name="iślîdê"/>
            <p:cNvGrpSpPr/>
            <p:nvPr/>
          </p:nvGrpSpPr>
          <p:grpSpPr>
            <a:xfrm>
              <a:off x="4907868" y="4617000"/>
              <a:ext cx="595872" cy="595872"/>
              <a:chOff x="5283304" y="4061816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59" name="iṥlíḍe"/>
              <p:cNvSpPr/>
              <p:nvPr/>
            </p:nvSpPr>
            <p:spPr bwMode="auto">
              <a:xfrm rot="2691234">
                <a:off x="5283304" y="4061816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S1ïḑè"/>
              <p:cNvSpPr/>
              <p:nvPr/>
            </p:nvSpPr>
            <p:spPr bwMode="auto">
              <a:xfrm>
                <a:off x="5298039" y="4072690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grpSp>
          <p:nvGrpSpPr>
            <p:cNvPr id="47" name="îṩļïḋê"/>
            <p:cNvGrpSpPr/>
            <p:nvPr/>
          </p:nvGrpSpPr>
          <p:grpSpPr>
            <a:xfrm>
              <a:off x="4907869" y="5547753"/>
              <a:ext cx="595872" cy="595872"/>
              <a:chOff x="5283305" y="4992569"/>
              <a:chExt cx="595872" cy="595872"/>
            </a:xfrm>
          </p:grpSpPr>
          <p:sp>
            <p:nvSpPr>
              <p:cNvPr id="57" name="ïš1íḍe"/>
              <p:cNvSpPr/>
              <p:nvPr/>
            </p:nvSpPr>
            <p:spPr bwMode="auto">
              <a:xfrm rot="2691234">
                <a:off x="5283305" y="4992569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śḻîḑè"/>
              <p:cNvSpPr/>
              <p:nvPr/>
            </p:nvSpPr>
            <p:spPr bwMode="auto">
              <a:xfrm>
                <a:off x="5298039" y="5003442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05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50" name="íşḻîdè"/>
            <p:cNvSpPr/>
            <p:nvPr/>
          </p:nvSpPr>
          <p:spPr bwMode="auto">
            <a:xfrm>
              <a:off x="6096000" y="377505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51" name="íŝḷîḍè"/>
            <p:cNvSpPr/>
            <p:nvPr/>
          </p:nvSpPr>
          <p:spPr bwMode="auto">
            <a:xfrm>
              <a:off x="6096000" y="471238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52" name="íṩļîďê"/>
            <p:cNvSpPr/>
            <p:nvPr/>
          </p:nvSpPr>
          <p:spPr bwMode="auto">
            <a:xfrm>
              <a:off x="6096000" y="564971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286500" y="4486290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286500" y="5413391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卷积神经网络架构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4704144"/>
            <a:chOff x="673100" y="1130300"/>
            <a:chExt cx="10845800" cy="4704144"/>
          </a:xfrm>
        </p:grpSpPr>
        <p:grpSp>
          <p:nvGrpSpPr>
            <p:cNvPr id="6" name="îsľídé"/>
            <p:cNvGrpSpPr/>
            <p:nvPr/>
          </p:nvGrpSpPr>
          <p:grpSpPr>
            <a:xfrm>
              <a:off x="8851959" y="3821084"/>
              <a:ext cx="2578029" cy="784007"/>
              <a:chOff x="1559496" y="3801006"/>
              <a:chExt cx="2578029" cy="784007"/>
            </a:xfrm>
          </p:grpSpPr>
          <p:sp>
            <p:nvSpPr>
              <p:cNvPr id="38" name="î$1ï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9" name="îṣļïḋe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7" name="ïṥliďè"/>
            <p:cNvGrpSpPr/>
            <p:nvPr/>
          </p:nvGrpSpPr>
          <p:grpSpPr>
            <a:xfrm>
              <a:off x="7873643" y="2591730"/>
              <a:ext cx="2578029" cy="784007"/>
              <a:chOff x="1559496" y="3801006"/>
              <a:chExt cx="2578029" cy="784007"/>
            </a:xfrm>
          </p:grpSpPr>
          <p:sp>
            <p:nvSpPr>
              <p:cNvPr id="36" name="îŝḻí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7" name="îşḻîḍè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8" name="íş1îḓe"/>
            <p:cNvGrpSpPr/>
            <p:nvPr/>
          </p:nvGrpSpPr>
          <p:grpSpPr>
            <a:xfrm>
              <a:off x="8940871" y="5050437"/>
              <a:ext cx="2578029" cy="784007"/>
              <a:chOff x="1559496" y="3801006"/>
              <a:chExt cx="2578029" cy="784007"/>
            </a:xfrm>
          </p:grpSpPr>
          <p:sp>
            <p:nvSpPr>
              <p:cNvPr id="34" name="îšľîḑê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5" name="íṡḷiḑ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9" name="íṡlíḋé"/>
            <p:cNvGrpSpPr/>
            <p:nvPr/>
          </p:nvGrpSpPr>
          <p:grpSpPr>
            <a:xfrm>
              <a:off x="2776201" y="3307643"/>
              <a:ext cx="2578029" cy="784007"/>
              <a:chOff x="1559496" y="3801006"/>
              <a:chExt cx="2578029" cy="784007"/>
            </a:xfrm>
          </p:grpSpPr>
          <p:sp>
            <p:nvSpPr>
              <p:cNvPr id="32" name="ïS1iḑ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3" name="ïŝ1íḍ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0" name="iṧľïḑé"/>
            <p:cNvGrpSpPr/>
            <p:nvPr/>
          </p:nvGrpSpPr>
          <p:grpSpPr>
            <a:xfrm>
              <a:off x="2687289" y="4703235"/>
              <a:ext cx="2578029" cy="784007"/>
              <a:chOff x="1559496" y="3801006"/>
              <a:chExt cx="2578029" cy="784007"/>
            </a:xfrm>
          </p:grpSpPr>
          <p:sp>
            <p:nvSpPr>
              <p:cNvPr id="30" name="îš1ïď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1" name="išḷïḍê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sp>
          <p:nvSpPr>
            <p:cNvPr id="11" name="îşḻîḑê"/>
            <p:cNvSpPr/>
            <p:nvPr/>
          </p:nvSpPr>
          <p:spPr bwMode="auto">
            <a:xfrm>
              <a:off x="5575524" y="2924944"/>
              <a:ext cx="3055139" cy="2664296"/>
            </a:xfrm>
            <a:custGeom>
              <a:avLst/>
              <a:gdLst>
                <a:gd name="T0" fmla="*/ 4504532 w 21410"/>
                <a:gd name="T1" fmla="*/ 3928635 h 21460"/>
                <a:gd name="T2" fmla="*/ 4504532 w 21410"/>
                <a:gd name="T3" fmla="*/ 3928635 h 21460"/>
                <a:gd name="T4" fmla="*/ 4504532 w 21410"/>
                <a:gd name="T5" fmla="*/ 3928635 h 21460"/>
                <a:gd name="T6" fmla="*/ 4504532 w 21410"/>
                <a:gd name="T7" fmla="*/ 3928635 h 21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0" h="21460">
                  <a:moveTo>
                    <a:pt x="10087" y="1"/>
                  </a:moveTo>
                  <a:cubicBezTo>
                    <a:pt x="10004" y="-1"/>
                    <a:pt x="9920" y="0"/>
                    <a:pt x="9836" y="6"/>
                  </a:cubicBezTo>
                  <a:cubicBezTo>
                    <a:pt x="8489" y="98"/>
                    <a:pt x="7334" y="1235"/>
                    <a:pt x="7100" y="2753"/>
                  </a:cubicBezTo>
                  <a:cubicBezTo>
                    <a:pt x="6862" y="4295"/>
                    <a:pt x="7371" y="5484"/>
                    <a:pt x="8475" y="6368"/>
                  </a:cubicBezTo>
                  <a:cubicBezTo>
                    <a:pt x="9015" y="6801"/>
                    <a:pt x="9217" y="7418"/>
                    <a:pt x="9104" y="8148"/>
                  </a:cubicBezTo>
                  <a:cubicBezTo>
                    <a:pt x="8997" y="8863"/>
                    <a:pt x="8639" y="9355"/>
                    <a:pt x="8019" y="9582"/>
                  </a:cubicBezTo>
                  <a:cubicBezTo>
                    <a:pt x="7593" y="9738"/>
                    <a:pt x="7177" y="9921"/>
                    <a:pt x="6789" y="10183"/>
                  </a:cubicBezTo>
                  <a:cubicBezTo>
                    <a:pt x="6216" y="10568"/>
                    <a:pt x="5627" y="10604"/>
                    <a:pt x="5059" y="10185"/>
                  </a:cubicBezTo>
                  <a:cubicBezTo>
                    <a:pt x="4495" y="9770"/>
                    <a:pt x="4253" y="9160"/>
                    <a:pt x="4331" y="8392"/>
                  </a:cubicBezTo>
                  <a:cubicBezTo>
                    <a:pt x="4375" y="7950"/>
                    <a:pt x="4324" y="7528"/>
                    <a:pt x="4162" y="7122"/>
                  </a:cubicBezTo>
                  <a:cubicBezTo>
                    <a:pt x="3814" y="6252"/>
                    <a:pt x="3220" y="5773"/>
                    <a:pt x="2397" y="5725"/>
                  </a:cubicBezTo>
                  <a:cubicBezTo>
                    <a:pt x="1542" y="5676"/>
                    <a:pt x="877" y="6108"/>
                    <a:pt x="473" y="6978"/>
                  </a:cubicBezTo>
                  <a:cubicBezTo>
                    <a:pt x="84" y="7815"/>
                    <a:pt x="139" y="8668"/>
                    <a:pt x="615" y="9438"/>
                  </a:cubicBezTo>
                  <a:cubicBezTo>
                    <a:pt x="1175" y="10345"/>
                    <a:pt x="1970" y="10582"/>
                    <a:pt x="2890" y="10364"/>
                  </a:cubicBezTo>
                  <a:cubicBezTo>
                    <a:pt x="3411" y="10239"/>
                    <a:pt x="3861" y="10412"/>
                    <a:pt x="4243" y="10814"/>
                  </a:cubicBezTo>
                  <a:cubicBezTo>
                    <a:pt x="4798" y="11395"/>
                    <a:pt x="4894" y="12143"/>
                    <a:pt x="4553" y="13089"/>
                  </a:cubicBezTo>
                  <a:cubicBezTo>
                    <a:pt x="4293" y="13810"/>
                    <a:pt x="4158" y="14530"/>
                    <a:pt x="4139" y="15252"/>
                  </a:cubicBezTo>
                  <a:lnTo>
                    <a:pt x="4137" y="15237"/>
                  </a:lnTo>
                  <a:cubicBezTo>
                    <a:pt x="4088" y="15740"/>
                    <a:pt x="3871" y="16114"/>
                    <a:pt x="3452" y="16295"/>
                  </a:cubicBezTo>
                  <a:cubicBezTo>
                    <a:pt x="3035" y="16473"/>
                    <a:pt x="2657" y="16379"/>
                    <a:pt x="2331" y="16026"/>
                  </a:cubicBezTo>
                  <a:cubicBezTo>
                    <a:pt x="2145" y="15823"/>
                    <a:pt x="1929" y="15688"/>
                    <a:pt x="1677" y="15625"/>
                  </a:cubicBezTo>
                  <a:cubicBezTo>
                    <a:pt x="1136" y="15491"/>
                    <a:pt x="676" y="15662"/>
                    <a:pt x="328" y="16148"/>
                  </a:cubicBezTo>
                  <a:cubicBezTo>
                    <a:pt x="-34" y="16650"/>
                    <a:pt x="-98" y="17229"/>
                    <a:pt x="143" y="17823"/>
                  </a:cubicBezTo>
                  <a:cubicBezTo>
                    <a:pt x="377" y="18393"/>
                    <a:pt x="792" y="18697"/>
                    <a:pt x="1337" y="18713"/>
                  </a:cubicBezTo>
                  <a:cubicBezTo>
                    <a:pt x="1980" y="18731"/>
                    <a:pt x="2406" y="18341"/>
                    <a:pt x="2671" y="17690"/>
                  </a:cubicBezTo>
                  <a:cubicBezTo>
                    <a:pt x="2820" y="17323"/>
                    <a:pt x="3079" y="17117"/>
                    <a:pt x="3416" y="17042"/>
                  </a:cubicBezTo>
                  <a:cubicBezTo>
                    <a:pt x="3854" y="16946"/>
                    <a:pt x="4210" y="17077"/>
                    <a:pt x="4519" y="17667"/>
                  </a:cubicBezTo>
                  <a:cubicBezTo>
                    <a:pt x="4534" y="17712"/>
                    <a:pt x="4844" y="18471"/>
                    <a:pt x="5042" y="18820"/>
                  </a:cubicBezTo>
                  <a:cubicBezTo>
                    <a:pt x="5340" y="19343"/>
                    <a:pt x="5710" y="19797"/>
                    <a:pt x="6126" y="20175"/>
                  </a:cubicBezTo>
                  <a:cubicBezTo>
                    <a:pt x="6126" y="20175"/>
                    <a:pt x="6162" y="20211"/>
                    <a:pt x="6244" y="20282"/>
                  </a:cubicBezTo>
                  <a:lnTo>
                    <a:pt x="6237" y="20279"/>
                  </a:lnTo>
                  <a:cubicBezTo>
                    <a:pt x="6241" y="20283"/>
                    <a:pt x="6246" y="20287"/>
                    <a:pt x="6250" y="20291"/>
                  </a:cubicBezTo>
                  <a:cubicBezTo>
                    <a:pt x="7100" y="21006"/>
                    <a:pt x="8135" y="21438"/>
                    <a:pt x="9250" y="21457"/>
                  </a:cubicBezTo>
                  <a:cubicBezTo>
                    <a:pt x="10097" y="21487"/>
                    <a:pt x="10913" y="21286"/>
                    <a:pt x="11638" y="20903"/>
                  </a:cubicBezTo>
                  <a:cubicBezTo>
                    <a:pt x="12539" y="20410"/>
                    <a:pt x="13259" y="19679"/>
                    <a:pt x="13837" y="18730"/>
                  </a:cubicBezTo>
                  <a:cubicBezTo>
                    <a:pt x="14194" y="18144"/>
                    <a:pt x="14708" y="17915"/>
                    <a:pt x="15319" y="18009"/>
                  </a:cubicBezTo>
                  <a:cubicBezTo>
                    <a:pt x="15928" y="18105"/>
                    <a:pt x="16359" y="18483"/>
                    <a:pt x="16591" y="19150"/>
                  </a:cubicBezTo>
                  <a:cubicBezTo>
                    <a:pt x="16680" y="19406"/>
                    <a:pt x="16737" y="19673"/>
                    <a:pt x="16849" y="19921"/>
                  </a:cubicBezTo>
                  <a:cubicBezTo>
                    <a:pt x="17336" y="21003"/>
                    <a:pt x="18386" y="21598"/>
                    <a:pt x="19439" y="21373"/>
                  </a:cubicBezTo>
                  <a:cubicBezTo>
                    <a:pt x="20487" y="21148"/>
                    <a:pt x="21296" y="20132"/>
                    <a:pt x="21399" y="18907"/>
                  </a:cubicBezTo>
                  <a:cubicBezTo>
                    <a:pt x="21501" y="17691"/>
                    <a:pt x="20870" y="16487"/>
                    <a:pt x="19887" y="16060"/>
                  </a:cubicBezTo>
                  <a:cubicBezTo>
                    <a:pt x="18905" y="15631"/>
                    <a:pt x="18039" y="15899"/>
                    <a:pt x="17261" y="16670"/>
                  </a:cubicBezTo>
                  <a:cubicBezTo>
                    <a:pt x="16774" y="17152"/>
                    <a:pt x="16217" y="17206"/>
                    <a:pt x="15646" y="16928"/>
                  </a:cubicBezTo>
                  <a:cubicBezTo>
                    <a:pt x="15087" y="16656"/>
                    <a:pt x="14734" y="16170"/>
                    <a:pt x="14692" y="15444"/>
                  </a:cubicBezTo>
                  <a:cubicBezTo>
                    <a:pt x="14658" y="14883"/>
                    <a:pt x="14601" y="14326"/>
                    <a:pt x="14488" y="13780"/>
                  </a:cubicBezTo>
                  <a:lnTo>
                    <a:pt x="14479" y="13765"/>
                  </a:lnTo>
                  <a:cubicBezTo>
                    <a:pt x="14327" y="13035"/>
                    <a:pt x="14462" y="12374"/>
                    <a:pt x="14958" y="11839"/>
                  </a:cubicBezTo>
                  <a:cubicBezTo>
                    <a:pt x="15480" y="11275"/>
                    <a:pt x="16094" y="11145"/>
                    <a:pt x="16767" y="11438"/>
                  </a:cubicBezTo>
                  <a:cubicBezTo>
                    <a:pt x="17155" y="11607"/>
                    <a:pt x="17549" y="11654"/>
                    <a:pt x="17957" y="11568"/>
                  </a:cubicBezTo>
                  <a:cubicBezTo>
                    <a:pt x="18833" y="11381"/>
                    <a:pt x="19424" y="10797"/>
                    <a:pt x="19681" y="9827"/>
                  </a:cubicBezTo>
                  <a:cubicBezTo>
                    <a:pt x="19948" y="8820"/>
                    <a:pt x="19730" y="7915"/>
                    <a:pt x="19050" y="7206"/>
                  </a:cubicBezTo>
                  <a:cubicBezTo>
                    <a:pt x="18397" y="6524"/>
                    <a:pt x="17614" y="6367"/>
                    <a:pt x="16794" y="6733"/>
                  </a:cubicBezTo>
                  <a:cubicBezTo>
                    <a:pt x="15828" y="7164"/>
                    <a:pt x="15406" y="8050"/>
                    <a:pt x="15364" y="9206"/>
                  </a:cubicBezTo>
                  <a:cubicBezTo>
                    <a:pt x="15340" y="9859"/>
                    <a:pt x="15067" y="10350"/>
                    <a:pt x="14604" y="10700"/>
                  </a:cubicBezTo>
                  <a:cubicBezTo>
                    <a:pt x="13935" y="11210"/>
                    <a:pt x="13235" y="11130"/>
                    <a:pt x="12469" y="10476"/>
                  </a:cubicBezTo>
                  <a:cubicBezTo>
                    <a:pt x="12469" y="10476"/>
                    <a:pt x="11702" y="9992"/>
                    <a:pt x="11302" y="9766"/>
                  </a:cubicBezTo>
                  <a:cubicBezTo>
                    <a:pt x="10245" y="9174"/>
                    <a:pt x="10121" y="7465"/>
                    <a:pt x="11070" y="6668"/>
                  </a:cubicBezTo>
                  <a:cubicBezTo>
                    <a:pt x="11236" y="6529"/>
                    <a:pt x="11428" y="6435"/>
                    <a:pt x="11604" y="6312"/>
                  </a:cubicBezTo>
                  <a:cubicBezTo>
                    <a:pt x="12745" y="5503"/>
                    <a:pt x="13256" y="3864"/>
                    <a:pt x="12841" y="2360"/>
                  </a:cubicBezTo>
                  <a:cubicBezTo>
                    <a:pt x="12462" y="984"/>
                    <a:pt x="11338" y="38"/>
                    <a:pt x="10087" y="1"/>
                  </a:cubicBezTo>
                  <a:close/>
                  <a:moveTo>
                    <a:pt x="9231" y="10126"/>
                  </a:moveTo>
                  <a:cubicBezTo>
                    <a:pt x="9387" y="10117"/>
                    <a:pt x="9544" y="10116"/>
                    <a:pt x="9704" y="10126"/>
                  </a:cubicBezTo>
                  <a:cubicBezTo>
                    <a:pt x="12172" y="10277"/>
                    <a:pt x="14141" y="12744"/>
                    <a:pt x="14021" y="15643"/>
                  </a:cubicBezTo>
                  <a:cubicBezTo>
                    <a:pt x="13906" y="18437"/>
                    <a:pt x="11810" y="20694"/>
                    <a:pt x="9330" y="20606"/>
                  </a:cubicBezTo>
                  <a:cubicBezTo>
                    <a:pt x="6814" y="20563"/>
                    <a:pt x="4772" y="18048"/>
                    <a:pt x="4897" y="15109"/>
                  </a:cubicBezTo>
                  <a:cubicBezTo>
                    <a:pt x="5010" y="12454"/>
                    <a:pt x="6895" y="10263"/>
                    <a:pt x="9231" y="10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grpSp>
          <p:nvGrpSpPr>
            <p:cNvPr id="12" name="îśľiďe"/>
            <p:cNvGrpSpPr/>
            <p:nvPr/>
          </p:nvGrpSpPr>
          <p:grpSpPr>
            <a:xfrm>
              <a:off x="8054243" y="4985927"/>
              <a:ext cx="502816" cy="502816"/>
              <a:chOff x="5675954" y="2249137"/>
              <a:chExt cx="648072" cy="648072"/>
            </a:xfrm>
          </p:grpSpPr>
          <p:sp>
            <p:nvSpPr>
              <p:cNvPr id="28" name="îṩ1iḑè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9" name="iṥľiḓê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3" name="iṩḷíďê"/>
            <p:cNvGrpSpPr/>
            <p:nvPr/>
          </p:nvGrpSpPr>
          <p:grpSpPr>
            <a:xfrm>
              <a:off x="5632209" y="4910432"/>
              <a:ext cx="280010" cy="280010"/>
              <a:chOff x="7442747" y="2249137"/>
              <a:chExt cx="648072" cy="648072"/>
            </a:xfrm>
          </p:grpSpPr>
          <p:sp>
            <p:nvSpPr>
              <p:cNvPr id="26" name="ísľïḋê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ïṡľidé"/>
              <p:cNvSpPr/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4" name="íṣ1ïdè"/>
            <p:cNvGrpSpPr/>
            <p:nvPr/>
          </p:nvGrpSpPr>
          <p:grpSpPr>
            <a:xfrm>
              <a:off x="7873643" y="3830022"/>
              <a:ext cx="431906" cy="431906"/>
              <a:chOff x="4792557" y="2249137"/>
              <a:chExt cx="648072" cy="648072"/>
            </a:xfrm>
          </p:grpSpPr>
          <p:sp>
            <p:nvSpPr>
              <p:cNvPr id="24" name="işļíḑé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îs1iď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165">
                  <a:lnSpc>
                    <a:spcPct val="150000"/>
                  </a:lnSpc>
                </a:pPr>
                <a:endParaRPr lang="en-GB" sz="3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ïSľíďé"/>
            <p:cNvGrpSpPr/>
            <p:nvPr/>
          </p:nvGrpSpPr>
          <p:grpSpPr>
            <a:xfrm>
              <a:off x="6684001" y="3022528"/>
              <a:ext cx="648072" cy="648072"/>
              <a:chOff x="3909160" y="2249137"/>
              <a:chExt cx="648072" cy="648072"/>
            </a:xfrm>
          </p:grpSpPr>
          <p:sp>
            <p:nvSpPr>
              <p:cNvPr id="22" name="íślîďè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iṧ1ïḑ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6" name="ïsḻïḋe"/>
            <p:cNvGrpSpPr/>
            <p:nvPr/>
          </p:nvGrpSpPr>
          <p:grpSpPr>
            <a:xfrm>
              <a:off x="5660499" y="3693274"/>
              <a:ext cx="453950" cy="453950"/>
              <a:chOff x="6559351" y="2249137"/>
              <a:chExt cx="648072" cy="648072"/>
            </a:xfrm>
          </p:grpSpPr>
          <p:sp>
            <p:nvSpPr>
              <p:cNvPr id="20" name="íšḷiďe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ṡľíḋé"/>
              <p:cNvSpPr/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ïŝ1îḑé"/>
            <p:cNvSpPr/>
            <p:nvPr/>
          </p:nvSpPr>
          <p:spPr>
            <a:xfrm>
              <a:off x="6501955" y="4595984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673102" y="1130300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9" name="î$ļide"/>
            <p:cNvSpPr txBox="1"/>
            <p:nvPr/>
          </p:nvSpPr>
          <p:spPr>
            <a:xfrm>
              <a:off x="673100" y="1982461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348"/>
            <a:ext cx="12192000" cy="3724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16" y="5242724"/>
            <a:ext cx="550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Yann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Lecun</a:t>
            </a:r>
            <a:r>
              <a:rPr lang="en-US" altLang="zh-CN" dirty="0" smtClean="0"/>
              <a:t>, </a:t>
            </a:r>
            <a:r>
              <a:rPr lang="en-US" dirty="0" smtClean="0"/>
              <a:t>1998</a:t>
            </a:r>
            <a:r>
              <a:rPr lang="zh-CN" altLang="en-US" dirty="0" smtClean="0"/>
              <a:t>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390182"/>
            <a:ext cx="10795000" cy="307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116" y="4770139"/>
            <a:ext cx="9332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Alex </a:t>
            </a:r>
            <a:r>
              <a:rPr lang="en-US" altLang="zh-CN" dirty="0" err="1" smtClean="0"/>
              <a:t>Krizhevsky</a:t>
            </a:r>
            <a:r>
              <a:rPr lang="en-US" altLang="zh-CN" dirty="0" smtClean="0"/>
              <a:t> et al., 2012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en-US" altLang="zh-CN" dirty="0" err="1"/>
              <a:t>ImageNet</a:t>
            </a:r>
            <a:r>
              <a:rPr lang="en-US" altLang="zh-CN" dirty="0"/>
              <a:t> Classification with Deep </a:t>
            </a:r>
            <a:r>
              <a:rPr lang="en-US" altLang="zh-CN" dirty="0" smtClean="0"/>
              <a:t>Convolutional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 </a:t>
            </a:r>
            <a:r>
              <a:rPr lang="en-US" altLang="zh-CN" dirty="0"/>
              <a:t>Networks</a:t>
            </a:r>
            <a:endParaRPr lang="en-US" altLang="zh-CN" dirty="0" smtClean="0"/>
          </a:p>
          <a:p>
            <a:r>
              <a:rPr lang="en-US" dirty="0"/>
              <a:t>https://</a:t>
            </a:r>
            <a:r>
              <a:rPr lang="en-US" dirty="0" err="1"/>
              <a:t>www.nvidia.cn</a:t>
            </a:r>
            <a:r>
              <a:rPr lang="en-US" dirty="0"/>
              <a:t>/content/tesla/</a:t>
            </a:r>
            <a:r>
              <a:rPr lang="en-US" dirty="0" err="1"/>
              <a:t>pdf</a:t>
            </a:r>
            <a:r>
              <a:rPr lang="en-US" dirty="0"/>
              <a:t>/machine-learning/</a:t>
            </a:r>
            <a:r>
              <a:rPr lang="en-US" dirty="0" err="1"/>
              <a:t>imagenet</a:t>
            </a:r>
            <a:r>
              <a:rPr lang="en-US" dirty="0"/>
              <a:t>-classification-with-deep-convolutional-</a:t>
            </a:r>
            <a:r>
              <a:rPr lang="en-US" dirty="0" err="1"/>
              <a:t>nn.pdf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6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VGG-16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5" y="1223015"/>
            <a:ext cx="8101555" cy="4748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2848" y="1491592"/>
            <a:ext cx="1831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Simonyan</a:t>
            </a:r>
            <a:r>
              <a:rPr lang="en-US" dirty="0" smtClean="0"/>
              <a:t> and </a:t>
            </a:r>
            <a:r>
              <a:rPr lang="en-US" dirty="0" err="1" smtClean="0"/>
              <a:t>Zisserman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/>
              <a:t>Deep Convolutional Networks for Large-Scale Image </a:t>
            </a:r>
            <a:r>
              <a:rPr lang="en-US" dirty="0" smtClean="0"/>
              <a:t>Recognition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/abs/1409.1556</a:t>
            </a:r>
          </a:p>
        </p:txBody>
      </p:sp>
    </p:spTree>
    <p:extLst>
      <p:ext uri="{BB962C8B-B14F-4D97-AF65-F5344CB8AC3E}">
        <p14:creationId xmlns:p14="http://schemas.microsoft.com/office/powerpoint/2010/main" val="16818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(</a:t>
            </a:r>
            <a:r>
              <a:rPr lang="en-US" dirty="0" err="1" smtClean="0"/>
              <a:t>GoogLeNet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23" y="1261436"/>
            <a:ext cx="59055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(</a:t>
            </a:r>
            <a:r>
              <a:rPr lang="en-US" dirty="0" err="1"/>
              <a:t>GoogLeNet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6" y="1230037"/>
            <a:ext cx="11232145" cy="47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73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6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27</TotalTime>
  <Words>423</Words>
  <Application>Microsoft Macintosh PowerPoint</Application>
  <PresentationFormat>Custom</PresentationFormat>
  <Paragraphs>87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主题5</vt:lpstr>
      <vt:lpstr>PyTorch入门与实战 第四课</vt:lpstr>
      <vt:lpstr>PowerPoint Presentation</vt:lpstr>
      <vt:lpstr>卷积神经网络架构</vt:lpstr>
      <vt:lpstr>Click to edit Master title style</vt:lpstr>
      <vt:lpstr>LeNet</vt:lpstr>
      <vt:lpstr>AlexNet</vt:lpstr>
      <vt:lpstr>VGG-16</vt:lpstr>
      <vt:lpstr>Inception (GoogLeNet)</vt:lpstr>
      <vt:lpstr>Inception (GoogLeNet)</vt:lpstr>
      <vt:lpstr>ResNet</vt:lpstr>
      <vt:lpstr>ResNet</vt:lpstr>
      <vt:lpstr>DenseNet</vt:lpstr>
      <vt:lpstr>DenseNet</vt:lpstr>
      <vt:lpstr>Section Header Here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35</cp:revision>
  <cp:lastPrinted>2017-09-04T16:00:00Z</cp:lastPrinted>
  <dcterms:created xsi:type="dcterms:W3CDTF">2017-09-04T16:00:00Z</dcterms:created>
  <dcterms:modified xsi:type="dcterms:W3CDTF">2019-03-24T02:08:12Z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