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6" r:id="rId2"/>
    <p:sldId id="277" r:id="rId3"/>
    <p:sldId id="268" r:id="rId4"/>
    <p:sldId id="269" r:id="rId5"/>
    <p:sldId id="278" r:id="rId6"/>
    <p:sldId id="290" r:id="rId7"/>
    <p:sldId id="291" r:id="rId8"/>
    <p:sldId id="293" r:id="rId9"/>
    <p:sldId id="288" r:id="rId10"/>
    <p:sldId id="294" r:id="rId11"/>
    <p:sldId id="295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oidAITech/ROS-Academy-for-Beginners.g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  <p:sp>
        <p:nvSpPr>
          <p:cNvPr id="2" name="Minus 1"/>
          <p:cNvSpPr/>
          <p:nvPr/>
        </p:nvSpPr>
        <p:spPr>
          <a:xfrm>
            <a:off x="-499110" y="350075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7312660" y="4624070"/>
            <a:ext cx="350774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/>
            <a:r>
              <a:rPr lang="en-US" sz="3200" dirty="0" err="1">
                <a:sym typeface="+mn-ea"/>
              </a:rPr>
              <a:t>主讲教师</a:t>
            </a:r>
            <a:r>
              <a:rPr lang="en-US" sz="3200" dirty="0">
                <a:sym typeface="+mn-ea"/>
              </a:rPr>
              <a:t>：</a:t>
            </a:r>
            <a:r>
              <a:rPr lang="zh-CN" altLang="en-US" sz="3200" dirty="0">
                <a:sym typeface="+mn-ea"/>
              </a:rPr>
              <a:t>陈家友</a:t>
            </a:r>
            <a:endParaRPr lang="en-US" sz="3200" dirty="0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5A620606-2325-410C-B13B-7448023866D4}"/>
              </a:ext>
            </a:extLst>
          </p:cNvPr>
          <p:cNvSpPr txBox="1"/>
          <p:nvPr/>
        </p:nvSpPr>
        <p:spPr>
          <a:xfrm>
            <a:off x="44450" y="2242820"/>
            <a:ext cx="11567258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/>
            <a:r>
              <a:rPr lang="en-US" sz="4000" dirty="0">
                <a:sym typeface="+mn-ea"/>
              </a:rPr>
              <a:t>                    VSLAM</a:t>
            </a:r>
            <a:r>
              <a:rPr lang="zh-CN" altLang="en-US" sz="4000" dirty="0">
                <a:sym typeface="+mn-ea"/>
              </a:rPr>
              <a:t>实践</a:t>
            </a:r>
            <a:r>
              <a:rPr lang="en-US" sz="4000" dirty="0" err="1">
                <a:sym typeface="+mn-ea"/>
              </a:rPr>
              <a:t>课程</a:t>
            </a:r>
            <a:endParaRPr lang="en-US" sz="4000" dirty="0">
              <a:sym typeface="+mn-ea"/>
            </a:endParaRPr>
          </a:p>
          <a:p>
            <a:pPr lvl="0"/>
            <a:r>
              <a:rPr lang="en-US" sz="4000" dirty="0">
                <a:sym typeface="+mn-ea"/>
              </a:rPr>
              <a:t>							--- </a:t>
            </a:r>
            <a:r>
              <a:rPr lang="en-US" altLang="zh-CN" sz="4000" dirty="0">
                <a:sym typeface="+mn-ea"/>
              </a:rPr>
              <a:t>LSD</a:t>
            </a:r>
            <a:r>
              <a:rPr lang="zh-CN" altLang="en-US" sz="4000" dirty="0">
                <a:sym typeface="+mn-ea"/>
              </a:rPr>
              <a:t>算法介绍</a:t>
            </a:r>
            <a:endParaRPr lang="en-US" sz="4000" dirty="0"/>
          </a:p>
          <a:p>
            <a:pPr lvl="0"/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809238" y="2745105"/>
            <a:ext cx="6402715" cy="1200329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en-US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CN" sz="7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altLang="en-US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LSD</a:t>
            </a:r>
            <a:r>
              <a:rPr lang="zh-CN" altLang="en-US" sz="7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探索总结</a:t>
            </a:r>
            <a:endParaRPr lang="en-US" altLang="en-US" sz="7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inus 2"/>
          <p:cNvSpPr/>
          <p:nvPr/>
        </p:nvSpPr>
        <p:spPr>
          <a:xfrm>
            <a:off x="-499110" y="350075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63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98ABF7E-AC78-4242-9025-F69222FBAB08}"/>
              </a:ext>
            </a:extLst>
          </p:cNvPr>
          <p:cNvSpPr/>
          <p:nvPr/>
        </p:nvSpPr>
        <p:spPr>
          <a:xfrm>
            <a:off x="536135" y="117792"/>
            <a:ext cx="3766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LSD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探索总结</a:t>
            </a:r>
            <a:endParaRPr lang="en-US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01F4EB-0433-4545-B236-36E5914DC9AB}"/>
              </a:ext>
            </a:extLst>
          </p:cNvPr>
          <p:cNvSpPr txBox="1"/>
          <p:nvPr/>
        </p:nvSpPr>
        <p:spPr>
          <a:xfrm>
            <a:off x="620806" y="1623378"/>
            <a:ext cx="8517332" cy="122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LSD</a:t>
            </a:r>
            <a:r>
              <a:rPr lang="zh-CN" altLang="en-US" sz="16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特点：</a:t>
            </a:r>
            <a:endParaRPr lang="en-US" altLang="zh-CN" sz="16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在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CPU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上实现了实时半稠密场景的重建；</a:t>
            </a:r>
            <a:endParaRPr lang="en-US" altLang="zh-CN" sz="14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对相机内参和曝光非常敏感，在相机快速运动时容易丢失；</a:t>
            </a:r>
            <a:endParaRPr lang="en-US" altLang="zh-CN" sz="14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没有基于直接法的回环检测。因此必须依赖于特征点方法来进行回环检测，尚未摆脱特征点的计算；</a:t>
            </a:r>
            <a:endParaRPr lang="en-US" altLang="zh-CN" sz="14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9426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708843" y="2829560"/>
            <a:ext cx="2773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en-US" sz="7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   谢</a:t>
            </a:r>
          </a:p>
        </p:txBody>
      </p:sp>
      <p:sp>
        <p:nvSpPr>
          <p:cNvPr id="5" name="Minus 4"/>
          <p:cNvSpPr/>
          <p:nvPr/>
        </p:nvSpPr>
        <p:spPr>
          <a:xfrm>
            <a:off x="-425450" y="379539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309813" y="3007360"/>
            <a:ext cx="119888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</a:p>
        </p:txBody>
      </p:sp>
      <p:sp>
        <p:nvSpPr>
          <p:cNvPr id="13" name="Text Box 12"/>
          <p:cNvSpPr txBox="1"/>
          <p:nvPr userDrawn="1"/>
        </p:nvSpPr>
        <p:spPr>
          <a:xfrm>
            <a:off x="5391150" y="1739900"/>
            <a:ext cx="236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dirty="0"/>
              <a:t>01 </a:t>
            </a:r>
            <a:r>
              <a:rPr lang="en-US" altLang="zh-CN" sz="3600" dirty="0"/>
              <a:t>LSD</a:t>
            </a:r>
            <a:r>
              <a:rPr lang="zh-CN" altLang="en-US" sz="3600" dirty="0"/>
              <a:t>简介</a:t>
            </a:r>
            <a:endParaRPr lang="en-US" altLang="en-US" sz="3600" dirty="0"/>
          </a:p>
        </p:txBody>
      </p:sp>
      <p:sp>
        <p:nvSpPr>
          <p:cNvPr id="14" name="Text Box 13"/>
          <p:cNvSpPr txBox="1"/>
          <p:nvPr userDrawn="1"/>
        </p:nvSpPr>
        <p:spPr>
          <a:xfrm>
            <a:off x="5391150" y="2682240"/>
            <a:ext cx="3292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dirty="0"/>
              <a:t>02 </a:t>
            </a:r>
            <a:r>
              <a:rPr lang="en-US" altLang="zh-CN" sz="3600" dirty="0"/>
              <a:t>LSD</a:t>
            </a:r>
            <a:r>
              <a:rPr lang="zh-CN" altLang="en-US" sz="3600" dirty="0"/>
              <a:t>理论介绍</a:t>
            </a:r>
            <a:endParaRPr lang="en-US" altLang="en-US" sz="3600" dirty="0"/>
          </a:p>
        </p:txBody>
      </p:sp>
      <p:sp>
        <p:nvSpPr>
          <p:cNvPr id="15" name="Text Box 14"/>
          <p:cNvSpPr txBox="1"/>
          <p:nvPr userDrawn="1"/>
        </p:nvSpPr>
        <p:spPr>
          <a:xfrm>
            <a:off x="5391150" y="3582670"/>
            <a:ext cx="3292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dirty="0"/>
              <a:t>03 </a:t>
            </a:r>
            <a:r>
              <a:rPr lang="en-US" altLang="zh-CN" sz="3600" dirty="0"/>
              <a:t>LSD</a:t>
            </a:r>
            <a:r>
              <a:rPr lang="zh-CN" altLang="en-US" sz="3600" dirty="0"/>
              <a:t>部署指南</a:t>
            </a:r>
            <a:endParaRPr lang="en-US" altLang="en-US" sz="3600" dirty="0"/>
          </a:p>
        </p:txBody>
      </p:sp>
      <p:sp>
        <p:nvSpPr>
          <p:cNvPr id="16" name="Text Box 15"/>
          <p:cNvSpPr txBox="1"/>
          <p:nvPr userDrawn="1"/>
        </p:nvSpPr>
        <p:spPr>
          <a:xfrm>
            <a:off x="5391150" y="4482465"/>
            <a:ext cx="2603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dirty="0"/>
              <a:t>04 </a:t>
            </a:r>
            <a:r>
              <a:rPr lang="zh-CN" altLang="en-US" sz="3600" dirty="0"/>
              <a:t>探索总结</a:t>
            </a:r>
            <a:endParaRPr lang="en-US" altLang="en-US" sz="3600" dirty="0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809238" y="2745105"/>
            <a:ext cx="6402715" cy="1200329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en-US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CN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en-US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LSD</a:t>
            </a:r>
            <a:r>
              <a:rPr lang="zh-CN" altLang="en-US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部署指南</a:t>
            </a:r>
            <a:endParaRPr lang="en-US" altLang="en-US" sz="7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inus 2"/>
          <p:cNvSpPr/>
          <p:nvPr/>
        </p:nvSpPr>
        <p:spPr>
          <a:xfrm>
            <a:off x="-499110" y="350075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98ABF7E-AC78-4242-9025-F69222FBAB08}"/>
              </a:ext>
            </a:extLst>
          </p:cNvPr>
          <p:cNvSpPr/>
          <p:nvPr/>
        </p:nvSpPr>
        <p:spPr>
          <a:xfrm>
            <a:off x="536135" y="117792"/>
            <a:ext cx="3766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LSD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部署指南</a:t>
            </a:r>
            <a:endParaRPr lang="en-US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3558DE-5190-4D03-AF09-BFF3A5DE70F2}"/>
              </a:ext>
            </a:extLst>
          </p:cNvPr>
          <p:cNvSpPr txBox="1"/>
          <p:nvPr/>
        </p:nvSpPr>
        <p:spPr>
          <a:xfrm>
            <a:off x="2461616" y="2684455"/>
            <a:ext cx="6315456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操作系统：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Ubuntu 16.04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ROS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版本：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ROS-kinetic</a:t>
            </a:r>
          </a:p>
          <a:p>
            <a:pPr>
              <a:lnSpc>
                <a:spcPct val="130000"/>
              </a:lnSpc>
            </a:pP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Xbot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仿真平台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9E2F0F-BD9B-4DB5-AC6C-6FC5240C3415}"/>
              </a:ext>
            </a:extLst>
          </p:cNvPr>
          <p:cNvSpPr txBox="1"/>
          <p:nvPr/>
        </p:nvSpPr>
        <p:spPr>
          <a:xfrm>
            <a:off x="765046" y="1470163"/>
            <a:ext cx="3393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运行环境：</a:t>
            </a: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7712754-015B-4D96-84A9-0FA9097C83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30" y="3717847"/>
            <a:ext cx="1121974" cy="92933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BD2A59E-FE18-49F7-AFCB-C692DBD6A3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29" y="1623378"/>
            <a:ext cx="1121975" cy="929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98ABF7E-AC78-4242-9025-F69222FBAB08}"/>
              </a:ext>
            </a:extLst>
          </p:cNvPr>
          <p:cNvSpPr/>
          <p:nvPr/>
        </p:nvSpPr>
        <p:spPr>
          <a:xfrm>
            <a:off x="536135" y="117792"/>
            <a:ext cx="3766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LSD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部署指南</a:t>
            </a:r>
            <a:endParaRPr lang="en-US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9CF3CC-1AA9-4163-9E94-1B6C6F1A6CD1}"/>
              </a:ext>
            </a:extLst>
          </p:cNvPr>
          <p:cNvSpPr txBox="1"/>
          <p:nvPr/>
        </p:nvSpPr>
        <p:spPr>
          <a:xfrm>
            <a:off x="1268927" y="2131991"/>
            <a:ext cx="8008237" cy="3544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安装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Xbot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机器人仿真平台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#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下载源码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$ 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mkdir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-p 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tutorial_ws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src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  #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创建工作空间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$ cd 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tutorial_ws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src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        #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进入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src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路径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$ git clone 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hlinkClick r:id="rId3"/>
              </a:rPr>
              <a:t>https://github.com/DroidAITech/ROS-Academy-for-Beginners.git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 #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下载源码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# 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安装依赖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$ cd ~/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tutorial_ws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$ 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rosdep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install --from-paths 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src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--ignore-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src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--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rosdistro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=kinetic –y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# 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编译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$ cd ~/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tutorial_ws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$ 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catkin_make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9DA3F7-ADF4-4447-B564-083CB2161E8D}"/>
              </a:ext>
            </a:extLst>
          </p:cNvPr>
          <p:cNvSpPr txBox="1"/>
          <p:nvPr/>
        </p:nvSpPr>
        <p:spPr>
          <a:xfrm>
            <a:off x="688488" y="1470163"/>
            <a:ext cx="3393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部署</a:t>
            </a: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</a:rPr>
              <a:t>LSD+Xbot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537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98ABF7E-AC78-4242-9025-F69222FBAB08}"/>
              </a:ext>
            </a:extLst>
          </p:cNvPr>
          <p:cNvSpPr/>
          <p:nvPr/>
        </p:nvSpPr>
        <p:spPr>
          <a:xfrm>
            <a:off x="536135" y="117792"/>
            <a:ext cx="3766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LSD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部署指南</a:t>
            </a:r>
            <a:endParaRPr lang="en-US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9CF3CC-1AA9-4163-9E94-1B6C6F1A6CD1}"/>
              </a:ext>
            </a:extLst>
          </p:cNvPr>
          <p:cNvSpPr txBox="1"/>
          <p:nvPr/>
        </p:nvSpPr>
        <p:spPr>
          <a:xfrm>
            <a:off x="1144640" y="2563549"/>
            <a:ext cx="8008237" cy="1823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启动</a:t>
            </a:r>
            <a:r>
              <a:rPr lang="en-US" altLang="zh-CN" sz="1600" dirty="0" err="1">
                <a:latin typeface="Arial" panose="020B0604020202020204" pitchFamily="34" charset="0"/>
                <a:ea typeface="微软雅黑" panose="020B0503020204020204" pitchFamily="34" charset="-122"/>
              </a:rPr>
              <a:t>Xbot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机器人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# 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打开新终端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$ cd ~/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tutorial_ws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        #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进入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Xbot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工作空间</a:t>
            </a: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$ source 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devel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setup.bash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  #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刷新环境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$ 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roslaunch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robot_sim_demo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Arial" panose="020B0604020202020204" pitchFamily="34" charset="0"/>
                <a:ea typeface="微软雅黑" panose="020B0503020204020204" pitchFamily="34" charset="-122"/>
              </a:rPr>
              <a:t>robot_spawn.launch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9DA3F7-ADF4-4447-B564-083CB2161E8D}"/>
              </a:ext>
            </a:extLst>
          </p:cNvPr>
          <p:cNvSpPr txBox="1"/>
          <p:nvPr/>
        </p:nvSpPr>
        <p:spPr>
          <a:xfrm>
            <a:off x="688488" y="1470163"/>
            <a:ext cx="3393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启动</a:t>
            </a: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</a:rPr>
              <a:t>LSD+Xbot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767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98ABF7E-AC78-4242-9025-F69222FBAB08}"/>
              </a:ext>
            </a:extLst>
          </p:cNvPr>
          <p:cNvSpPr/>
          <p:nvPr/>
        </p:nvSpPr>
        <p:spPr>
          <a:xfrm>
            <a:off x="536135" y="117792"/>
            <a:ext cx="3766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LSD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部署指南</a:t>
            </a:r>
            <a:endParaRPr lang="en-US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9DA3F7-ADF4-4447-B564-083CB2161E8D}"/>
              </a:ext>
            </a:extLst>
          </p:cNvPr>
          <p:cNvSpPr txBox="1"/>
          <p:nvPr/>
        </p:nvSpPr>
        <p:spPr>
          <a:xfrm>
            <a:off x="688488" y="1470163"/>
            <a:ext cx="3393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启动</a:t>
            </a: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</a:rPr>
              <a:t>LSD+Xbot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01F4EB-0433-4545-B236-36E5914DC9AB}"/>
              </a:ext>
            </a:extLst>
          </p:cNvPr>
          <p:cNvSpPr txBox="1"/>
          <p:nvPr/>
        </p:nvSpPr>
        <p:spPr>
          <a:xfrm>
            <a:off x="1151966" y="1931828"/>
            <a:ext cx="10950388" cy="2943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启动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LSD</a:t>
            </a:r>
          </a:p>
          <a:p>
            <a:pPr>
              <a:lnSpc>
                <a:spcPct val="130000"/>
              </a:lnSpc>
            </a:pP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#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打开新终端</a:t>
            </a:r>
          </a:p>
          <a:p>
            <a:pPr lvl="0">
              <a:lnSpc>
                <a:spcPct val="130000"/>
              </a:lnSpc>
            </a:pPr>
            <a:r>
              <a:rPr lang="en-US" altLang="zh-CN" sz="14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cd ~/catkin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_lsd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#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catkin_lsd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为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LSD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工作空间</a:t>
            </a:r>
          </a:p>
          <a:p>
            <a:pPr lvl="0">
              <a:lnSpc>
                <a:spcPct val="13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source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devel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setup.bash</a:t>
            </a:r>
            <a:endParaRPr lang="en-US" altLang="zh-CN" sz="14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rosrun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lsd_slam_core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live_slam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/image:=/camera/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rgb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image_raw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/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camera_info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:=/camera/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rgb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camera_info</a:t>
            </a:r>
            <a:endParaRPr lang="en-US" altLang="zh-CN" sz="14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#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打开新终端</a:t>
            </a:r>
          </a:p>
          <a:p>
            <a:pPr lvl="0">
              <a:lnSpc>
                <a:spcPct val="13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cd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catkin_lsd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#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catkin_lsd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为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LSD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工作空间</a:t>
            </a:r>
          </a:p>
          <a:p>
            <a:pPr lvl="0">
              <a:lnSpc>
                <a:spcPct val="13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source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devel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setup.bash</a:t>
            </a:r>
            <a:endParaRPr lang="en-US" altLang="zh-CN" sz="14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rosrun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lsd_slam_viewer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viewer</a:t>
            </a:r>
            <a:endParaRPr lang="it-IT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24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98ABF7E-AC78-4242-9025-F69222FBAB08}"/>
              </a:ext>
            </a:extLst>
          </p:cNvPr>
          <p:cNvSpPr/>
          <p:nvPr/>
        </p:nvSpPr>
        <p:spPr>
          <a:xfrm>
            <a:off x="536135" y="117792"/>
            <a:ext cx="3766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LSD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部署指南</a:t>
            </a:r>
            <a:endParaRPr lang="en-US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9DA3F7-ADF4-4447-B564-083CB2161E8D}"/>
              </a:ext>
            </a:extLst>
          </p:cNvPr>
          <p:cNvSpPr txBox="1"/>
          <p:nvPr/>
        </p:nvSpPr>
        <p:spPr>
          <a:xfrm>
            <a:off x="688488" y="1470163"/>
            <a:ext cx="3393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启动</a:t>
            </a: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</a:rPr>
              <a:t>LSD+Xbot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01F4EB-0433-4545-B236-36E5914DC9AB}"/>
              </a:ext>
            </a:extLst>
          </p:cNvPr>
          <p:cNvSpPr txBox="1"/>
          <p:nvPr/>
        </p:nvSpPr>
        <p:spPr>
          <a:xfrm>
            <a:off x="1151966" y="1931828"/>
            <a:ext cx="10950388" cy="1503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控制机器人移动，测试算法效果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# 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打开新终端</a:t>
            </a:r>
          </a:p>
          <a:p>
            <a:pPr lvl="0">
              <a:lnSpc>
                <a:spcPct val="13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$ cd ~/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tutorial_ws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    #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进入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Xbot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工作空间</a:t>
            </a:r>
          </a:p>
          <a:p>
            <a:pPr lvl="0">
              <a:lnSpc>
                <a:spcPct val="13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$ source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devel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setup.bash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#</a:t>
            </a: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刷新环境</a:t>
            </a:r>
          </a:p>
          <a:p>
            <a:pPr lvl="0">
              <a:lnSpc>
                <a:spcPct val="13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$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rosrun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robot_sim_demo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robot_keyboard_teleop.py</a:t>
            </a:r>
          </a:p>
        </p:txBody>
      </p:sp>
    </p:spTree>
    <p:extLst>
      <p:ext uri="{BB962C8B-B14F-4D97-AF65-F5344CB8AC3E}">
        <p14:creationId xmlns:p14="http://schemas.microsoft.com/office/powerpoint/2010/main" val="161709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 3"/>
          <p:cNvSpPr/>
          <p:nvPr/>
        </p:nvSpPr>
        <p:spPr>
          <a:xfrm>
            <a:off x="-1572260" y="471170"/>
            <a:ext cx="14914245" cy="79883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750" y="6319520"/>
            <a:ext cx="2085340" cy="48577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98ABF7E-AC78-4242-9025-F69222FBAB08}"/>
              </a:ext>
            </a:extLst>
          </p:cNvPr>
          <p:cNvSpPr/>
          <p:nvPr/>
        </p:nvSpPr>
        <p:spPr>
          <a:xfrm>
            <a:off x="536135" y="117792"/>
            <a:ext cx="376623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LSD</a:t>
            </a:r>
            <a:r>
              <a:rPr lang="zh-CN" altLang="en-US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部署指南</a:t>
            </a:r>
            <a:endParaRPr lang="en-US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8CB42C-E414-43BF-AB92-727E672D1F5F}"/>
              </a:ext>
            </a:extLst>
          </p:cNvPr>
          <p:cNvSpPr txBox="1"/>
          <p:nvPr/>
        </p:nvSpPr>
        <p:spPr>
          <a:xfrm>
            <a:off x="1151966" y="1931828"/>
            <a:ext cx="10950388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启动截图如下：</a:t>
            </a:r>
            <a:endParaRPr lang="it-IT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66F7F2-4C9B-4CFA-B247-8C488AB17B36}"/>
              </a:ext>
            </a:extLst>
          </p:cNvPr>
          <p:cNvSpPr txBox="1"/>
          <p:nvPr/>
        </p:nvSpPr>
        <p:spPr>
          <a:xfrm>
            <a:off x="688488" y="1470163"/>
            <a:ext cx="4078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启动</a:t>
            </a: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</a:rPr>
              <a:t>LSD+Xbot</a:t>
            </a: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62B705-5C39-42EC-91BB-CA5A5988AC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820" y="2736728"/>
            <a:ext cx="6678967" cy="342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8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408</Words>
  <Application>Microsoft Office PowerPoint</Application>
  <PresentationFormat>宽屏</PresentationFormat>
  <Paragraphs>65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pxx</dc:creator>
  <cp:lastModifiedBy>Chenjy</cp:lastModifiedBy>
  <cp:revision>43</cp:revision>
  <dcterms:created xsi:type="dcterms:W3CDTF">2019-08-13T01:56:02Z</dcterms:created>
  <dcterms:modified xsi:type="dcterms:W3CDTF">2019-09-14T05:09:33Z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