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76" r:id="rId6"/>
    <p:sldId id="275" r:id="rId7"/>
    <p:sldId id="279" r:id="rId8"/>
    <p:sldId id="280" r:id="rId9"/>
    <p:sldId id="292" r:id="rId10"/>
    <p:sldId id="290" r:id="rId11"/>
    <p:sldId id="291" r:id="rId12"/>
    <p:sldId id="277" r:id="rId13"/>
    <p:sldId id="285" r:id="rId14"/>
    <p:sldId id="29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mur/ORB_SL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774065" y="2611120"/>
            <a:ext cx="998156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V-SLAM</a:t>
            </a:r>
            <a:r>
              <a:rPr lang="zh-CN" altLang="en-US" sz="4000" dirty="0">
                <a:sym typeface="+mn-ea"/>
              </a:rPr>
              <a:t>实践课程</a:t>
            </a:r>
            <a:endParaRPr lang="en-US" sz="4000" dirty="0">
              <a:sym typeface="+mn-ea"/>
            </a:endParaRPr>
          </a:p>
          <a:p>
            <a:pPr lvl="0" algn="r"/>
            <a:r>
              <a:rPr lang="en-US" sz="4000" dirty="0">
                <a:sym typeface="+mn-ea"/>
              </a:rPr>
              <a:t>				</a:t>
            </a:r>
            <a:r>
              <a:rPr lang="en-US" altLang="zh-CN" sz="4000" dirty="0">
                <a:sym typeface="+mn-ea"/>
              </a:rPr>
              <a:t>——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ORB &amp; ORB2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框架和代码</a:t>
            </a:r>
            <a:endParaRPr lang="en-US" sz="4000" dirty="0"/>
          </a:p>
          <a:p>
            <a:pPr lvl="0"/>
            <a:endParaRPr lang="en-US" sz="4000" dirty="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柴文杰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498D11-08F9-4009-9F88-4DE2130C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37" y="2221290"/>
            <a:ext cx="10657326" cy="29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034ECD-00E8-482B-B424-50B9CA99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49" y="2175630"/>
            <a:ext cx="9496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050" y="2745105"/>
            <a:ext cx="831509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ORB2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的不同之处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8054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的不同之处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413C17D-2381-43C7-884C-AD4BB701558F}"/>
              </a:ext>
            </a:extLst>
          </p:cNvPr>
          <p:cNvGrpSpPr/>
          <p:nvPr/>
        </p:nvGrpSpPr>
        <p:grpSpPr>
          <a:xfrm>
            <a:off x="902597" y="1270000"/>
            <a:ext cx="10605041" cy="4671409"/>
            <a:chOff x="902597" y="1270000"/>
            <a:chExt cx="10605041" cy="467140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152B44-1C9A-4A73-92E4-A544652BE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97" y="1270000"/>
              <a:ext cx="10386806" cy="467140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659DE0-D78E-4036-A015-C48872FD03F1}"/>
                </a:ext>
              </a:extLst>
            </p:cNvPr>
            <p:cNvSpPr/>
            <p:nvPr/>
          </p:nvSpPr>
          <p:spPr>
            <a:xfrm>
              <a:off x="7159925" y="2398143"/>
              <a:ext cx="4347713" cy="29157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91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8054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的不同之处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01366B-2545-4B75-81FF-4C56A7780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4537" r="5407" b="4720"/>
          <a:stretch/>
        </p:blipFill>
        <p:spPr>
          <a:xfrm>
            <a:off x="1217971" y="1911422"/>
            <a:ext cx="6331789" cy="44080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114E1D-4EF0-4ED7-815C-7137A3E905E5}"/>
              </a:ext>
            </a:extLst>
          </p:cNvPr>
          <p:cNvSpPr txBox="1"/>
          <p:nvPr/>
        </p:nvSpPr>
        <p:spPr>
          <a:xfrm>
            <a:off x="854015" y="1155940"/>
            <a:ext cx="506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双目相机模型回顾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F88190-B61F-49D1-80D2-480989DBD795}"/>
              </a:ext>
            </a:extLst>
          </p:cNvPr>
          <p:cNvSpPr txBox="1"/>
          <p:nvPr/>
        </p:nvSpPr>
        <p:spPr>
          <a:xfrm>
            <a:off x="8353399" y="1802921"/>
            <a:ext cx="26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双目相机获取深度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444769-3DCE-4643-9D8C-955AE26EFEBB}"/>
              </a:ext>
            </a:extLst>
          </p:cNvPr>
          <p:cNvSpPr txBox="1"/>
          <p:nvPr/>
        </p:nvSpPr>
        <p:spPr>
          <a:xfrm>
            <a:off x="8353398" y="4133669"/>
            <a:ext cx="31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RGB-D</a:t>
            </a:r>
            <a:r>
              <a:rPr lang="zh-CN" altLang="en-US" dirty="0"/>
              <a:t>相机深度不确定性转化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AA0ECA-EBA5-449C-9E97-819379D11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97" y="2438951"/>
            <a:ext cx="2820837" cy="14292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1DB5E0-06B4-4E31-AF44-C99F211B8E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0"/>
          <a:stretch/>
        </p:blipFill>
        <p:spPr>
          <a:xfrm>
            <a:off x="8531524" y="4768495"/>
            <a:ext cx="2377101" cy="9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50177" y="2065020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50177" y="300736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50177" y="3907790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的不同之处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32586" y="2745105"/>
            <a:ext cx="795602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CN" sz="7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56328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ORB-SLAM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D760EEC-6906-407A-A613-D63AF8AE9D6C}"/>
              </a:ext>
            </a:extLst>
          </p:cNvPr>
          <p:cNvGrpSpPr/>
          <p:nvPr/>
        </p:nvGrpSpPr>
        <p:grpSpPr>
          <a:xfrm>
            <a:off x="585216" y="6311392"/>
            <a:ext cx="5644896" cy="352437"/>
            <a:chOff x="585216" y="6311392"/>
            <a:chExt cx="5644896" cy="35243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74D2B47-2CCF-4A54-838E-F520D0114596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F2E217-6970-41AE-BF87-5C7526132846}"/>
                </a:ext>
              </a:extLst>
            </p:cNvPr>
            <p:cNvSpPr txBox="1"/>
            <p:nvPr/>
          </p:nvSpPr>
          <p:spPr>
            <a:xfrm>
              <a:off x="585216" y="6386830"/>
              <a:ext cx="564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https://github.com/raulmur/ORB_SLAM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45817F4E-AE86-49B6-8B84-62C4ECD87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86" y="1270000"/>
            <a:ext cx="5713980" cy="4721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63690" y="2745105"/>
            <a:ext cx="549381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Codes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zh-CN" sz="7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A9CB34-4755-49BB-B383-E8447DB01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8" y="990386"/>
            <a:ext cx="5479077" cy="572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9B77A0-B0D6-4AF2-9D47-3A43760BE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6" y="1468966"/>
            <a:ext cx="9675801" cy="46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C291FD-9353-41E1-8233-BCDBE1005D2A}"/>
              </a:ext>
            </a:extLst>
          </p:cNvPr>
          <p:cNvSpPr txBox="1"/>
          <p:nvPr/>
        </p:nvSpPr>
        <p:spPr>
          <a:xfrm>
            <a:off x="1214651" y="1405719"/>
            <a:ext cx="48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单目初始化方式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1CC21-402A-440E-BA0F-B60D6CEEF693}"/>
                  </a:ext>
                </a:extLst>
              </p:cNvPr>
              <p:cNvSpPr txBox="1"/>
              <p:nvPr/>
            </p:nvSpPr>
            <p:spPr>
              <a:xfrm>
                <a:off x="1325218" y="3949583"/>
                <a:ext cx="91192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符号示意</a:t>
                </a:r>
                <a:endParaRPr lang="en-US" altLang="zh-CN" b="1" dirty="0"/>
              </a:p>
              <a:p>
                <a:r>
                  <a:rPr lang="en-US" altLang="zh-CN" dirty="0"/>
                  <a:t>K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内参矩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阵</m:t>
                    </m:r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t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位姿变化中的平移向量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位姿变化中的旋转矩阵</a:t>
                </a:r>
                <a:endParaRPr lang="en-US" altLang="zh-CN" dirty="0"/>
              </a:p>
              <a:p>
                <a:r>
                  <a:rPr lang="en-US" altLang="zh-CN" b="0" dirty="0"/>
                  <a:t>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平面</m:t>
                    </m:r>
                  </m:oMath>
                </a14:m>
                <a:r>
                  <a:rPr lang="zh-CN" altLang="en-US" dirty="0"/>
                  <a:t>法向量</a:t>
                </a:r>
                <a:endParaRPr lang="en-US" altLang="zh-CN" dirty="0"/>
              </a:p>
              <a:p>
                <a:r>
                  <a:rPr lang="en-US" altLang="zh-CN" dirty="0"/>
                  <a:t>d: </a:t>
                </a:r>
                <a:r>
                  <a:rPr lang="zh-CN" altLang="en-US" dirty="0"/>
                  <a:t>常数，平面截距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1CC21-402A-440E-BA0F-B60D6CEEF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18" y="3949583"/>
                <a:ext cx="9119287" cy="2031325"/>
              </a:xfrm>
              <a:prstGeom prst="rect">
                <a:avLst/>
              </a:prstGeom>
              <a:blipFill>
                <a:blip r:embed="rId3"/>
                <a:stretch>
                  <a:fillRect l="-535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03D44DD-FE84-4364-99F3-BCF81829B42C}"/>
              </a:ext>
            </a:extLst>
          </p:cNvPr>
          <p:cNvGrpSpPr/>
          <p:nvPr/>
        </p:nvGrpSpPr>
        <p:grpSpPr>
          <a:xfrm>
            <a:off x="585216" y="6311392"/>
            <a:ext cx="5865460" cy="352437"/>
            <a:chOff x="585216" y="6311392"/>
            <a:chExt cx="5865460" cy="3524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78537B0-F8D8-4C40-A23D-166F999668E5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B3906C0-DD41-4A5A-97DD-8BE8C35E68F3}"/>
                </a:ext>
              </a:extLst>
            </p:cNvPr>
            <p:cNvSpPr txBox="1"/>
            <p:nvPr/>
          </p:nvSpPr>
          <p:spPr>
            <a:xfrm>
              <a:off x="585216" y="6386830"/>
              <a:ext cx="5865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ORB-SLAM2: an Open-Source SLAM System for Monocular, Stereo and RGB-D Cameras </a:t>
              </a:r>
              <a:endParaRPr lang="zh-CN" altLang="en-US" sz="1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97780A-730C-425B-8301-A5571AC95981}"/>
                  </a:ext>
                </a:extLst>
              </p:cNvPr>
              <p:cNvSpPr txBox="1"/>
              <p:nvPr/>
            </p:nvSpPr>
            <p:spPr>
              <a:xfrm>
                <a:off x="1325218" y="2011680"/>
                <a:ext cx="8783058" cy="1937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对极几何约束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基础矩阵：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本质矩阵：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加入同一面约束</a:t>
                </a:r>
                <a:r>
                  <a:rPr lang="en-US" altLang="zh-CN" dirty="0"/>
                  <a:t>——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单应矩阵：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97780A-730C-425B-8301-A5571AC9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18" y="2011680"/>
                <a:ext cx="8783058" cy="1937903"/>
              </a:xfrm>
              <a:prstGeom prst="rect">
                <a:avLst/>
              </a:prstGeom>
              <a:blipFill>
                <a:blip r:embed="rId4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1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indent="358775"/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脉络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C291FD-9353-41E1-8233-BCDBE1005D2A}"/>
              </a:ext>
            </a:extLst>
          </p:cNvPr>
          <p:cNvSpPr txBox="1"/>
          <p:nvPr/>
        </p:nvSpPr>
        <p:spPr>
          <a:xfrm>
            <a:off x="1214651" y="1405719"/>
            <a:ext cx="48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判断使用何种初始化方式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1CC21-402A-440E-BA0F-B60D6CEEF693}"/>
                  </a:ext>
                </a:extLst>
              </p:cNvPr>
              <p:cNvSpPr txBox="1"/>
              <p:nvPr/>
            </p:nvSpPr>
            <p:spPr>
              <a:xfrm>
                <a:off x="6039134" y="2812752"/>
                <a:ext cx="549614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符号示意</a:t>
                </a:r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model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得分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en-US" altLang="zh-CN" dirty="0"/>
                  <a:t>model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reference frame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current frame</a:t>
                </a:r>
                <a:r>
                  <a:rPr lang="zh-CN" altLang="en-US" dirty="0"/>
                  <a:t>的相似变换误差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同上</m:t>
                    </m:r>
                  </m:oMath>
                </a14:m>
                <a:r>
                  <a:rPr lang="zh-CN" altLang="en-US" dirty="0"/>
                  <a:t>，相反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en-US" dirty="0"/>
                  <a:t>相当于阈值常量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判断外点的阈值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21CC21-402A-440E-BA0F-B60D6CEEF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34" y="2812752"/>
                <a:ext cx="5496143" cy="1754326"/>
              </a:xfrm>
              <a:prstGeom prst="rect">
                <a:avLst/>
              </a:prstGeom>
              <a:blipFill>
                <a:blip r:embed="rId3"/>
                <a:stretch>
                  <a:fillRect l="-999" t="-2778"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03D44DD-FE84-4364-99F3-BCF81829B42C}"/>
              </a:ext>
            </a:extLst>
          </p:cNvPr>
          <p:cNvGrpSpPr/>
          <p:nvPr/>
        </p:nvGrpSpPr>
        <p:grpSpPr>
          <a:xfrm>
            <a:off x="585216" y="6311392"/>
            <a:ext cx="5865460" cy="352437"/>
            <a:chOff x="585216" y="6311392"/>
            <a:chExt cx="5865460" cy="3524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78537B0-F8D8-4C40-A23D-166F999668E5}"/>
                </a:ext>
              </a:extLst>
            </p:cNvPr>
            <p:cNvCxnSpPr/>
            <p:nvPr/>
          </p:nvCxnSpPr>
          <p:spPr>
            <a:xfrm>
              <a:off x="585216" y="6311392"/>
              <a:ext cx="3572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B3906C0-DD41-4A5A-97DD-8BE8C35E68F3}"/>
                </a:ext>
              </a:extLst>
            </p:cNvPr>
            <p:cNvSpPr txBox="1"/>
            <p:nvPr/>
          </p:nvSpPr>
          <p:spPr>
            <a:xfrm>
              <a:off x="585216" y="6386830"/>
              <a:ext cx="5865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ORB-SLAM2: an Open-Source SLAM System for Monocular, Stereo and RGB-D Cameras </a:t>
              </a:r>
              <a:endParaRPr lang="zh-CN" altLang="en-US" sz="12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70A212C-8B77-4747-83A5-A4506C857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7" y="2377472"/>
            <a:ext cx="3915321" cy="27054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E9D786-7C66-4718-9DEE-568606C27868}"/>
              </a:ext>
            </a:extLst>
          </p:cNvPr>
          <p:cNvSpPr txBox="1"/>
          <p:nvPr/>
        </p:nvSpPr>
        <p:spPr>
          <a:xfrm>
            <a:off x="1423358" y="5546785"/>
            <a:ext cx="5287993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计算详情参照</a:t>
            </a:r>
            <a:r>
              <a:rPr lang="en-US" altLang="zh-CN" dirty="0"/>
              <a:t>src/initializer.cc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249</Words>
  <Application>Microsoft Office PowerPoint</Application>
  <PresentationFormat>宽屏</PresentationFormat>
  <Paragraphs>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chaiwenjie</cp:lastModifiedBy>
  <cp:revision>83</cp:revision>
  <dcterms:created xsi:type="dcterms:W3CDTF">2019-08-13T01:56:02Z</dcterms:created>
  <dcterms:modified xsi:type="dcterms:W3CDTF">2019-09-15T22:51:37Z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