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7" r:id="rId3"/>
    <p:sldId id="268" r:id="rId4"/>
    <p:sldId id="269" r:id="rId5"/>
    <p:sldId id="276" r:id="rId6"/>
    <p:sldId id="275" r:id="rId7"/>
    <p:sldId id="279" r:id="rId8"/>
    <p:sldId id="280" r:id="rId9"/>
    <p:sldId id="282" r:id="rId10"/>
    <p:sldId id="281" r:id="rId11"/>
    <p:sldId id="284" r:id="rId12"/>
    <p:sldId id="283" r:id="rId13"/>
    <p:sldId id="286" r:id="rId14"/>
    <p:sldId id="287" r:id="rId15"/>
    <p:sldId id="288" r:id="rId16"/>
    <p:sldId id="289" r:id="rId17"/>
    <p:sldId id="277" r:id="rId18"/>
    <p:sldId id="278" r:id="rId19"/>
    <p:sldId id="285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9A04DE-1685-472C-BD94-185BC72E1F7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3C90FFE6-D3BB-4EF4-B015-1649A02AEF91}">
      <dgm:prSet phldrT="[文本]"/>
      <dgm:spPr/>
      <dgm:t>
        <a:bodyPr/>
        <a:lstStyle/>
        <a:p>
          <a:r>
            <a:rPr lang="en-US" altLang="zh-CN" dirty="0"/>
            <a:t>ORB</a:t>
          </a:r>
          <a:endParaRPr lang="zh-CN" altLang="en-US" dirty="0"/>
        </a:p>
      </dgm:t>
    </dgm:pt>
    <dgm:pt modelId="{2DB911B7-FD5E-4FBA-B6A5-0C9EB1CB6C19}" type="parTrans" cxnId="{05E66CDB-ED6B-4476-8564-6236C54A8D44}">
      <dgm:prSet/>
      <dgm:spPr/>
      <dgm:t>
        <a:bodyPr/>
        <a:lstStyle/>
        <a:p>
          <a:endParaRPr lang="zh-CN" altLang="en-US"/>
        </a:p>
      </dgm:t>
    </dgm:pt>
    <dgm:pt modelId="{6CEC0C0B-324D-4BE7-A51C-368B31C2EB97}" type="sibTrans" cxnId="{05E66CDB-ED6B-4476-8564-6236C54A8D44}">
      <dgm:prSet/>
      <dgm:spPr/>
      <dgm:t>
        <a:bodyPr/>
        <a:lstStyle/>
        <a:p>
          <a:endParaRPr lang="zh-CN" altLang="en-US"/>
        </a:p>
      </dgm:t>
    </dgm:pt>
    <dgm:pt modelId="{A597AADB-86F7-4290-85AA-9583DE38B980}">
      <dgm:prSet phldrT="[文本]"/>
      <dgm:spPr/>
      <dgm:t>
        <a:bodyPr/>
        <a:lstStyle/>
        <a:p>
          <a:r>
            <a:rPr lang="en-US" altLang="zh-CN" dirty="0"/>
            <a:t>Oriented FAST</a:t>
          </a:r>
          <a:endParaRPr lang="zh-CN" altLang="en-US" dirty="0"/>
        </a:p>
      </dgm:t>
    </dgm:pt>
    <dgm:pt modelId="{7F613871-B5F7-4008-BC05-437F632CC945}" type="parTrans" cxnId="{1637F984-21E9-465A-8948-2B898FFA4E7B}">
      <dgm:prSet/>
      <dgm:spPr/>
      <dgm:t>
        <a:bodyPr/>
        <a:lstStyle/>
        <a:p>
          <a:endParaRPr lang="zh-CN" altLang="en-US"/>
        </a:p>
      </dgm:t>
    </dgm:pt>
    <dgm:pt modelId="{280D6FBA-A8C9-4161-8A1A-58FE53C02C41}" type="sibTrans" cxnId="{1637F984-21E9-465A-8948-2B898FFA4E7B}">
      <dgm:prSet/>
      <dgm:spPr/>
      <dgm:t>
        <a:bodyPr/>
        <a:lstStyle/>
        <a:p>
          <a:endParaRPr lang="zh-CN" altLang="en-US"/>
        </a:p>
      </dgm:t>
    </dgm:pt>
    <dgm:pt modelId="{7288ACBA-C578-4C25-8E7E-883F8A79745D}">
      <dgm:prSet phldrT="[文本]"/>
      <dgm:spPr/>
      <dgm:t>
        <a:bodyPr/>
        <a:lstStyle/>
        <a:p>
          <a:r>
            <a:rPr lang="en-US" altLang="zh-CN" dirty="0"/>
            <a:t>Rotated BRIEF</a:t>
          </a:r>
          <a:endParaRPr lang="zh-CN" altLang="en-US" dirty="0"/>
        </a:p>
      </dgm:t>
    </dgm:pt>
    <dgm:pt modelId="{BABAFF24-1916-4450-A3C4-0E85F698DD03}" type="parTrans" cxnId="{8D78CEE2-6E6E-447C-ACF1-546F24BBEE9F}">
      <dgm:prSet/>
      <dgm:spPr/>
      <dgm:t>
        <a:bodyPr/>
        <a:lstStyle/>
        <a:p>
          <a:endParaRPr lang="zh-CN" altLang="en-US"/>
        </a:p>
      </dgm:t>
    </dgm:pt>
    <dgm:pt modelId="{E3BF1FFE-FD8A-437E-92E2-9919933D69AF}" type="sibTrans" cxnId="{8D78CEE2-6E6E-447C-ACF1-546F24BBEE9F}">
      <dgm:prSet/>
      <dgm:spPr/>
      <dgm:t>
        <a:bodyPr/>
        <a:lstStyle/>
        <a:p>
          <a:endParaRPr lang="zh-CN" altLang="en-US"/>
        </a:p>
      </dgm:t>
    </dgm:pt>
    <dgm:pt modelId="{DB183AD7-2F34-46C7-85CF-D283A286E9E1}">
      <dgm:prSet/>
      <dgm:spPr/>
      <dgm:t>
        <a:bodyPr/>
        <a:lstStyle/>
        <a:p>
          <a:r>
            <a:rPr lang="en-US" altLang="zh-CN" dirty="0" err="1"/>
            <a:t>KeyPoint</a:t>
          </a:r>
          <a:endParaRPr lang="zh-CN" altLang="en-US" dirty="0"/>
        </a:p>
      </dgm:t>
    </dgm:pt>
    <dgm:pt modelId="{303B3DA3-8470-4C13-84A4-6A8D24F42C8A}" type="parTrans" cxnId="{7993F151-D08D-47A3-9FAE-2F6E70453226}">
      <dgm:prSet/>
      <dgm:spPr/>
      <dgm:t>
        <a:bodyPr/>
        <a:lstStyle/>
        <a:p>
          <a:endParaRPr lang="zh-CN" altLang="en-US"/>
        </a:p>
      </dgm:t>
    </dgm:pt>
    <dgm:pt modelId="{DC78DF69-8B69-41BC-BFBF-4320E54C12A6}" type="sibTrans" cxnId="{7993F151-D08D-47A3-9FAE-2F6E70453226}">
      <dgm:prSet/>
      <dgm:spPr/>
      <dgm:t>
        <a:bodyPr/>
        <a:lstStyle/>
        <a:p>
          <a:endParaRPr lang="zh-CN" altLang="en-US"/>
        </a:p>
      </dgm:t>
    </dgm:pt>
    <dgm:pt modelId="{AE41F7FA-B955-4A59-AE60-737EE4744729}">
      <dgm:prSet/>
      <dgm:spPr/>
      <dgm:t>
        <a:bodyPr/>
        <a:lstStyle/>
        <a:p>
          <a:r>
            <a:rPr lang="en-US" altLang="zh-CN" dirty="0"/>
            <a:t>Descriptor</a:t>
          </a:r>
          <a:endParaRPr lang="zh-CN" altLang="en-US" dirty="0"/>
        </a:p>
      </dgm:t>
    </dgm:pt>
    <dgm:pt modelId="{482E2E5C-A2F2-4126-ABE3-7B4E32DD2298}" type="parTrans" cxnId="{9FC10382-81E7-44B3-8C32-F904308FCE50}">
      <dgm:prSet/>
      <dgm:spPr/>
      <dgm:t>
        <a:bodyPr/>
        <a:lstStyle/>
        <a:p>
          <a:endParaRPr lang="zh-CN" altLang="en-US"/>
        </a:p>
      </dgm:t>
    </dgm:pt>
    <dgm:pt modelId="{AA358BD7-41D3-4FD8-8638-09D19DBE10B7}" type="sibTrans" cxnId="{9FC10382-81E7-44B3-8C32-F904308FCE50}">
      <dgm:prSet/>
      <dgm:spPr/>
      <dgm:t>
        <a:bodyPr/>
        <a:lstStyle/>
        <a:p>
          <a:endParaRPr lang="zh-CN" altLang="en-US"/>
        </a:p>
      </dgm:t>
    </dgm:pt>
    <dgm:pt modelId="{AE8D64B1-C249-4057-B6A3-B03899FB19C1}" type="pres">
      <dgm:prSet presAssocID="{A99A04DE-1685-472C-BD94-185BC72E1F7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902ED4B-FFA8-4305-9D3B-4E8F0771B0B1}" type="pres">
      <dgm:prSet presAssocID="{3C90FFE6-D3BB-4EF4-B015-1649A02AEF91}" presName="root1" presStyleCnt="0"/>
      <dgm:spPr/>
    </dgm:pt>
    <dgm:pt modelId="{56B3172D-D792-4F6F-915A-8525A7344B81}" type="pres">
      <dgm:prSet presAssocID="{3C90FFE6-D3BB-4EF4-B015-1649A02AEF91}" presName="LevelOneTextNode" presStyleLbl="node0" presStyleIdx="0" presStyleCnt="1">
        <dgm:presLayoutVars>
          <dgm:chPref val="3"/>
        </dgm:presLayoutVars>
      </dgm:prSet>
      <dgm:spPr/>
    </dgm:pt>
    <dgm:pt modelId="{26074247-0D52-4CDD-93AA-E9F42BB53680}" type="pres">
      <dgm:prSet presAssocID="{3C90FFE6-D3BB-4EF4-B015-1649A02AEF91}" presName="level2hierChild" presStyleCnt="0"/>
      <dgm:spPr/>
    </dgm:pt>
    <dgm:pt modelId="{3C2AB64F-CB37-4DCE-B5E9-CE59DD6D2D9C}" type="pres">
      <dgm:prSet presAssocID="{7F613871-B5F7-4008-BC05-437F632CC945}" presName="conn2-1" presStyleLbl="parChTrans1D2" presStyleIdx="0" presStyleCnt="2"/>
      <dgm:spPr/>
    </dgm:pt>
    <dgm:pt modelId="{C3344D3C-BFDB-4F1F-89ED-78B735A1B81E}" type="pres">
      <dgm:prSet presAssocID="{7F613871-B5F7-4008-BC05-437F632CC945}" presName="connTx" presStyleLbl="parChTrans1D2" presStyleIdx="0" presStyleCnt="2"/>
      <dgm:spPr/>
    </dgm:pt>
    <dgm:pt modelId="{8A387D9F-B586-4D79-9E4C-8100DF766A3F}" type="pres">
      <dgm:prSet presAssocID="{A597AADB-86F7-4290-85AA-9583DE38B980}" presName="root2" presStyleCnt="0"/>
      <dgm:spPr/>
    </dgm:pt>
    <dgm:pt modelId="{EC7F7D81-4818-4B0A-8CF4-A97F525B2092}" type="pres">
      <dgm:prSet presAssocID="{A597AADB-86F7-4290-85AA-9583DE38B980}" presName="LevelTwoTextNode" presStyleLbl="node2" presStyleIdx="0" presStyleCnt="2" custLinFactNeighborX="774" custLinFactNeighborY="-89423">
        <dgm:presLayoutVars>
          <dgm:chPref val="3"/>
        </dgm:presLayoutVars>
      </dgm:prSet>
      <dgm:spPr/>
    </dgm:pt>
    <dgm:pt modelId="{42B33486-5963-45C5-B980-D3D79747DCF1}" type="pres">
      <dgm:prSet presAssocID="{A597AADB-86F7-4290-85AA-9583DE38B980}" presName="level3hierChild" presStyleCnt="0"/>
      <dgm:spPr/>
    </dgm:pt>
    <dgm:pt modelId="{0863F0CC-C710-429E-8AFE-6BFDB7DC9338}" type="pres">
      <dgm:prSet presAssocID="{303B3DA3-8470-4C13-84A4-6A8D24F42C8A}" presName="conn2-1" presStyleLbl="parChTrans1D3" presStyleIdx="0" presStyleCnt="2"/>
      <dgm:spPr/>
    </dgm:pt>
    <dgm:pt modelId="{175C679C-424A-4C83-ADAB-75D73DE14B2A}" type="pres">
      <dgm:prSet presAssocID="{303B3DA3-8470-4C13-84A4-6A8D24F42C8A}" presName="connTx" presStyleLbl="parChTrans1D3" presStyleIdx="0" presStyleCnt="2"/>
      <dgm:spPr/>
    </dgm:pt>
    <dgm:pt modelId="{8C89FC93-2189-4674-9807-205371FC0CC9}" type="pres">
      <dgm:prSet presAssocID="{DB183AD7-2F34-46C7-85CF-D283A286E9E1}" presName="root2" presStyleCnt="0"/>
      <dgm:spPr/>
    </dgm:pt>
    <dgm:pt modelId="{A336F983-1DB5-47FB-9F12-3076B3C3298B}" type="pres">
      <dgm:prSet presAssocID="{DB183AD7-2F34-46C7-85CF-D283A286E9E1}" presName="LevelTwoTextNode" presStyleLbl="node3" presStyleIdx="0" presStyleCnt="2" custLinFactNeighborX="-4076" custLinFactNeighborY="-92443">
        <dgm:presLayoutVars>
          <dgm:chPref val="3"/>
        </dgm:presLayoutVars>
      </dgm:prSet>
      <dgm:spPr/>
    </dgm:pt>
    <dgm:pt modelId="{BF1B5C7F-3532-48B4-A3A6-D39A83EA2577}" type="pres">
      <dgm:prSet presAssocID="{DB183AD7-2F34-46C7-85CF-D283A286E9E1}" presName="level3hierChild" presStyleCnt="0"/>
      <dgm:spPr/>
    </dgm:pt>
    <dgm:pt modelId="{9C320383-B78A-4E96-B57D-7A42CD5050A6}" type="pres">
      <dgm:prSet presAssocID="{BABAFF24-1916-4450-A3C4-0E85F698DD03}" presName="conn2-1" presStyleLbl="parChTrans1D2" presStyleIdx="1" presStyleCnt="2"/>
      <dgm:spPr/>
    </dgm:pt>
    <dgm:pt modelId="{8524672D-68BB-4DE2-B798-A4CC8F8E88C6}" type="pres">
      <dgm:prSet presAssocID="{BABAFF24-1916-4450-A3C4-0E85F698DD03}" presName="connTx" presStyleLbl="parChTrans1D2" presStyleIdx="1" presStyleCnt="2"/>
      <dgm:spPr/>
    </dgm:pt>
    <dgm:pt modelId="{98CE3ED8-548A-4CFD-903F-224D26948DDF}" type="pres">
      <dgm:prSet presAssocID="{7288ACBA-C578-4C25-8E7E-883F8A79745D}" presName="root2" presStyleCnt="0"/>
      <dgm:spPr/>
    </dgm:pt>
    <dgm:pt modelId="{DEAB0F05-A191-42A7-ABC2-791D9294B8E3}" type="pres">
      <dgm:prSet presAssocID="{7288ACBA-C578-4C25-8E7E-883F8A79745D}" presName="LevelTwoTextNode" presStyleLbl="node2" presStyleIdx="1" presStyleCnt="2" custLinFactNeighborX="0" custLinFactNeighborY="89423">
        <dgm:presLayoutVars>
          <dgm:chPref val="3"/>
        </dgm:presLayoutVars>
      </dgm:prSet>
      <dgm:spPr/>
    </dgm:pt>
    <dgm:pt modelId="{53482BB9-A881-4ED2-9CE5-8A6533F988DB}" type="pres">
      <dgm:prSet presAssocID="{7288ACBA-C578-4C25-8E7E-883F8A79745D}" presName="level3hierChild" presStyleCnt="0"/>
      <dgm:spPr/>
    </dgm:pt>
    <dgm:pt modelId="{B135D388-36CC-4A2A-A5E7-B254DCD1CEC6}" type="pres">
      <dgm:prSet presAssocID="{482E2E5C-A2F2-4126-ABE3-7B4E32DD2298}" presName="conn2-1" presStyleLbl="parChTrans1D3" presStyleIdx="1" presStyleCnt="2"/>
      <dgm:spPr/>
    </dgm:pt>
    <dgm:pt modelId="{6C037C48-8823-4CC1-96B3-7AB3A914740E}" type="pres">
      <dgm:prSet presAssocID="{482E2E5C-A2F2-4126-ABE3-7B4E32DD2298}" presName="connTx" presStyleLbl="parChTrans1D3" presStyleIdx="1" presStyleCnt="2"/>
      <dgm:spPr/>
    </dgm:pt>
    <dgm:pt modelId="{9B79B50A-8EA5-4057-9B78-324F3AF865E5}" type="pres">
      <dgm:prSet presAssocID="{AE41F7FA-B955-4A59-AE60-737EE4744729}" presName="root2" presStyleCnt="0"/>
      <dgm:spPr/>
    </dgm:pt>
    <dgm:pt modelId="{556752B5-B9D1-44AD-A408-6E8A4BDAEF28}" type="pres">
      <dgm:prSet presAssocID="{AE41F7FA-B955-4A59-AE60-737EE4744729}" presName="LevelTwoTextNode" presStyleLbl="node3" presStyleIdx="1" presStyleCnt="2" custLinFactNeighborX="-4076" custLinFactNeighborY="90133">
        <dgm:presLayoutVars>
          <dgm:chPref val="3"/>
        </dgm:presLayoutVars>
      </dgm:prSet>
      <dgm:spPr/>
    </dgm:pt>
    <dgm:pt modelId="{698550A3-0192-4456-A918-0E9BADDB130A}" type="pres">
      <dgm:prSet presAssocID="{AE41F7FA-B955-4A59-AE60-737EE4744729}" presName="level3hierChild" presStyleCnt="0"/>
      <dgm:spPr/>
    </dgm:pt>
  </dgm:ptLst>
  <dgm:cxnLst>
    <dgm:cxn modelId="{24562203-0411-4230-9E4B-6896E469ACE8}" type="presOf" srcId="{7288ACBA-C578-4C25-8E7E-883F8A79745D}" destId="{DEAB0F05-A191-42A7-ABC2-791D9294B8E3}" srcOrd="0" destOrd="0" presId="urn:microsoft.com/office/officeart/2005/8/layout/hierarchy2"/>
    <dgm:cxn modelId="{13A68B1D-EB80-4CD0-AFCF-4D42DCEDF030}" type="presOf" srcId="{AE41F7FA-B955-4A59-AE60-737EE4744729}" destId="{556752B5-B9D1-44AD-A408-6E8A4BDAEF28}" srcOrd="0" destOrd="0" presId="urn:microsoft.com/office/officeart/2005/8/layout/hierarchy2"/>
    <dgm:cxn modelId="{DD7DBA1E-7125-483F-B68E-134640C015BC}" type="presOf" srcId="{BABAFF24-1916-4450-A3C4-0E85F698DD03}" destId="{9C320383-B78A-4E96-B57D-7A42CD5050A6}" srcOrd="0" destOrd="0" presId="urn:microsoft.com/office/officeart/2005/8/layout/hierarchy2"/>
    <dgm:cxn modelId="{A7B5F51E-40E0-4C87-A666-590C1315F24A}" type="presOf" srcId="{7F613871-B5F7-4008-BC05-437F632CC945}" destId="{3C2AB64F-CB37-4DCE-B5E9-CE59DD6D2D9C}" srcOrd="0" destOrd="0" presId="urn:microsoft.com/office/officeart/2005/8/layout/hierarchy2"/>
    <dgm:cxn modelId="{D924EE51-A847-4573-B333-7EB5E446EEFE}" type="presOf" srcId="{303B3DA3-8470-4C13-84A4-6A8D24F42C8A}" destId="{0863F0CC-C710-429E-8AFE-6BFDB7DC9338}" srcOrd="0" destOrd="0" presId="urn:microsoft.com/office/officeart/2005/8/layout/hierarchy2"/>
    <dgm:cxn modelId="{7993F151-D08D-47A3-9FAE-2F6E70453226}" srcId="{A597AADB-86F7-4290-85AA-9583DE38B980}" destId="{DB183AD7-2F34-46C7-85CF-D283A286E9E1}" srcOrd="0" destOrd="0" parTransId="{303B3DA3-8470-4C13-84A4-6A8D24F42C8A}" sibTransId="{DC78DF69-8B69-41BC-BFBF-4320E54C12A6}"/>
    <dgm:cxn modelId="{964F3E59-DA16-4116-9F5D-0E6D2559FAAD}" type="presOf" srcId="{A597AADB-86F7-4290-85AA-9583DE38B980}" destId="{EC7F7D81-4818-4B0A-8CF4-A97F525B2092}" srcOrd="0" destOrd="0" presId="urn:microsoft.com/office/officeart/2005/8/layout/hierarchy2"/>
    <dgm:cxn modelId="{501B8E7B-4EA3-46DB-B092-6EE1ADCED00E}" type="presOf" srcId="{303B3DA3-8470-4C13-84A4-6A8D24F42C8A}" destId="{175C679C-424A-4C83-ADAB-75D73DE14B2A}" srcOrd="1" destOrd="0" presId="urn:microsoft.com/office/officeart/2005/8/layout/hierarchy2"/>
    <dgm:cxn modelId="{9FC10382-81E7-44B3-8C32-F904308FCE50}" srcId="{7288ACBA-C578-4C25-8E7E-883F8A79745D}" destId="{AE41F7FA-B955-4A59-AE60-737EE4744729}" srcOrd="0" destOrd="0" parTransId="{482E2E5C-A2F2-4126-ABE3-7B4E32DD2298}" sibTransId="{AA358BD7-41D3-4FD8-8638-09D19DBE10B7}"/>
    <dgm:cxn modelId="{1637F984-21E9-465A-8948-2B898FFA4E7B}" srcId="{3C90FFE6-D3BB-4EF4-B015-1649A02AEF91}" destId="{A597AADB-86F7-4290-85AA-9583DE38B980}" srcOrd="0" destOrd="0" parTransId="{7F613871-B5F7-4008-BC05-437F632CC945}" sibTransId="{280D6FBA-A8C9-4161-8A1A-58FE53C02C41}"/>
    <dgm:cxn modelId="{03CFB2A2-FA3E-451D-88A0-7D60DD93F2AF}" type="presOf" srcId="{482E2E5C-A2F2-4126-ABE3-7B4E32DD2298}" destId="{B135D388-36CC-4A2A-A5E7-B254DCD1CEC6}" srcOrd="0" destOrd="0" presId="urn:microsoft.com/office/officeart/2005/8/layout/hierarchy2"/>
    <dgm:cxn modelId="{8CBD9AB4-2708-43F7-82E5-84CDE4902489}" type="presOf" srcId="{3C90FFE6-D3BB-4EF4-B015-1649A02AEF91}" destId="{56B3172D-D792-4F6F-915A-8525A7344B81}" srcOrd="0" destOrd="0" presId="urn:microsoft.com/office/officeart/2005/8/layout/hierarchy2"/>
    <dgm:cxn modelId="{97EA95CC-650F-4081-9069-A853796EA7DC}" type="presOf" srcId="{BABAFF24-1916-4450-A3C4-0E85F698DD03}" destId="{8524672D-68BB-4DE2-B798-A4CC8F8E88C6}" srcOrd="1" destOrd="0" presId="urn:microsoft.com/office/officeart/2005/8/layout/hierarchy2"/>
    <dgm:cxn modelId="{F751A3D2-2B87-485F-8466-E91617B1BB65}" type="presOf" srcId="{A99A04DE-1685-472C-BD94-185BC72E1F78}" destId="{AE8D64B1-C249-4057-B6A3-B03899FB19C1}" srcOrd="0" destOrd="0" presId="urn:microsoft.com/office/officeart/2005/8/layout/hierarchy2"/>
    <dgm:cxn modelId="{05E66CDB-ED6B-4476-8564-6236C54A8D44}" srcId="{A99A04DE-1685-472C-BD94-185BC72E1F78}" destId="{3C90FFE6-D3BB-4EF4-B015-1649A02AEF91}" srcOrd="0" destOrd="0" parTransId="{2DB911B7-FD5E-4FBA-B6A5-0C9EB1CB6C19}" sibTransId="{6CEC0C0B-324D-4BE7-A51C-368B31C2EB97}"/>
    <dgm:cxn modelId="{48DB87DF-E600-437C-A46F-F660FE16C1C3}" type="presOf" srcId="{482E2E5C-A2F2-4126-ABE3-7B4E32DD2298}" destId="{6C037C48-8823-4CC1-96B3-7AB3A914740E}" srcOrd="1" destOrd="0" presId="urn:microsoft.com/office/officeart/2005/8/layout/hierarchy2"/>
    <dgm:cxn modelId="{8D78CEE2-6E6E-447C-ACF1-546F24BBEE9F}" srcId="{3C90FFE6-D3BB-4EF4-B015-1649A02AEF91}" destId="{7288ACBA-C578-4C25-8E7E-883F8A79745D}" srcOrd="1" destOrd="0" parTransId="{BABAFF24-1916-4450-A3C4-0E85F698DD03}" sibTransId="{E3BF1FFE-FD8A-437E-92E2-9919933D69AF}"/>
    <dgm:cxn modelId="{489CC9E5-F11A-4D68-AEDF-5D63B150C161}" type="presOf" srcId="{7F613871-B5F7-4008-BC05-437F632CC945}" destId="{C3344D3C-BFDB-4F1F-89ED-78B735A1B81E}" srcOrd="1" destOrd="0" presId="urn:microsoft.com/office/officeart/2005/8/layout/hierarchy2"/>
    <dgm:cxn modelId="{863D9AF1-AF84-4BBF-B75A-49A066C9FC1A}" type="presOf" srcId="{DB183AD7-2F34-46C7-85CF-D283A286E9E1}" destId="{A336F983-1DB5-47FB-9F12-3076B3C3298B}" srcOrd="0" destOrd="0" presId="urn:microsoft.com/office/officeart/2005/8/layout/hierarchy2"/>
    <dgm:cxn modelId="{E2F813EE-B1C3-4230-9FD0-0000B7377B2F}" type="presParOf" srcId="{AE8D64B1-C249-4057-B6A3-B03899FB19C1}" destId="{C902ED4B-FFA8-4305-9D3B-4E8F0771B0B1}" srcOrd="0" destOrd="0" presId="urn:microsoft.com/office/officeart/2005/8/layout/hierarchy2"/>
    <dgm:cxn modelId="{428F894C-EF11-47FA-871F-5F10AC2795EC}" type="presParOf" srcId="{C902ED4B-FFA8-4305-9D3B-4E8F0771B0B1}" destId="{56B3172D-D792-4F6F-915A-8525A7344B81}" srcOrd="0" destOrd="0" presId="urn:microsoft.com/office/officeart/2005/8/layout/hierarchy2"/>
    <dgm:cxn modelId="{BE9AD071-FE8E-4DCE-B5CC-22912B99BF8A}" type="presParOf" srcId="{C902ED4B-FFA8-4305-9D3B-4E8F0771B0B1}" destId="{26074247-0D52-4CDD-93AA-E9F42BB53680}" srcOrd="1" destOrd="0" presId="urn:microsoft.com/office/officeart/2005/8/layout/hierarchy2"/>
    <dgm:cxn modelId="{9058A45C-C7EC-4AC7-9962-11D6E5648E5A}" type="presParOf" srcId="{26074247-0D52-4CDD-93AA-E9F42BB53680}" destId="{3C2AB64F-CB37-4DCE-B5E9-CE59DD6D2D9C}" srcOrd="0" destOrd="0" presId="urn:microsoft.com/office/officeart/2005/8/layout/hierarchy2"/>
    <dgm:cxn modelId="{C3AB8789-4725-48F7-870A-D34DFBA6942F}" type="presParOf" srcId="{3C2AB64F-CB37-4DCE-B5E9-CE59DD6D2D9C}" destId="{C3344D3C-BFDB-4F1F-89ED-78B735A1B81E}" srcOrd="0" destOrd="0" presId="urn:microsoft.com/office/officeart/2005/8/layout/hierarchy2"/>
    <dgm:cxn modelId="{7695FD14-BF65-4413-90B8-D36C15E983FE}" type="presParOf" srcId="{26074247-0D52-4CDD-93AA-E9F42BB53680}" destId="{8A387D9F-B586-4D79-9E4C-8100DF766A3F}" srcOrd="1" destOrd="0" presId="urn:microsoft.com/office/officeart/2005/8/layout/hierarchy2"/>
    <dgm:cxn modelId="{38088D92-2CCE-4353-BA96-15E151524800}" type="presParOf" srcId="{8A387D9F-B586-4D79-9E4C-8100DF766A3F}" destId="{EC7F7D81-4818-4B0A-8CF4-A97F525B2092}" srcOrd="0" destOrd="0" presId="urn:microsoft.com/office/officeart/2005/8/layout/hierarchy2"/>
    <dgm:cxn modelId="{17037868-63AB-4A00-A434-CC2C02E61F5D}" type="presParOf" srcId="{8A387D9F-B586-4D79-9E4C-8100DF766A3F}" destId="{42B33486-5963-45C5-B980-D3D79747DCF1}" srcOrd="1" destOrd="0" presId="urn:microsoft.com/office/officeart/2005/8/layout/hierarchy2"/>
    <dgm:cxn modelId="{A99B7F97-13F4-45D0-9E6D-477F5186DC6D}" type="presParOf" srcId="{42B33486-5963-45C5-B980-D3D79747DCF1}" destId="{0863F0CC-C710-429E-8AFE-6BFDB7DC9338}" srcOrd="0" destOrd="0" presId="urn:microsoft.com/office/officeart/2005/8/layout/hierarchy2"/>
    <dgm:cxn modelId="{164EE7CD-023E-4D7C-B28F-11716625DAC8}" type="presParOf" srcId="{0863F0CC-C710-429E-8AFE-6BFDB7DC9338}" destId="{175C679C-424A-4C83-ADAB-75D73DE14B2A}" srcOrd="0" destOrd="0" presId="urn:microsoft.com/office/officeart/2005/8/layout/hierarchy2"/>
    <dgm:cxn modelId="{0748899C-15DF-4B54-9602-1D4DA35D7FFD}" type="presParOf" srcId="{42B33486-5963-45C5-B980-D3D79747DCF1}" destId="{8C89FC93-2189-4674-9807-205371FC0CC9}" srcOrd="1" destOrd="0" presId="urn:microsoft.com/office/officeart/2005/8/layout/hierarchy2"/>
    <dgm:cxn modelId="{90F4E54B-3126-499B-85CF-407FA13E9B93}" type="presParOf" srcId="{8C89FC93-2189-4674-9807-205371FC0CC9}" destId="{A336F983-1DB5-47FB-9F12-3076B3C3298B}" srcOrd="0" destOrd="0" presId="urn:microsoft.com/office/officeart/2005/8/layout/hierarchy2"/>
    <dgm:cxn modelId="{C6856F68-E6A2-44DF-A2FD-6A693D55FADC}" type="presParOf" srcId="{8C89FC93-2189-4674-9807-205371FC0CC9}" destId="{BF1B5C7F-3532-48B4-A3A6-D39A83EA2577}" srcOrd="1" destOrd="0" presId="urn:microsoft.com/office/officeart/2005/8/layout/hierarchy2"/>
    <dgm:cxn modelId="{A1790B21-A5D1-4C78-BC8B-1F39ECD59695}" type="presParOf" srcId="{26074247-0D52-4CDD-93AA-E9F42BB53680}" destId="{9C320383-B78A-4E96-B57D-7A42CD5050A6}" srcOrd="2" destOrd="0" presId="urn:microsoft.com/office/officeart/2005/8/layout/hierarchy2"/>
    <dgm:cxn modelId="{E5E6CB43-9397-4F0B-92D5-626F55C7BD29}" type="presParOf" srcId="{9C320383-B78A-4E96-B57D-7A42CD5050A6}" destId="{8524672D-68BB-4DE2-B798-A4CC8F8E88C6}" srcOrd="0" destOrd="0" presId="urn:microsoft.com/office/officeart/2005/8/layout/hierarchy2"/>
    <dgm:cxn modelId="{E81B6CAD-E123-40CD-AC8B-3AD734D8F084}" type="presParOf" srcId="{26074247-0D52-4CDD-93AA-E9F42BB53680}" destId="{98CE3ED8-548A-4CFD-903F-224D26948DDF}" srcOrd="3" destOrd="0" presId="urn:microsoft.com/office/officeart/2005/8/layout/hierarchy2"/>
    <dgm:cxn modelId="{7AC2763C-CE93-4500-BBAA-1453B73A2D9B}" type="presParOf" srcId="{98CE3ED8-548A-4CFD-903F-224D26948DDF}" destId="{DEAB0F05-A191-42A7-ABC2-791D9294B8E3}" srcOrd="0" destOrd="0" presId="urn:microsoft.com/office/officeart/2005/8/layout/hierarchy2"/>
    <dgm:cxn modelId="{F438F610-0DE2-4987-8057-C0DF6066960E}" type="presParOf" srcId="{98CE3ED8-548A-4CFD-903F-224D26948DDF}" destId="{53482BB9-A881-4ED2-9CE5-8A6533F988DB}" srcOrd="1" destOrd="0" presId="urn:microsoft.com/office/officeart/2005/8/layout/hierarchy2"/>
    <dgm:cxn modelId="{D18A9F20-00F3-4BBB-91D2-763B58C0B43D}" type="presParOf" srcId="{53482BB9-A881-4ED2-9CE5-8A6533F988DB}" destId="{B135D388-36CC-4A2A-A5E7-B254DCD1CEC6}" srcOrd="0" destOrd="0" presId="urn:microsoft.com/office/officeart/2005/8/layout/hierarchy2"/>
    <dgm:cxn modelId="{0F8163AD-230F-4660-B887-456048681949}" type="presParOf" srcId="{B135D388-36CC-4A2A-A5E7-B254DCD1CEC6}" destId="{6C037C48-8823-4CC1-96B3-7AB3A914740E}" srcOrd="0" destOrd="0" presId="urn:microsoft.com/office/officeart/2005/8/layout/hierarchy2"/>
    <dgm:cxn modelId="{ED73032D-7726-41C0-B5BC-33E2EA5E94EA}" type="presParOf" srcId="{53482BB9-A881-4ED2-9CE5-8A6533F988DB}" destId="{9B79B50A-8EA5-4057-9B78-324F3AF865E5}" srcOrd="1" destOrd="0" presId="urn:microsoft.com/office/officeart/2005/8/layout/hierarchy2"/>
    <dgm:cxn modelId="{FCC6A61E-D18F-4FF4-88A1-8D431562D172}" type="presParOf" srcId="{9B79B50A-8EA5-4057-9B78-324F3AF865E5}" destId="{556752B5-B9D1-44AD-A408-6E8A4BDAEF28}" srcOrd="0" destOrd="0" presId="urn:microsoft.com/office/officeart/2005/8/layout/hierarchy2"/>
    <dgm:cxn modelId="{F861E507-6CC2-4B3D-BAD1-10E33F82B966}" type="presParOf" srcId="{9B79B50A-8EA5-4057-9B78-324F3AF865E5}" destId="{698550A3-0192-4456-A918-0E9BADDB130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3172D-D792-4F6F-915A-8525A7344B81}">
      <dsp:nvSpPr>
        <dsp:cNvPr id="0" name=""/>
        <dsp:cNvSpPr/>
      </dsp:nvSpPr>
      <dsp:spPr>
        <a:xfrm>
          <a:off x="623" y="1487487"/>
          <a:ext cx="1604605" cy="8023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ORB</a:t>
          </a:r>
          <a:endParaRPr lang="zh-CN" altLang="en-US" sz="2500" kern="1200" dirty="0"/>
        </a:p>
      </dsp:txBody>
      <dsp:txXfrm>
        <a:off x="24122" y="1510986"/>
        <a:ext cx="1557607" cy="755304"/>
      </dsp:txXfrm>
    </dsp:sp>
    <dsp:sp modelId="{3C2AB64F-CB37-4DCE-B5E9-CE59DD6D2D9C}">
      <dsp:nvSpPr>
        <dsp:cNvPr id="0" name=""/>
        <dsp:cNvSpPr/>
      </dsp:nvSpPr>
      <dsp:spPr>
        <a:xfrm rot="17941919">
          <a:off x="1258276" y="1280139"/>
          <a:ext cx="1348165" cy="38232"/>
        </a:xfrm>
        <a:custGeom>
          <a:avLst/>
          <a:gdLst/>
          <a:ahLst/>
          <a:cxnLst/>
          <a:rect l="0" t="0" r="0" b="0"/>
          <a:pathLst>
            <a:path>
              <a:moveTo>
                <a:pt x="0" y="19116"/>
              </a:moveTo>
              <a:lnTo>
                <a:pt x="1348165" y="191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98655" y="1265551"/>
        <a:ext cx="67408" cy="67408"/>
      </dsp:txXfrm>
    </dsp:sp>
    <dsp:sp modelId="{EC7F7D81-4818-4B0A-8CF4-A97F525B2092}">
      <dsp:nvSpPr>
        <dsp:cNvPr id="0" name=""/>
        <dsp:cNvSpPr/>
      </dsp:nvSpPr>
      <dsp:spPr>
        <a:xfrm>
          <a:off x="2259490" y="308720"/>
          <a:ext cx="1604605" cy="8023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Oriented FAST</a:t>
          </a:r>
          <a:endParaRPr lang="zh-CN" altLang="en-US" sz="2500" kern="1200" dirty="0"/>
        </a:p>
      </dsp:txBody>
      <dsp:txXfrm>
        <a:off x="2282989" y="332219"/>
        <a:ext cx="1557607" cy="755304"/>
      </dsp:txXfrm>
    </dsp:sp>
    <dsp:sp modelId="{0863F0CC-C710-429E-8AFE-6BFDB7DC9338}">
      <dsp:nvSpPr>
        <dsp:cNvPr id="0" name=""/>
        <dsp:cNvSpPr/>
      </dsp:nvSpPr>
      <dsp:spPr>
        <a:xfrm rot="21452409">
          <a:off x="3863835" y="678640"/>
          <a:ext cx="564538" cy="38232"/>
        </a:xfrm>
        <a:custGeom>
          <a:avLst/>
          <a:gdLst/>
          <a:ahLst/>
          <a:cxnLst/>
          <a:rect l="0" t="0" r="0" b="0"/>
          <a:pathLst>
            <a:path>
              <a:moveTo>
                <a:pt x="0" y="19116"/>
              </a:moveTo>
              <a:lnTo>
                <a:pt x="564538" y="191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131991" y="683643"/>
        <a:ext cx="28226" cy="28226"/>
      </dsp:txXfrm>
    </dsp:sp>
    <dsp:sp modelId="{A336F983-1DB5-47FB-9F12-3076B3C3298B}">
      <dsp:nvSpPr>
        <dsp:cNvPr id="0" name=""/>
        <dsp:cNvSpPr/>
      </dsp:nvSpPr>
      <dsp:spPr>
        <a:xfrm>
          <a:off x="4428114" y="284490"/>
          <a:ext cx="1604605" cy="8023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 err="1"/>
            <a:t>KeyPoint</a:t>
          </a:r>
          <a:endParaRPr lang="zh-CN" altLang="en-US" sz="2500" kern="1200" dirty="0"/>
        </a:p>
      </dsp:txBody>
      <dsp:txXfrm>
        <a:off x="4451613" y="307989"/>
        <a:ext cx="1557607" cy="755304"/>
      </dsp:txXfrm>
    </dsp:sp>
    <dsp:sp modelId="{9C320383-B78A-4E96-B57D-7A42CD5050A6}">
      <dsp:nvSpPr>
        <dsp:cNvPr id="0" name=""/>
        <dsp:cNvSpPr/>
      </dsp:nvSpPr>
      <dsp:spPr>
        <a:xfrm rot="3685895">
          <a:off x="1255058" y="2458906"/>
          <a:ext cx="1342182" cy="38232"/>
        </a:xfrm>
        <a:custGeom>
          <a:avLst/>
          <a:gdLst/>
          <a:ahLst/>
          <a:cxnLst/>
          <a:rect l="0" t="0" r="0" b="0"/>
          <a:pathLst>
            <a:path>
              <a:moveTo>
                <a:pt x="0" y="19116"/>
              </a:moveTo>
              <a:lnTo>
                <a:pt x="1342182" y="191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92595" y="2444468"/>
        <a:ext cx="67109" cy="67109"/>
      </dsp:txXfrm>
    </dsp:sp>
    <dsp:sp modelId="{DEAB0F05-A191-42A7-ABC2-791D9294B8E3}">
      <dsp:nvSpPr>
        <dsp:cNvPr id="0" name=""/>
        <dsp:cNvSpPr/>
      </dsp:nvSpPr>
      <dsp:spPr>
        <a:xfrm>
          <a:off x="2247070" y="2666254"/>
          <a:ext cx="1604605" cy="8023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Rotated BRIEF</a:t>
          </a:r>
          <a:endParaRPr lang="zh-CN" altLang="en-US" sz="2500" kern="1200" dirty="0"/>
        </a:p>
      </dsp:txBody>
      <dsp:txXfrm>
        <a:off x="2270569" y="2689753"/>
        <a:ext cx="1557607" cy="755304"/>
      </dsp:txXfrm>
    </dsp:sp>
    <dsp:sp modelId="{B135D388-36CC-4A2A-A5E7-B254DCD1CEC6}">
      <dsp:nvSpPr>
        <dsp:cNvPr id="0" name=""/>
        <dsp:cNvSpPr/>
      </dsp:nvSpPr>
      <dsp:spPr>
        <a:xfrm rot="33971">
          <a:off x="3851662" y="3051138"/>
          <a:ext cx="576466" cy="38232"/>
        </a:xfrm>
        <a:custGeom>
          <a:avLst/>
          <a:gdLst/>
          <a:ahLst/>
          <a:cxnLst/>
          <a:rect l="0" t="0" r="0" b="0"/>
          <a:pathLst>
            <a:path>
              <a:moveTo>
                <a:pt x="0" y="19116"/>
              </a:moveTo>
              <a:lnTo>
                <a:pt x="576466" y="191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125483" y="3055842"/>
        <a:ext cx="28823" cy="28823"/>
      </dsp:txXfrm>
    </dsp:sp>
    <dsp:sp modelId="{556752B5-B9D1-44AD-A408-6E8A4BDAEF28}">
      <dsp:nvSpPr>
        <dsp:cNvPr id="0" name=""/>
        <dsp:cNvSpPr/>
      </dsp:nvSpPr>
      <dsp:spPr>
        <a:xfrm>
          <a:off x="4428114" y="2671951"/>
          <a:ext cx="1604605" cy="8023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Descriptor</a:t>
          </a:r>
          <a:endParaRPr lang="zh-CN" altLang="en-US" sz="2500" kern="1200" dirty="0"/>
        </a:p>
      </dsp:txBody>
      <dsp:txXfrm>
        <a:off x="4451613" y="2695450"/>
        <a:ext cx="1557607" cy="755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ulmur/ORB_SLA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raulmur/ORB_SLAM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774065" y="2611120"/>
            <a:ext cx="9981565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en-US" sz="4000" dirty="0">
                <a:sym typeface="+mn-ea"/>
              </a:rPr>
              <a:t>                   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V-SLAM</a:t>
            </a:r>
            <a:r>
              <a:rPr lang="zh-CN" altLang="en-US" sz="4000" dirty="0">
                <a:sym typeface="+mn-ea"/>
              </a:rPr>
              <a:t>实践课程</a:t>
            </a:r>
            <a:endParaRPr lang="en-US" sz="4000" dirty="0">
              <a:sym typeface="+mn-ea"/>
            </a:endParaRPr>
          </a:p>
          <a:p>
            <a:pPr lvl="0"/>
            <a:r>
              <a:rPr lang="en-US" sz="4000" dirty="0">
                <a:sym typeface="+mn-ea"/>
              </a:rPr>
              <a:t>						</a:t>
            </a:r>
            <a:r>
              <a:rPr lang="en-US" altLang="zh-CN" sz="4000" dirty="0">
                <a:sym typeface="+mn-ea"/>
              </a:rPr>
              <a:t>——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ORB &amp; ORB2</a:t>
            </a:r>
            <a:r>
              <a:rPr lang="zh-CN" altLang="en-US" sz="3200" dirty="0">
                <a:sym typeface="+mn-ea"/>
              </a:rPr>
              <a:t>介绍</a:t>
            </a:r>
            <a:endParaRPr lang="en-US" sz="4000" dirty="0"/>
          </a:p>
          <a:p>
            <a:pPr lvl="0"/>
            <a:endParaRPr lang="en-US" sz="4000" dirty="0"/>
          </a:p>
        </p:txBody>
      </p:sp>
      <p:pic>
        <p:nvPicPr>
          <p:cNvPr id="17" name="Picture 16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  <p:sp>
        <p:nvSpPr>
          <p:cNvPr id="2" name="Minus 1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747635" y="4624070"/>
            <a:ext cx="350774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en-US" sz="3200" dirty="0" err="1">
                <a:sym typeface="+mn-ea"/>
              </a:rPr>
              <a:t>主讲教师</a:t>
            </a:r>
            <a:r>
              <a:rPr lang="en-US" sz="3200" dirty="0">
                <a:sym typeface="+mn-ea"/>
              </a:rPr>
              <a:t>：</a:t>
            </a:r>
            <a:r>
              <a:rPr lang="zh-CN" altLang="en-US" sz="3200" dirty="0">
                <a:sym typeface="+mn-ea"/>
              </a:rPr>
              <a:t>柴文杰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8920" y="143510"/>
            <a:ext cx="316801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indent="358775"/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02 ORB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特征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1E4D3E5-9C49-4BD0-9598-E4FD09A6D9C9}"/>
              </a:ext>
            </a:extLst>
          </p:cNvPr>
          <p:cNvSpPr txBox="1"/>
          <p:nvPr/>
        </p:nvSpPr>
        <p:spPr>
          <a:xfrm>
            <a:off x="1292352" y="1471383"/>
            <a:ext cx="354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角点集中于某个区域如何解决？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19743AA-AEBA-42C0-B9C8-F7599B48F6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04694"/>
            <a:ext cx="4876800" cy="32385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95FD9AC-B510-433C-8021-C5D9102C58B8}"/>
              </a:ext>
            </a:extLst>
          </p:cNvPr>
          <p:cNvSpPr txBox="1"/>
          <p:nvPr/>
        </p:nvSpPr>
        <p:spPr>
          <a:xfrm>
            <a:off x="585216" y="6386830"/>
            <a:ext cx="3243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 dirty="0">
                <a:latin typeface="+mj-ea"/>
                <a:ea typeface="+mj-ea"/>
              </a:rPr>
              <a:t>图片来源于百度图片</a:t>
            </a:r>
            <a:r>
              <a:rPr lang="en-US" altLang="zh-CN" sz="1200" i="1" dirty="0">
                <a:latin typeface="+mj-ea"/>
                <a:ea typeface="+mj-ea"/>
              </a:rPr>
              <a:t>——</a:t>
            </a:r>
            <a:r>
              <a:rPr lang="zh-CN" altLang="en-US" sz="1200" i="1" dirty="0">
                <a:latin typeface="+mj-ea"/>
                <a:ea typeface="+mj-ea"/>
              </a:rPr>
              <a:t>枫间雨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B8C46133-5F6F-42D9-9224-AD9BF729811A}"/>
              </a:ext>
            </a:extLst>
          </p:cNvPr>
          <p:cNvSpPr/>
          <p:nvPr/>
        </p:nvSpPr>
        <p:spPr>
          <a:xfrm>
            <a:off x="6266688" y="3816096"/>
            <a:ext cx="731520" cy="402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CC014CA-9F45-44B7-AA98-1924E416F7C8}"/>
              </a:ext>
            </a:extLst>
          </p:cNvPr>
          <p:cNvCxnSpPr/>
          <p:nvPr/>
        </p:nvCxnSpPr>
        <p:spPr>
          <a:xfrm>
            <a:off x="585216" y="6311392"/>
            <a:ext cx="357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810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8920" y="143510"/>
            <a:ext cx="316801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indent="358775"/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02 ORB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特征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1E4D3E5-9C49-4BD0-9598-E4FD09A6D9C9}"/>
              </a:ext>
            </a:extLst>
          </p:cNvPr>
          <p:cNvSpPr txBox="1"/>
          <p:nvPr/>
        </p:nvSpPr>
        <p:spPr>
          <a:xfrm>
            <a:off x="1292352" y="1471383"/>
            <a:ext cx="435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非最大值抑制</a:t>
            </a:r>
            <a:r>
              <a:rPr lang="zh-CN" altLang="en-US" dirty="0"/>
              <a:t>去除扎堆角点中的“</a:t>
            </a:r>
            <a:r>
              <a:rPr lang="zh-CN" altLang="en-US" i="1" dirty="0"/>
              <a:t>较差者</a:t>
            </a:r>
            <a:r>
              <a:rPr lang="zh-CN" altLang="en-US" dirty="0"/>
              <a:t>”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95FD9AC-B510-433C-8021-C5D9102C58B8}"/>
              </a:ext>
            </a:extLst>
          </p:cNvPr>
          <p:cNvSpPr txBox="1"/>
          <p:nvPr/>
        </p:nvSpPr>
        <p:spPr>
          <a:xfrm>
            <a:off x="2267712" y="2430272"/>
            <a:ext cx="6278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原则</a:t>
            </a:r>
            <a:br>
              <a:rPr lang="en-US" altLang="zh-CN" b="1" dirty="0">
                <a:latin typeface="+mj-ea"/>
                <a:ea typeface="+mj-ea"/>
              </a:rPr>
            </a:br>
            <a:endParaRPr lang="en-US" altLang="zh-CN" b="1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+mj-ea"/>
                <a:ea typeface="+mj-ea"/>
              </a:rPr>
              <a:t>圆弧半径上，</a:t>
            </a:r>
            <a:r>
              <a:rPr lang="en-US" altLang="zh-CN" dirty="0">
                <a:latin typeface="+mj-ea"/>
                <a:ea typeface="+mj-ea"/>
              </a:rPr>
              <a:t>n</a:t>
            </a:r>
            <a:r>
              <a:rPr lang="zh-CN" altLang="en-US" dirty="0">
                <a:latin typeface="+mj-ea"/>
                <a:ea typeface="+mj-ea"/>
              </a:rPr>
              <a:t>值最大者保留为角点；</a:t>
            </a:r>
            <a:br>
              <a:rPr lang="en-US" altLang="zh-CN" dirty="0">
                <a:latin typeface="+mj-ea"/>
                <a:ea typeface="+mj-ea"/>
              </a:rPr>
            </a:br>
            <a:endParaRPr lang="en-US" altLang="zh-CN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+mj-ea"/>
                <a:ea typeface="+mj-ea"/>
              </a:rPr>
              <a:t>圆弧半径上，阈值</a:t>
            </a:r>
            <a:r>
              <a:rPr lang="en-US" altLang="zh-CN" dirty="0">
                <a:latin typeface="+mj-ea"/>
                <a:ea typeface="+mj-ea"/>
              </a:rPr>
              <a:t>t</a:t>
            </a:r>
            <a:r>
              <a:rPr lang="zh-CN" altLang="en-US" dirty="0">
                <a:latin typeface="+mj-ea"/>
                <a:ea typeface="+mj-ea"/>
              </a:rPr>
              <a:t>最大者保留为角点；</a:t>
            </a:r>
            <a:br>
              <a:rPr lang="en-US" altLang="zh-CN" dirty="0">
                <a:latin typeface="+mj-ea"/>
                <a:ea typeface="+mj-ea"/>
              </a:rPr>
            </a:br>
            <a:endParaRPr lang="en-US" altLang="zh-CN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+mj-ea"/>
                <a:ea typeface="+mj-ea"/>
              </a:rPr>
              <a:t>圆弧半径上，各连续像素块灰度值和中心灰度值的绝对值差最大者保留为角点。</a:t>
            </a:r>
          </a:p>
        </p:txBody>
      </p:sp>
    </p:spTree>
    <p:extLst>
      <p:ext uri="{BB962C8B-B14F-4D97-AF65-F5344CB8AC3E}">
        <p14:creationId xmlns:p14="http://schemas.microsoft.com/office/powerpoint/2010/main" val="955742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8920" y="143510"/>
            <a:ext cx="316801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indent="358775"/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02 ORB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特征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21CC21-402A-440E-BA0F-B60D6CEEF693}"/>
                  </a:ext>
                </a:extLst>
              </p:cNvPr>
              <p:cNvSpPr txBox="1"/>
              <p:nvPr/>
            </p:nvSpPr>
            <p:spPr>
              <a:xfrm>
                <a:off x="1861134" y="4987168"/>
                <a:ext cx="6281970" cy="947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符号示意</a:t>
                </a:r>
                <a:endParaRPr lang="en-US" altLang="zh-CN" b="1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得分</m:t>
                    </m:r>
                  </m:oMath>
                </a14:m>
                <a:r>
                  <a:rPr lang="zh-CN" altLang="en-US" dirty="0"/>
                  <a:t>函数，求候选角点成为角点的分值，评估多个候选点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点</m:t>
                    </m:r>
                  </m:oMath>
                </a14:m>
                <a:r>
                  <a:rPr lang="zh-CN" altLang="en-US" dirty="0"/>
                  <a:t>圆弧半径上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的灰度值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21CC21-402A-440E-BA0F-B60D6CEEF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134" y="4987168"/>
                <a:ext cx="6281970" cy="947632"/>
              </a:xfrm>
              <a:prstGeom prst="rect">
                <a:avLst/>
              </a:prstGeom>
              <a:blipFill>
                <a:blip r:embed="rId6"/>
                <a:stretch>
                  <a:fillRect l="-776" t="-5128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2C9AC74F-D1AC-4429-95E5-7152B5C365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601" y="2075903"/>
            <a:ext cx="6927180" cy="118120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2D796EC-8D7E-4588-9914-2C28F5F397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601" y="3600895"/>
            <a:ext cx="3132091" cy="8306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1E4D3E5-9C49-4BD0-9598-E4FD09A6D9C9}"/>
              </a:ext>
            </a:extLst>
          </p:cNvPr>
          <p:cNvSpPr txBox="1"/>
          <p:nvPr/>
        </p:nvSpPr>
        <p:spPr>
          <a:xfrm>
            <a:off x="1292352" y="1471383"/>
            <a:ext cx="354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原则</a:t>
            </a:r>
            <a:r>
              <a:rPr lang="en-US" altLang="zh-CN" dirty="0"/>
              <a:t>3</a:t>
            </a:r>
            <a:r>
              <a:rPr lang="zh-CN" altLang="en-US" dirty="0"/>
              <a:t>的数值化表达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5F4081F-2BD2-4EB6-845B-0DEB37C83560}"/>
                  </a:ext>
                </a:extLst>
              </p:cNvPr>
              <p:cNvSpPr txBox="1"/>
              <p:nvPr/>
            </p:nvSpPr>
            <p:spPr>
              <a:xfrm>
                <a:off x="1987296" y="4572000"/>
                <a:ext cx="5425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1,16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5F4081F-2BD2-4EB6-845B-0DEB37C83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296" y="4572000"/>
                <a:ext cx="54254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429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8920" y="143510"/>
            <a:ext cx="316801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indent="358775"/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02 ORB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特征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782C252-6FFB-4C30-9E43-EB74DC7EB8E9}"/>
              </a:ext>
            </a:extLst>
          </p:cNvPr>
          <p:cNvSpPr txBox="1"/>
          <p:nvPr/>
        </p:nvSpPr>
        <p:spPr>
          <a:xfrm>
            <a:off x="696097" y="1597660"/>
            <a:ext cx="761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BRIEF</a:t>
            </a:r>
            <a:r>
              <a:rPr lang="en-US" altLang="zh-CN" dirty="0"/>
              <a:t>: Binary Robust Independent Elementary Features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0C32394-482F-455D-B875-81AA821AD90E}"/>
              </a:ext>
            </a:extLst>
          </p:cNvPr>
          <p:cNvGrpSpPr/>
          <p:nvPr/>
        </p:nvGrpSpPr>
        <p:grpSpPr>
          <a:xfrm>
            <a:off x="585216" y="6311392"/>
            <a:ext cx="4023360" cy="352437"/>
            <a:chOff x="585216" y="6311392"/>
            <a:chExt cx="4023360" cy="352437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1125D63-7338-44EB-B025-E016655D9C32}"/>
                </a:ext>
              </a:extLst>
            </p:cNvPr>
            <p:cNvCxnSpPr/>
            <p:nvPr/>
          </p:nvCxnSpPr>
          <p:spPr>
            <a:xfrm>
              <a:off x="585216" y="6311392"/>
              <a:ext cx="35722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CA3F590-2D5C-4B85-B488-0309B90F8004}"/>
                </a:ext>
              </a:extLst>
            </p:cNvPr>
            <p:cNvSpPr txBox="1"/>
            <p:nvPr/>
          </p:nvSpPr>
          <p:spPr>
            <a:xfrm>
              <a:off x="585216" y="6386830"/>
              <a:ext cx="4023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BRIEF: Binary Robust Independent Elementary Features</a:t>
              </a:r>
              <a:endParaRPr lang="zh-CN" altLang="en-US" sz="1200" dirty="0"/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F6446804-5954-4116-893F-991B1F927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112" y="2210562"/>
            <a:ext cx="3730752" cy="375621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AF04699-9D3F-44D2-AC7D-CABE6DB908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288" y="2407924"/>
            <a:ext cx="3514503" cy="347657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7DD5763-91C7-4B92-A87E-40119C50BF07}"/>
              </a:ext>
            </a:extLst>
          </p:cNvPr>
          <p:cNvSpPr txBox="1"/>
          <p:nvPr/>
        </p:nvSpPr>
        <p:spPr>
          <a:xfrm>
            <a:off x="2596896" y="5884501"/>
            <a:ext cx="174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取点模式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3DCDC31-9B1B-4281-B38D-F1BAC587C127}"/>
              </a:ext>
            </a:extLst>
          </p:cNvPr>
          <p:cNvSpPr txBox="1"/>
          <p:nvPr/>
        </p:nvSpPr>
        <p:spPr>
          <a:xfrm>
            <a:off x="7136811" y="5884501"/>
            <a:ext cx="174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取点模式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835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8920" y="143510"/>
            <a:ext cx="316801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indent="358775"/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02 ORB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特征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782C252-6FFB-4C30-9E43-EB74DC7EB8E9}"/>
              </a:ext>
            </a:extLst>
          </p:cNvPr>
          <p:cNvSpPr txBox="1"/>
          <p:nvPr/>
        </p:nvSpPr>
        <p:spPr>
          <a:xfrm>
            <a:off x="696097" y="1597660"/>
            <a:ext cx="761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BRIEF</a:t>
            </a:r>
            <a:r>
              <a:rPr lang="zh-CN" altLang="en-US" b="1" dirty="0"/>
              <a:t>生成模式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0C32394-482F-455D-B875-81AA821AD90E}"/>
              </a:ext>
            </a:extLst>
          </p:cNvPr>
          <p:cNvGrpSpPr/>
          <p:nvPr/>
        </p:nvGrpSpPr>
        <p:grpSpPr>
          <a:xfrm>
            <a:off x="585216" y="6311392"/>
            <a:ext cx="4023360" cy="352437"/>
            <a:chOff x="585216" y="6311392"/>
            <a:chExt cx="4023360" cy="352437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1125D63-7338-44EB-B025-E016655D9C32}"/>
                </a:ext>
              </a:extLst>
            </p:cNvPr>
            <p:cNvCxnSpPr/>
            <p:nvPr/>
          </p:nvCxnSpPr>
          <p:spPr>
            <a:xfrm>
              <a:off x="585216" y="6311392"/>
              <a:ext cx="35722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CA3F590-2D5C-4B85-B488-0309B90F8004}"/>
                </a:ext>
              </a:extLst>
            </p:cNvPr>
            <p:cNvSpPr txBox="1"/>
            <p:nvPr/>
          </p:nvSpPr>
          <p:spPr>
            <a:xfrm>
              <a:off x="585216" y="6386830"/>
              <a:ext cx="4023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BRIEF: Binary Robust Independent Elementary Features</a:t>
              </a:r>
              <a:endParaRPr lang="zh-CN" altLang="en-US" sz="1200" dirty="0"/>
            </a:p>
          </p:txBody>
        </p:sp>
      </p:grpSp>
      <p:sp>
        <p:nvSpPr>
          <p:cNvPr id="18" name="椭圆 17">
            <a:extLst>
              <a:ext uri="{FF2B5EF4-FFF2-40B4-BE49-F238E27FC236}">
                <a16:creationId xmlns:a16="http://schemas.microsoft.com/office/drawing/2014/main" id="{8663F23F-EA8E-407C-921C-DFD503DC124A}"/>
              </a:ext>
            </a:extLst>
          </p:cNvPr>
          <p:cNvSpPr/>
          <p:nvPr/>
        </p:nvSpPr>
        <p:spPr>
          <a:xfrm>
            <a:off x="1576383" y="2273366"/>
            <a:ext cx="353568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486246B-5B08-4342-BADF-B68D3B94AB45}"/>
              </a:ext>
            </a:extLst>
          </p:cNvPr>
          <p:cNvSpPr txBox="1"/>
          <p:nvPr/>
        </p:nvSpPr>
        <p:spPr>
          <a:xfrm rot="-5400000">
            <a:off x="445151" y="3880180"/>
            <a:ext cx="2677656" cy="3535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对图像进行高斯平滑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91E247E-9C4B-42C1-AB51-5F1DE28C8EFD}"/>
              </a:ext>
            </a:extLst>
          </p:cNvPr>
          <p:cNvGrpSpPr/>
          <p:nvPr/>
        </p:nvGrpSpPr>
        <p:grpSpPr>
          <a:xfrm>
            <a:off x="3813556" y="2220944"/>
            <a:ext cx="2446508" cy="389964"/>
            <a:chOff x="6189435" y="2607486"/>
            <a:chExt cx="2446508" cy="389964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A3F2580D-1C78-4F1A-9522-E86D176DB38E}"/>
                </a:ext>
              </a:extLst>
            </p:cNvPr>
            <p:cNvSpPr/>
            <p:nvPr/>
          </p:nvSpPr>
          <p:spPr>
            <a:xfrm>
              <a:off x="6189435" y="2628118"/>
              <a:ext cx="353568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653B194-5127-4133-B8B8-4A2A4665C5D9}"/>
                </a:ext>
              </a:extLst>
            </p:cNvPr>
            <p:cNvSpPr txBox="1"/>
            <p:nvPr/>
          </p:nvSpPr>
          <p:spPr>
            <a:xfrm>
              <a:off x="6570353" y="2607486"/>
              <a:ext cx="2065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选取角点周边的块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BE16BD98-E7B6-4803-93D7-A69EE67DB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379" y="2715843"/>
            <a:ext cx="4519052" cy="100592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3BD6170-51B4-4567-B18D-5BBD18B31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215" y="4034133"/>
            <a:ext cx="4275190" cy="8001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100C2D5-B3EC-4365-97B1-3B4151EAD0BA}"/>
                  </a:ext>
                </a:extLst>
              </p:cNvPr>
              <p:cNvSpPr txBox="1"/>
              <p:nvPr/>
            </p:nvSpPr>
            <p:spPr>
              <a:xfrm>
                <a:off x="8112858" y="3557054"/>
                <a:ext cx="329184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符号示意</a:t>
                </a:r>
                <a:endParaRPr lang="en-US" altLang="zh-CN" b="1" dirty="0"/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/>
                  <a:t>对比结果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像素块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zh-CN" altLang="en-US" dirty="0"/>
                  <a:t>像素位置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/>
                  <a:t>像素灰度值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取点</m:t>
                    </m:r>
                  </m:oMath>
                </a14:m>
                <a:r>
                  <a:rPr lang="zh-CN" altLang="en-US" dirty="0"/>
                  <a:t>对数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字符串维度</a:t>
                </a: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100C2D5-B3EC-4365-97B1-3B4151EAD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858" y="3557054"/>
                <a:ext cx="3291840" cy="1754326"/>
              </a:xfrm>
              <a:prstGeom prst="rect">
                <a:avLst/>
              </a:prstGeom>
              <a:blipFill>
                <a:blip r:embed="rId5"/>
                <a:stretch>
                  <a:fillRect l="-1667" t="-3136" b="-5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726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8920" y="143510"/>
            <a:ext cx="316801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indent="358775"/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02 ORB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特征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782C252-6FFB-4C30-9E43-EB74DC7EB8E9}"/>
              </a:ext>
            </a:extLst>
          </p:cNvPr>
          <p:cNvSpPr txBox="1"/>
          <p:nvPr/>
        </p:nvSpPr>
        <p:spPr>
          <a:xfrm>
            <a:off x="696097" y="1597660"/>
            <a:ext cx="761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oFAST</a:t>
            </a:r>
            <a:r>
              <a:rPr lang="en-US" altLang="zh-CN" dirty="0"/>
              <a:t>: Oriented FAST,</a:t>
            </a:r>
            <a:r>
              <a:rPr lang="zh-CN" altLang="en-US" dirty="0"/>
              <a:t>带有方向的</a:t>
            </a:r>
            <a:r>
              <a:rPr lang="en-US" altLang="zh-CN" dirty="0"/>
              <a:t>FAST</a:t>
            </a:r>
            <a:r>
              <a:rPr lang="zh-CN" altLang="en-US" dirty="0"/>
              <a:t>角点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0C32394-482F-455D-B875-81AA821AD90E}"/>
              </a:ext>
            </a:extLst>
          </p:cNvPr>
          <p:cNvGrpSpPr/>
          <p:nvPr/>
        </p:nvGrpSpPr>
        <p:grpSpPr>
          <a:xfrm>
            <a:off x="585216" y="6311392"/>
            <a:ext cx="3986784" cy="352437"/>
            <a:chOff x="585216" y="6311392"/>
            <a:chExt cx="3986784" cy="352437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1125D63-7338-44EB-B025-E016655D9C32}"/>
                </a:ext>
              </a:extLst>
            </p:cNvPr>
            <p:cNvCxnSpPr/>
            <p:nvPr/>
          </p:nvCxnSpPr>
          <p:spPr>
            <a:xfrm>
              <a:off x="585216" y="6311392"/>
              <a:ext cx="35722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CA3F590-2D5C-4B85-B488-0309B90F8004}"/>
                </a:ext>
              </a:extLst>
            </p:cNvPr>
            <p:cNvSpPr txBox="1"/>
            <p:nvPr/>
          </p:nvSpPr>
          <p:spPr>
            <a:xfrm>
              <a:off x="585216" y="6386830"/>
              <a:ext cx="3986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ORB: An efficient alternative to SIFT or SURF</a:t>
              </a:r>
              <a:endParaRPr lang="zh-CN" altLang="en-US" sz="1200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2C39169-6891-4BFD-A1BF-76CD53846D4D}"/>
              </a:ext>
            </a:extLst>
          </p:cNvPr>
          <p:cNvGrpSpPr/>
          <p:nvPr/>
        </p:nvGrpSpPr>
        <p:grpSpPr>
          <a:xfrm>
            <a:off x="1365504" y="2491064"/>
            <a:ext cx="3206496" cy="2913888"/>
            <a:chOff x="4188528" y="2356952"/>
            <a:chExt cx="3206496" cy="2913888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4F48FB2-2C43-468A-81A6-68D3522B9403}"/>
                </a:ext>
              </a:extLst>
            </p:cNvPr>
            <p:cNvGrpSpPr/>
            <p:nvPr/>
          </p:nvGrpSpPr>
          <p:grpSpPr>
            <a:xfrm>
              <a:off x="4188528" y="2356952"/>
              <a:ext cx="3206496" cy="2913888"/>
              <a:chOff x="1295482" y="3182112"/>
              <a:chExt cx="3206496" cy="2913888"/>
            </a:xfrm>
          </p:grpSpPr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57AC379B-00FE-41D4-9F48-A31DE2BE65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014" t="17758" r="4367" b="8652"/>
              <a:stretch/>
            </p:blipFill>
            <p:spPr>
              <a:xfrm>
                <a:off x="1295482" y="3182112"/>
                <a:ext cx="3206496" cy="2913888"/>
              </a:xfrm>
              <a:prstGeom prst="rect">
                <a:avLst/>
              </a:prstGeom>
            </p:spPr>
          </p:pic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4612D12-8ECF-42DF-A9D0-D1A8187CAD11}"/>
                  </a:ext>
                </a:extLst>
              </p:cNvPr>
              <p:cNvSpPr txBox="1"/>
              <p:nvPr/>
            </p:nvSpPr>
            <p:spPr>
              <a:xfrm>
                <a:off x="2721946" y="4284243"/>
                <a:ext cx="353568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B6E25C7-65E9-4285-877D-98AD1721F5A7}"/>
                </a:ext>
              </a:extLst>
            </p:cNvPr>
            <p:cNvSpPr txBox="1"/>
            <p:nvPr/>
          </p:nvSpPr>
          <p:spPr>
            <a:xfrm>
              <a:off x="4731072" y="4330811"/>
              <a:ext cx="353568" cy="369332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F9F1AC40-F74F-4E69-9474-129090677276}"/>
                </a:ext>
              </a:extLst>
            </p:cNvPr>
            <p:cNvCxnSpPr/>
            <p:nvPr/>
          </p:nvCxnSpPr>
          <p:spPr>
            <a:xfrm flipH="1">
              <a:off x="4949952" y="3643749"/>
              <a:ext cx="841824" cy="90386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44F21DE0-5CCA-429E-AD23-FDE1456C192E}"/>
              </a:ext>
            </a:extLst>
          </p:cNvPr>
          <p:cNvGrpSpPr/>
          <p:nvPr/>
        </p:nvGrpSpPr>
        <p:grpSpPr>
          <a:xfrm>
            <a:off x="6125491" y="1966992"/>
            <a:ext cx="3877832" cy="4033463"/>
            <a:chOff x="6193536" y="1726092"/>
            <a:chExt cx="3877832" cy="4033463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1E284137-81CB-4F60-97AD-FECE74C2E5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59" b="76103"/>
            <a:stretch/>
          </p:blipFill>
          <p:spPr>
            <a:xfrm>
              <a:off x="6193536" y="2169054"/>
              <a:ext cx="3206496" cy="992499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8890F8F0-50A4-46CE-AAAC-790FFC965F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66" t="39085" b="37590"/>
            <a:stretch/>
          </p:blipFill>
          <p:spPr>
            <a:xfrm>
              <a:off x="6380747" y="3522123"/>
              <a:ext cx="3019285" cy="968757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27103455-0EBE-4C1F-83F5-A3A26599E8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30" t="85201" r="8687" b="-1094"/>
            <a:stretch/>
          </p:blipFill>
          <p:spPr>
            <a:xfrm>
              <a:off x="6437377" y="5050348"/>
              <a:ext cx="3019286" cy="709207"/>
            </a:xfrm>
            <a:prstGeom prst="rect">
              <a:avLst/>
            </a:prstGeom>
          </p:spPr>
        </p:pic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7AF9445-3B10-468E-9EE1-2CD9CEA4E014}"/>
                </a:ext>
              </a:extLst>
            </p:cNvPr>
            <p:cNvSpPr txBox="1"/>
            <p:nvPr/>
          </p:nvSpPr>
          <p:spPr>
            <a:xfrm>
              <a:off x="6335509" y="1726092"/>
              <a:ext cx="3690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计算带权重的像素和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3899B3B-7B9C-4CC9-AC79-E5EF67A68966}"/>
                </a:ext>
              </a:extLst>
            </p:cNvPr>
            <p:cNvSpPr txBox="1"/>
            <p:nvPr/>
          </p:nvSpPr>
          <p:spPr>
            <a:xfrm>
              <a:off x="6335508" y="3022055"/>
              <a:ext cx="3690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计算像素质心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6BB303A-2ECD-4A3E-B39D-68741C95E99F}"/>
                </a:ext>
              </a:extLst>
            </p:cNvPr>
            <p:cNvSpPr txBox="1"/>
            <p:nvPr/>
          </p:nvSpPr>
          <p:spPr>
            <a:xfrm>
              <a:off x="6380747" y="4585948"/>
              <a:ext cx="3690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计算第一象限角</a:t>
              </a:r>
              <a:r>
                <a:rPr lang="en-US" altLang="zh-CN" dirty="0"/>
                <a:t>θ</a:t>
              </a:r>
              <a:endParaRPr lang="zh-CN" altLang="en-US" dirty="0"/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F5C59FA8-B5F4-489A-A6F7-EA8D970B46F5}"/>
              </a:ext>
            </a:extLst>
          </p:cNvPr>
          <p:cNvSpPr txBox="1"/>
          <p:nvPr/>
        </p:nvSpPr>
        <p:spPr>
          <a:xfrm>
            <a:off x="2459448" y="3555477"/>
            <a:ext cx="5796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AFD4123-0804-441B-9CC9-181584E6F111}"/>
              </a:ext>
            </a:extLst>
          </p:cNvPr>
          <p:cNvSpPr txBox="1"/>
          <p:nvPr/>
        </p:nvSpPr>
        <p:spPr>
          <a:xfrm>
            <a:off x="2137761" y="4793587"/>
            <a:ext cx="5796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C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143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8920" y="143510"/>
            <a:ext cx="316801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indent="358775"/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02 ORB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特征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782C252-6FFB-4C30-9E43-EB74DC7EB8E9}"/>
              </a:ext>
            </a:extLst>
          </p:cNvPr>
          <p:cNvSpPr txBox="1"/>
          <p:nvPr/>
        </p:nvSpPr>
        <p:spPr>
          <a:xfrm>
            <a:off x="696097" y="1597660"/>
            <a:ext cx="761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rBRIEF</a:t>
            </a:r>
            <a:r>
              <a:rPr lang="en-US" altLang="zh-CN" dirty="0"/>
              <a:t>: Rotation-Aware BRIEF</a:t>
            </a:r>
            <a:r>
              <a:rPr lang="zh-CN" altLang="en-US" dirty="0"/>
              <a:t>，机器学习方法得到的一种取点模式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0C32394-482F-455D-B875-81AA821AD90E}"/>
              </a:ext>
            </a:extLst>
          </p:cNvPr>
          <p:cNvGrpSpPr/>
          <p:nvPr/>
        </p:nvGrpSpPr>
        <p:grpSpPr>
          <a:xfrm>
            <a:off x="585216" y="6311392"/>
            <a:ext cx="3986784" cy="352437"/>
            <a:chOff x="585216" y="6311392"/>
            <a:chExt cx="3986784" cy="352437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1125D63-7338-44EB-B025-E016655D9C32}"/>
                </a:ext>
              </a:extLst>
            </p:cNvPr>
            <p:cNvCxnSpPr/>
            <p:nvPr/>
          </p:nvCxnSpPr>
          <p:spPr>
            <a:xfrm>
              <a:off x="585216" y="6311392"/>
              <a:ext cx="35722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CA3F590-2D5C-4B85-B488-0309B90F8004}"/>
                </a:ext>
              </a:extLst>
            </p:cNvPr>
            <p:cNvSpPr txBox="1"/>
            <p:nvPr/>
          </p:nvSpPr>
          <p:spPr>
            <a:xfrm>
              <a:off x="585216" y="6386830"/>
              <a:ext cx="3986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ORB: An efficient alternative to SIFT or SURF</a:t>
              </a:r>
              <a:endParaRPr lang="zh-CN" altLang="en-US" sz="1200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B1FF176-858A-4A63-AD8D-82A05E6645D9}"/>
                  </a:ext>
                </a:extLst>
              </p:cNvPr>
              <p:cNvSpPr txBox="1"/>
              <p:nvPr/>
            </p:nvSpPr>
            <p:spPr>
              <a:xfrm>
                <a:off x="696097" y="2182368"/>
                <a:ext cx="9898751" cy="4256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dirty="0"/>
                  <a:t>从</a:t>
                </a:r>
                <a:r>
                  <a:rPr lang="en-US" altLang="zh-CN" dirty="0"/>
                  <a:t>PASCAL 2006 </a:t>
                </a:r>
                <a:r>
                  <a:rPr lang="zh-CN" altLang="en-US" dirty="0"/>
                  <a:t>中建立一个</a:t>
                </a:r>
                <a:r>
                  <a:rPr lang="en-US" altLang="zh-CN" dirty="0"/>
                  <a:t>300k</a:t>
                </a:r>
                <a:r>
                  <a:rPr lang="zh-CN" altLang="en-US" dirty="0"/>
                  <a:t>的关键点训练集合</a:t>
                </a:r>
                <a:br>
                  <a:rPr lang="en-US" altLang="zh-CN" dirty="0"/>
                </a:br>
                <a:endParaRPr lang="en-US" altLang="zh-CN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dirty="0"/>
                  <a:t>每个关键点的</a:t>
                </a:r>
                <a:r>
                  <a:rPr lang="en-US" altLang="zh-CN" dirty="0"/>
                  <a:t>31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31</a:t>
                </a:r>
                <a:r>
                  <a:rPr lang="zh-CN" altLang="en-US" dirty="0"/>
                  <a:t>领域内提取所有可能的模式</a:t>
                </a:r>
                <a:br>
                  <a:rPr lang="en-US" altLang="zh-CN" dirty="0"/>
                </a:br>
                <a:endParaRPr lang="en-US" altLang="zh-CN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dirty="0"/>
                  <a:t>对要比较得到二进制结果的点进行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小窗口的取均值，可以得到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31−5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种</m:t>
                    </m:r>
                  </m:oMath>
                </a14:m>
                <a:r>
                  <a:rPr lang="zh-CN" altLang="en-US" dirty="0"/>
                  <a:t>可能的模式</a:t>
                </a:r>
                <a:br>
                  <a:rPr lang="en-US" altLang="zh-CN" dirty="0"/>
                </a:br>
                <a:endParaRPr lang="en-US" altLang="zh-CN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dirty="0"/>
                  <a:t>可以得到</a:t>
                </a:r>
                <a:r>
                  <a:rPr lang="en-US" altLang="zh-CN" dirty="0"/>
                  <a:t>300k * M </a:t>
                </a:r>
                <a:r>
                  <a:rPr lang="zh-CN" altLang="en-US" dirty="0"/>
                  <a:t>个二进制结果，按照均值和</a:t>
                </a:r>
                <a:r>
                  <a:rPr lang="en-US" altLang="zh-CN" dirty="0"/>
                  <a:t>0.5</a:t>
                </a:r>
                <a:r>
                  <a:rPr lang="zh-CN" altLang="en-US" dirty="0"/>
                  <a:t>的绝对值差排序成矩阵</a:t>
                </a:r>
                <a:r>
                  <a:rPr lang="en-US" altLang="zh-CN" dirty="0"/>
                  <a:t>T</a:t>
                </a:r>
                <a:br>
                  <a:rPr lang="en-US" altLang="zh-CN" dirty="0"/>
                </a:br>
                <a:endParaRPr lang="en-US" altLang="zh-CN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dirty="0"/>
                  <a:t>贪心法搜索：</a:t>
                </a:r>
                <a:br>
                  <a:rPr lang="en-US" altLang="zh-CN" dirty="0"/>
                </a:br>
                <a:r>
                  <a:rPr lang="en-US" altLang="zh-CN" dirty="0"/>
                  <a:t>1. </a:t>
                </a:r>
                <a:r>
                  <a:rPr lang="zh-CN" altLang="en-US" dirty="0"/>
                  <a:t>将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中第一个向量放入</a:t>
                </a:r>
                <a:r>
                  <a:rPr lang="en-US" altLang="zh-CN" dirty="0"/>
                  <a:t>R,</a:t>
                </a:r>
                <a:r>
                  <a:rPr lang="zh-CN" altLang="en-US" dirty="0"/>
                  <a:t>并从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中移除；</a:t>
                </a:r>
                <a:br>
                  <a:rPr lang="en-US" altLang="zh-CN" dirty="0"/>
                </a:br>
                <a:r>
                  <a:rPr lang="en-US" altLang="zh-CN" dirty="0"/>
                  <a:t>2. </a:t>
                </a:r>
                <a:r>
                  <a:rPr lang="zh-CN" altLang="en-US" dirty="0"/>
                  <a:t>从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中取出下一个向量，和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中所有的测试二进制比较，如果它的绝对相关性大于某个值，舍弃这个向量，否则将其加入</a:t>
                </a:r>
                <a:r>
                  <a:rPr lang="en-US" altLang="zh-CN" dirty="0"/>
                  <a:t>R;</a:t>
                </a:r>
                <a:br>
                  <a:rPr lang="en-US" altLang="zh-CN" dirty="0"/>
                </a:br>
                <a:r>
                  <a:rPr lang="en-US" altLang="zh-CN" dirty="0"/>
                  <a:t>3. </a:t>
                </a:r>
                <a:r>
                  <a:rPr lang="zh-CN" altLang="en-US" dirty="0"/>
                  <a:t>迭代以上步骤，直到有</a:t>
                </a:r>
                <a:r>
                  <a:rPr lang="en-US" altLang="zh-CN" dirty="0"/>
                  <a:t>256</a:t>
                </a:r>
                <a:r>
                  <a:rPr lang="zh-CN" altLang="en-US" dirty="0"/>
                  <a:t>个向量融入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，如果不够</a:t>
                </a:r>
                <a:r>
                  <a:rPr lang="en-US" altLang="zh-CN" dirty="0"/>
                  <a:t>256</a:t>
                </a:r>
                <a:r>
                  <a:rPr lang="zh-CN" altLang="en-US" dirty="0"/>
                  <a:t>，降低相关性的阈值。 </a:t>
                </a:r>
                <a:br>
                  <a:rPr lang="en-US" altLang="zh-CN" dirty="0"/>
                </a:br>
                <a:endParaRPr lang="en-US" altLang="zh-CN" dirty="0"/>
              </a:p>
              <a:p>
                <a:pPr marL="342900" indent="-342900">
                  <a:buFont typeface="+mj-ea"/>
                  <a:buAutoNum type="circleNumDbPlain"/>
                </a:pPr>
                <a:endParaRPr lang="en-US" altLang="zh-CN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B1FF176-858A-4A63-AD8D-82A05E664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97" y="2182368"/>
                <a:ext cx="9898751" cy="4256678"/>
              </a:xfrm>
              <a:prstGeom prst="rect">
                <a:avLst/>
              </a:prstGeom>
              <a:blipFill>
                <a:blip r:embed="rId3"/>
                <a:stretch>
                  <a:fillRect l="-246" t="-1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896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571191" y="2745105"/>
            <a:ext cx="6878806" cy="1200329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7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7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算法流程框图</a:t>
            </a:r>
            <a:endParaRPr lang="en-US" altLang="en-US" sz="7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inus 2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8920" y="143510"/>
            <a:ext cx="31680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indent="358775"/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算法流程框图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679A25-514B-4C0C-A82E-54F88BA50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944" y="1050029"/>
            <a:ext cx="6854530" cy="56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35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8920" y="143510"/>
            <a:ext cx="31680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indent="358775"/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算法流程框图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152B44-1C9A-4A73-92E4-A544652BE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97" y="1270000"/>
            <a:ext cx="10386806" cy="467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1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309813" y="3007360"/>
            <a:ext cx="119888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13" name="Text Box 12"/>
          <p:cNvSpPr txBox="1"/>
          <p:nvPr userDrawn="1"/>
        </p:nvSpPr>
        <p:spPr>
          <a:xfrm>
            <a:off x="5350177" y="2065020"/>
            <a:ext cx="4532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什么是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ORB-SLAM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3"/>
          <p:cNvSpPr txBox="1"/>
          <p:nvPr userDrawn="1"/>
        </p:nvSpPr>
        <p:spPr>
          <a:xfrm>
            <a:off x="5350177" y="3007360"/>
            <a:ext cx="3095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 ORB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特征点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14"/>
          <p:cNvSpPr txBox="1"/>
          <p:nvPr userDrawn="1"/>
        </p:nvSpPr>
        <p:spPr>
          <a:xfrm>
            <a:off x="5350177" y="3907790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算法流程框图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708843" y="2829560"/>
            <a:ext cx="2773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7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   谢</a:t>
            </a:r>
          </a:p>
        </p:txBody>
      </p:sp>
      <p:sp>
        <p:nvSpPr>
          <p:cNvPr id="5" name="Minus 4"/>
          <p:cNvSpPr/>
          <p:nvPr/>
        </p:nvSpPr>
        <p:spPr>
          <a:xfrm>
            <a:off x="-425450" y="379539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570917" y="2745105"/>
            <a:ext cx="8879355" cy="1200329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zh-CN" altLang="en-US" sz="7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什么是</a:t>
            </a:r>
            <a:r>
              <a:rPr lang="en-US" altLang="zh-CN" sz="7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ORB-SLAM</a:t>
            </a:r>
            <a:endParaRPr lang="en-US" altLang="en-US" sz="7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inus 2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8920" y="143510"/>
            <a:ext cx="563289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indent="358775"/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什么是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ORB-SLAM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7452240-4AD4-4E0B-BFCD-0593AC965549}"/>
              </a:ext>
            </a:extLst>
          </p:cNvPr>
          <p:cNvSpPr txBox="1">
            <a:spLocks/>
          </p:cNvSpPr>
          <p:nvPr/>
        </p:nvSpPr>
        <p:spPr>
          <a:xfrm>
            <a:off x="624016" y="1850687"/>
            <a:ext cx="10175789" cy="3207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latin typeface="Times New Roman" panose="02020603050405020304" pitchFamily="18" charset="0"/>
              </a:rPr>
              <a:t>ORB-SLAM &amp; ORB-SLAM2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ORB-SLAM</a:t>
            </a:r>
            <a:r>
              <a:rPr lang="zh-CN" altLang="en-US" dirty="0">
                <a:latin typeface="Times New Roman" panose="02020603050405020304" pitchFamily="18" charset="0"/>
              </a:rPr>
              <a:t>是一种基于特征的单目实时</a:t>
            </a:r>
            <a:r>
              <a:rPr lang="en-US" altLang="zh-CN" dirty="0">
                <a:latin typeface="Times New Roman" panose="02020603050405020304" pitchFamily="18" charset="0"/>
              </a:rPr>
              <a:t>SLAM</a:t>
            </a:r>
            <a:r>
              <a:rPr lang="zh-CN" altLang="en-US" dirty="0">
                <a:latin typeface="Times New Roman" panose="02020603050405020304" pitchFamily="18" charset="0"/>
              </a:rPr>
              <a:t>方案系统，使用</a:t>
            </a:r>
            <a:r>
              <a:rPr lang="en-US" altLang="zh-CN" dirty="0">
                <a:latin typeface="Times New Roman" panose="02020603050405020304" pitchFamily="18" charset="0"/>
              </a:rPr>
              <a:t>ORB</a:t>
            </a:r>
            <a:r>
              <a:rPr lang="zh-CN" altLang="en-US" dirty="0">
                <a:latin typeface="Times New Roman" panose="02020603050405020304" pitchFamily="18" charset="0"/>
              </a:rPr>
              <a:t>特征点，相比于其他的单目特征方案，</a:t>
            </a:r>
            <a:r>
              <a:rPr lang="en-US" altLang="zh-CN" dirty="0">
                <a:latin typeface="Times New Roman" panose="02020603050405020304" pitchFamily="18" charset="0"/>
              </a:rPr>
              <a:t>ORB</a:t>
            </a:r>
            <a:r>
              <a:rPr lang="zh-CN" altLang="en-US" dirty="0">
                <a:latin typeface="Times New Roman" panose="02020603050405020304" pitchFamily="18" charset="0"/>
              </a:rPr>
              <a:t>的三个线程使用同样的特征，实时性强，使用共视图在大场景下运行也很出色。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l"/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ORB-SLAM2</a:t>
            </a:r>
            <a:r>
              <a:rPr lang="zh-CN" altLang="en-US" dirty="0">
                <a:latin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</a:rPr>
              <a:t>2017</a:t>
            </a:r>
            <a:r>
              <a:rPr lang="zh-CN" altLang="en-US" dirty="0">
                <a:latin typeface="Times New Roman" panose="02020603050405020304" pitchFamily="18" charset="0"/>
              </a:rPr>
              <a:t>年提出，在</a:t>
            </a:r>
            <a:r>
              <a:rPr lang="en-US" altLang="zh-CN" dirty="0">
                <a:latin typeface="Times New Roman" panose="02020603050405020304" pitchFamily="18" charset="0"/>
              </a:rPr>
              <a:t>ORB</a:t>
            </a:r>
            <a:r>
              <a:rPr lang="zh-CN" altLang="en-US" dirty="0">
                <a:latin typeface="Times New Roman" panose="02020603050405020304" pitchFamily="18" charset="0"/>
              </a:rPr>
              <a:t>的基础上，提供了单目、双目和</a:t>
            </a:r>
            <a:r>
              <a:rPr lang="en-US" altLang="zh-CN" dirty="0">
                <a:latin typeface="Times New Roman" panose="02020603050405020304" pitchFamily="18" charset="0"/>
              </a:rPr>
              <a:t>RGB-D</a:t>
            </a:r>
            <a:r>
              <a:rPr lang="zh-CN" altLang="en-US" dirty="0">
                <a:latin typeface="Times New Roman" panose="02020603050405020304" pitchFamily="18" charset="0"/>
              </a:rPr>
              <a:t>相机，是一个完备的</a:t>
            </a:r>
            <a:r>
              <a:rPr lang="en-US" altLang="zh-CN" dirty="0">
                <a:latin typeface="Times New Roman" panose="02020603050405020304" pitchFamily="18" charset="0"/>
              </a:rPr>
              <a:t>SLAM</a:t>
            </a:r>
            <a:r>
              <a:rPr lang="zh-CN" altLang="en-US" dirty="0">
                <a:latin typeface="Times New Roman" panose="02020603050405020304" pitchFamily="18" charset="0"/>
              </a:rPr>
              <a:t>方案，同时也摆脱了必须使用</a:t>
            </a:r>
            <a:r>
              <a:rPr lang="en-US" altLang="zh-CN" dirty="0">
                <a:latin typeface="Times New Roman" panose="02020603050405020304" pitchFamily="18" charset="0"/>
              </a:rPr>
              <a:t>ROS</a:t>
            </a:r>
            <a:r>
              <a:rPr lang="zh-CN" altLang="en-US" dirty="0">
                <a:latin typeface="Times New Roman" panose="02020603050405020304" pitchFamily="18" charset="0"/>
              </a:rPr>
              <a:t>才可以使用。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D760EEC-6906-407A-A613-D63AF8AE9D6C}"/>
              </a:ext>
            </a:extLst>
          </p:cNvPr>
          <p:cNvGrpSpPr/>
          <p:nvPr/>
        </p:nvGrpSpPr>
        <p:grpSpPr>
          <a:xfrm>
            <a:off x="585216" y="6311392"/>
            <a:ext cx="5644896" cy="352437"/>
            <a:chOff x="585216" y="6311392"/>
            <a:chExt cx="5644896" cy="352437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74D2B47-2CCF-4A54-838E-F520D0114596}"/>
                </a:ext>
              </a:extLst>
            </p:cNvPr>
            <p:cNvCxnSpPr/>
            <p:nvPr/>
          </p:nvCxnSpPr>
          <p:spPr>
            <a:xfrm>
              <a:off x="585216" y="6311392"/>
              <a:ext cx="35722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2F2E217-6970-41AE-BF87-5C7526132846}"/>
                </a:ext>
              </a:extLst>
            </p:cNvPr>
            <p:cNvSpPr txBox="1"/>
            <p:nvPr/>
          </p:nvSpPr>
          <p:spPr>
            <a:xfrm>
              <a:off x="585216" y="6386830"/>
              <a:ext cx="5644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https://github.com/raulmur/ORB_SLAM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	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https://github.com/raulmur/ORB_SLAM2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68872" y="2745105"/>
            <a:ext cx="508344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7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ORB</a:t>
            </a:r>
            <a:r>
              <a:rPr lang="zh-CN" altLang="en-US" sz="7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特征</a:t>
            </a:r>
            <a:endParaRPr lang="en-US" altLang="en-US" sz="7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inus 2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68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8920" y="143510"/>
            <a:ext cx="316801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indent="358775"/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02 ORB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特征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47DE8B1D-78CF-4127-9307-B9DD0C5DAD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0504748"/>
              </p:ext>
            </p:extLst>
          </p:nvPr>
        </p:nvGraphicFramePr>
        <p:xfrm>
          <a:off x="2934042" y="1597660"/>
          <a:ext cx="6098747" cy="3777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782C252-6FFB-4C30-9E43-EB74DC7EB8E9}"/>
              </a:ext>
            </a:extLst>
          </p:cNvPr>
          <p:cNvSpPr txBox="1"/>
          <p:nvPr/>
        </p:nvSpPr>
        <p:spPr>
          <a:xfrm>
            <a:off x="2290119" y="5473792"/>
            <a:ext cx="7611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ORB(Oriented FAST and  Rotated BRIEF)</a:t>
            </a:r>
            <a:r>
              <a:rPr lang="zh-CN" altLang="en-US" dirty="0"/>
              <a:t>，是检测图像特征的一种方法，特点是计算量低，速度快。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8920" y="143510"/>
            <a:ext cx="316801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indent="358775"/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02 ORB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特征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782C252-6FFB-4C30-9E43-EB74DC7EB8E9}"/>
              </a:ext>
            </a:extLst>
          </p:cNvPr>
          <p:cNvSpPr txBox="1"/>
          <p:nvPr/>
        </p:nvSpPr>
        <p:spPr>
          <a:xfrm>
            <a:off x="696097" y="1597660"/>
            <a:ext cx="761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FAST</a:t>
            </a:r>
            <a:r>
              <a:rPr lang="en-US" altLang="zh-CN" dirty="0"/>
              <a:t>: Features from Accelerated Segment Test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E37D4D3-662E-4607-A152-A3C3E9D73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54" y="2166260"/>
            <a:ext cx="8489416" cy="41532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9E018DD-E120-437F-BF88-C0E97CBD85B1}"/>
                  </a:ext>
                </a:extLst>
              </p:cNvPr>
              <p:cNvSpPr txBox="1"/>
              <p:nvPr/>
            </p:nvSpPr>
            <p:spPr>
              <a:xfrm rot="-5400000">
                <a:off x="7813398" y="5440740"/>
                <a:ext cx="461665" cy="22192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dirty="0"/>
                  <a:t>判断点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/>
                  <a:t>是否为角点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9E018DD-E120-437F-BF88-C0E97CBD8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5400000">
                <a:off x="7813398" y="5440740"/>
                <a:ext cx="461665" cy="2219224"/>
              </a:xfrm>
              <a:prstGeom prst="rect">
                <a:avLst/>
              </a:prstGeom>
              <a:blipFill>
                <a:blip r:embed="rId4"/>
                <a:stretch>
                  <a:fillRect l="-4396" t="-133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90C32394-482F-455D-B875-81AA821AD90E}"/>
              </a:ext>
            </a:extLst>
          </p:cNvPr>
          <p:cNvGrpSpPr/>
          <p:nvPr/>
        </p:nvGrpSpPr>
        <p:grpSpPr>
          <a:xfrm>
            <a:off x="585216" y="6311392"/>
            <a:ext cx="3986784" cy="352437"/>
            <a:chOff x="585216" y="6311392"/>
            <a:chExt cx="3986784" cy="352437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1125D63-7338-44EB-B025-E016655D9C32}"/>
                </a:ext>
              </a:extLst>
            </p:cNvPr>
            <p:cNvCxnSpPr/>
            <p:nvPr/>
          </p:nvCxnSpPr>
          <p:spPr>
            <a:xfrm>
              <a:off x="585216" y="6311392"/>
              <a:ext cx="35722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CA3F590-2D5C-4B85-B488-0309B90F8004}"/>
                </a:ext>
              </a:extLst>
            </p:cNvPr>
            <p:cNvSpPr txBox="1"/>
            <p:nvPr/>
          </p:nvSpPr>
          <p:spPr>
            <a:xfrm>
              <a:off x="585216" y="6386830"/>
              <a:ext cx="3986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Machine Learning for High-Speed </a:t>
              </a:r>
              <a:r>
                <a:rPr lang="en-US" altLang="zh-CN" sz="1200" i="1" dirty="0" err="1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Cornor</a:t>
              </a:r>
              <a:r>
                <a:rPr lang="en-US" altLang="zh-CN" sz="1200" i="1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 Detection</a:t>
              </a:r>
              <a:endParaRPr lang="zh-CN" altLang="en-US" sz="1200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1632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8920" y="143510"/>
            <a:ext cx="316801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indent="358775"/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02 ORB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特征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A8B8822-A909-41AC-ABF6-A00CA3216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362" y="2419617"/>
            <a:ext cx="5753599" cy="11049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4C291FD-9353-41E1-8233-BCDBE1005D2A}"/>
              </a:ext>
            </a:extLst>
          </p:cNvPr>
          <p:cNvSpPr txBox="1"/>
          <p:nvPr/>
        </p:nvSpPr>
        <p:spPr>
          <a:xfrm>
            <a:off x="1214651" y="1405719"/>
            <a:ext cx="482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如何判断一个备选角点周边点的情况？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B87C34B-7378-47CB-A020-8BB1B9B15716}"/>
              </a:ext>
            </a:extLst>
          </p:cNvPr>
          <p:cNvGrpSpPr/>
          <p:nvPr/>
        </p:nvGrpSpPr>
        <p:grpSpPr>
          <a:xfrm>
            <a:off x="1325218" y="3619376"/>
            <a:ext cx="9119287" cy="2960234"/>
            <a:chOff x="1359243" y="3709498"/>
            <a:chExt cx="9119287" cy="296023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4121CC21-402A-440E-BA0F-B60D6CEEF693}"/>
                    </a:ext>
                  </a:extLst>
                </p:cNvPr>
                <p:cNvSpPr txBox="1"/>
                <p:nvPr/>
              </p:nvSpPr>
              <p:spPr>
                <a:xfrm>
                  <a:off x="1359243" y="3709498"/>
                  <a:ext cx="9119287" cy="29602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b="1" dirty="0"/>
                    <a:t>符号示意</a:t>
                  </a:r>
                  <a:endParaRPr lang="en-US" altLang="zh-CN" b="1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点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灰度</m:t>
                      </m:r>
                    </m:oMath>
                  </a14:m>
                  <a:r>
                    <a:rPr lang="zh-CN" altLang="en-US" dirty="0"/>
                    <a:t>值（亮度值）</a:t>
                  </a:r>
                  <a:endParaRPr lang="en-US" altLang="zh-CN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点</m:t>
                      </m:r>
                    </m:oMath>
                  </a14:m>
                  <a:r>
                    <a:rPr lang="zh-CN" altLang="en-US" dirty="0"/>
                    <a:t>圆弧半径上</a:t>
                  </a:r>
                  <a:r>
                    <a:rPr lang="en-US" altLang="zh-CN" dirty="0"/>
                    <a:t>x</a:t>
                  </a:r>
                  <a:r>
                    <a:rPr lang="zh-CN" altLang="en-US" dirty="0"/>
                    <a:t>的灰度值</a:t>
                  </a:r>
                  <a:endParaRPr lang="en-US" altLang="zh-CN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点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圆弧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半径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的灰度值</m:t>
                      </m:r>
                    </m:oMath>
                  </a14:m>
                  <a:r>
                    <a:rPr lang="zh-CN" altLang="en-US" dirty="0"/>
                    <a:t>与</a:t>
                  </a:r>
                  <a:r>
                    <a:rPr lang="en-US" altLang="zh-CN" dirty="0"/>
                    <a:t>p</a:t>
                  </a:r>
                  <a:r>
                    <a:rPr lang="zh-CN" altLang="en-US" dirty="0"/>
                    <a:t>点对比结果</a:t>
                  </a:r>
                  <a:endParaRPr lang="en-US" altLang="zh-CN" dirty="0"/>
                </a:p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: </m:t>
                      </m:r>
                    </m:oMath>
                  </a14:m>
                  <a:r>
                    <a:rPr lang="zh-CN" altLang="en-US" dirty="0"/>
                    <a:t>判断亮度差的阈值</a:t>
                  </a:r>
                  <a:endParaRPr lang="en-US" altLang="zh-CN" dirty="0"/>
                </a:p>
                <a:p>
                  <a:endParaRPr lang="en-US" altLang="zh-CN" dirty="0"/>
                </a:p>
                <a:p>
                  <a:r>
                    <a:rPr lang="zh-CN" altLang="en-US" b="1" dirty="0"/>
                    <a:t>判断标准</a:t>
                  </a:r>
                  <a:endParaRPr lang="en-US" altLang="zh-CN" b="1" dirty="0"/>
                </a:p>
                <a:p>
                  <a:r>
                    <a:rPr lang="zh-CN" altLang="en-US" dirty="0"/>
                    <a:t>在以点</a:t>
                  </a:r>
                  <a:r>
                    <a:rPr lang="en-US" altLang="zh-CN" dirty="0"/>
                    <a:t>p</a:t>
                  </a:r>
                  <a:r>
                    <a:rPr lang="zh-CN" altLang="en-US" dirty="0"/>
                    <a:t>为圆心，半径为</a:t>
                  </a:r>
                  <a:r>
                    <a:rPr lang="en-US" altLang="zh-CN" dirty="0"/>
                    <a:t>r(6)</a:t>
                  </a:r>
                  <a:r>
                    <a:rPr lang="zh-CN" altLang="en-US" dirty="0"/>
                    <a:t>个像素的圆弧上，存在连续</a:t>
                  </a:r>
                  <a:r>
                    <a:rPr lang="en-US" altLang="zh-CN" dirty="0"/>
                    <a:t>n(12)</a:t>
                  </a:r>
                  <a:r>
                    <a:rPr lang="zh-CN" altLang="en-US" dirty="0"/>
                    <a:t>个像素的灰度值（亮度值）大于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altLang="zh-CN" dirty="0"/>
                    <a:t> /</a:t>
                  </a:r>
                  <a:r>
                    <a:rPr lang="zh-CN" altLang="en-US" dirty="0"/>
                    <a:t>小于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altLang="zh-CN" dirty="0"/>
                    <a:t> 	         </a:t>
                  </a:r>
                  <a:r>
                    <a:rPr lang="zh-CN" altLang="en-US" dirty="0"/>
                    <a:t>候选角点</a:t>
                  </a:r>
                  <a:endParaRPr lang="en-US" altLang="zh-CN" dirty="0"/>
                </a:p>
                <a:p>
                  <a:endParaRPr lang="zh-CN" altLang="en-US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4121CC21-402A-440E-BA0F-B60D6CEEF6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9243" y="3709498"/>
                  <a:ext cx="9119287" cy="2960234"/>
                </a:xfrm>
                <a:prstGeom prst="rect">
                  <a:avLst/>
                </a:prstGeom>
                <a:blipFill>
                  <a:blip r:embed="rId4"/>
                  <a:stretch>
                    <a:fillRect l="-535" t="-18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BD12D49E-AEE1-43EF-A908-170B38995254}"/>
                </a:ext>
              </a:extLst>
            </p:cNvPr>
            <p:cNvSpPr/>
            <p:nvPr/>
          </p:nvSpPr>
          <p:spPr>
            <a:xfrm>
              <a:off x="3803904" y="6136640"/>
              <a:ext cx="755904" cy="673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03D44DD-FE84-4364-99F3-BCF81829B42C}"/>
              </a:ext>
            </a:extLst>
          </p:cNvPr>
          <p:cNvGrpSpPr/>
          <p:nvPr/>
        </p:nvGrpSpPr>
        <p:grpSpPr>
          <a:xfrm>
            <a:off x="585216" y="6311392"/>
            <a:ext cx="3986784" cy="352437"/>
            <a:chOff x="585216" y="6311392"/>
            <a:chExt cx="3986784" cy="352437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78537B0-F8D8-4C40-A23D-166F999668E5}"/>
                </a:ext>
              </a:extLst>
            </p:cNvPr>
            <p:cNvCxnSpPr/>
            <p:nvPr/>
          </p:nvCxnSpPr>
          <p:spPr>
            <a:xfrm>
              <a:off x="585216" y="6311392"/>
              <a:ext cx="35722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B3906C0-DD41-4A5A-97DD-8BE8C35E68F3}"/>
                </a:ext>
              </a:extLst>
            </p:cNvPr>
            <p:cNvSpPr txBox="1"/>
            <p:nvPr/>
          </p:nvSpPr>
          <p:spPr>
            <a:xfrm>
              <a:off x="585216" y="6386830"/>
              <a:ext cx="3986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Machine Learning for High-Speed </a:t>
              </a:r>
              <a:r>
                <a:rPr lang="en-US" altLang="zh-CN" sz="1200" i="1" dirty="0" err="1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Cornor</a:t>
              </a:r>
              <a:r>
                <a:rPr lang="en-US" altLang="zh-CN" sz="1200" i="1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 Detection</a:t>
              </a:r>
              <a:endParaRPr lang="zh-CN" altLang="en-US" sz="1200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5108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8920" y="143510"/>
            <a:ext cx="316801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indent="358775"/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02 ORB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特征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782C252-6FFB-4C30-9E43-EB74DC7EB8E9}"/>
              </a:ext>
            </a:extLst>
          </p:cNvPr>
          <p:cNvSpPr txBox="1"/>
          <p:nvPr/>
        </p:nvSpPr>
        <p:spPr>
          <a:xfrm>
            <a:off x="696097" y="1597660"/>
            <a:ext cx="761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判断是否为一个</a:t>
            </a:r>
            <a:r>
              <a:rPr lang="en-US" altLang="zh-CN" dirty="0"/>
              <a:t>FAST</a:t>
            </a:r>
            <a:r>
              <a:rPr lang="zh-CN" altLang="en-US" dirty="0"/>
              <a:t>关键点的步骤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BB8FFA8-8201-4D80-9523-F3B5B90FE646}"/>
              </a:ext>
            </a:extLst>
          </p:cNvPr>
          <p:cNvGrpSpPr/>
          <p:nvPr/>
        </p:nvGrpSpPr>
        <p:grpSpPr>
          <a:xfrm>
            <a:off x="6741855" y="2131072"/>
            <a:ext cx="2041026" cy="389964"/>
            <a:chOff x="6189435" y="2607486"/>
            <a:chExt cx="2041026" cy="389964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541413C7-AB45-48E6-80DF-96142082DEA6}"/>
                </a:ext>
              </a:extLst>
            </p:cNvPr>
            <p:cNvSpPr/>
            <p:nvPr/>
          </p:nvSpPr>
          <p:spPr>
            <a:xfrm>
              <a:off x="6189435" y="2628118"/>
              <a:ext cx="353568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76B75AF-2B87-48C7-AB76-8E2B8EFB35B3}"/>
                </a:ext>
              </a:extLst>
            </p:cNvPr>
            <p:cNvSpPr txBox="1"/>
            <p:nvPr/>
          </p:nvSpPr>
          <p:spPr>
            <a:xfrm>
              <a:off x="6570353" y="2607486"/>
              <a:ext cx="1660108" cy="379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判断候选角点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39E2FD5-965E-4B9E-8BD3-4DA09FD57B22}"/>
              </a:ext>
            </a:extLst>
          </p:cNvPr>
          <p:cNvGrpSpPr/>
          <p:nvPr/>
        </p:nvGrpSpPr>
        <p:grpSpPr>
          <a:xfrm>
            <a:off x="696097" y="2141388"/>
            <a:ext cx="4678598" cy="4256032"/>
            <a:chOff x="736215" y="2607486"/>
            <a:chExt cx="4678598" cy="4256032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F7A2F452-377F-4E78-A790-8ABD6C5D7957}"/>
                </a:ext>
              </a:extLst>
            </p:cNvPr>
            <p:cNvGrpSpPr/>
            <p:nvPr/>
          </p:nvGrpSpPr>
          <p:grpSpPr>
            <a:xfrm>
              <a:off x="1295482" y="2607486"/>
              <a:ext cx="3206496" cy="3488514"/>
              <a:chOff x="1295482" y="2607486"/>
              <a:chExt cx="3206496" cy="3488514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403B167A-7EE4-455D-959E-18D3A99E3BA4}"/>
                  </a:ext>
                </a:extLst>
              </p:cNvPr>
              <p:cNvGrpSpPr/>
              <p:nvPr/>
            </p:nvGrpSpPr>
            <p:grpSpPr>
              <a:xfrm>
                <a:off x="1295482" y="3182112"/>
                <a:ext cx="3206496" cy="2913888"/>
                <a:chOff x="1295482" y="3182112"/>
                <a:chExt cx="3206496" cy="2913888"/>
              </a:xfrm>
            </p:grpSpPr>
            <p:pic>
              <p:nvPicPr>
                <p:cNvPr id="8" name="图片 7">
                  <a:extLst>
                    <a:ext uri="{FF2B5EF4-FFF2-40B4-BE49-F238E27FC236}">
                      <a16:creationId xmlns:a16="http://schemas.microsoft.com/office/drawing/2014/main" id="{BE37D4D3-662E-4607-A152-A3C3E9D73E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6014" t="17758" r="4367" b="8652"/>
                <a:stretch/>
              </p:blipFill>
              <p:spPr>
                <a:xfrm>
                  <a:off x="1295482" y="3182112"/>
                  <a:ext cx="3206496" cy="2913888"/>
                </a:xfrm>
                <a:prstGeom prst="rect">
                  <a:avLst/>
                </a:prstGeom>
              </p:spPr>
            </p:pic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BBC6B54F-3700-4595-860B-414911E339F2}"/>
                    </a:ext>
                  </a:extLst>
                </p:cNvPr>
                <p:cNvSpPr txBox="1"/>
                <p:nvPr/>
              </p:nvSpPr>
              <p:spPr>
                <a:xfrm>
                  <a:off x="2721946" y="3429000"/>
                  <a:ext cx="353568" cy="369332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36C0E6D3-2ABA-42AE-B4B3-3A560C1FAD31}"/>
                    </a:ext>
                  </a:extLst>
                </p:cNvPr>
                <p:cNvSpPr txBox="1"/>
                <p:nvPr/>
              </p:nvSpPr>
              <p:spPr>
                <a:xfrm>
                  <a:off x="3625637" y="4269724"/>
                  <a:ext cx="353568" cy="369332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85300E88-9B56-4E27-8C75-19D401C9047D}"/>
                    </a:ext>
                  </a:extLst>
                </p:cNvPr>
                <p:cNvSpPr txBox="1"/>
                <p:nvPr/>
              </p:nvSpPr>
              <p:spPr>
                <a:xfrm>
                  <a:off x="2721946" y="5182862"/>
                  <a:ext cx="353568" cy="369332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D024CE82-D2E4-48B6-A966-EAD1DD17F040}"/>
                    </a:ext>
                  </a:extLst>
                </p:cNvPr>
                <p:cNvSpPr txBox="1"/>
                <p:nvPr/>
              </p:nvSpPr>
              <p:spPr>
                <a:xfrm>
                  <a:off x="1832927" y="4269724"/>
                  <a:ext cx="353568" cy="369332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43705E66-7FEE-4F09-AA1B-F174B544C8FC}"/>
                  </a:ext>
                </a:extLst>
              </p:cNvPr>
              <p:cNvGrpSpPr/>
              <p:nvPr/>
            </p:nvGrpSpPr>
            <p:grpSpPr>
              <a:xfrm>
                <a:off x="1995039" y="2607486"/>
                <a:ext cx="1807382" cy="379648"/>
                <a:chOff x="1452009" y="2500482"/>
                <a:chExt cx="1807382" cy="379648"/>
              </a:xfrm>
            </p:grpSpPr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99597F19-076C-4115-A1BB-51E8254BFF52}"/>
                    </a:ext>
                  </a:extLst>
                </p:cNvPr>
                <p:cNvSpPr/>
                <p:nvPr/>
              </p:nvSpPr>
              <p:spPr>
                <a:xfrm>
                  <a:off x="1452009" y="2510798"/>
                  <a:ext cx="353568" cy="3693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8BF3A4CD-6E51-4B21-9D1F-34F8EC6D484B}"/>
                    </a:ext>
                  </a:extLst>
                </p:cNvPr>
                <p:cNvSpPr txBox="1"/>
                <p:nvPr/>
              </p:nvSpPr>
              <p:spPr>
                <a:xfrm>
                  <a:off x="1832927" y="2500482"/>
                  <a:ext cx="1426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排除非角点</a:t>
                  </a:r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3B5E92F3-BFC6-4E97-9BF2-54B199E7D6CD}"/>
                    </a:ext>
                  </a:extLst>
                </p:cNvPr>
                <p:cNvSpPr txBox="1"/>
                <p:nvPr/>
              </p:nvSpPr>
              <p:spPr>
                <a:xfrm>
                  <a:off x="736215" y="6096000"/>
                  <a:ext cx="4678598" cy="7675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⋃"/>
                            <m:subHide m:val="on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=1,5,9,13</m:t>
                            </m:r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3B5E92F3-BFC6-4E97-9BF2-54B199E7D6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15" y="6096000"/>
                  <a:ext cx="4678598" cy="76751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38D2B57-DBB4-43AF-ACAB-DE5D0C7B25EA}"/>
                  </a:ext>
                </a:extLst>
              </p:cNvPr>
              <p:cNvSpPr txBox="1"/>
              <p:nvPr/>
            </p:nvSpPr>
            <p:spPr>
              <a:xfrm>
                <a:off x="6741855" y="5014858"/>
                <a:ext cx="3499425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半径 </a:t>
                </a:r>
                <a:r>
                  <a:rPr lang="en-US" altLang="zh-CN" dirty="0"/>
                  <a:t>= 3 pixel, </a:t>
                </a:r>
                <a:r>
                  <a:rPr lang="zh-CN" altLang="en-US" dirty="0"/>
                  <a:t>圆弧上</a:t>
                </a:r>
                <a:r>
                  <a:rPr lang="en-US" altLang="zh-CN" dirty="0"/>
                  <a:t>16</a:t>
                </a:r>
                <a:r>
                  <a:rPr lang="zh-CN" altLang="en-US" dirty="0"/>
                  <a:t>个点</a:t>
                </a:r>
                <a:endParaRPr lang="en-US" altLang="zh-CN" dirty="0"/>
              </a:p>
              <a:p>
                <a:r>
                  <a:rPr lang="zh-CN" altLang="en-US" dirty="0"/>
                  <a:t>连续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≥ </a:t>
                </a:r>
                <a:r>
                  <a:rPr lang="en-US" altLang="zh-CN" dirty="0"/>
                  <a:t>12</a:t>
                </a:r>
                <a:endParaRPr lang="zh-CN" altLang="en-US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38D2B57-DBB4-43AF-ACAB-DE5D0C7B2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855" y="5014858"/>
                <a:ext cx="3499425" cy="667747"/>
              </a:xfrm>
              <a:prstGeom prst="rect">
                <a:avLst/>
              </a:prstGeom>
              <a:blipFill>
                <a:blip r:embed="rId5"/>
                <a:stretch>
                  <a:fillRect l="-1568" t="-8257" b="-11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>
            <a:extLst>
              <a:ext uri="{FF2B5EF4-FFF2-40B4-BE49-F238E27FC236}">
                <a16:creationId xmlns:a16="http://schemas.microsoft.com/office/drawing/2014/main" id="{952D45DC-5263-47DA-9A85-C0F4F81D72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644" y="3452207"/>
            <a:ext cx="5753599" cy="1104996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B62042F2-8549-4957-95B1-AB4B839DE3AB}"/>
              </a:ext>
            </a:extLst>
          </p:cNvPr>
          <p:cNvGrpSpPr/>
          <p:nvPr/>
        </p:nvGrpSpPr>
        <p:grpSpPr>
          <a:xfrm>
            <a:off x="585216" y="6311392"/>
            <a:ext cx="3986784" cy="352437"/>
            <a:chOff x="585216" y="6311392"/>
            <a:chExt cx="3986784" cy="352437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BAEDA83E-7E4A-4204-85C8-FCD30ABB618D}"/>
                </a:ext>
              </a:extLst>
            </p:cNvPr>
            <p:cNvCxnSpPr/>
            <p:nvPr/>
          </p:nvCxnSpPr>
          <p:spPr>
            <a:xfrm>
              <a:off x="585216" y="6311392"/>
              <a:ext cx="35722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CD444F5-4FBF-4A9E-8960-B7806599490C}"/>
                </a:ext>
              </a:extLst>
            </p:cNvPr>
            <p:cNvSpPr txBox="1"/>
            <p:nvPr/>
          </p:nvSpPr>
          <p:spPr>
            <a:xfrm>
              <a:off x="585216" y="6386830"/>
              <a:ext cx="3986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Machine Learning for High-Speed </a:t>
              </a:r>
              <a:r>
                <a:rPr lang="en-US" altLang="zh-CN" sz="1200" i="1" dirty="0" err="1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Cornor</a:t>
              </a:r>
              <a:r>
                <a:rPr lang="en-US" altLang="zh-CN" sz="1200" i="1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 Detection</a:t>
              </a:r>
              <a:endParaRPr lang="zh-CN" altLang="en-US" sz="1200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01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</TotalTime>
  <Words>625</Words>
  <Application>Microsoft Office PowerPoint</Application>
  <PresentationFormat>宽屏</PresentationFormat>
  <Paragraphs>100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宋体</vt:lpstr>
      <vt:lpstr>Arial</vt:lpstr>
      <vt:lpstr>Calibri</vt:lpstr>
      <vt:lpstr>Calibri Light</vt:lpstr>
      <vt:lpstr>Cambria Math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pxx</dc:creator>
  <cp:lastModifiedBy>chai wenjie</cp:lastModifiedBy>
  <cp:revision>60</cp:revision>
  <dcterms:created xsi:type="dcterms:W3CDTF">2019-08-13T01:56:02Z</dcterms:created>
  <dcterms:modified xsi:type="dcterms:W3CDTF">2019-08-14T12:24:41Z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