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8" r:id="rId6"/>
    <p:sldId id="285" r:id="rId7"/>
    <p:sldId id="286" r:id="rId8"/>
    <p:sldId id="287" r:id="rId9"/>
    <p:sldId id="269" r:id="rId10"/>
    <p:sldId id="275" r:id="rId11"/>
    <p:sldId id="273" r:id="rId12"/>
    <p:sldId id="277" r:id="rId13"/>
    <p:sldId id="289" r:id="rId14"/>
    <p:sldId id="278" r:id="rId15"/>
    <p:sldId id="279" r:id="rId16"/>
    <p:sldId id="276" r:id="rId17"/>
    <p:sldId id="28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大家好，欢迎来到VSLAM实践课程的VINS-Mono算法介绍这一节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数据预处理中包含对相机和IMU的数据处理，相机部分分为一下四步，调用opencv库函数实现</a:t>
            </a:r>
            <a:r>
              <a:rPr lang="en-US" altLang="en-US">
                <a:sym typeface="+mn-ea"/>
              </a:rPr>
              <a:t>图像Harris角点的提取以及利用光流法跟踪相邻帧。通过RANSAC去除异常点，最后将跟踪到的特征点push到图像队列中，并通知后端进行处理。 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关键帧的选择机制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１．　平均视差大于某个阈值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２．　跟踪的特征点数量小于某个阈值</a:t>
            </a:r>
            <a:endParaRPr lang="en-US" altLang="en-US">
              <a:sym typeface="+mn-ea"/>
            </a:endParaRPr>
          </a:p>
          <a:p>
            <a:pPr algn="l"/>
            <a:endParaRPr lang="en-US" altLang="en-US"/>
          </a:p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系统初始化分为两个步骤，第一步。。。。第二步 将SFM恢复出的位姿与</a:t>
            </a:r>
            <a:r>
              <a:rPr lang="en-US">
                <a:sym typeface="+mn-ea"/>
              </a:rPr>
              <a:t>IMU预积分进行对齐求解初始化参数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后端优化部分</a:t>
            </a:r>
            <a:endParaRPr lang="en-US"/>
          </a:p>
          <a:p>
            <a:r>
              <a:rPr lang="en-US">
                <a:sym typeface="+mn-ea"/>
              </a:rPr>
              <a:t> VINS算法的核心。</a:t>
            </a:r>
            <a:r>
              <a:rPr lang="en-US" altLang="en-US">
                <a:sym typeface="+mn-ea"/>
              </a:rPr>
              <a:t>采用滑动窗口加优化的框架，视觉约束、IMU约束与闭环约束共同构建目标函数来进行优化，求解滑窗内所有帧的 PVQ、bias 等。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en-US" altLang="en-US"/>
              <a:t>边缘化：保持滑动窗口的大小，控制运算量，当有新帧进来时，根据次新帧是否为关键帧去掉最老帧或次新帧。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根据论文中实验结果来看，该算法</a:t>
            </a:r>
            <a:r>
              <a:rPr lang="en-US" altLang="en-US">
                <a:sym typeface="+mn-ea"/>
              </a:rPr>
              <a:t>能够在室内复杂环境和室外复杂且大尺度环境下稳定工作。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谢谢大家，这一小节到此就结束了。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本小节将按照以下三个部分依次来进行介绍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首先第一部分 背景介绍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视觉：数据指特征点或像素，对应特征点法和直接法　低频（１５－６０hz）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ＩＭＵ：由加速度计和陀螺仪组成　加速度计采集加速度　陀螺仪采集角速度　高频(&gt;=100hz) 采集后的数据进行处理（比如预积分）之后作为视觉的初始值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  <a:p>
            <a:r>
              <a:rPr lang="en-US" altLang="en-US"/>
              <a:t>可利用视觉定位信息来估计 IMU 的零偏，减少 IMU 由零偏导致的发散和累积误差；反之，IMU 可以为视觉提供快速运动时的定位。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  <a:p>
            <a:r>
              <a:rPr lang="en-US">
                <a:sym typeface="+mn-ea"/>
              </a:rPr>
              <a:t>VINS</a:t>
            </a:r>
            <a:r>
              <a:rPr lang="en-US" altLang="en-US">
                <a:sym typeface="+mn-ea"/>
              </a:rPr>
              <a:t>-Mono</a:t>
            </a:r>
            <a:r>
              <a:rPr lang="en-US">
                <a:sym typeface="+mn-ea"/>
              </a:rPr>
              <a:t>是香港科技大学沈劭劼团队</a:t>
            </a:r>
            <a:r>
              <a:rPr lang="en-US" altLang="en-US">
                <a:sym typeface="+mn-ea"/>
              </a:rPr>
              <a:t>在2018年</a:t>
            </a:r>
            <a:r>
              <a:rPr lang="en-US">
                <a:sym typeface="+mn-ea"/>
              </a:rPr>
              <a:t>开源的单目视觉</a:t>
            </a:r>
            <a:r>
              <a:rPr lang="en-US" altLang="en-US">
                <a:sym typeface="+mn-ea"/>
              </a:rPr>
              <a:t>+IMU 融合的</a:t>
            </a:r>
            <a:r>
              <a:rPr lang="en-US">
                <a:sym typeface="+mn-ea"/>
              </a:rPr>
              <a:t>SLAM方案。</a:t>
            </a:r>
            <a:r>
              <a:rPr lang="en-US" altLang="en-US">
                <a:sym typeface="+mn-ea"/>
              </a:rPr>
              <a:t>在当前主流的VIO开源算法中，比如MSCKF\OKVIS等，它具有更高的精度。它在室内以及室外大尺度环境下也能有很好的鲁棒性。该论文也被收录在 IEEE TRANSACTIONS ON ROBOTICS期刊中，代码也托管在github上，在这里我们给出相应的链接。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/>
              <a:t>VINS 紧耦合 优化 Harris+光流 重投影误差 动态初始化 有回环　精度高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《VINS-Mono:A Robost and Versatile Monocular Visual-Inertial State Estimator》 IEEE TRANSACTIONS ON ROBOTICS, VOL,34,NO.4,August 2018</a:t>
            </a:r>
            <a:endParaRPr lang="en-US" altLang="en-US"/>
          </a:p>
          <a:p>
            <a:r>
              <a:rPr lang="en-US">
                <a:sym typeface="+mn-ea"/>
              </a:rPr>
              <a:t>使用IMU预积分</a:t>
            </a:r>
            <a:r>
              <a:rPr lang="en-US" altLang="en-US">
                <a:sym typeface="+mn-ea"/>
              </a:rPr>
              <a:t>与视觉信息</a:t>
            </a:r>
            <a:r>
              <a:rPr lang="en-US">
                <a:sym typeface="+mn-ea"/>
              </a:rPr>
              <a:t>构建紧耦合框架</a:t>
            </a:r>
            <a:r>
              <a:rPr lang="en-US" altLang="en-US">
                <a:sym typeface="+mn-ea"/>
              </a:rPr>
              <a:t>，后端采用滑动窗口与优化框架，</a:t>
            </a:r>
            <a:r>
              <a:rPr lang="en-US">
                <a:sym typeface="+mn-ea"/>
              </a:rPr>
              <a:t>并且具备自动初始化，在线外参标定，重定位，闭环检测，以及全局位姿图优化功能</a:t>
            </a:r>
            <a:r>
              <a:rPr lang="en-US" altLang="en-US">
                <a:sym typeface="+mn-ea"/>
              </a:rPr>
              <a:t>。</a:t>
            </a:r>
            <a:endParaRPr lang="en-US" altLang="en-US"/>
          </a:p>
          <a:p>
            <a:r>
              <a:rPr lang="en-US" altLang="en-US"/>
              <a:t>B站效果：https://www.bilibili.com/video/av10813205?from=search&amp;seid=18235934620081647056（室内与室外测试）</a:t>
            </a:r>
            <a:endParaRPr lang="en-US" altLang="en-US"/>
          </a:p>
          <a:p>
            <a:r>
              <a:rPr lang="en-US" altLang="en-US"/>
              <a:t>https://www.bilibili.com/video/av10813089?from=search&amp;seid=18235934620081647056（AR_demo）测试效果</a:t>
            </a:r>
            <a:endParaRPr lang="en-US" altLang="en-US"/>
          </a:p>
          <a:p>
            <a:r>
              <a:rPr lang="en-US" altLang="en-US"/>
              <a:t>shen shao jie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接下来是第二部分介绍该算法的总体框架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  <a:p>
            <a:r>
              <a:rPr lang="en-US" altLang="en-US"/>
              <a:t>讲一遍流程。。。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231265" y="2469515"/>
            <a:ext cx="93687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/>
            <a:r>
              <a:rPr lang="en-US" sz="4000">
                <a:sym typeface="+mn-ea"/>
              </a:rPr>
              <a:t>  VSLAM</a:t>
            </a:r>
            <a:r>
              <a:rPr lang="en-US" altLang="en-US" sz="4000">
                <a:sym typeface="+mn-ea"/>
              </a:rPr>
              <a:t>实践</a:t>
            </a:r>
            <a:r>
              <a:rPr lang="en-US" sz="4000">
                <a:sym typeface="+mn-ea"/>
              </a:rPr>
              <a:t>课程</a:t>
            </a:r>
            <a:endParaRPr lang="en-US" sz="4000">
              <a:sym typeface="+mn-ea"/>
            </a:endParaRPr>
          </a:p>
          <a:p>
            <a:pPr lvl="0" algn="ctr"/>
            <a:r>
              <a:rPr lang="en-US" altLang="en-US" sz="4000">
                <a:sym typeface="+mn-ea"/>
              </a:rPr>
              <a:t>                       ---VINS-Mono算法介绍</a:t>
            </a:r>
            <a:endParaRPr lang="en-US" sz="400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3200">
                <a:sym typeface="+mn-ea"/>
              </a:rPr>
              <a:t>主讲教师：</a:t>
            </a:r>
            <a:r>
              <a:rPr lang="en-US" altLang="en-US" sz="3200">
                <a:sym typeface="+mn-ea"/>
              </a:rPr>
              <a:t>彭晓星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8820" y="1270000"/>
            <a:ext cx="3619500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VINS----前端光流跟踪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5030" y="214122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检测Harris角点</a:t>
            </a:r>
            <a:endParaRPr lang="en-US" altLang="en-US"/>
          </a:p>
          <a:p>
            <a:r>
              <a:rPr lang="en-US" altLang="en-US"/>
              <a:t>* 利用光流法跟踪相邻帧的角点</a:t>
            </a:r>
            <a:endParaRPr lang="en-US" altLang="en-US"/>
          </a:p>
          <a:p>
            <a:r>
              <a:rPr lang="en-US" altLang="en-US"/>
              <a:t>* 去除异常点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329055" y="3505835"/>
            <a:ext cx="3440430" cy="2330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96990" y="3505835"/>
            <a:ext cx="3440430" cy="2330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49425" y="4060825"/>
            <a:ext cx="167005" cy="144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15885" y="5108575"/>
            <a:ext cx="167005" cy="1441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65450" y="4465320"/>
            <a:ext cx="167005" cy="144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49930" y="3799205"/>
            <a:ext cx="167005" cy="14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71980" y="5175250"/>
            <a:ext cx="167005" cy="1441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5205" y="5108575"/>
            <a:ext cx="167005" cy="1441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15885" y="3799205"/>
            <a:ext cx="167005" cy="14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1345" y="4465320"/>
            <a:ext cx="167005" cy="144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0965" y="4060825"/>
            <a:ext cx="167005" cy="144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90965" y="5252720"/>
            <a:ext cx="167005" cy="14414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3"/>
            <a:endCxn id="20" idx="1"/>
          </p:cNvCxnSpPr>
          <p:nvPr/>
        </p:nvCxnSpPr>
        <p:spPr>
          <a:xfrm>
            <a:off x="3416935" y="387159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21" idx="1"/>
          </p:cNvCxnSpPr>
          <p:nvPr/>
        </p:nvCxnSpPr>
        <p:spPr>
          <a:xfrm>
            <a:off x="3132455" y="4537710"/>
            <a:ext cx="3818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15" idx="1"/>
          </p:cNvCxnSpPr>
          <p:nvPr/>
        </p:nvCxnSpPr>
        <p:spPr>
          <a:xfrm>
            <a:off x="3712210" y="5180965"/>
            <a:ext cx="400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666875" y="3692525"/>
            <a:ext cx="33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3178175" y="350583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44765" y="350583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2894330" y="41694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1800225" y="4884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3488055" y="48126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6880225" y="41694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7644765" y="47402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8919210" y="3686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8919845" y="4884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2383155" y="616966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第一帧</a:t>
            </a:r>
            <a:endParaRPr lang="en-US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7715885" y="616966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第二帧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49210" y="2068830"/>
            <a:ext cx="4097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en-US"/>
          </a:p>
          <a:p>
            <a:pPr algn="l"/>
            <a:r>
              <a:rPr lang="en-US" altLang="en-US"/>
              <a:t>IMU预积分:</a:t>
            </a:r>
            <a:endParaRPr lang="en-US" altLang="en-US"/>
          </a:p>
          <a:p>
            <a:pPr algn="l"/>
            <a:r>
              <a:rPr lang="en-US" altLang="en-US"/>
              <a:t>1）将IMU数据进行积分，得到当前时刻的位置、速度和旋转（PVQ）</a:t>
            </a:r>
            <a:endParaRPr lang="en-US" altLang="en-US"/>
          </a:p>
          <a:p>
            <a:pPr algn="l"/>
            <a:r>
              <a:rPr lang="en-US" altLang="en-US"/>
              <a:t> 2）计算在后端优化中将用到的相邻帧的预积分增量。</a:t>
            </a:r>
            <a:endParaRPr lang="en-US" altLang="en-US"/>
          </a:p>
          <a:p>
            <a:pPr algn="l"/>
            <a:r>
              <a:rPr lang="en-US" altLang="en-US"/>
              <a:t>3）计算预积分误差</a:t>
            </a:r>
            <a:endParaRPr lang="en-US" altLang="en-US"/>
          </a:p>
          <a:p>
            <a:pPr algn="l"/>
            <a:r>
              <a:rPr lang="en-US" altLang="en-US"/>
              <a:t>4）计算IMU预积分误差的Jacobian矩阵和协方差项。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8025" y="1270000"/>
            <a:ext cx="3204210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VINS----IMU预积分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 descr="IMU预积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068830"/>
            <a:ext cx="681037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8025" y="2524125"/>
            <a:ext cx="5593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en-US"/>
          </a:p>
          <a:p>
            <a:pPr algn="l"/>
            <a:r>
              <a:rPr lang="en-US" altLang="en-US"/>
              <a:t>1）</a:t>
            </a:r>
            <a:r>
              <a:rPr lang="en-US"/>
              <a:t>利用SFM进行纯视觉估计滑窗内所有帧的位姿及 3D 点逆深度</a:t>
            </a:r>
            <a:r>
              <a:rPr lang="en-US" altLang="en-US"/>
              <a:t>。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2）将SFM结果</a:t>
            </a:r>
            <a:r>
              <a:rPr lang="en-US"/>
              <a:t>与IMU预积分进行对齐求解初始化参数。</a:t>
            </a:r>
            <a:endParaRPr lang="en-US"/>
          </a:p>
        </p:txBody>
      </p:sp>
      <p:pic>
        <p:nvPicPr>
          <p:cNvPr id="7" name="Picture 6" descr="初始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90" y="2359025"/>
            <a:ext cx="4537075" cy="21393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8025" y="1270000"/>
            <a:ext cx="2552700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VINS----初始化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8025" y="1270000"/>
            <a:ext cx="3975100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VINS----后端非线性优化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96620" y="5038090"/>
            <a:ext cx="751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优化变量：Ｘ={滑窗内每帧的状态、Ｃam-IMU外参、滑窗内3D点逆深度}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96620" y="5847715"/>
            <a:ext cx="7656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整体目标函数：min{回环约束＋IMU预积分的帧间约束+视觉的重投影误差}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656205" y="6124575"/>
            <a:ext cx="7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Ｘ</a:t>
            </a:r>
            <a:endParaRPr lang="en-US" altLang="en-US"/>
          </a:p>
        </p:txBody>
      </p:sp>
      <p:pic>
        <p:nvPicPr>
          <p:cNvPr id="5" name="Picture 4" descr="滑动窗口优化示意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958340"/>
            <a:ext cx="10058400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4369118" y="2745105"/>
            <a:ext cx="3282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总结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45720" y="59055"/>
            <a:ext cx="434657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总结与评价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94560" y="1644015"/>
            <a:ext cx="60356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VINS-Mono前端</a:t>
            </a:r>
            <a:r>
              <a:rPr lang="en-US">
                <a:sym typeface="+mn-ea"/>
              </a:rPr>
              <a:t>使用IMU预积分</a:t>
            </a:r>
            <a:r>
              <a:rPr lang="en-US" altLang="en-US">
                <a:sym typeface="+mn-ea"/>
              </a:rPr>
              <a:t>与视觉信息融合，后端通过采用滑动窗口与优化框架实现视觉与IMU的紧耦合，</a:t>
            </a:r>
            <a:r>
              <a:rPr lang="en-US">
                <a:sym typeface="+mn-ea"/>
              </a:rPr>
              <a:t>并且具备自动初始化，在线外参标定，重定位，闭环检测，以及全局位姿图优化功能</a:t>
            </a:r>
            <a:r>
              <a:rPr lang="en-US" altLang="en-US">
                <a:sym typeface="+mn-ea"/>
              </a:rPr>
              <a:t>，</a:t>
            </a:r>
            <a:r>
              <a:rPr lang="en-US"/>
              <a:t>算是一套完整的SLAM系统</a:t>
            </a:r>
            <a:r>
              <a:rPr lang="en-US" altLang="en-US"/>
              <a:t>。</a:t>
            </a:r>
            <a:endParaRPr lang="en-US" altLang="en-US"/>
          </a:p>
          <a:p>
            <a:r>
              <a:rPr lang="en-US" altLang="en-US"/>
              <a:t>在当前开源的VIO算法中精度较好，能够在室内复杂环境和室外复杂且大尺度环境下稳定工作。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238750" y="2115820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01 预备知识</a:t>
            </a:r>
            <a:endParaRPr lang="en-US" altLang="en-US" sz="360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238750" y="3058160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02 总体框架</a:t>
            </a:r>
            <a:endParaRPr lang="en-US" altLang="en-US" sz="360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238750" y="3958590"/>
            <a:ext cx="310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03 总结与评价</a:t>
            </a:r>
            <a:endParaRPr lang="en-US" altLang="en-US" sz="360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454718" y="2745105"/>
            <a:ext cx="5111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预备知识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预备知识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075" y="2484755"/>
            <a:ext cx="9131300" cy="2245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VIO:视觉＋IMU(惯性测量单元)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视觉：获取</a:t>
            </a:r>
            <a:r>
              <a:rPr lang="en-US" altLang="en-US" sz="2800">
                <a:effectLst/>
                <a:sym typeface="+mn-ea"/>
              </a:rPr>
              <a:t>图像</a:t>
            </a:r>
            <a:r>
              <a:rPr lang="en-US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数据来估计相机运动</a:t>
            </a:r>
            <a:endParaRPr lang="en-US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IMU：返回被测量物体的加速度和角速度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预备知识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3283" y="1530985"/>
            <a:ext cx="29413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VIO各自的优缺点</a:t>
            </a:r>
            <a:endParaRPr lang="en-US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608330" y="2590800"/>
          <a:ext cx="10744200" cy="221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4391660"/>
                <a:gridCol w="530098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优势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劣势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视觉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 不产生漂移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直接测量旋转和平移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 单目相机无法解决尺度问题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在纹理少的场景无法工作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快速运动会导致图像模糊跟踪易丢失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动态场景会产生错误匹配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IMU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 快速响应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不受成像质量的影响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可估计绝对尺度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 易受温度、零偏、振动的影响数据产生漂移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低精度IMU积分位姿发散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* 高精度IMU价格昂贵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896620" y="5481320"/>
            <a:ext cx="3764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IMU适合短时间、快速的运动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* 视觉适合计算长时间、慢速的运动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预备知识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1045" y="12534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VIO分类：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将</a:t>
            </a:r>
            <a:r>
              <a:rPr lang="en-US" altLang="en-US">
                <a:solidFill>
                  <a:srgbClr val="FF0000"/>
                </a:solidFill>
              </a:rPr>
              <a:t>视觉约束</a:t>
            </a:r>
            <a:r>
              <a:rPr lang="en-US" altLang="en-US"/>
              <a:t>加入到联合优化是</a:t>
            </a:r>
            <a:r>
              <a:rPr lang="en-US" altLang="en-US">
                <a:solidFill>
                  <a:srgbClr val="FF0000"/>
                </a:solidFill>
              </a:rPr>
              <a:t>紧耦合</a:t>
            </a:r>
            <a:endParaRPr lang="en-US" altLang="en-US"/>
          </a:p>
          <a:p>
            <a:pPr algn="l"/>
            <a:r>
              <a:rPr lang="en-US" altLang="en-US"/>
              <a:t>将</a:t>
            </a:r>
            <a:r>
              <a:rPr lang="en-US" altLang="en-US">
                <a:solidFill>
                  <a:srgbClr val="FF0000"/>
                </a:solidFill>
              </a:rPr>
              <a:t>视觉约束后的位姿</a:t>
            </a:r>
            <a:r>
              <a:rPr lang="en-US" altLang="en-US"/>
              <a:t>加入到联合优化是</a:t>
            </a:r>
            <a:r>
              <a:rPr lang="en-US" altLang="en-US">
                <a:solidFill>
                  <a:srgbClr val="FF0000"/>
                </a:solidFill>
              </a:rPr>
              <a:t>松耦合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7" name="Picture 6" descr="松耦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5" y="2814320"/>
            <a:ext cx="5257800" cy="1384300"/>
          </a:xfrm>
          <a:prstGeom prst="rect">
            <a:avLst/>
          </a:prstGeom>
        </p:spPr>
      </p:pic>
      <p:pic>
        <p:nvPicPr>
          <p:cNvPr id="8" name="Picture 7" descr="紧耦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55" y="4665345"/>
            <a:ext cx="5258435" cy="14820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29335" y="34175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松耦合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029335" y="5248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紧耦合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预备知识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10" name="Picture 9" descr="VINS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070610"/>
            <a:ext cx="4093210" cy="5248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71855" y="3372485"/>
            <a:ext cx="3945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VIN</a:t>
            </a:r>
            <a:r>
              <a:rPr lang="en-US">
                <a:sym typeface="+mn-ea"/>
              </a:rPr>
              <a:t>S</a:t>
            </a:r>
            <a:r>
              <a:rPr lang="en-US" altLang="en-US">
                <a:sym typeface="+mn-ea"/>
              </a:rPr>
              <a:t>-Mono</a:t>
            </a:r>
            <a:r>
              <a:rPr lang="en-US">
                <a:sym typeface="+mn-ea"/>
              </a:rPr>
              <a:t>是香港科技大学沈劭劼团队</a:t>
            </a:r>
            <a:r>
              <a:rPr lang="en-US" altLang="en-US">
                <a:sym typeface="+mn-ea"/>
              </a:rPr>
              <a:t>在2018年</a:t>
            </a:r>
            <a:r>
              <a:rPr lang="en-US">
                <a:sym typeface="+mn-ea"/>
              </a:rPr>
              <a:t>开源的</a:t>
            </a:r>
            <a:r>
              <a:rPr lang="en-US" altLang="en-US">
                <a:sym typeface="+mn-ea"/>
              </a:rPr>
              <a:t>VIO方案。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454718" y="2745105"/>
            <a:ext cx="5111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总体框架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2851130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45690" y="577278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数据预处理、初始化、后端非线性优化、闭环检测、全局位姿图优化</a:t>
            </a:r>
            <a:endParaRPr lang="en-US" altLang="en-US"/>
          </a:p>
        </p:txBody>
      </p:sp>
      <p:pic>
        <p:nvPicPr>
          <p:cNvPr id="7" name="Picture 6" descr="VINS-Mono　框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1270000"/>
            <a:ext cx="10403205" cy="4301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Presentation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Calibri</vt:lpstr>
      <vt:lpstr>SimSun</vt:lpstr>
      <vt:lpstr>Droid Sans Fallback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pxx</cp:lastModifiedBy>
  <cp:revision>22</cp:revision>
  <dcterms:created xsi:type="dcterms:W3CDTF">2019-08-30T07:36:47Z</dcterms:created>
  <dcterms:modified xsi:type="dcterms:W3CDTF">2019-08-30T07:36:47Z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